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handoutMasterIdLst>
    <p:handoutMasterId r:id="rId31"/>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90" r:id="rId24"/>
    <p:sldId id="365" r:id="rId25"/>
    <p:sldId id="366" r:id="rId26"/>
    <p:sldId id="382" r:id="rId27"/>
    <p:sldId id="383" r:id="rId28"/>
    <p:sldId id="3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0"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4" autoAdjust="0"/>
    <p:restoredTop sz="56757" autoAdjust="0"/>
  </p:normalViewPr>
  <p:slideViewPr>
    <p:cSldViewPr snapToGrid="0">
      <p:cViewPr varScale="1">
        <p:scale>
          <a:sx n="44" d="100"/>
          <a:sy n="44" d="100"/>
        </p:scale>
        <p:origin x="2334" y="54"/>
      </p:cViewPr>
      <p:guideLst/>
    </p:cSldViewPr>
  </p:slideViewPr>
  <p:notesTextViewPr>
    <p:cViewPr>
      <p:scale>
        <a:sx n="50" d="100"/>
        <a:sy n="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Prisoner stealing lamp bulbs: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6 Prisoner stealing lamp bulbs: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6 Prisoner stealing lamp bulbs: </a:t>
            </a:r>
            <a:r>
              <a:rPr lang="en-US" sz="800" dirty="0">
                <a:latin typeface="+mn-lt"/>
              </a:rPr>
              <a:t>What do you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a cell inspection, a prisoner who shared his cell with another inmate was discovered to have stolen 10 tritium tubes from tritium exit signs and was using them as night lights in his cell.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prisoner was unaware of the radioactive nature of the tritium tubes.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guards informed the prison warden of the situation, and he alerted the emergency services.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some minutes, when the prisoner calmed down and first responders arrived, both he and his cell mate were moved outside, and the cell was aerated. </a:t>
            </a:r>
            <a:r>
              <a:rPr lang="en-GB" sz="800" b="0" kern="1200" dirty="0">
                <a:solidFill>
                  <a:schemeClr val="tx1"/>
                </a:solidFill>
                <a:effectLst/>
                <a:latin typeface="+mn-lt"/>
                <a:ea typeface="+mn-ea"/>
                <a:cs typeface="+mn-cs"/>
              </a:rPr>
              <a:t>The cell is left untouched after being aerated while waiting for the emergency and forensic experts. </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materials found in the cell. They should avoid direct contact with it and shall avoid, when possible, decontaminants that can destroy evidence. </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Note that in this scenario there might not be a need for forensic investigation as the evolution of the situation is clear and decontamination is not needed as ventilation is the only useful thing that can be done.</a:t>
            </a:r>
            <a:r>
              <a:rPr lang="en-US" sz="800" b="0" dirty="0">
                <a:latin typeface="+mn-lt"/>
              </a:rPr>
              <a:t> However, it could be worth to investigate if there are hidden reasons behind the theft of the lamps. The decision to include this section of the scenario is left to the trainer, based on the trainees’ background. </a:t>
            </a:r>
            <a:endParaRPr lang="en-US" sz="800" b="1" dirty="0">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6 Prisoner stealing lamp bulbs: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Tritium exit sign and prison cell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https://commons.wikimedia.org/wiki/File:Tritium-exit-sign.jpg, Creative Commons Attribution-Share Alike 4.0 International</a:t>
            </a:r>
          </a:p>
          <a:p>
            <a:r>
              <a:rPr lang="en-US" sz="800" b="0" kern="1200" dirty="0">
                <a:solidFill>
                  <a:schemeClr val="tx1"/>
                </a:solidFill>
                <a:effectLst/>
                <a:latin typeface="+mn-lt"/>
                <a:ea typeface="+mn-ea"/>
                <a:cs typeface="+mn-cs"/>
              </a:rPr>
              <a:t>https://commons.wikimedia.org/wiki/File:Oscar_Wilde_Prison_Cell_Reading_2016.jpg,  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6 Prisoner stealing lamp bulbs</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6 Prisoner stealing lamp bulbs</a:t>
            </a:r>
            <a:r>
              <a:rPr lang="en-US" sz="800" b="0" kern="1200" dirty="0">
                <a:solidFill>
                  <a:schemeClr val="tx1"/>
                </a:solidFill>
                <a:effectLst/>
                <a:latin typeface="+mn-lt"/>
                <a:ea typeface="+mn-ea"/>
                <a:cs typeface="+mn-cs"/>
              </a:rPr>
              <a:t>: Forensic evidence.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Books and notes might be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Look for hidden cell phones that may contain relevant information.</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a cell inspection, a prisoner who shared his cell with another inmate was discovered to have stolen 10 tritium tubes from tritium exit signs and was using them as night lights in his cell.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prisoner was unaware of the radioactive nature of the tritium tubes.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guards informed the prison warden of the situation, and he alerted the emergency services.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some minutes, when the prisoner calmed down and first responders arrived, both he and his cell mate were moved outside, and the cell was aerated.</a:t>
            </a:r>
            <a:endParaRPr lang="en-US"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type of exit signs contains tritium gas, a naturally occurring radioactive isotope of hydrogen. </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If a tritium exit sign is damaged, the tritium could be released. In such an event, the best things to do is leave the room immediately.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worth noting that it is not easy to break a tritium tube as it requires a certain effort.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Tritium emits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If the lamp gas is inhaled or swallowed, the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emitted by the gas are most harmful as they can cause internal contamination. Tritium does not deposit on surfaces.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risk connected to the tritium lamp bulbs is that tritium gas is lighter than air and, therefore, when the glass tube containing it breaks, the gas moves upwards and can be inhaled. The prisoner could be at risk of internal contamination caused by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radiation because when he broke the light bulbs he might have inhaled or swallowed tritium gas as he was unaware of its radioactive nature and did not take any precaution.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Ventilation of the exposed subjects, i.e. moving them to an outside air location, and ventilation of the cell are the only useful things that can be done in this situation. Although, according to radiation protection law, the received dose from such an event cannot be discarded as irrelevant, the exposure itself normally does not pose a serious health risk.</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This scenario may also be used to consider the ethical aspects of dealing with a potentially contaminated person who suddenly becomes violent or dangerous towards him/herself of the others, especially in the presence of a cell mate. It might be worth considering the moral dilemma introduced in the scenario and discuss about it with the trainees.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6 Prisoner stealing lamp bulbs</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Tritium exit sign and prison cell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https://commons.wikimedia.org/wiki/File:Tritium-exit-sign.jpg, Creative Commons Attribution-Share Alike 4.0 International</a:t>
            </a:r>
          </a:p>
          <a:p>
            <a:r>
              <a:rPr lang="en-US" sz="800" b="0" kern="1200" dirty="0">
                <a:solidFill>
                  <a:schemeClr val="tx1"/>
                </a:solidFill>
                <a:effectLst/>
                <a:latin typeface="+mn-lt"/>
                <a:ea typeface="+mn-ea"/>
                <a:cs typeface="+mn-cs"/>
              </a:rPr>
              <a:t>https://commons.wikimedia.org/wiki/File:Oscar_Wilde_Prison_Cell_Reading_2016.jpg,  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6 Prisoner stealing lamp bulbs: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Tritium emits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If the lamp gas is inhaled or swallowed, the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emitted by the gas are most harmful as they can cause internal contamination. Tritium does not deposit on surfaces.</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risk connected to the tritium lamp bulbs is that tritium gas is lighter than air and, therefore, when the glass tube containing it breaks, the gas moves upwards and can be inhaled. The prisoner could be at risk of internal contamination caused by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radiation because when he broke the light bulbs he might have inhaled or swallowed tritium gas as he was unaware of its radioactive nature and did not take any precaution.</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Ventilation of the exposed subjects, i.e. moving them to an outside air location, and ventilation of the cell are the only useful things that can be done in this situation. Although, according to radiation protection law, the received dose from such an event cannot be discarded as irrelevant, the exposure itself normally does not pose a serious health risk.</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t>
            </a:r>
            <a:r>
              <a:rPr lang="en-US" sz="800" b="0" kern="1200" dirty="0">
                <a:solidFill>
                  <a:schemeClr val="tx1"/>
                </a:solidFill>
                <a:effectLst/>
                <a:latin typeface="+mn-lt"/>
                <a:ea typeface="+mn-ea"/>
                <a:cs typeface="+mn-cs"/>
              </a:rPr>
              <a:t>ambulance services arrive after </a:t>
            </a:r>
            <a:r>
              <a:rPr lang="en-US" sz="800" kern="1200" dirty="0">
                <a:solidFill>
                  <a:schemeClr val="tx1"/>
                </a:solidFill>
                <a:effectLst/>
                <a:latin typeface="+mn-lt"/>
                <a:ea typeface="+mn-ea"/>
                <a:cs typeface="+mn-cs"/>
              </a:rPr>
              <a:t>an emergency call from the prison warden and the emergency health facilities are alerted.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prisoner.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6 Prisoner stealing lamp bulbs: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However, </a:t>
            </a:r>
            <a:r>
              <a:rPr lang="en-GB" sz="800" kern="1200" dirty="0">
                <a:solidFill>
                  <a:schemeClr val="tx1"/>
                </a:solidFill>
                <a:effectLst/>
                <a:latin typeface="+mn-lt"/>
                <a:ea typeface="+mn-ea"/>
                <a:cs typeface="+mn-cs"/>
              </a:rPr>
              <a:t>the received dose from such an event cannot be discarded as nothing/or as not have happened according to radiation protection laws, therefore the prisoner should be kept under observation for some time, but eventually the exposure itself does not pose a serious health risk.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a cell inspection, a prisoner who shared his cell with another inmate was discovered to have stolen 10 tritium tubes from tritium exit signs and was using them as night lights in his cell.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The prisoner was unaware of the radioactive nature of the tritium tubes.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r>
              <a:rPr lang="en-GB" sz="800" b="0" kern="1200" dirty="0">
                <a:solidFill>
                  <a:schemeClr val="tx1"/>
                </a:solidFill>
                <a:effectLst/>
                <a:latin typeface="+mn-lt"/>
                <a:ea typeface="+mn-ea"/>
                <a:cs typeface="+mn-cs"/>
              </a:rPr>
              <a:t>The guards informed the prison warden of the situation, and he alerted the emergency services.</a:t>
            </a:r>
          </a:p>
          <a:p>
            <a:r>
              <a:rPr lang="en-US" sz="800" b="0" kern="1200" baseline="0" dirty="0">
                <a:solidFill>
                  <a:schemeClr val="tx1"/>
                </a:solidFill>
                <a:effectLst/>
                <a:latin typeface="+mn-lt"/>
                <a:ea typeface="+mn-ea"/>
                <a:cs typeface="+mn-cs"/>
              </a:rPr>
              <a:t>(The information on the scenario that are available for the trainees stops at this point.)</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type of exit signs contains tritium gas, a naturally occurring radioactive isotope of hydrogen. Tritium is often used in exit signs to create a visible light without batteries or electricity. Tritium exit signs will glow without electricity or batteries for more than 10 years. They are useful because they do not require a traditional power source such as batteries or hardwired electricity.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Normally, a working, unbroken, tritium exit sign does not emit radiation. However, if a tritium exit sign is damaged, the tritium could be released. In such an event, the best things to do is leave the room immediately.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worth noting that it is not easy to break a tritium tube.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Tritium emits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If the lamp gas is inhaled or swallowed, the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emitted by the gas are most harmful as they can cause internal contamination. Tritium does not deposit on surfaces.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risk connected to the tritium lamp bulbs is that tritium gas is lighter than air and, therefore, when the glass tube containing it breaks, the gas moves upwards and can be inhaled. The prisoner could be at risk of internal contamination caused by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radiation because when he broke the light bulbs he might have inhaled or swallowed tritium gas as he was unaware of its radioactive nature and did not take any precaution.</a:t>
            </a:r>
            <a:endParaRPr lang="en-US"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6 Prisoner stealing lamp bulbs: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This slide differs from the previous as in this case the exposure can be considered of such a low level that it can be discarded.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135219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6.1_6_a and 6.1_6_b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GB" sz="800" b="0" kern="1200" noProof="0" dirty="0">
                <a:solidFill>
                  <a:schemeClr val="tx1"/>
                </a:solidFill>
                <a:effectLst/>
                <a:latin typeface="+mn-lt"/>
                <a:ea typeface="+mn-ea"/>
                <a:cs typeface="+mn-cs"/>
              </a:rPr>
              <a:t>An</a:t>
            </a:r>
            <a:r>
              <a:rPr lang="en-GB" sz="800" b="0" kern="1200" baseline="0" noProof="0" dirty="0">
                <a:solidFill>
                  <a:schemeClr val="tx1"/>
                </a:solidFill>
                <a:effectLst/>
                <a:latin typeface="+mn-lt"/>
                <a:ea typeface="+mn-ea"/>
                <a:cs typeface="+mn-cs"/>
              </a:rPr>
              <a:t> emergency call is made by the warden of a prison reporting that during a cell inspection one of the inmates was found to have stolen </a:t>
            </a:r>
            <a:r>
              <a:rPr lang="en-GB" sz="800" dirty="0">
                <a:effectLst/>
                <a:latin typeface="+mn-lt"/>
                <a:ea typeface="Calibri" panose="020F0502020204030204" pitchFamily="34" charset="0"/>
                <a:cs typeface="Times New Roman" panose="02020603050405020304" pitchFamily="18" charset="0"/>
              </a:rPr>
              <a:t>10 tritium tubes from tritium exit signs and was using them as night lights in his cell.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endParaRPr lang="en-GB" sz="800" b="0" kern="1200" baseline="0" noProof="0" dirty="0">
              <a:solidFill>
                <a:schemeClr val="tx1"/>
              </a:solidFill>
              <a:effectLst/>
              <a:latin typeface="+mn-lt"/>
              <a:ea typeface="+mn-ea"/>
              <a:cs typeface="+mn-cs"/>
            </a:endParaRPr>
          </a:p>
          <a:p>
            <a:r>
              <a:rPr lang="en-GB" sz="800" b="0" kern="1200" dirty="0">
                <a:solidFill>
                  <a:schemeClr val="tx1"/>
                </a:solidFill>
                <a:effectLst/>
                <a:latin typeface="+mn-lt"/>
                <a:ea typeface="+mn-ea"/>
                <a:cs typeface="+mn-cs"/>
              </a:rPr>
              <a:t>The prisoner was unaware of their radioactive nature and therefore did not take any precaution when he broke the lamp tube.</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At the moment the prisoner and his cell mate are locked into their cell.</a:t>
            </a:r>
          </a:p>
          <a:p>
            <a:endParaRPr lang="en-US" sz="80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This type of exit signs contains tritium gas, a naturally occurring radioactive isotope of hydrogen. Tritium is often used in exit signs to create a visible light without batteries or electricity. Tritium exit signs will glow without electricity or batteries for more than 10 years. They are useful because they do not require a traditional power source such as batteries or hardwired electricity.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If a tritium exit sign is damaged, the tritium could be released. In such an event, the best things to do is leave the room immediately.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worth noting that it is not easy to break a tritium tube as it requires a certain effort.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Tritium emits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If the lamp gas is inhaled or swallowed, the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emitted by the gas are most harmful as they can cause internal contamination. Tritium does not deposit on surfaces.</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risk connected to the tritium lamp bulbs is that tritium gas is lighter than air and, therefore, when the glass tube containing it breaks, the gas moves upwards and can be inhaled. The prisoner could be at risk of internal contamination caused by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radiation because when he broke the light bulbs he might have inhaled or swallowed tritium gas as he was unaware of its radioactive nature and did not take any precaution.</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Ventilation of the exposed subjects, i.e. moving them to an outside air location, and ventilation of the cell are the only useful things that can be done in this situation. Although, according to radiation protection law, the received dose from such an event cannot be discarded as irrelevant, the exposure itself normally does not pose a serious health risk.</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This scenario may also be used to consider the ethical aspects of dealing with a potentially contaminated person who suddenly becomes violent or dangerous towards him/herself of the others, especially in the presence of a cell mate. It might be worth considering the moral dilemma introduced in the scenario and discuss about it with the trainees. </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GB" sz="800" b="0" kern="1200" noProof="0" dirty="0">
                <a:solidFill>
                  <a:schemeClr val="tx1"/>
                </a:solidFill>
                <a:effectLst/>
                <a:latin typeface="+mn-lt"/>
                <a:ea typeface="+mn-ea"/>
                <a:cs typeface="+mn-cs"/>
              </a:rPr>
              <a:t>An</a:t>
            </a:r>
            <a:r>
              <a:rPr lang="en-GB" sz="800" b="0" kern="1200" baseline="0" noProof="0" dirty="0">
                <a:solidFill>
                  <a:schemeClr val="tx1"/>
                </a:solidFill>
                <a:effectLst/>
                <a:latin typeface="+mn-lt"/>
                <a:ea typeface="+mn-ea"/>
                <a:cs typeface="+mn-cs"/>
              </a:rPr>
              <a:t> emergency call is made by the warden of a prison reporting that during a cell inspection one of the inmates was found to have stolen </a:t>
            </a:r>
            <a:r>
              <a:rPr lang="en-GB" sz="800" dirty="0">
                <a:effectLst/>
                <a:latin typeface="+mn-lt"/>
                <a:ea typeface="Calibri" panose="020F0502020204030204" pitchFamily="34" charset="0"/>
                <a:cs typeface="Times New Roman" panose="02020603050405020304" pitchFamily="18" charset="0"/>
              </a:rPr>
              <a:t>10 tritium tubes from tritium exit signs and was using them as night lights in his cell.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endParaRPr lang="en-GB" sz="800" b="0" kern="1200" baseline="0" noProof="0" dirty="0">
              <a:solidFill>
                <a:schemeClr val="tx1"/>
              </a:solidFill>
              <a:effectLst/>
              <a:latin typeface="+mn-lt"/>
              <a:ea typeface="+mn-ea"/>
              <a:cs typeface="+mn-cs"/>
            </a:endParaRPr>
          </a:p>
          <a:p>
            <a:r>
              <a:rPr lang="en-GB" sz="800" b="0" kern="1200" dirty="0">
                <a:solidFill>
                  <a:schemeClr val="tx1"/>
                </a:solidFill>
                <a:effectLst/>
                <a:latin typeface="+mn-lt"/>
                <a:ea typeface="+mn-ea"/>
                <a:cs typeface="+mn-cs"/>
              </a:rPr>
              <a:t>The prisoner was unaware of their radioactive nature and therefore did not take any precaution when he broke the lamp tube.</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At the moment the prisoner and his cell mate are locked into their cell.</a:t>
            </a: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Could you describe what happened</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reports that the prisoner broke one of the tubes against the wall but didn’t take any precaution to avoid inhaling the gas contained in the tube.</a:t>
            </a:r>
          </a:p>
          <a:p>
            <a:pPr rtl="0" eaLnBrk="1" fontAlgn="t" latinLnBrk="0" hangingPunct="1"/>
            <a:r>
              <a:rPr lang="en-GB" sz="800" b="1" i="0" u="none" strike="noStrike" kern="1200" baseline="0" noProof="0" dirty="0">
                <a:solidFill>
                  <a:schemeClr val="tx1"/>
                </a:solidFill>
                <a:effectLst/>
                <a:latin typeface="+mn-lt"/>
                <a:ea typeface="+mn-ea"/>
                <a:cs typeface="+mn-cs"/>
              </a:rPr>
              <a:t>DO: Do you know if other people might have been exposed?</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the guards left the room immediately and locked it behind them. But another inmate is locked in the cell.</a:t>
            </a:r>
          </a:p>
          <a:p>
            <a:pPr rtl="0" eaLnBrk="1" fontAlgn="t" latinLnBrk="0" hangingPunct="1"/>
            <a:r>
              <a:rPr lang="en-GB" sz="800" b="1" i="0" u="none" strike="noStrike" kern="1200" baseline="0" noProof="0" dirty="0">
                <a:solidFill>
                  <a:schemeClr val="tx1"/>
                </a:solidFill>
                <a:effectLst/>
                <a:latin typeface="+mn-lt"/>
                <a:ea typeface="+mn-ea"/>
                <a:cs typeface="+mn-cs"/>
              </a:rPr>
              <a:t>DO: Do the prisoners show any particular sign or symptom?</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callers says that the prisoners are not showing any particular sign or experiencing any symptoms at the moment.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 </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endParaRPr lang="en-US" sz="800" kern="1200" baseline="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alert them to be ready to check two prisoners for internal </a:t>
            </a:r>
            <a:r>
              <a:rPr lang="en-US" sz="800" kern="1200" baseline="0" dirty="0">
                <a:solidFill>
                  <a:schemeClr val="tx1"/>
                </a:solidFill>
                <a:effectLst/>
                <a:latin typeface="+mn-lt"/>
                <a:ea typeface="+mn-ea"/>
                <a:cs typeface="+mn-cs"/>
                <a:sym typeface="Symbol" panose="05050102010706020507" pitchFamily="18" charset="2"/>
              </a:rPr>
              <a:t> </a:t>
            </a:r>
            <a:r>
              <a:rPr lang="en-US" sz="800" kern="1200" baseline="0" dirty="0">
                <a:solidFill>
                  <a:schemeClr val="tx1"/>
                </a:solidFill>
                <a:effectLst/>
                <a:latin typeface="+mn-lt"/>
                <a:ea typeface="+mn-ea"/>
                <a:cs typeface="+mn-cs"/>
              </a:rPr>
              <a:t>radiation. However, </a:t>
            </a:r>
            <a:r>
              <a:rPr lang="en-GB" sz="800" dirty="0">
                <a:solidFill>
                  <a:srgbClr val="000000"/>
                </a:solidFill>
                <a:effectLst/>
                <a:latin typeface="+mn-lt"/>
                <a:ea typeface="Calibri" panose="020F0502020204030204" pitchFamily="34" charset="0"/>
                <a:cs typeface="Times New Roman" panose="02020603050405020304" pitchFamily="18" charset="0"/>
              </a:rPr>
              <a:t>although according to radiation protection law, the received dose from such an event cannot be discarded as irrelevant, the exposure itself normally does not pose a serious health 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radiation level inside the cell (for example Fire Brigade).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police forces might be needed considered the violent nature of the prisoner.</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GB" sz="800" b="0" kern="1200" noProof="0" dirty="0">
                <a:solidFill>
                  <a:schemeClr val="tx1"/>
                </a:solidFill>
                <a:effectLst/>
                <a:latin typeface="+mn-lt"/>
                <a:ea typeface="+mn-ea"/>
                <a:cs typeface="+mn-cs"/>
              </a:rPr>
              <a:t>An</a:t>
            </a:r>
            <a:r>
              <a:rPr lang="en-GB" sz="800" b="0" kern="1200" baseline="0" noProof="0" dirty="0">
                <a:solidFill>
                  <a:schemeClr val="tx1"/>
                </a:solidFill>
                <a:effectLst/>
                <a:latin typeface="+mn-lt"/>
                <a:ea typeface="+mn-ea"/>
                <a:cs typeface="+mn-cs"/>
              </a:rPr>
              <a:t> emergency call is made by the warden of a prison reporting that during a cell inspection one of the inmates was found to have stolen </a:t>
            </a:r>
            <a:r>
              <a:rPr lang="en-GB" sz="800" dirty="0">
                <a:effectLst/>
                <a:latin typeface="+mn-lt"/>
                <a:ea typeface="Calibri" panose="020F0502020204030204" pitchFamily="34" charset="0"/>
                <a:cs typeface="Times New Roman" panose="02020603050405020304" pitchFamily="18" charset="0"/>
              </a:rPr>
              <a:t>10 tritium tubes from tritium exit signs and was using them as night lights in his cell.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endParaRPr lang="en-GB" sz="800" b="0" kern="1200" baseline="0" noProof="0" dirty="0">
              <a:solidFill>
                <a:schemeClr val="tx1"/>
              </a:solidFill>
              <a:effectLst/>
              <a:latin typeface="+mn-lt"/>
              <a:ea typeface="+mn-ea"/>
              <a:cs typeface="+mn-cs"/>
            </a:endParaRPr>
          </a:p>
          <a:p>
            <a:r>
              <a:rPr lang="en-GB" sz="800" b="0" kern="1200" dirty="0">
                <a:solidFill>
                  <a:schemeClr val="tx1"/>
                </a:solidFill>
                <a:effectLst/>
                <a:latin typeface="+mn-lt"/>
                <a:ea typeface="+mn-ea"/>
                <a:cs typeface="+mn-cs"/>
              </a:rPr>
              <a:t>The prisoner was unaware of their radioactive nature and therefore did not take any precaution when he broke the lamp tube.</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At the moment the prisoner and his cell mate are locked into their cell.</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already suggest to the caller to move the prisoners outside and ventilate the cell. This could be a helpful input if the trainees understand that this is the only</a:t>
            </a:r>
            <a:r>
              <a:rPr lang="en-GB" sz="800" dirty="0">
                <a:solidFill>
                  <a:srgbClr val="000000"/>
                </a:solidFill>
                <a:effectLst/>
                <a:latin typeface="+mn-lt"/>
                <a:ea typeface="Calibri" panose="020F0502020204030204" pitchFamily="34" charset="0"/>
                <a:cs typeface="Times New Roman" panose="02020603050405020304" pitchFamily="18" charset="0"/>
              </a:rPr>
              <a:t> useful things that can be done in this situation.</a:t>
            </a:r>
            <a:endParaRPr lang="en-US" sz="800" kern="1200" baseline="0" dirty="0">
              <a:solidFill>
                <a:schemeClr val="tx1"/>
              </a:solidFill>
              <a:effectLst/>
              <a:latin typeface="+mn-lt"/>
              <a:ea typeface="+mn-ea"/>
              <a:cs typeface="+mn-cs"/>
            </a:endParaRP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GB" sz="800" b="0" kern="1200" noProof="0" dirty="0">
                <a:solidFill>
                  <a:schemeClr val="tx1"/>
                </a:solidFill>
                <a:effectLst/>
                <a:latin typeface="+mn-lt"/>
                <a:ea typeface="+mn-ea"/>
                <a:cs typeface="+mn-cs"/>
              </a:rPr>
              <a:t>An</a:t>
            </a:r>
            <a:r>
              <a:rPr lang="en-GB" sz="800" b="0" kern="1200" baseline="0" noProof="0" dirty="0">
                <a:solidFill>
                  <a:schemeClr val="tx1"/>
                </a:solidFill>
                <a:effectLst/>
                <a:latin typeface="+mn-lt"/>
                <a:ea typeface="+mn-ea"/>
                <a:cs typeface="+mn-cs"/>
              </a:rPr>
              <a:t> emergency call is made by the warden of a prison reporting that during a cell inspection one of the inmates was found to have stolen </a:t>
            </a:r>
            <a:r>
              <a:rPr lang="en-GB" sz="800" dirty="0">
                <a:effectLst/>
                <a:latin typeface="+mn-lt"/>
                <a:ea typeface="Calibri" panose="020F0502020204030204" pitchFamily="34" charset="0"/>
                <a:cs typeface="Times New Roman" panose="02020603050405020304" pitchFamily="18" charset="0"/>
              </a:rPr>
              <a:t>10 tritium tubes from tritium exit signs and was using them as night lights in his cell.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endParaRPr lang="en-GB" sz="800" b="0" kern="1200" baseline="0" noProof="0" dirty="0">
              <a:solidFill>
                <a:schemeClr val="tx1"/>
              </a:solidFill>
              <a:effectLst/>
              <a:latin typeface="+mn-lt"/>
              <a:ea typeface="+mn-ea"/>
              <a:cs typeface="+mn-cs"/>
            </a:endParaRPr>
          </a:p>
          <a:p>
            <a:r>
              <a:rPr lang="en-GB" sz="800" b="0" kern="1200" dirty="0">
                <a:solidFill>
                  <a:schemeClr val="tx1"/>
                </a:solidFill>
                <a:effectLst/>
                <a:latin typeface="+mn-lt"/>
                <a:ea typeface="+mn-ea"/>
                <a:cs typeface="+mn-cs"/>
              </a:rPr>
              <a:t>The prisoner was unaware of their radioactive nature and therefore did not take any precaution when he broke the lamp tube.</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At the moment the prisoner and his cell mate are locked into their cell.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6 Prisoner stealing lamp bulbs: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Tritium exit sign and prison cell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https://commons.wikimedia.org/wiki/File:Tritium-exit-sign.jpg, Creative Commons Attribution-Share Alike 4.0 International</a:t>
            </a:r>
          </a:p>
          <a:p>
            <a:r>
              <a:rPr lang="en-US" sz="800" b="0" kern="1200" dirty="0">
                <a:solidFill>
                  <a:schemeClr val="tx1"/>
                </a:solidFill>
                <a:effectLst/>
                <a:latin typeface="+mn-lt"/>
                <a:ea typeface="+mn-ea"/>
                <a:cs typeface="+mn-cs"/>
              </a:rPr>
              <a:t>https://commons.wikimedia.org/wiki/File:Oscar_Wilde_Prison_Cell_Reading_2016.jpg,  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6 Prisoner stealing lamp bulbs: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6 Prisoner stealing lamp bulbs: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prison </a:t>
            </a:r>
            <a:r>
              <a:rPr lang="en-US" sz="800" kern="1200" noProof="0" dirty="0">
                <a:solidFill>
                  <a:schemeClr val="tx1"/>
                </a:solidFill>
                <a:effectLst/>
                <a:latin typeface="+mn-lt"/>
                <a:ea typeface="+mn-ea"/>
                <a:cs typeface="+mn-cs"/>
              </a:rPr>
              <a:t>warden,</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6 Prisoner stealing lamp bulbs: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prison warden,</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6 Prisoner stealing lamp bulbs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a cell inspection, a prisoner who shared his cell with another inmate was discovered to have stolen 10 tritium tubes from tritium exit signs and was using them as night lights in his cell.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When discovered, the prisoner broke one of the tubes against the wall and threatened the two guards who performed the inspection with the broken glass tube. The guards immediately retreated and locked the cell door, leaving the prisoner in the cell with his cell mate.</a:t>
            </a: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The prisoner was unaware of the radioactive nature of the tritium tubes.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guards informed the prison warden of the situation, and he alerted the emergency services.</a:t>
            </a: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This type of exit signs contains tritium gas, a naturally occurring radioactive isotope of hydrogen. Tritium is often used in exit signs to create a visible light without batteries or electricity. Tritium exit signs will glow without electricity or batteries for more than 10 years. They are useful because they do not require a traditional power source such as batteries or hardwired electricity.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Normally, a working, unbroken, tritium exit sign does not emit radiation. However, if a tritium exit sign is damaged, the tritium could be released. </a:t>
            </a:r>
            <a:r>
              <a:rPr lang="en-GB" sz="800" u="sng" dirty="0">
                <a:solidFill>
                  <a:srgbClr val="000000"/>
                </a:solidFill>
                <a:effectLst/>
                <a:latin typeface="+mn-lt"/>
                <a:ea typeface="Calibri" panose="020F0502020204030204" pitchFamily="34" charset="0"/>
                <a:cs typeface="Times New Roman" panose="02020603050405020304" pitchFamily="18" charset="0"/>
              </a:rPr>
              <a:t>In such an event, the best things to do is leave the room immediately</a:t>
            </a:r>
            <a:r>
              <a:rPr lang="en-GB" sz="800" dirty="0">
                <a:solidFill>
                  <a:srgbClr val="000000"/>
                </a:solidFill>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It is worth noting that it is not easy to break a tritium tube as it requires a certain effort.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Tritium emits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If the lamp gas is inhaled or swallowed, the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particles emitted by the gas are most harmful as they can cause internal contamination. Tritium does not deposit on surfaces.</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risk connected to the tritium lamp bulbs is that tritium gas is lighter than air and, therefore, when the glass tube containing it breaks, the gas moves upwards and can be inhaled. The prisoner could be at risk of internal contamination caused by </a:t>
            </a:r>
            <a:r>
              <a:rPr lang="en-GB" sz="800" dirty="0">
                <a:solidFill>
                  <a:srgbClr val="000000"/>
                </a:solidFill>
                <a:effectLst/>
                <a:latin typeface="+mn-lt"/>
                <a:ea typeface="Calibri" panose="020F0502020204030204" pitchFamily="34" charset="0"/>
                <a:cs typeface="Times New Roman" panose="02020603050405020304" pitchFamily="18" charset="0"/>
                <a:sym typeface="Symbol" panose="05050102010706020507" pitchFamily="18" charset="2"/>
              </a:rPr>
              <a:t></a:t>
            </a:r>
            <a:r>
              <a:rPr lang="en-GB" sz="800" dirty="0">
                <a:solidFill>
                  <a:srgbClr val="000000"/>
                </a:solidFill>
                <a:effectLst/>
                <a:latin typeface="+mn-lt"/>
                <a:ea typeface="Calibri" panose="020F0502020204030204" pitchFamily="34" charset="0"/>
                <a:cs typeface="Times New Roman" panose="02020603050405020304" pitchFamily="18" charset="0"/>
              </a:rPr>
              <a:t> radiation because when he broke the light bulbs he might have inhaled or swallowed tritium gas as he was unaware of its radioactive nature and did not take any precaution.</a:t>
            </a: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Ventilation of the exposed subjects, i.e. moving them to an outside air location, and ventilation of the cell are the only useful things that can be done in this situation. Although, according to radiation protection law, the received dose from such an event cannot be discarded as irrelevant, the exposure itself normally does not pose a serious health risk.</a:t>
            </a:r>
            <a:endParaRPr lang="en-US" sz="800" dirty="0">
              <a:effectLst/>
              <a:latin typeface="+mn-lt"/>
              <a:ea typeface="Calibri" panose="020F0502020204030204" pitchFamily="34" charset="0"/>
              <a:cs typeface="Times New Roman" panose="02020603050405020304" pitchFamily="18" charset="0"/>
            </a:endParaRPr>
          </a:p>
          <a:p>
            <a:endParaRPr lang="en-GB" sz="800" dirty="0">
              <a:solidFill>
                <a:srgbClr val="000000"/>
              </a:solidFill>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This scenario may also be used to consider the ethical aspects of dealing with a potentially contaminated person who suddenly becomes violent or dangerous towards him/herself of the others, especially in the presence of a cell mate. It might be worth considering the moral dilemma introduced in the scenario and discuss about it with the trainees.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6 Prisoner stealing lamp bulbs</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Tritium exit sign and prison cell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https://commons.wikimedia.org/wiki/File:Tritium-exit-sign.jpg, Creative Commons Attribution-Share Alike 4.0 International</a:t>
            </a:r>
          </a:p>
          <a:p>
            <a:r>
              <a:rPr lang="en-US" sz="800" b="0" kern="1200" dirty="0">
                <a:solidFill>
                  <a:schemeClr val="tx1"/>
                </a:solidFill>
                <a:effectLst/>
                <a:latin typeface="+mn-lt"/>
                <a:ea typeface="+mn-ea"/>
                <a:cs typeface="+mn-cs"/>
              </a:rPr>
              <a:t>https://commons.wikimedia.org/wiki/File:Oscar_Wilde_Prison_Cell_Reading_2016.jpg,  Creative Commons CC0 1.0 Universal Public Domain Dedication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 Prisoner stealing lamp bulbs</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6 Prisoner stealing lamp bulbs: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Marquette (Michigan, USA) incident, 18/08/2017.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https://www.nti.org/analysis/articles/cns-global-incidents-and-trafficking-database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https://www.epa.gov/radtown/tritium-exit-signs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 Fourth International REAC/TS Conference on the medical basis for radiation-accident preparedness - March 2001, Orlando, Florida. Ricks RC, Berger ME, O'Hara FM Jr. The Parthenon Publishing Group, USA, 2002 'Update on the Treatment of Internal Contamination', </a:t>
            </a:r>
            <a:r>
              <a:rPr lang="en-GB" sz="800" dirty="0" err="1">
                <a:solidFill>
                  <a:srgbClr val="000000"/>
                </a:solidFill>
                <a:effectLst/>
                <a:latin typeface="+mn-lt"/>
                <a:ea typeface="Calibri" panose="020F0502020204030204" pitchFamily="34" charset="0"/>
                <a:cs typeface="Times New Roman" panose="02020603050405020304" pitchFamily="18" charset="0"/>
              </a:rPr>
              <a:t>Goans</a:t>
            </a:r>
            <a:r>
              <a:rPr lang="en-GB" sz="800" dirty="0">
                <a:solidFill>
                  <a:srgbClr val="000000"/>
                </a:solidFill>
                <a:effectLst/>
                <a:latin typeface="+mn-lt"/>
                <a:ea typeface="Calibri" panose="020F0502020204030204" pitchFamily="34" charset="0"/>
                <a:cs typeface="Times New Roman" panose="02020603050405020304" pitchFamily="18" charset="0"/>
              </a:rPr>
              <a:t> RE., 202-204.</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6. Prisoner stealing lamp bulbs</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3344052743"/>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D05E87D7-4F37-48C5-97A1-D5F41AB5235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AD106C24-6058-43F6-9827-DDAE970A044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6</a:t>
            </a:r>
            <a:br>
              <a:rPr lang="en-US" dirty="0"/>
            </a:br>
            <a:r>
              <a:rPr lang="en-US" dirty="0"/>
              <a:t>Prisoner stealing lamp bulbs</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7" name="Footer Placeholder 5">
            <a:extLst>
              <a:ext uri="{FF2B5EF4-FFF2-40B4-BE49-F238E27FC236}">
                <a16:creationId xmlns:a16="http://schemas.microsoft.com/office/drawing/2014/main" id="{D28B2D38-B9D6-4C66-827D-B29F1FE1499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5.2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2">
            <a:extLst>
              <a:ext uri="{FF2B5EF4-FFF2-40B4-BE49-F238E27FC236}">
                <a16:creationId xmlns:a16="http://schemas.microsoft.com/office/drawing/2014/main" id="{9B28987B-D0F8-4E70-8ECF-78FEC5232A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3213222" y="2982357"/>
            <a:ext cx="4101978" cy="2822014"/>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5">
            <a:extLst>
              <a:ext uri="{FF2B5EF4-FFF2-40B4-BE49-F238E27FC236}">
                <a16:creationId xmlns:a16="http://schemas.microsoft.com/office/drawing/2014/main" id="{E48A0359-FB86-4CA2-899F-D975C1A4AD4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pic>
        <p:nvPicPr>
          <p:cNvPr id="14" name="Picture 4">
            <a:extLst>
              <a:ext uri="{FF2B5EF4-FFF2-40B4-BE49-F238E27FC236}">
                <a16:creationId xmlns:a16="http://schemas.microsoft.com/office/drawing/2014/main" id="{622F2171-EB33-4C0A-A6B4-13C3FD50921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8448708" y="1976116"/>
            <a:ext cx="3155463" cy="4329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435407"/>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5.2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514524"/>
            <a:ext cx="1182569" cy="1316497"/>
          </a:xfrm>
          <a:prstGeom prst="rect">
            <a:avLst/>
          </a:prstGeom>
        </p:spPr>
      </p:pic>
      <p:sp>
        <p:nvSpPr>
          <p:cNvPr id="11" name="Text Placeholder 6">
            <a:extLst>
              <a:ext uri="{FF2B5EF4-FFF2-40B4-BE49-F238E27FC236}">
                <a16:creationId xmlns:a16="http://schemas.microsoft.com/office/drawing/2014/main" id="{F1FFC68C-C03F-4FF0-B579-2DAD84C91B78}"/>
              </a:ext>
            </a:extLst>
          </p:cNvPr>
          <p:cNvSpPr txBox="1">
            <a:spLocks/>
          </p:cNvSpPr>
          <p:nvPr/>
        </p:nvSpPr>
        <p:spPr>
          <a:xfrm>
            <a:off x="766763" y="2831021"/>
            <a:ext cx="10658474" cy="3520451"/>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During a cell inspection, two prison guards found that a prisoner was using lamp bulbs stolen from the exit signs as night lights. </a:t>
            </a:r>
          </a:p>
          <a:p>
            <a:r>
              <a:rPr lang="en-US" dirty="0"/>
              <a:t>When discovered, the prisoner broke one of the tubes and threatened the two guards with the broken glass.</a:t>
            </a:r>
          </a:p>
          <a:p>
            <a:r>
              <a:rPr lang="en-US" dirty="0"/>
              <a:t>The guards retreated and locked the prisoner in the cell with his cell mate.</a:t>
            </a:r>
          </a:p>
          <a:p>
            <a:r>
              <a:rPr lang="en-US" dirty="0"/>
              <a:t>The guards informed the prison warden who alerted the emergency services.</a:t>
            </a:r>
          </a:p>
          <a:p>
            <a:r>
              <a:rPr lang="en-US" dirty="0"/>
              <a:t>W</a:t>
            </a:r>
            <a:r>
              <a:rPr lang="en-GB" dirty="0"/>
              <a:t>hen the prisoner calmed down, the first responders moved both the prisoner and his cell mate outside, and the cell was aerated.</a:t>
            </a:r>
          </a:p>
          <a:p>
            <a:r>
              <a:rPr lang="en-GB" sz="2400" b="0" kern="1200" dirty="0">
                <a:solidFill>
                  <a:schemeClr val="tx1"/>
                </a:solidFill>
                <a:effectLst/>
                <a:latin typeface="+mn-lt"/>
                <a:ea typeface="+mn-ea"/>
                <a:cs typeface="+mn-cs"/>
              </a:rPr>
              <a:t>The cell is left untouched after being aerated.</a:t>
            </a:r>
            <a:endParaRPr lang="en-US" dirty="0"/>
          </a:p>
          <a:p>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8" name="Footer Placeholder 5">
            <a:extLst>
              <a:ext uri="{FF2B5EF4-FFF2-40B4-BE49-F238E27FC236}">
                <a16:creationId xmlns:a16="http://schemas.microsoft.com/office/drawing/2014/main" id="{19F632F1-9D44-4F22-86A5-54277A510E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6 Prisoner stealing lamp bulbs</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208AD727-BD4E-4777-83A7-74413ED6A5F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6</a:t>
            </a:r>
            <a:br>
              <a:rPr lang="en-US" dirty="0"/>
            </a:br>
            <a:r>
              <a:rPr lang="en-US" dirty="0"/>
              <a:t>Prisoner stealing lamp bulbs</a:t>
            </a:r>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8" name="Footer Placeholder 5">
            <a:extLst>
              <a:ext uri="{FF2B5EF4-FFF2-40B4-BE49-F238E27FC236}">
                <a16:creationId xmlns:a16="http://schemas.microsoft.com/office/drawing/2014/main" id="{B5B945C0-A647-4588-B3BF-CC9D639B082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5.6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2">
            <a:extLst>
              <a:ext uri="{FF2B5EF4-FFF2-40B4-BE49-F238E27FC236}">
                <a16:creationId xmlns:a16="http://schemas.microsoft.com/office/drawing/2014/main" id="{B61792A4-C296-48A0-BFF6-16B213FA76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3213222" y="2982357"/>
            <a:ext cx="4101978" cy="2822014"/>
          </a:xfrm>
          <a:prstGeom prst="rect">
            <a:avLst/>
          </a:prstGeom>
          <a:noFill/>
          <a:extLst>
            <a:ext uri="{909E8E84-426E-40DD-AFC4-6F175D3DCCD1}">
              <a14:hiddenFill xmlns:a14="http://schemas.microsoft.com/office/drawing/2010/main">
                <a:solidFill>
                  <a:srgbClr val="FFFFFF"/>
                </a:solidFill>
              </a14:hiddenFill>
            </a:ext>
          </a:extLst>
        </p:spPr>
      </p:pic>
      <p:sp>
        <p:nvSpPr>
          <p:cNvPr id="14" name="Footer Placeholder 5">
            <a:extLst>
              <a:ext uri="{FF2B5EF4-FFF2-40B4-BE49-F238E27FC236}">
                <a16:creationId xmlns:a16="http://schemas.microsoft.com/office/drawing/2014/main" id="{AEA66995-6525-4A55-BA45-F90ECDC51A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pic>
        <p:nvPicPr>
          <p:cNvPr id="12" name="Picture 4">
            <a:extLst>
              <a:ext uri="{FF2B5EF4-FFF2-40B4-BE49-F238E27FC236}">
                <a16:creationId xmlns:a16="http://schemas.microsoft.com/office/drawing/2014/main" id="{868A5932-8B83-4003-9A5B-16861836C44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8448708" y="1976116"/>
            <a:ext cx="3155463" cy="4329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42242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5.6 Scenario 6 Prisoner stealing lamp bulbs</a:t>
            </a:r>
            <a:endParaRPr lang="da-DK" dirty="0"/>
          </a:p>
        </p:txBody>
      </p:sp>
      <p:sp>
        <p:nvSpPr>
          <p:cNvPr id="7" name="Text Placeholder 6"/>
          <p:cNvSpPr>
            <a:spLocks noGrp="1"/>
          </p:cNvSpPr>
          <p:nvPr>
            <p:ph type="body" sz="quarter" idx="19"/>
          </p:nvPr>
        </p:nvSpPr>
        <p:spPr>
          <a:xfrm>
            <a:off x="766763" y="2894040"/>
            <a:ext cx="10658474" cy="3316260"/>
          </a:xfrm>
        </p:spPr>
        <p:txBody>
          <a:bodyPr>
            <a:normAutofit fontScale="92500"/>
          </a:bodyPr>
          <a:lstStyle/>
          <a:p>
            <a:r>
              <a:rPr lang="en-US" dirty="0"/>
              <a:t>During a cell inspection, two prison guards found that a prisoner was using lamp bulbs stolen from the exit signs as night lights. </a:t>
            </a:r>
          </a:p>
          <a:p>
            <a:r>
              <a:rPr lang="en-US" dirty="0"/>
              <a:t>When discovered, the prisoner broke one of the tubes and threatened the two guards with the broken glass.</a:t>
            </a:r>
          </a:p>
          <a:p>
            <a:r>
              <a:rPr lang="en-US" dirty="0"/>
              <a:t>The guards retreated and locked the prisoner in the cell with his cell mate.</a:t>
            </a:r>
          </a:p>
          <a:p>
            <a:r>
              <a:rPr lang="en-US" dirty="0"/>
              <a:t>The guards informed the prison warden who alerted the emergency services.</a:t>
            </a:r>
          </a:p>
          <a:p>
            <a:r>
              <a:rPr lang="en-US" dirty="0"/>
              <a:t>W</a:t>
            </a:r>
            <a:r>
              <a:rPr lang="en-GB" dirty="0"/>
              <a:t>hen the prisoner calmed down, the first responders moved both the prisoner and his cell mate outside, and the cell was aerated.</a:t>
            </a:r>
            <a:endParaRPr lang="en-US" dirty="0"/>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501545"/>
            <a:ext cx="1182569" cy="1316497"/>
          </a:xfrm>
          <a:prstGeom prst="rect">
            <a:avLst/>
          </a:prstGeom>
        </p:spPr>
      </p:pic>
      <p:sp>
        <p:nvSpPr>
          <p:cNvPr id="8" name="Footer Placeholder 5">
            <a:extLst>
              <a:ext uri="{FF2B5EF4-FFF2-40B4-BE49-F238E27FC236}">
                <a16:creationId xmlns:a16="http://schemas.microsoft.com/office/drawing/2014/main" id="{882C42C2-CA3F-48E4-83AA-22981D8B935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363573436"/>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50 YEARS OLD</a:t>
                      </a:r>
                      <a:r>
                        <a:rPr lang="pl-PL" b="1" noProof="0" dirty="0"/>
                        <a:t> </a:t>
                      </a:r>
                      <a:r>
                        <a:rPr lang="en-US" b="1" noProof="0" dirty="0"/>
                        <a:t>MAN (prisoner)</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No visible symptoms</a:t>
                      </a:r>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6 Prisoner stealing lamp bulbs</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C7029700-83C1-4DCC-8EA9-AA1E28932BB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6</a:t>
            </a:r>
            <a:br>
              <a:rPr lang="en-US" dirty="0"/>
            </a:br>
            <a:r>
              <a:rPr lang="en-US" dirty="0"/>
              <a:t>Prisoner stealing lamp bulbs</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B0B4F1F1-1BFE-405A-A21D-A26C7BCCEC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264527904"/>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37 YEARS OLD</a:t>
                      </a:r>
                      <a:r>
                        <a:rPr lang="pl-PL" b="1" noProof="0" dirty="0"/>
                        <a:t> </a:t>
                      </a:r>
                      <a:r>
                        <a:rPr lang="en-US" b="1" noProof="0" dirty="0"/>
                        <a:t>MAN (cell mate) </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No symptoms</a:t>
                      </a:r>
                    </a:p>
                    <a:p>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dirty="0"/>
              <a:t>5.6 Scenario 6 Prisoner stealing lamp bulbs</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57C44F15-BF95-4DC1-AFE9-69B5DFB1DA3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6398973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6</a:t>
            </a:r>
            <a:br>
              <a:rPr lang="en-US" dirty="0"/>
            </a:br>
            <a:r>
              <a:rPr lang="en-US" dirty="0"/>
              <a:t>Prisoner stealing lamp bulbs</a:t>
            </a:r>
          </a:p>
        </p:txBody>
      </p:sp>
      <p:sp>
        <p:nvSpPr>
          <p:cNvPr id="3" name="Slide Number Placeholder 2"/>
          <p:cNvSpPr>
            <a:spLocks noGrp="1"/>
          </p:cNvSpPr>
          <p:nvPr>
            <p:ph type="sldNum" sz="quarter" idx="4"/>
          </p:nvPr>
        </p:nvSpPr>
        <p:spPr/>
        <p:txBody>
          <a:bodyPr/>
          <a:lstStyle/>
          <a:p>
            <a:fld id="{A814E660-BF25-4843-B2A0-93C6E2B6253B}" type="slidenum">
              <a:rPr lang="aa-ET" smtClean="0"/>
              <a:pPr/>
              <a:t>21</a:t>
            </a:fld>
            <a:endParaRPr lang="aa-ET" dirty="0"/>
          </a:p>
        </p:txBody>
      </p:sp>
      <p:sp>
        <p:nvSpPr>
          <p:cNvPr id="6" name="Footer Placeholder 5">
            <a:extLst>
              <a:ext uri="{FF2B5EF4-FFF2-40B4-BE49-F238E27FC236}">
                <a16:creationId xmlns:a16="http://schemas.microsoft.com/office/drawing/2014/main" id="{ACCC0E8F-ED49-4162-AC52-93392628E96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6.1 Scenario 6 Prisoner stealing lamp bulbs</a:t>
            </a:r>
            <a:endParaRPr lang="da-DK"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An emergency call arrives at the dispatch office at 6.45 AM</a:t>
            </a:r>
          </a:p>
          <a:p>
            <a:r>
              <a:rPr lang="en-US" sz="1800" i="1" dirty="0"/>
              <a:t>The caller identities himself as the warden of the local prison and requests medical assistance because one prisoner broke a tritium exit sign tube without using any precaution.</a:t>
            </a:r>
          </a:p>
          <a:p>
            <a:r>
              <a:rPr lang="en-US" sz="1800" b="1" dirty="0"/>
              <a:t>DO requests general information on the prisoner’s conditions</a:t>
            </a:r>
          </a:p>
          <a:p>
            <a:r>
              <a:rPr lang="en-US" sz="1800" i="1" dirty="0"/>
              <a:t>The caller reports that the prisoner seems fine and does not present any visible sign of contamination.</a:t>
            </a:r>
          </a:p>
          <a:p>
            <a:r>
              <a:rPr lang="en-US" sz="1800" b="1" dirty="0"/>
              <a:t>DO asks whether other people were involved in the accident</a:t>
            </a:r>
          </a:p>
          <a:p>
            <a:r>
              <a:rPr lang="en-US" sz="1800" i="1" dirty="0"/>
              <a:t>The caller declares that the prisoner is currently locked in the cell with his cell mate who might have also been exposed. </a:t>
            </a:r>
          </a:p>
          <a:p>
            <a:r>
              <a:rPr lang="en-US" sz="1800" b="1" dirty="0"/>
              <a:t>DO requests if the prisoners have any preexisting health condition</a:t>
            </a:r>
          </a:p>
          <a:p>
            <a:r>
              <a:rPr lang="en-US" sz="1800" i="1" dirty="0"/>
              <a:t>The caller gives a negative answer.</a:t>
            </a:r>
            <a:endParaRPr lang="en-US" sz="18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B6DD441D-3431-440D-85DF-82A5D16070E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6_a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596150131"/>
              </p:ext>
            </p:extLst>
          </p:nvPr>
        </p:nvGraphicFramePr>
        <p:xfrm>
          <a:off x="766762" y="2587261"/>
          <a:ext cx="10658475" cy="3843972"/>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418821">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418821">
                <a:tc>
                  <a:txBody>
                    <a:bodyPr/>
                    <a:lstStyle/>
                    <a:p>
                      <a:r>
                        <a:rPr lang="en-GB" noProof="0"/>
                        <a:t>DO: </a:t>
                      </a:r>
                    </a:p>
                  </a:txBody>
                  <a:tcPr/>
                </a:tc>
                <a:extLst>
                  <a:ext uri="{0D108BD9-81ED-4DB2-BD59-A6C34878D82A}">
                    <a16:rowId xmlns:a16="http://schemas.microsoft.com/office/drawing/2014/main" val="10001"/>
                  </a:ext>
                </a:extLst>
              </a:tr>
              <a:tr h="722896">
                <a:tc>
                  <a:txBody>
                    <a:bodyPr/>
                    <a:lstStyle/>
                    <a:p>
                      <a:r>
                        <a:rPr lang="en-GB" sz="1800" i="1" noProof="0" dirty="0"/>
                        <a:t>The </a:t>
                      </a:r>
                      <a:r>
                        <a:rPr lang="en-GB" sz="1800" i="1" baseline="0" noProof="0" dirty="0"/>
                        <a:t>caller reports that the prisoner broke one of the tubes against the wall but didn’t take any precaution to avoid inhaling the gas contained in the tube.</a:t>
                      </a:r>
                    </a:p>
                  </a:txBody>
                  <a:tcPr/>
                </a:tc>
                <a:extLst>
                  <a:ext uri="{0D108BD9-81ED-4DB2-BD59-A6C34878D82A}">
                    <a16:rowId xmlns:a16="http://schemas.microsoft.com/office/drawing/2014/main" val="10002"/>
                  </a:ext>
                </a:extLst>
              </a:tr>
              <a:tr h="418821">
                <a:tc>
                  <a:txBody>
                    <a:bodyPr/>
                    <a:lstStyle/>
                    <a:p>
                      <a:r>
                        <a:rPr lang="en-GB" baseline="0" noProof="0"/>
                        <a:t>DO:</a:t>
                      </a:r>
                    </a:p>
                  </a:txBody>
                  <a:tcPr/>
                </a:tc>
                <a:extLst>
                  <a:ext uri="{0D108BD9-81ED-4DB2-BD59-A6C34878D82A}">
                    <a16:rowId xmlns:a16="http://schemas.microsoft.com/office/drawing/2014/main" val="10003"/>
                  </a:ext>
                </a:extLst>
              </a:tr>
              <a:tr h="722896">
                <a:tc>
                  <a:txBody>
                    <a:bodyPr/>
                    <a:lstStyle/>
                    <a:p>
                      <a:r>
                        <a:rPr lang="en-GB" i="1" baseline="0" noProof="0" dirty="0"/>
                        <a:t>The caller says that the guards left the room immediately and locked it behind them. But another inmate is locked in the cell.</a:t>
                      </a:r>
                    </a:p>
                  </a:txBody>
                  <a:tcPr/>
                </a:tc>
                <a:extLst>
                  <a:ext uri="{0D108BD9-81ED-4DB2-BD59-A6C34878D82A}">
                    <a16:rowId xmlns:a16="http://schemas.microsoft.com/office/drawing/2014/main" val="10004"/>
                  </a:ext>
                </a:extLst>
              </a:tr>
              <a:tr h="418821">
                <a:tc>
                  <a:txBody>
                    <a:bodyPr/>
                    <a:lstStyle/>
                    <a:p>
                      <a:r>
                        <a:rPr lang="en-GB" baseline="0" noProof="0"/>
                        <a:t>DO:</a:t>
                      </a:r>
                    </a:p>
                  </a:txBody>
                  <a:tcPr/>
                </a:tc>
                <a:extLst>
                  <a:ext uri="{0D108BD9-81ED-4DB2-BD59-A6C34878D82A}">
                    <a16:rowId xmlns:a16="http://schemas.microsoft.com/office/drawing/2014/main" val="10005"/>
                  </a:ext>
                </a:extLst>
              </a:tr>
              <a:tr h="722896">
                <a:tc>
                  <a:txBody>
                    <a:bodyPr/>
                    <a:lstStyle/>
                    <a:p>
                      <a:r>
                        <a:rPr lang="en-GB" i="1" baseline="0" noProof="0" dirty="0"/>
                        <a:t>The callers says that the prisoners are not showing any particular sign or experiencing any symptoms at the moment.</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1344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clrChange>
              <a:clrFrom>
                <a:srgbClr val="FFFFFF"/>
              </a:clrFrom>
              <a:clrTo>
                <a:srgbClr val="FFFFFF">
                  <a:alpha val="0"/>
                </a:srgbClr>
              </a:clrTo>
            </a:clrChange>
          </a:blip>
          <a:stretch>
            <a:fillRect/>
          </a:stretch>
        </p:blipFill>
        <p:spPr>
          <a:xfrm flipH="1">
            <a:off x="910589" y="1213614"/>
            <a:ext cx="1182569" cy="1316497"/>
          </a:xfrm>
          <a:prstGeom prst="rect">
            <a:avLst/>
          </a:prstGeom>
        </p:spPr>
      </p:pic>
      <p:sp>
        <p:nvSpPr>
          <p:cNvPr id="10" name="Footer Placeholder 5">
            <a:extLst>
              <a:ext uri="{FF2B5EF4-FFF2-40B4-BE49-F238E27FC236}">
                <a16:creationId xmlns:a16="http://schemas.microsoft.com/office/drawing/2014/main" id="{3DB991A0-23A2-4A3D-9AC0-B3B66B9B3D0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6_b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29F81729-AA29-4C85-9EB4-80DD15626B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6_c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4AA23BF4-A636-4EA2-A3CF-C1D622E0C17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4.1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5" name="Picture 2">
            <a:extLst>
              <a:ext uri="{FF2B5EF4-FFF2-40B4-BE49-F238E27FC236}">
                <a16:creationId xmlns:a16="http://schemas.microsoft.com/office/drawing/2014/main" id="{38FCC3EA-068D-4351-A876-9AB9777D25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3213222" y="2980745"/>
            <a:ext cx="4101978" cy="28252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EF05167-E281-446C-BBC9-8B9952862E2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8448708" y="1976116"/>
            <a:ext cx="3155463" cy="432956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203AAB67-BF20-4623-BFD0-4F8C31EBF15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4.1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fontScale="925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During a cell inspection, two prison guards found that a prisoner was using lamp bulbs stolen from the exit signs as night lights. </a:t>
            </a:r>
          </a:p>
          <a:p>
            <a:r>
              <a:rPr lang="en-US" dirty="0"/>
              <a:t>When discovered, the prisoner broke one of the tubes and threatened the two guards with the broken glass.</a:t>
            </a:r>
          </a:p>
          <a:p>
            <a:r>
              <a:rPr lang="en-US" dirty="0"/>
              <a:t>The guards retreated and locked the prisoner in the cell with his cell mate.</a:t>
            </a:r>
          </a:p>
          <a:p>
            <a:r>
              <a:rPr lang="en-US" dirty="0"/>
              <a:t>The guards informed the prison warden who alerted the emergency services.</a:t>
            </a:r>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30E6D01C-4843-43D7-B547-5AADB5F8A8A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9DF13BA1-6698-4218-BBC1-6690424046C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dirty="0"/>
              <a:t>4.1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E10D4BFE-5845-48D2-BAED-EA4D969449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6</a:t>
            </a:r>
            <a:br>
              <a:rPr lang="en-US" dirty="0"/>
            </a:br>
            <a:r>
              <a:rPr lang="en-US" dirty="0"/>
              <a:t>Prisoner stealing lamp bulbs</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2EE4B858-9C13-4238-B1A2-0800BBF12D8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a:bodyPr>
          <a:lstStyle/>
          <a:p>
            <a:r>
              <a:rPr lang="en-US" dirty="0"/>
              <a:t>5.1 Scenario 6 Prisoner stealing lamp bulbs</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2" name="Picture 2">
            <a:extLst>
              <a:ext uri="{FF2B5EF4-FFF2-40B4-BE49-F238E27FC236}">
                <a16:creationId xmlns:a16="http://schemas.microsoft.com/office/drawing/2014/main" id="{07A2C428-8B9B-4FB7-88C2-5741DB0542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3213222" y="2982357"/>
            <a:ext cx="4101978" cy="2822014"/>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57231026-2D5C-4F3C-BDEE-E62D2989B9A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pic>
        <p:nvPicPr>
          <p:cNvPr id="14" name="Picture 4">
            <a:extLst>
              <a:ext uri="{FF2B5EF4-FFF2-40B4-BE49-F238E27FC236}">
                <a16:creationId xmlns:a16="http://schemas.microsoft.com/office/drawing/2014/main" id="{4214A029-DE7E-458B-817A-71D153795AB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8448708" y="1976116"/>
            <a:ext cx="3155463" cy="4329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42242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a:bodyPr>
          <a:lstStyle/>
          <a:p>
            <a:r>
              <a:rPr lang="en-US" dirty="0"/>
              <a:t>5.1 Scenario 6 Prisoner stealing lamp bulbs</a:t>
            </a:r>
            <a:endParaRPr lang="da-DK" dirty="0"/>
          </a:p>
        </p:txBody>
      </p:sp>
      <p:sp>
        <p:nvSpPr>
          <p:cNvPr id="7" name="Text Placeholder 6"/>
          <p:cNvSpPr>
            <a:spLocks noGrp="1"/>
          </p:cNvSpPr>
          <p:nvPr>
            <p:ph type="body" sz="quarter" idx="19"/>
          </p:nvPr>
        </p:nvSpPr>
        <p:spPr>
          <a:xfrm>
            <a:off x="766761" y="3214090"/>
            <a:ext cx="10658474" cy="3015533"/>
          </a:xfrm>
        </p:spPr>
        <p:txBody>
          <a:bodyPr>
            <a:normAutofit lnSpcReduction="10000"/>
          </a:bodyPr>
          <a:lstStyle/>
          <a:p>
            <a:r>
              <a:rPr lang="en-US" dirty="0"/>
              <a:t>During a cell inspection, two prison guards found that a prisoner was using lamp bulbs stolen from the exit signs as night lights. </a:t>
            </a:r>
          </a:p>
          <a:p>
            <a:r>
              <a:rPr lang="en-US" dirty="0"/>
              <a:t>When discovered, the prisoner broke one of the tubes and threatened the two guards with the broken glass.</a:t>
            </a:r>
          </a:p>
          <a:p>
            <a:r>
              <a:rPr lang="en-US" dirty="0"/>
              <a:t>The guards retreated and locked the prisoner in the cell with his cell mate.</a:t>
            </a:r>
          </a:p>
          <a:p>
            <a:r>
              <a:rPr lang="en-US" dirty="0"/>
              <a:t>The guards informed the prison warden who alerted the emergency services.</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501545"/>
            <a:ext cx="1182569" cy="1316497"/>
          </a:xfrm>
          <a:prstGeom prst="rect">
            <a:avLst/>
          </a:prstGeom>
        </p:spPr>
      </p:pic>
      <p:sp>
        <p:nvSpPr>
          <p:cNvPr id="8" name="Footer Placeholder 5">
            <a:extLst>
              <a:ext uri="{FF2B5EF4-FFF2-40B4-BE49-F238E27FC236}">
                <a16:creationId xmlns:a16="http://schemas.microsoft.com/office/drawing/2014/main" id="{9A4810B5-7059-4BB4-B7C8-156DD3156E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11749</TotalTime>
  <Words>12125</Words>
  <Application>Microsoft Office PowerPoint</Application>
  <PresentationFormat>Widescreen</PresentationFormat>
  <Paragraphs>823</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FranklinGotTExtCon</vt:lpstr>
      <vt:lpstr>Georgia</vt:lpstr>
      <vt:lpstr>Segoe UI</vt:lpstr>
      <vt:lpstr>Segoe UI Semibold</vt:lpstr>
      <vt:lpstr>Office Theme</vt:lpstr>
      <vt:lpstr>Scenario discussion  6. Prisoner stealing lamp bulbs</vt:lpstr>
      <vt:lpstr>4.1 Scenario 6 Prisoner stealing lamp bulbs</vt:lpstr>
      <vt:lpstr>4.1 Scenario 6 Prisoner stealing lamp bulbs</vt:lpstr>
      <vt:lpstr>4.1 Scenario 6 Prisoner stealing lamp bulbs</vt:lpstr>
      <vt:lpstr>4.1 Scenario 6 Prisoner stealing lamp bulbs</vt:lpstr>
      <vt:lpstr>4.1 Scenario 6 Prisoner stealing lamp bulbs</vt:lpstr>
      <vt:lpstr>5.1 Scenario 6 Prisoner stealing lamp bulbs</vt:lpstr>
      <vt:lpstr>5.1 Scenario 6 Prisoner stealing lamp bulbs</vt:lpstr>
      <vt:lpstr>5.1 Scenario 6 Prisoner stealing lamp bulbs</vt:lpstr>
      <vt:lpstr>5.1 Scenario 6 Prisoner stealing lamp bulbs</vt:lpstr>
      <vt:lpstr>5.1 Scenario 6 Prisoner stealing lamp bulbs</vt:lpstr>
      <vt:lpstr>5.2 Scenario 6 Prisoner stealing lamp bulbs</vt:lpstr>
      <vt:lpstr>5.2 Scenario 6 Prisoner stealing lamp bulbs</vt:lpstr>
      <vt:lpstr>5.2 Scenario 6 Prisoner stealing lamp bulbs</vt:lpstr>
      <vt:lpstr>5.2 Scenario 6 Prisoner stealing lamp bulbs</vt:lpstr>
      <vt:lpstr>5.6 Scenario 6 Prisoner stealing lamp bulbs</vt:lpstr>
      <vt:lpstr>5.6 Scenario 6 Prisoner stealing lamp bulbs</vt:lpstr>
      <vt:lpstr>5.6 Scenario 6 Prisoner stealing lamp bulbs</vt:lpstr>
      <vt:lpstr>5.6 Scenario 6 Prisoner stealing lamp bulbs</vt:lpstr>
      <vt:lpstr>5.6 Scenario 6 Prisoner stealing lamp bulbs</vt:lpstr>
      <vt:lpstr>6.1 Scenario 6 Prisoner stealing lamp bulbs</vt:lpstr>
      <vt:lpstr>6.1 Scenario 6 Prisoner stealing lamp bulbs</vt:lpstr>
      <vt:lpstr>6.1 Scenario 6_a Emergency call</vt:lpstr>
      <vt:lpstr>6.1 Scenario 6_b Emergency call</vt:lpstr>
      <vt:lpstr>6.1 Scenario 6_c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Scenario discussion  6. Prisoner stealing lamp bulbs</dc:title>
  <dc:creator>Dillen Roel</dc:creator>
  <cp:lastModifiedBy>Peter den Outer</cp:lastModifiedBy>
  <cp:revision>708</cp:revision>
  <cp:lastPrinted>2020-01-20T09:16:47Z</cp:lastPrinted>
  <dcterms:created xsi:type="dcterms:W3CDTF">2019-10-21T09:10:33Z</dcterms:created>
  <dcterms:modified xsi:type="dcterms:W3CDTF">2022-11-23T10:31:45Z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