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8"/>
  </p:notesMasterIdLst>
  <p:handoutMasterIdLst>
    <p:handoutMasterId r:id="rId49"/>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85" r:id="rId24"/>
    <p:sldId id="391" r:id="rId25"/>
    <p:sldId id="392" r:id="rId26"/>
    <p:sldId id="365" r:id="rId27"/>
    <p:sldId id="366" r:id="rId28"/>
    <p:sldId id="382" r:id="rId29"/>
    <p:sldId id="383" r:id="rId30"/>
    <p:sldId id="384" r:id="rId31"/>
    <p:sldId id="396" r:id="rId32"/>
    <p:sldId id="261" r:id="rId33"/>
    <p:sldId id="274" r:id="rId34"/>
    <p:sldId id="395" r:id="rId35"/>
    <p:sldId id="397" r:id="rId36"/>
    <p:sldId id="279" r:id="rId37"/>
    <p:sldId id="280" r:id="rId38"/>
    <p:sldId id="281" r:id="rId39"/>
    <p:sldId id="282" r:id="rId40"/>
    <p:sldId id="284" r:id="rId41"/>
    <p:sldId id="283" r:id="rId42"/>
    <p:sldId id="285" r:id="rId43"/>
    <p:sldId id="286" r:id="rId44"/>
    <p:sldId id="287" r:id="rId45"/>
    <p:sldId id="288" r:id="rId46"/>
    <p:sldId id="26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 id="4" name="Riccardo Quaranta" initials=""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58675" autoAdjust="0"/>
  </p:normalViewPr>
  <p:slideViewPr>
    <p:cSldViewPr snapToGrid="0">
      <p:cViewPr>
        <p:scale>
          <a:sx n="60" d="100"/>
          <a:sy n="60" d="100"/>
        </p:scale>
        <p:origin x="1800" y="60"/>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alth.ny.gov/environmental/emergency/chemical_terrorism/chlorine_general.htm"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emergency.cdc.gov/agent/chlorine/basics/facts.asp"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 6.3P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10 </a:t>
            </a:r>
            <a:r>
              <a:rPr lang="en-GB" sz="800" b="0" kern="1200" dirty="0">
                <a:solidFill>
                  <a:schemeClr val="tx1"/>
                </a:solidFill>
                <a:effectLst/>
                <a:latin typeface="+mn-lt"/>
                <a:ea typeface="+mn-ea"/>
                <a:cs typeface="+mn-cs"/>
              </a:rPr>
              <a:t>Accident at a starch plant</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this point of the scenario, it is clear that the accident consisted in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250 employees were evacuated for 5 hours.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39 persons were taken to the hospital. 35 of them were discharged in home care the same day, 2 had to stay in hospital over night and 2 died.</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No offsite emergency measures were required as the accident was limited to the plant.</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Chlorine itself is not flammable, but it can react explosively or form explosive compounds with other chemicals such as turpentine and ammonia, therefore, first responders must pay attention to these signs.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If chlorine gas is released into the air, people may be exposed through skin contact or eye contact. They also may be exposed by breathing air that contains chlorine.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kern="1200" baseline="0" dirty="0">
                <a:solidFill>
                  <a:schemeClr val="tx1"/>
                </a:solidFill>
                <a:effectLst/>
                <a:latin typeface="+mn-lt"/>
                <a:ea typeface="+mn-ea"/>
                <a:cs typeface="Times New Roman" panose="02020603050405020304" pitchFamily="18" charset="0"/>
              </a:rPr>
              <a:t>In this scenario, it is important to preserve the tank wagon, the pipeline and the storage that contained hydrochloric acid in order to perform the investigation aimed at discovering the causes of the accident (It is not known if it was a mistake of the employee, a malfunction of the system, a sabotage or an intentional act).</a:t>
            </a:r>
          </a:p>
          <a:p>
            <a:pPr algn="just">
              <a:lnSpc>
                <a:spcPct val="107000"/>
              </a:lnSpc>
              <a:spcAft>
                <a:spcPts val="800"/>
              </a:spcAft>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10 </a:t>
            </a:r>
            <a:r>
              <a:rPr lang="en-GB" sz="800" b="0" kern="1200" dirty="0">
                <a:solidFill>
                  <a:schemeClr val="tx1"/>
                </a:solidFill>
                <a:effectLst/>
                <a:latin typeface="+mn-lt"/>
                <a:ea typeface="+mn-ea"/>
                <a:cs typeface="+mn-cs"/>
              </a:rPr>
              <a:t>Accident at a starch plant</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Tank wagon (the shown </a:t>
            </a:r>
            <a:r>
              <a:rPr lang="en-US" sz="800" dirty="0"/>
              <a:t>UN </a:t>
            </a:r>
            <a:r>
              <a:rPr lang="en-US" sz="800" kern="1200" dirty="0">
                <a:solidFill>
                  <a:schemeClr val="tx1"/>
                </a:solidFill>
                <a:effectLst/>
                <a:latin typeface="+mn-lt"/>
                <a:ea typeface="+mn-ea"/>
                <a:cs typeface="+mn-cs"/>
              </a:rPr>
              <a:t>number and hazard code for transport do not match the scenario), industrial silos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industrial pipeline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https://www.railwaygazette.com/traction-and-rolling-stock/acid-tank-wagon-offers-radically-improved-performance/45884.article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none" dirty="0">
                <a:solidFill>
                  <a:schemeClr val="tx1"/>
                </a:solidFill>
                <a:effectLst/>
                <a:latin typeface="+mn-lt"/>
                <a:ea typeface="Calibri" panose="020F0502020204030204" pitchFamily="34" charset="0"/>
                <a:cs typeface="Times New Roman" panose="02020603050405020304" pitchFamily="18" charset="0"/>
              </a:rPr>
              <a:t>https://www.flickr.com/photos/huddleston/31790214867/in/photostream/ Jerry Huddleston, </a:t>
            </a:r>
            <a:r>
              <a:rPr lang="en-US" sz="800" u="none" dirty="0">
                <a:solidFill>
                  <a:schemeClr val="tx1"/>
                </a:solidFill>
                <a:effectLst/>
                <a:latin typeface="+mn-lt"/>
                <a:ea typeface="Calibri" panose="020F0502020204030204" pitchFamily="34" charset="0"/>
                <a:cs typeface="Times New Roman" panose="02020603050405020304" pitchFamily="18" charset="0"/>
              </a:rPr>
              <a:t>Attribution 2.0 Generic (CC BY 2.0)</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https://pixabay.com/fr/industrie-hall-ventilation-970151/ free use, </a:t>
            </a:r>
            <a:r>
              <a:rPr lang="en-US" sz="800" u="none" dirty="0" err="1">
                <a:solidFill>
                  <a:schemeClr val="tx1"/>
                </a:solidFill>
                <a:effectLst/>
                <a:latin typeface="+mn-lt"/>
                <a:ea typeface="Calibri" panose="020F0502020204030204" pitchFamily="34" charset="0"/>
                <a:cs typeface="Times New Roman" panose="02020603050405020304" pitchFamily="18" charset="0"/>
              </a:rPr>
              <a:t>Pixabay</a:t>
            </a:r>
            <a:r>
              <a:rPr lang="en-US" sz="800" u="none" dirty="0">
                <a:solidFill>
                  <a:schemeClr val="tx1"/>
                </a:solidFill>
                <a:effectLst/>
                <a:latin typeface="+mn-lt"/>
                <a:ea typeface="Calibri" panose="020F0502020204030204" pitchFamily="34" charset="0"/>
                <a:cs typeface="Times New Roman" panose="02020603050405020304" pitchFamily="18" charset="0"/>
              </a:rPr>
              <a:t> license</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Computers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causes of the accident and the possibility of an act of sabotage/terrorism/revenge might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this point of the scenario, it is clear that the accident consisted in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250 employees were evacuated for 5 hours.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39 persons were taken to the hospital.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35 of them were discharged in home care the same day, 2 had to stay in hospital over night and 2 died. (</a:t>
            </a:r>
            <a:r>
              <a:rPr lang="en-US" sz="800" b="1" dirty="0">
                <a:effectLst/>
                <a:latin typeface="+mn-lt"/>
                <a:ea typeface="Calibri" panose="020F0502020204030204" pitchFamily="34" charset="0"/>
                <a:cs typeface="Times New Roman" panose="02020603050405020304" pitchFamily="18" charset="0"/>
              </a:rPr>
              <a:t>Do not disclose this last piece of information at this point of the scenario</a:t>
            </a:r>
            <a:r>
              <a:rPr lang="en-US" sz="800" dirty="0">
                <a:effectLst/>
                <a:latin typeface="+mn-lt"/>
                <a:ea typeface="Calibri" panose="020F0502020204030204" pitchFamily="34" charset="0"/>
                <a:cs typeface="Times New Roman" panose="02020603050405020304" pitchFamily="18" charset="0"/>
              </a:rPr>
              <a:t>)</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Chlorine itself is not flammable, but it can react explosively or form explosive compounds with other chemicals such as turpentine and ammonia, therefore, first responders must pay attention to these signs.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If chlorine gas is released into the air, people may be exposed through skin contact or eye contact. They also may be exposed by breathing air that contains chlorine. Exposure to chlorine typically leads to symptoms of ocular, nasal, and respiratory irritation. Signs and symptoms of poisoning might include eye redness and lacrimation, nose and throat irritation, cough, suffocation or choking sensation, and dyspnea. For cutaneous exposures, burning, blistering, and frostbite-like injury to the skin are possible. The extent of poisoning caused by chlorine depends on the amount of chlorine a person is exposed to, how the person was exposed, and the length of time of the exposure (In this case, at least 90 seconds). When chlorine gas comes into contact with moist tissues such as the eyes, throat, and lungs, an acid is produced that can damage these tissues. Long-term complications may occur after breathing in high concentrations of chlorine. Complications are more likely to be seen in people who develop severe health problems such as fluid in the lungs (pulmonary edema) following the initial exposure.</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Symptoms usually appear during or immediately after exposure to dangerous concentration of chlorine. </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Tank wagon (the shown </a:t>
            </a:r>
            <a:r>
              <a:rPr lang="en-US" sz="800" dirty="0"/>
              <a:t>UN </a:t>
            </a:r>
            <a:r>
              <a:rPr lang="en-US" sz="800" kern="1200" dirty="0">
                <a:solidFill>
                  <a:schemeClr val="tx1"/>
                </a:solidFill>
                <a:effectLst/>
                <a:latin typeface="+mn-lt"/>
                <a:ea typeface="+mn-ea"/>
                <a:cs typeface="+mn-cs"/>
              </a:rPr>
              <a:t>number and hazard code for transport do not match the scenario), industrial silos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industrial pipeline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https://www.railwaygazette.com/traction-and-rolling-stock/acid-tank-wagon-offers-radically-improved-performance/45884.article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none" dirty="0">
                <a:solidFill>
                  <a:schemeClr val="tx1"/>
                </a:solidFill>
                <a:effectLst/>
                <a:latin typeface="+mn-lt"/>
                <a:ea typeface="Calibri" panose="020F0502020204030204" pitchFamily="34" charset="0"/>
                <a:cs typeface="Times New Roman" panose="02020603050405020304" pitchFamily="18" charset="0"/>
              </a:rPr>
              <a:t>https://www.flickr.com/photos/huddleston/31790214867/in/photostream/ Jerry Huddleston, </a:t>
            </a:r>
            <a:r>
              <a:rPr lang="en-US" sz="800" u="none" dirty="0">
                <a:solidFill>
                  <a:schemeClr val="tx1"/>
                </a:solidFill>
                <a:effectLst/>
                <a:latin typeface="+mn-lt"/>
                <a:ea typeface="Calibri" panose="020F0502020204030204" pitchFamily="34" charset="0"/>
                <a:cs typeface="Times New Roman" panose="02020603050405020304" pitchFamily="18" charset="0"/>
              </a:rPr>
              <a:t>Attribution 2.0 Generic (CC BY 2.0)</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https://pixabay.com/fr/industrie-hall-ventilation-970151/ free use, </a:t>
            </a:r>
            <a:r>
              <a:rPr lang="en-US" sz="800" u="none" dirty="0" err="1">
                <a:solidFill>
                  <a:schemeClr val="tx1"/>
                </a:solidFill>
                <a:effectLst/>
                <a:latin typeface="+mn-lt"/>
                <a:ea typeface="Calibri" panose="020F0502020204030204" pitchFamily="34" charset="0"/>
                <a:cs typeface="Times New Roman" panose="02020603050405020304" pitchFamily="18" charset="0"/>
              </a:rPr>
              <a:t>Pixabay</a:t>
            </a:r>
            <a:r>
              <a:rPr lang="en-US" sz="800" u="none" dirty="0">
                <a:solidFill>
                  <a:schemeClr val="tx1"/>
                </a:solidFill>
                <a:effectLst/>
                <a:latin typeface="+mn-lt"/>
                <a:ea typeface="Calibri" panose="020F0502020204030204" pitchFamily="34" charset="0"/>
                <a:cs typeface="Times New Roman" panose="02020603050405020304" pitchFamily="18" charset="0"/>
              </a:rPr>
              <a:t> license</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Chlorine itself is not flammable, but it can react explosively or form explosive compounds with other chemicals such as turpentine and ammonia, therefore, first responders must pay attention to these signs.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If chlorine gas is released into the air, people may be exposed through skin contact or eye contact. They also may be exposed by breathing air that contains chlorine. Exposure to chlorine typically leads to symptoms of ocular, nasal, and respiratory irritation. Signs and symptoms of poisoning might include eye redness and lacrimation, nose and throat irritation, cough, suffocation or choking sensation, and dyspnea. For cutaneous exposures, burning, blistering, and frostbite-like injury to the skin are possible. The extent of poisoning caused by chlorine depends on the amount of chlorine a person is exposed to, how the person was exposed, and the length of time of the exposure (In this case, at least 90 seconds). When chlorine gas comes into contact with moist tissues such as the eyes, throat, and lungs, an acid is produced that can damage these tissues. Long-term complications may occur after breathing in high concentrations of chlorine. Complications are more likely to be seen in people who develop severe health problems such as fluid in the lungs (pulmonary edema) following the initial exposure.</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Symptoms usually appear during or immediately after exposure to dangerous concentration of chlorine. </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employees exposed to chlorine.</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10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 It is not clear, at this point of the scenario, that they are dealing with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r>
              <a:rPr lang="nl-NL" sz="800" b="1" dirty="0">
                <a:latin typeface="+mn-lt"/>
                <a:cs typeface="Times New Roman" panose="02020603050405020304" pitchFamily="18" charset="0"/>
              </a:rPr>
              <a:t>Due to the scale of casualties, t</a:t>
            </a:r>
            <a:r>
              <a:rPr lang="en-US" sz="800" b="1" dirty="0">
                <a:latin typeface="+mn-lt"/>
              </a:rPr>
              <a:t>his </a:t>
            </a:r>
            <a:r>
              <a:rPr lang="en-US" sz="800" b="1" kern="1200" baseline="0" dirty="0">
                <a:solidFill>
                  <a:schemeClr val="tx1"/>
                </a:solidFill>
                <a:effectLst/>
                <a:latin typeface="+mn-lt"/>
                <a:ea typeface="+mn-ea"/>
                <a:cs typeface="+mn-cs"/>
              </a:rPr>
              <a:t>scenario should be treated as a major</a:t>
            </a:r>
            <a:r>
              <a:rPr lang="en-US" sz="800" b="1" dirty="0">
                <a:latin typeface="+mn-lt"/>
              </a:rPr>
              <a:t> incident that may require a high number of resources from more emergency services</a:t>
            </a:r>
            <a:r>
              <a:rPr lang="en-US" sz="800" b="1" kern="1200" baseline="0" dirty="0">
                <a:solidFill>
                  <a:schemeClr val="tx1"/>
                </a:solidFill>
                <a:effectLst/>
                <a:latin typeface="+mn-lt"/>
                <a:ea typeface="+mn-ea"/>
                <a:cs typeface="+mn-cs"/>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Casualty #</a:t>
            </a:r>
            <a:r>
              <a:rPr lang="pl-PL" sz="800" b="0" kern="1200" dirty="0">
                <a:solidFill>
                  <a:schemeClr val="tx1"/>
                </a:solidFill>
                <a:effectLst/>
                <a:latin typeface="+mn-lt"/>
                <a:ea typeface="+mn-ea"/>
                <a:cs typeface="+mn-cs"/>
              </a:rPr>
              <a:t>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Casualty #</a:t>
            </a:r>
            <a:r>
              <a:rPr lang="pl-PL" sz="800" b="0" kern="1200" dirty="0">
                <a:solidFill>
                  <a:schemeClr val="tx1"/>
                </a:solidFill>
                <a:effectLst/>
                <a:latin typeface="+mn-lt"/>
                <a:ea typeface="+mn-ea"/>
                <a:cs typeface="+mn-cs"/>
              </a:rPr>
              <a:t>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10 Emergency call –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10 Emergency call –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6.1_10_a and 6.1_10_b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 It is not clear, at this point of the scenario, that they are dealing with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chlorine.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Chlorine itself is not flammable, but it can react explosively or form explosive compounds with other chemicals such as turpentine and ammonia, therefore, first responders must pay attention to these signs.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Signs and symptoms of poisoning might include eye redness and lacrimation, nose and throat irritation, cough, suffocation or choking sensation, and dyspnea. For cutaneous exposures, burning, blistering, and frostbite-like injury to the skin are possible.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Symptoms usually appear during or immediately after exposure to dangerous concentration of chlorine.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10 Emergency call –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 It is not clear, at this point of the scenario, that they are dealing with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chlorine.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Did you notice any sign that could indicate that the men were exposed to a toxic chemical</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caller reports that there was a release of fumes inside the plant,</a:t>
            </a:r>
            <a:r>
              <a:rPr lang="en-GB" sz="800" i="1" baseline="0" noProof="0" dirty="0">
                <a:latin typeface="+mn-lt"/>
              </a:rPr>
              <a:t> and they use a lot of toxic chemicals.</a:t>
            </a:r>
          </a:p>
          <a:p>
            <a:r>
              <a:rPr lang="en-US" sz="800" b="1" dirty="0">
                <a:latin typeface="+mn-lt"/>
              </a:rPr>
              <a:t>DO Are you aware of any task the colleagues were carrying out different than usual?</a:t>
            </a:r>
          </a:p>
          <a:p>
            <a:r>
              <a:rPr lang="en-US" sz="800" i="1" dirty="0">
                <a:latin typeface="+mn-lt"/>
              </a:rPr>
              <a:t>The caller declares that they were proceeding with the regular procedures and did not notice anything strange from inside the plant.</a:t>
            </a:r>
            <a:endParaRPr lang="en-GB" sz="800" i="1" baseline="0" noProof="0" dirty="0">
              <a:latin typeface="+mn-lt"/>
            </a:endParaRPr>
          </a:p>
          <a:p>
            <a:pPr rtl="0" eaLnBrk="1" fontAlgn="t" latinLnBrk="0" hangingPunct="1"/>
            <a:r>
              <a:rPr lang="en-GB" sz="800" b="1" i="0" u="none" strike="noStrike" kern="1200" baseline="0" noProof="0" dirty="0">
                <a:solidFill>
                  <a:schemeClr val="tx1"/>
                </a:solidFill>
                <a:effectLst/>
                <a:latin typeface="+mn-lt"/>
                <a:ea typeface="+mn-ea"/>
                <a:cs typeface="+mn-cs"/>
              </a:rPr>
              <a:t>DO: </a:t>
            </a:r>
            <a:r>
              <a:rPr lang="en-US" sz="800" b="1" i="0" u="none" strike="noStrike" kern="1200" baseline="0" noProof="0" dirty="0">
                <a:solidFill>
                  <a:schemeClr val="tx1"/>
                </a:solidFill>
                <a:effectLst/>
                <a:latin typeface="+mn-lt"/>
                <a:ea typeface="+mn-ea"/>
                <a:cs typeface="+mn-cs"/>
              </a:rPr>
              <a:t>Do you know how long they might have been exposed to the chemical?</a:t>
            </a:r>
            <a:endParaRPr lang="en-US"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they turned off the pumps over a minute after they heard a strange noise.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10 Emergency call –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be ready to assist many people who were exposed to some toxic chemical, not known at the moment (</a:t>
            </a:r>
            <a:r>
              <a:rPr lang="en-US" sz="800" u="sng" kern="1200" baseline="0" dirty="0">
                <a:solidFill>
                  <a:schemeClr val="tx1"/>
                </a:solidFill>
                <a:effectLst/>
                <a:latin typeface="+mn-lt"/>
                <a:ea typeface="+mn-ea"/>
                <a:cs typeface="+mn-cs"/>
              </a:rPr>
              <a:t>unless the DO understood that it was a chlorine release from the information provided by the caller</a:t>
            </a:r>
            <a:r>
              <a:rPr lang="en-US" sz="800" kern="1200" baseline="0" dirty="0">
                <a:solidFill>
                  <a:schemeClr val="tx1"/>
                </a:solidFill>
                <a:effectLst/>
                <a:latin typeface="+mn-lt"/>
                <a:ea typeface="+mn-ea"/>
                <a:cs typeface="+mn-cs"/>
              </a:rPr>
              <a:t>).</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contamination level inside the factory (for example Fire Brigade).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Consider that several toxic chemical are used and found in a starch plant and therefore the first responders should be alerted on the possibility that they might encounter a toxic chemical on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the possibility that the accident was caused intentionally (sabotage/terrorism/revenge) cannot be completely ruled out and therefore police forces might be needed on the scene.</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 It is not clear, at this point of the scenario, that they are dealing with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chlorine.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10 Emergency call –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could be important to understand the chemical agent(s) involved in order to evaluate the exposure and the risk for the first responders. Try to lead the trainees to figuring out that it was a release of c</a:t>
            </a:r>
            <a:r>
              <a:rPr lang="en-US" sz="800" dirty="0">
                <a:effectLst/>
                <a:latin typeface="+mn-lt"/>
                <a:ea typeface="Calibri" panose="020F0502020204030204" pitchFamily="34" charset="0"/>
                <a:cs typeface="Times New Roman" panose="02020603050405020304" pitchFamily="18" charset="0"/>
              </a:rPr>
              <a:t>hlorine from the information provided by the caller.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this scenario, although chlorine is not directly used in the plant, the chemicals involved in the accident (hypochlorite solution and hydrochloric acid) can lead to the production of chlorine gas when combined.</a:t>
            </a:r>
            <a:r>
              <a:rPr lang="en-US" sz="800" kern="1200" baseline="0" dirty="0">
                <a:solidFill>
                  <a:schemeClr val="tx1"/>
                </a:solidFill>
                <a:effectLst/>
                <a:latin typeface="+mn-lt"/>
                <a:ea typeface="+mn-ea"/>
                <a:cs typeface="+mn-cs"/>
              </a:rPr>
              <a:t> </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suggest to the caller to stay outside and don’t touch anything. </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 It is not clear, at this point of the scenario, that they are dealing with a release of chlorine.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release of chlorine.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results is to verify their knowledge concerning medical segregation in case of chemical agent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 </a:t>
            </a:r>
            <a:r>
              <a:rPr lang="en-US" sz="800" kern="1200" dirty="0">
                <a:solidFill>
                  <a:schemeClr val="tx1"/>
                </a:solidFill>
                <a:effectLst/>
                <a:latin typeface="+mn-lt"/>
                <a:ea typeface="+mn-ea"/>
                <a:cs typeface="+mn-cs"/>
              </a:rPr>
              <a:t>The aim is to verify the trainees’ practical skills in triage categorization </a:t>
            </a:r>
            <a:r>
              <a:rPr lang="pl-PL" sz="800" kern="1200" dirty="0">
                <a:solidFill>
                  <a:schemeClr val="tx1"/>
                </a:solidFill>
                <a:effectLst/>
                <a:latin typeface="+mn-lt"/>
                <a:ea typeface="+mn-ea"/>
                <a:cs typeface="+mn-cs"/>
              </a:rPr>
              <a:t>in </a:t>
            </a:r>
            <a:r>
              <a:rPr lang="en-US" sz="800" kern="1200" dirty="0">
                <a:solidFill>
                  <a:schemeClr val="tx1"/>
                </a:solidFill>
                <a:effectLst/>
                <a:latin typeface="+mn-lt"/>
                <a:ea typeface="+mn-ea"/>
                <a:cs typeface="+mn-cs"/>
              </a:rPr>
              <a:t>possible chemical agent intoxication</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provided. Detailed description</a:t>
            </a:r>
            <a:r>
              <a:rPr lang="pl-PL"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are provided in the slide notes.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MELODY Logo</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MELODY</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a:t>
            </a: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chemical agent(s) involved. The bleach smell and the symptoms experienced by the victims should be the indicator of chlorine gas as a possible cause of the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the trainees should be able to figure it out by themselves</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Without immediately realizing what was happening, they switched off the pumps and trigged the emergency response. One of the employees called the emergency services.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250 employees were evacuated for 5 hours.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39 persons were taken to the hospital.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35 of them were discharged in home care the same day, 2 had to stay in hospital over night and 2 died. (</a:t>
            </a:r>
            <a:r>
              <a:rPr lang="en-US" sz="800" b="1" dirty="0">
                <a:effectLst/>
                <a:latin typeface="+mn-lt"/>
                <a:ea typeface="Calibri" panose="020F0502020204030204" pitchFamily="34" charset="0"/>
                <a:cs typeface="Times New Roman" panose="02020603050405020304" pitchFamily="18" charset="0"/>
              </a:rPr>
              <a:t>Do not disclose this last piece of information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No offsite emergency measures were required as the accident was limited to the plant.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Tank wagon (the shown </a:t>
            </a:r>
            <a:r>
              <a:rPr lang="en-US" sz="800" dirty="0"/>
              <a:t>UN </a:t>
            </a:r>
            <a:r>
              <a:rPr lang="en-US" sz="800" kern="1200" dirty="0">
                <a:solidFill>
                  <a:schemeClr val="tx1"/>
                </a:solidFill>
                <a:effectLst/>
                <a:latin typeface="+mn-lt"/>
                <a:ea typeface="+mn-ea"/>
                <a:cs typeface="+mn-cs"/>
              </a:rPr>
              <a:t>number and hazard code for transport do not match the scenario), industrial silos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industrial pipeline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https://www.railwaygazette.com/traction-and-rolling-stock/acid-tank-wagon-offers-radically-improved-performance/45884.article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none" dirty="0">
                <a:solidFill>
                  <a:schemeClr val="tx1"/>
                </a:solidFill>
                <a:effectLst/>
                <a:latin typeface="+mn-lt"/>
                <a:ea typeface="Calibri" panose="020F0502020204030204" pitchFamily="34" charset="0"/>
                <a:cs typeface="Times New Roman" panose="02020603050405020304" pitchFamily="18" charset="0"/>
              </a:rPr>
              <a:t>https://www.flickr.com/photos/huddleston/31790214867/in/photostream/ Jerry Huddleston, </a:t>
            </a:r>
            <a:r>
              <a:rPr lang="en-US" sz="800" u="none" dirty="0">
                <a:solidFill>
                  <a:schemeClr val="tx1"/>
                </a:solidFill>
                <a:effectLst/>
                <a:latin typeface="+mn-lt"/>
                <a:ea typeface="Calibri" panose="020F0502020204030204" pitchFamily="34" charset="0"/>
                <a:cs typeface="Times New Roman" panose="02020603050405020304" pitchFamily="18" charset="0"/>
              </a:rPr>
              <a:t>Attribution 2.0 Generic (CC BY 2.0)</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https://pixabay.com/fr/industrie-hall-ventilation-970151/ free use, </a:t>
            </a:r>
            <a:r>
              <a:rPr lang="en-US" sz="800" u="none" dirty="0" err="1">
                <a:solidFill>
                  <a:schemeClr val="tx1"/>
                </a:solidFill>
                <a:effectLst/>
                <a:latin typeface="+mn-lt"/>
                <a:ea typeface="Calibri" panose="020F0502020204030204" pitchFamily="34" charset="0"/>
                <a:cs typeface="Times New Roman" panose="02020603050405020304" pitchFamily="18" charset="0"/>
              </a:rPr>
              <a:t>Pixabay</a:t>
            </a:r>
            <a:r>
              <a:rPr lang="en-US" sz="800" u="none" dirty="0">
                <a:solidFill>
                  <a:schemeClr val="tx1"/>
                </a:solidFill>
                <a:effectLst/>
                <a:latin typeface="+mn-lt"/>
                <a:ea typeface="Calibri" panose="020F0502020204030204" pitchFamily="34" charset="0"/>
                <a:cs typeface="Times New Roman" panose="02020603050405020304" pitchFamily="18" charset="0"/>
              </a:rPr>
              <a:t> license</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10 </a:t>
            </a:r>
            <a:r>
              <a:rPr lang="en-GB" sz="800" dirty="0">
                <a:latin typeface="+mn-lt"/>
              </a:rPr>
              <a:t>Accident at a starch plant</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Tank wagon (the shown </a:t>
            </a:r>
            <a:r>
              <a:rPr lang="en-US" sz="800" dirty="0"/>
              <a:t>UN </a:t>
            </a:r>
            <a:r>
              <a:rPr lang="en-US" sz="800" kern="1200" dirty="0">
                <a:solidFill>
                  <a:schemeClr val="tx1"/>
                </a:solidFill>
                <a:effectLst/>
                <a:latin typeface="+mn-lt"/>
                <a:ea typeface="+mn-ea"/>
                <a:cs typeface="+mn-cs"/>
              </a:rPr>
              <a:t>number and hazard code for transport do not match the scenario), industrial silos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industrial pipeline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https://www.railwaygazette.com/traction-and-rolling-stock/acid-tank-wagon-offers-radically-improved-performance/45884.article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none" dirty="0">
                <a:solidFill>
                  <a:schemeClr val="tx1"/>
                </a:solidFill>
                <a:effectLst/>
                <a:latin typeface="+mn-lt"/>
                <a:ea typeface="Calibri" panose="020F0502020204030204" pitchFamily="34" charset="0"/>
                <a:cs typeface="Times New Roman" panose="02020603050405020304" pitchFamily="18" charset="0"/>
              </a:rPr>
              <a:t>https://www.flickr.com/photos/huddleston/31790214867/in/photostream/ Jerry Huddleston, </a:t>
            </a:r>
            <a:r>
              <a:rPr lang="en-US" sz="800" u="none" dirty="0">
                <a:solidFill>
                  <a:schemeClr val="tx1"/>
                </a:solidFill>
                <a:effectLst/>
                <a:latin typeface="+mn-lt"/>
                <a:ea typeface="Calibri" panose="020F0502020204030204" pitchFamily="34" charset="0"/>
                <a:cs typeface="Times New Roman" panose="02020603050405020304" pitchFamily="18" charset="0"/>
              </a:rPr>
              <a:t>Attribution 2.0 Generic (CC BY 2.0)</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https://pixabay.com/fr/industrie-hall-ventilation-970151/ free use, </a:t>
            </a:r>
            <a:r>
              <a:rPr lang="en-US" sz="800" u="none" dirty="0" err="1">
                <a:solidFill>
                  <a:schemeClr val="tx1"/>
                </a:solidFill>
                <a:effectLst/>
                <a:latin typeface="+mn-lt"/>
                <a:ea typeface="Calibri" panose="020F0502020204030204" pitchFamily="34" charset="0"/>
                <a:cs typeface="Times New Roman" panose="02020603050405020304" pitchFamily="18" charset="0"/>
              </a:rPr>
              <a:t>Pixabay</a:t>
            </a:r>
            <a:r>
              <a:rPr lang="en-US" sz="800" u="none" dirty="0">
                <a:solidFill>
                  <a:schemeClr val="tx1"/>
                </a:solidFill>
                <a:effectLst/>
                <a:latin typeface="+mn-lt"/>
                <a:ea typeface="Calibri" panose="020F0502020204030204" pitchFamily="34" charset="0"/>
                <a:cs typeface="Times New Roman" panose="02020603050405020304" pitchFamily="18" charset="0"/>
              </a:rPr>
              <a:t> license</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latin typeface="+mn-lt"/>
            </a:endParaRPr>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latin typeface="+mn-lt"/>
              </a:rPr>
              <a:t>Unintentional release of chemical agents from utility equipment:</a:t>
            </a:r>
          </a:p>
          <a:p>
            <a:pPr marL="171450" indent="-171450">
              <a:buFontTx/>
              <a:buChar char="-"/>
            </a:pPr>
            <a:r>
              <a:rPr lang="en-US" sz="800" dirty="0">
                <a:latin typeface="+mn-lt"/>
              </a:rPr>
              <a:t>Equipment failure due to lack of maintenance</a:t>
            </a:r>
          </a:p>
          <a:p>
            <a:pPr marL="171450" indent="-171450">
              <a:buFontTx/>
              <a:buChar char="-"/>
            </a:pPr>
            <a:r>
              <a:rPr lang="en-US" sz="800" dirty="0">
                <a:latin typeface="+mn-lt"/>
              </a:rPr>
              <a:t>Lack of adequate safety equipment</a:t>
            </a:r>
          </a:p>
          <a:p>
            <a:pPr marL="171450" indent="-171450">
              <a:buFontTx/>
              <a:buChar char="-"/>
            </a:pPr>
            <a:r>
              <a:rPr lang="en-US" sz="800" dirty="0">
                <a:latin typeface="+mn-lt"/>
              </a:rPr>
              <a:t>Erroneous procedure by plant staff</a:t>
            </a:r>
          </a:p>
          <a:p>
            <a:pPr marL="171450" indent="-171450">
              <a:buFontTx/>
              <a:buChar char="-"/>
            </a:pPr>
            <a:r>
              <a:rPr lang="en-US" sz="800" dirty="0">
                <a:latin typeface="+mn-lt"/>
              </a:rPr>
              <a:t>Lack of clear written procedures</a:t>
            </a:r>
          </a:p>
          <a:p>
            <a:pPr marL="171450" indent="-171450">
              <a:buFontTx/>
              <a:buChar cha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Unintentional release from infrastructure around the plant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Accidental release of chemical agent from infrastructures around the plant, unrelated to the plant activity. (</a:t>
            </a:r>
            <a:r>
              <a:rPr lang="en-US" sz="800" b="1" dirty="0">
                <a:latin typeface="+mn-lt"/>
              </a:rPr>
              <a:t>This option seems unreasonable as the release occurred inside the plant, through the ventilation pipes</a:t>
            </a:r>
            <a:r>
              <a:rPr lang="en-US" sz="800" dirty="0">
                <a:latin typeface="+mn-lt"/>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latin typeface="+mn-lt"/>
            </a:endParaRPr>
          </a:p>
          <a:p>
            <a:r>
              <a:rPr lang="en-US" sz="800" dirty="0">
                <a:latin typeface="+mn-lt"/>
              </a:rPr>
              <a:t>Intentional release of chemical agents (could it be a prank or a terrorist attack?)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Equipment failure due to sabotage for terrorist purposes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Equipment failure due to sabotage for other purposes (angry employee, revenge, etc.)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It is a working environment with many employees who could have every type of relationships. Therefore, pranks cannot be ruled out.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Based on the description of the scenario, the accident was caused by an erroneous</a:t>
            </a:r>
            <a:r>
              <a:rPr lang="en-US" sz="800" dirty="0">
                <a:latin typeface="+mn-lt"/>
              </a:rPr>
              <a:t> procedure by plant staff. However, sabotage or terrorism cannot be ruled out at this point. Further investigation into this matter will be necessary.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latin typeface="+mn-lt"/>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panic, which create difficulties in properly executing the appropriate emergency procedures.</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1933099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that the aim of this exercise is to verify the trainees’ knowledge concerning the medical segregation. The trainees need to allocate (based on provided symptoms</a:t>
            </a:r>
            <a:r>
              <a:rPr lang="pl-PL" sz="800" kern="1200" dirty="0">
                <a:solidFill>
                  <a:schemeClr val="tx1"/>
                </a:solidFill>
                <a:effectLst/>
                <a:latin typeface="+mn-lt"/>
                <a:ea typeface="+mn-ea"/>
                <a:cs typeface="+mn-cs"/>
              </a:rPr>
              <a:t>, </a:t>
            </a:r>
            <a:r>
              <a:rPr lang="en-US" sz="800" dirty="0">
                <a:latin typeface="+mn-lt"/>
              </a:rPr>
              <a:t>Respiratory Rate</a:t>
            </a:r>
            <a:r>
              <a:rPr lang="pl-PL" sz="800" dirty="0">
                <a:latin typeface="+mn-lt"/>
              </a:rPr>
              <a:t> (RR), </a:t>
            </a:r>
            <a:r>
              <a:rPr lang="en-US" sz="800" dirty="0">
                <a:latin typeface="+mn-lt"/>
              </a:rPr>
              <a:t>Systolic Blood Pressure</a:t>
            </a:r>
            <a:r>
              <a:rPr lang="pl-PL" sz="800" dirty="0">
                <a:latin typeface="+mn-lt"/>
              </a:rPr>
              <a:t> (SBP), </a:t>
            </a:r>
            <a:r>
              <a:rPr lang="en-US" sz="800" dirty="0">
                <a:latin typeface="+mn-lt"/>
              </a:rPr>
              <a:t>AVPU scale (alert, voice, pain, unresponsive</a:t>
            </a:r>
            <a:r>
              <a:rPr lang="pl-PL" sz="800" dirty="0">
                <a:latin typeface="+mn-lt"/>
              </a:rPr>
              <a:t>)) </a:t>
            </a:r>
            <a:r>
              <a:rPr lang="en-US" sz="800" kern="1200" dirty="0">
                <a:solidFill>
                  <a:schemeClr val="tx1"/>
                </a:solidFill>
                <a:effectLst/>
                <a:latin typeface="+mn-lt"/>
                <a:ea typeface="+mn-ea"/>
                <a:cs typeface="+mn-cs"/>
              </a:rPr>
              <a:t>the patients to the four triage categories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categories are described in detail in the following slide. Interact with the trainees. Compare the provided answers,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21654711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r>
              <a:rPr lang="pl-PL" sz="800" kern="1200" dirty="0">
                <a:solidFill>
                  <a:schemeClr val="tx1"/>
                </a:solidFill>
                <a:effectLst/>
                <a:latin typeface="+mn-lt"/>
                <a:ea typeface="+mn-ea"/>
                <a:cs typeface="+mn-cs"/>
              </a:rPr>
              <a:t>, RR, SBP, AVPU</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scoring criteria, ask the trainees to write it down. It will allow them to properly allocate the victims to the triage categories.</a:t>
            </a:r>
            <a:endParaRPr lang="pl-P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5096090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 </a:t>
            </a:r>
            <a:r>
              <a:rPr lang="en-US" sz="800" kern="1200" noProof="0" dirty="0">
                <a:solidFill>
                  <a:schemeClr val="tx1"/>
                </a:solidFill>
                <a:effectLst/>
                <a:latin typeface="+mn-lt"/>
                <a:ea typeface="+mn-ea"/>
                <a:cs typeface="+mn-cs"/>
              </a:rPr>
              <a:t>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068972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6224412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Gasping and coughing are not the life threating symptoms </a:t>
            </a:r>
            <a:r>
              <a:rPr lang="pl-PL" sz="800" kern="1200" noProof="0" dirty="0">
                <a:solidFill>
                  <a:schemeClr val="tx1"/>
                </a:solidFill>
                <a:effectLst/>
                <a:latin typeface="+mn-lt"/>
                <a:ea typeface="+mn-ea"/>
                <a:cs typeface="+mn-cs"/>
              </a:rPr>
              <a:t>AVPU</a:t>
            </a:r>
            <a:r>
              <a:rPr lang="en-US" sz="800" kern="1200" noProof="0" dirty="0">
                <a:solidFill>
                  <a:schemeClr val="tx1"/>
                </a:solidFill>
                <a:effectLst/>
                <a:latin typeface="+mn-lt"/>
                <a:ea typeface="+mn-ea"/>
                <a:cs typeface="+mn-cs"/>
              </a:rPr>
              <a:t>, SBP and RR are normal. The category – minimal.</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6706351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Usually, chlorine intoxication is not life threating, but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9037450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latin typeface="+mn-lt"/>
            </a:endParaRPr>
          </a:p>
        </p:txBody>
      </p:sp>
    </p:spTree>
    <p:extLst>
      <p:ext uri="{BB962C8B-B14F-4D97-AF65-F5344CB8AC3E}">
        <p14:creationId xmlns:p14="http://schemas.microsoft.com/office/powerpoint/2010/main" val="3127484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7711938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survival are very low or the patient is dead. In this situation the patient is dead. Compare the answer provided, discuss with trainees.</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319754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7017215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survival are very low or the patient is dead. In this situation the patient is dead. Compare the answer provided, discuss with trainees.</a:t>
            </a:r>
            <a:r>
              <a:rPr lang="en-US" sz="800" kern="1200" noProof="0" dirty="0">
                <a:solidFill>
                  <a:schemeClr val="tx1"/>
                </a:solidFill>
                <a:effectLst/>
                <a:latin typeface="+mn-lt"/>
                <a:ea typeface="+mn-ea"/>
                <a:cs typeface="+mn-cs"/>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9456911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The provided symptoms gasping, runny nose, watery eyes in combination with normal </a:t>
            </a:r>
            <a:r>
              <a:rPr lang="pl-PL" sz="800" kern="1200" noProof="0" dirty="0">
                <a:solidFill>
                  <a:schemeClr val="tx1"/>
                </a:solidFill>
                <a:effectLst/>
                <a:latin typeface="+mn-lt"/>
                <a:ea typeface="+mn-ea"/>
                <a:cs typeface="+mn-cs"/>
              </a:rPr>
              <a:t>AVPU</a:t>
            </a:r>
            <a:r>
              <a:rPr lang="en-US" sz="800" kern="1200" noProof="0" dirty="0">
                <a:solidFill>
                  <a:schemeClr val="tx1"/>
                </a:solidFill>
                <a:effectLst/>
                <a:latin typeface="+mn-lt"/>
                <a:ea typeface="+mn-ea"/>
                <a:cs typeface="+mn-cs"/>
              </a:rPr>
              <a:t>, SBP and RR are not the life or even health threating.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14894167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10 </a:t>
            </a:r>
            <a:r>
              <a:rPr lang="en-GB" sz="800" dirty="0"/>
              <a:t>Accident at a starch plant</a:t>
            </a:r>
            <a:r>
              <a:rPr lang="en-US" sz="800" dirty="0"/>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10 </a:t>
            </a:r>
            <a:r>
              <a:rPr lang="en-GB" sz="800" dirty="0"/>
              <a:t>Accident at a starch plant</a:t>
            </a:r>
            <a:r>
              <a:rPr lang="en-US" sz="800" dirty="0"/>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10 </a:t>
            </a:r>
            <a:r>
              <a:rPr lang="en-GB" sz="800" b="0" kern="1200" dirty="0">
                <a:solidFill>
                  <a:schemeClr val="tx1"/>
                </a:solidFill>
                <a:effectLst/>
                <a:latin typeface="+mn-lt"/>
                <a:ea typeface="+mn-ea"/>
                <a:cs typeface="+mn-cs"/>
              </a:rPr>
              <a:t>Accident at a starch plant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 starch plant, an employee connected a tank wagon containing a hypochlorite solution to the wrong transfer pipeline by mistake.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Approximately 600 </a:t>
            </a:r>
            <a:r>
              <a:rPr lang="en-US" sz="800" dirty="0" err="1">
                <a:effectLst/>
                <a:latin typeface="+mn-lt"/>
                <a:ea typeface="Calibri" panose="020F0502020204030204" pitchFamily="34" charset="0"/>
                <a:cs typeface="Times New Roman" panose="02020603050405020304" pitchFamily="18" charset="0"/>
              </a:rPr>
              <a:t>litres</a:t>
            </a:r>
            <a:r>
              <a:rPr lang="en-US" sz="800" dirty="0">
                <a:effectLst/>
                <a:latin typeface="+mn-lt"/>
                <a:ea typeface="Calibri" panose="020F0502020204030204" pitchFamily="34" charset="0"/>
                <a:cs typeface="Times New Roman" panose="02020603050405020304" pitchFamily="18" charset="0"/>
              </a:rPr>
              <a:t> of hypochlorite solution were transferred from the wagon to a storage containing hydrochloric acid. The reaction of the two chemicals produced chlorine gas, which was released to the air inside the plant through a ventilation pipe. (</a:t>
            </a:r>
            <a:r>
              <a:rPr lang="en-US" sz="800" b="1" dirty="0">
                <a:effectLst/>
                <a:latin typeface="+mn-lt"/>
                <a:ea typeface="Calibri" panose="020F0502020204030204" pitchFamily="34" charset="0"/>
                <a:cs typeface="Times New Roman" panose="02020603050405020304" pitchFamily="18" charset="0"/>
              </a:rPr>
              <a:t>Do not disclose that it is a chlorine release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Employees noticed the accident due to a noise from the reaction occurring in the tank about 90 seconds after the accident occurred. There was a strong smell of bleach. The employees did not immediately realize what was happening, however, they switched off the pumps and trigged the emergency response. One of the employees called the emergency services.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Soon after the release, many employees started to experience coughing, wheezing, burning sensation in the nose, throat, and eyes, difficulty breathing, sore throat, chest tightness, skin irritation, nausea and vomiting.</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Based on the symptoms of the victims, the first responders should be able to identify the accident as a release of chlorine.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liquid chlorine is released, it quickly turns into a gas that stays close to the ground and spreads rapidly. Chlorine gas can be recognized by its pungent, irritating odor, which is like the odor of bleach. The strong smell may provide adequate warning to people that they are exposed. Chlorine gas appears to be yellow-green in color. Chlorine itself is not flammable, but it can react explosively or form explosive compounds with other chemicals such as turpentine and ammonia, therefore, first responders must pay attention to these signs.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Signs and symptoms of poisoning might include eye redness and lacrimation, nose and throat irritation, cough, suffocation or choking sensation, and dyspnea. For cutaneous exposures, burning, blistering, and frostbite-like injury to the skin are possible.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Symptoms usually appear during or immediately after exposure to dangerous concentration of chlorine.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10 </a:t>
            </a:r>
            <a:r>
              <a:rPr lang="en-GB" sz="800" b="0" kern="1200" dirty="0">
                <a:solidFill>
                  <a:schemeClr val="tx1"/>
                </a:solidFill>
                <a:effectLst/>
                <a:latin typeface="+mn-lt"/>
                <a:ea typeface="+mn-ea"/>
                <a:cs typeface="+mn-cs"/>
              </a:rPr>
              <a:t>Accident at a starch plant</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Tank wagon (the shown </a:t>
            </a:r>
            <a:r>
              <a:rPr lang="en-US" sz="800" dirty="0"/>
              <a:t>UN </a:t>
            </a:r>
            <a:r>
              <a:rPr lang="en-US" sz="800" kern="1200" dirty="0">
                <a:solidFill>
                  <a:schemeClr val="tx1"/>
                </a:solidFill>
                <a:effectLst/>
                <a:latin typeface="+mn-lt"/>
                <a:ea typeface="+mn-ea"/>
                <a:cs typeface="+mn-cs"/>
              </a:rPr>
              <a:t>number and hazard code for transport do not match the scenario), industrial silos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industrial pipeline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https://www.railwaygazette.com/traction-and-rolling-stock/acid-tank-wagon-offers-radically-improved-performance/45884.article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none" dirty="0">
                <a:solidFill>
                  <a:schemeClr val="tx1"/>
                </a:solidFill>
                <a:effectLst/>
                <a:latin typeface="+mn-lt"/>
                <a:ea typeface="Calibri" panose="020F0502020204030204" pitchFamily="34" charset="0"/>
                <a:cs typeface="Times New Roman" panose="02020603050405020304" pitchFamily="18" charset="0"/>
              </a:rPr>
              <a:t>https://www.flickr.com/photos/huddleston/31790214867/in/photostream/ Jerry Huddleston, </a:t>
            </a:r>
            <a:r>
              <a:rPr lang="en-US" sz="800" u="none" dirty="0">
                <a:solidFill>
                  <a:schemeClr val="tx1"/>
                </a:solidFill>
                <a:effectLst/>
                <a:latin typeface="+mn-lt"/>
                <a:ea typeface="Calibri" panose="020F0502020204030204" pitchFamily="34" charset="0"/>
                <a:cs typeface="Times New Roman" panose="02020603050405020304" pitchFamily="18" charset="0"/>
              </a:rPr>
              <a:t>Attribution 2.0 Generic (CC BY 2.0)</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dirty="0">
                <a:solidFill>
                  <a:schemeClr val="tx1"/>
                </a:solidFill>
                <a:effectLst/>
                <a:latin typeface="+mn-lt"/>
                <a:ea typeface="Calibri" panose="020F0502020204030204" pitchFamily="34" charset="0"/>
                <a:cs typeface="Times New Roman" panose="02020603050405020304" pitchFamily="18" charset="0"/>
              </a:rPr>
              <a:t>https://pixabay.com/fr/industrie-hall-ventilation-970151/ free use, </a:t>
            </a:r>
            <a:r>
              <a:rPr lang="en-US" sz="800" u="none" dirty="0" err="1">
                <a:solidFill>
                  <a:schemeClr val="tx1"/>
                </a:solidFill>
                <a:effectLst/>
                <a:latin typeface="+mn-lt"/>
                <a:ea typeface="Calibri" panose="020F0502020204030204" pitchFamily="34" charset="0"/>
                <a:cs typeface="Times New Roman" panose="02020603050405020304" pitchFamily="18" charset="0"/>
              </a:rPr>
              <a:t>Pixabay</a:t>
            </a:r>
            <a:r>
              <a:rPr lang="en-US" sz="800" u="none" dirty="0">
                <a:solidFill>
                  <a:schemeClr val="tx1"/>
                </a:solidFill>
                <a:effectLst/>
                <a:latin typeface="+mn-lt"/>
                <a:ea typeface="Calibri" panose="020F0502020204030204" pitchFamily="34" charset="0"/>
                <a:cs typeface="Times New Roman" panose="02020603050405020304" pitchFamily="18" charset="0"/>
              </a:rPr>
              <a:t> license</a:t>
            </a:r>
            <a:endParaRPr lang="en-GB" sz="800" u="none" dirty="0">
              <a:solidFill>
                <a:schemeClr val="tx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10. Accident at a starch plant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10 </a:t>
            </a:r>
            <a:r>
              <a:rPr lang="en-GB" sz="800" b="0" kern="1200" dirty="0">
                <a:solidFill>
                  <a:schemeClr val="tx1"/>
                </a:solidFill>
                <a:effectLst/>
                <a:latin typeface="+mn-lt"/>
                <a:ea typeface="+mn-ea"/>
                <a:cs typeface="+mn-cs"/>
              </a:rPr>
              <a:t>Accident at a starch plant</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13 December 2017 accident in the EU.</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https://emars.jrc.ec.europa.eu/en/emars/accident/view/ca68fa4e-4f6a-11e8-a5bf-005056ad0167</a:t>
            </a:r>
            <a:endParaRPr lang="en-US" sz="800" i="0" kern="1200" dirty="0">
              <a:solidFill>
                <a:schemeClr val="tx1"/>
              </a:solidFill>
              <a:effectLst/>
              <a:latin typeface="+mn-lt"/>
              <a:ea typeface="+mn-ea"/>
              <a:cs typeface="+mn-cs"/>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3"/>
              </a:rPr>
              <a:t>https://www.health.ny.gov/environmental/emergency/chemical_terrorism/chlorine_general.htm</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hlinkClick r:id="rId4"/>
              </a:rPr>
              <a:t>https://emergency.cdc.gov/agent/chlorine/basics/facts.asp</a:t>
            </a: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8.jpe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8.jpe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8.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10. </a:t>
            </a:r>
            <a:r>
              <a:rPr lang="en-GB" sz="3600" b="1" dirty="0">
                <a:solidFill>
                  <a:schemeClr val="tx1"/>
                </a:solidFill>
              </a:rPr>
              <a:t>Accident at a starch plant</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E600AD57-B1DD-4E47-A3F8-168ACCA7F7C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5509536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9012DE02-AEC2-46A7-B7BD-F0005B97D5A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10</a:t>
            </a:r>
            <a:br>
              <a:rPr lang="en-US" dirty="0"/>
            </a:b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1E3B63AF-B266-4BCB-8F6B-E9F7EA6C91F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37504A4E-21AD-40A0-BB5D-91CBE9D4614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79441" y="1443330"/>
            <a:ext cx="3619027" cy="2717317"/>
          </a:xfrm>
          <a:prstGeom prst="rect">
            <a:avLst/>
          </a:prstGeom>
        </p:spPr>
      </p:pic>
      <p:pic>
        <p:nvPicPr>
          <p:cNvPr id="14" name="Picture 13">
            <a:extLst>
              <a:ext uri="{FF2B5EF4-FFF2-40B4-BE49-F238E27FC236}">
                <a16:creationId xmlns:a16="http://schemas.microsoft.com/office/drawing/2014/main" id="{7C4906A6-53ED-4B9E-A6EA-0765FE0C8C8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254014" y="1509127"/>
            <a:ext cx="2743201" cy="1813592"/>
          </a:xfrm>
          <a:prstGeom prst="rect">
            <a:avLst/>
          </a:prstGeom>
        </p:spPr>
      </p:pic>
      <p:pic>
        <p:nvPicPr>
          <p:cNvPr id="17" name="Picture 16">
            <a:extLst>
              <a:ext uri="{FF2B5EF4-FFF2-40B4-BE49-F238E27FC236}">
                <a16:creationId xmlns:a16="http://schemas.microsoft.com/office/drawing/2014/main" id="{B56F0A58-8145-417D-BE5A-F90A39AA08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5711" y="4256851"/>
            <a:ext cx="4223463" cy="2371298"/>
          </a:xfrm>
          <a:prstGeom prst="rect">
            <a:avLst/>
          </a:prstGeom>
        </p:spPr>
      </p:pic>
      <p:sp>
        <p:nvSpPr>
          <p:cNvPr id="11" name="Footer Placeholder 5">
            <a:extLst>
              <a:ext uri="{FF2B5EF4-FFF2-40B4-BE49-F238E27FC236}">
                <a16:creationId xmlns:a16="http://schemas.microsoft.com/office/drawing/2014/main" id="{10DF845B-B155-47DA-B18E-A9DE330EE4A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293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5.2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766763" y="2737502"/>
            <a:ext cx="10658474" cy="3659861"/>
          </a:xfrm>
        </p:spPr>
        <p:txBody>
          <a:bodyPr>
            <a:normAutofit fontScale="70000" lnSpcReduction="20000"/>
          </a:bodyPr>
          <a:lstStyle/>
          <a:p>
            <a:r>
              <a:rPr lang="en-GB" sz="2400" dirty="0"/>
              <a:t>An employee connected a tank wagon containing a hypochlorite solution to the wrong transfer pipeline by mistake.</a:t>
            </a:r>
          </a:p>
          <a:p>
            <a:r>
              <a:rPr lang="en-GB" sz="2400" dirty="0"/>
              <a:t>A chemical reaction occurred, and fumes were released inside the plant. There was a strong smell of bleach. Employees noticed the accident due to a noise from the reaction occurring in the tank about 90 seconds after the accident occurred.</a:t>
            </a:r>
          </a:p>
          <a:p>
            <a:r>
              <a:rPr lang="en-GB" sz="2400" dirty="0"/>
              <a:t>The employees switched off the pumps and called the emergency services.</a:t>
            </a:r>
          </a:p>
          <a:p>
            <a:r>
              <a:rPr lang="en-GB" sz="2400" dirty="0"/>
              <a:t>Soon after the release, many employees started to experience coughing, wheezing, burning sensation in the nose, throat, and eyes, difficulty breathing, sore throat, chest tightness, skin irritation, nausea and vomiting.</a:t>
            </a:r>
          </a:p>
          <a:p>
            <a:r>
              <a:rPr lang="en-GB" sz="2400" dirty="0"/>
              <a:t>The first responders assessed that the employees were exposed to a release of chlorine in the air.</a:t>
            </a:r>
          </a:p>
          <a:p>
            <a:r>
              <a:rPr lang="en-GB" sz="2400" dirty="0"/>
              <a:t>250 employees were evacuated for 5 hours. 39 persons were taken to the hospital. </a:t>
            </a:r>
          </a:p>
          <a:p>
            <a:r>
              <a:rPr lang="en-GB" sz="2400" dirty="0"/>
              <a:t>No offsite emergency measures were required as the accident was limited to the plant.</a:t>
            </a:r>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308463"/>
            <a:ext cx="1182569" cy="1316497"/>
          </a:xfrm>
          <a:prstGeom prst="rect">
            <a:avLst/>
          </a:prstGeom>
        </p:spPr>
      </p:pic>
      <p:sp>
        <p:nvSpPr>
          <p:cNvPr id="8" name="Footer Placeholder 5">
            <a:extLst>
              <a:ext uri="{FF2B5EF4-FFF2-40B4-BE49-F238E27FC236}">
                <a16:creationId xmlns:a16="http://schemas.microsoft.com/office/drawing/2014/main" id="{A1A6D964-5640-4E47-BC97-82803E8B64F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10 </a:t>
            </a:r>
            <a:r>
              <a:rPr lang="en-GB" dirty="0"/>
              <a:t>Accident at a starch plant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0F3A2E63-6420-4533-A08B-717D4CB418F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10</a:t>
            </a:r>
            <a:br>
              <a:rPr lang="en-US" dirty="0"/>
            </a:b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85B6549E-C46E-4079-A524-3E7025070AF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12">
            <a:extLst>
              <a:ext uri="{FF2B5EF4-FFF2-40B4-BE49-F238E27FC236}">
                <a16:creationId xmlns:a16="http://schemas.microsoft.com/office/drawing/2014/main" id="{8F4C6811-E4E7-4CF3-9893-1FB8D641495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79441" y="1443330"/>
            <a:ext cx="3619027" cy="2717317"/>
          </a:xfrm>
          <a:prstGeom prst="rect">
            <a:avLst/>
          </a:prstGeom>
        </p:spPr>
      </p:pic>
      <p:pic>
        <p:nvPicPr>
          <p:cNvPr id="14" name="Picture 13">
            <a:extLst>
              <a:ext uri="{FF2B5EF4-FFF2-40B4-BE49-F238E27FC236}">
                <a16:creationId xmlns:a16="http://schemas.microsoft.com/office/drawing/2014/main" id="{45B7166B-7CD0-4D0E-B3C8-8CAD0641DA9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254014" y="1509127"/>
            <a:ext cx="2743201" cy="1813592"/>
          </a:xfrm>
          <a:prstGeom prst="rect">
            <a:avLst/>
          </a:prstGeom>
        </p:spPr>
      </p:pic>
      <p:pic>
        <p:nvPicPr>
          <p:cNvPr id="19" name="Picture 18">
            <a:extLst>
              <a:ext uri="{FF2B5EF4-FFF2-40B4-BE49-F238E27FC236}">
                <a16:creationId xmlns:a16="http://schemas.microsoft.com/office/drawing/2014/main" id="{20E31801-132A-4935-9AC4-84D923168B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5711" y="4256851"/>
            <a:ext cx="4223463" cy="2371298"/>
          </a:xfrm>
          <a:prstGeom prst="rect">
            <a:avLst/>
          </a:prstGeom>
        </p:spPr>
      </p:pic>
      <p:sp>
        <p:nvSpPr>
          <p:cNvPr id="11" name="Footer Placeholder 5">
            <a:extLst>
              <a:ext uri="{FF2B5EF4-FFF2-40B4-BE49-F238E27FC236}">
                <a16:creationId xmlns:a16="http://schemas.microsoft.com/office/drawing/2014/main" id="{5C4C0817-E3D5-4824-884F-871A8992DBF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161299"/>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766763" y="2556914"/>
            <a:ext cx="10658474" cy="3922749"/>
          </a:xfrm>
        </p:spPr>
        <p:txBody>
          <a:bodyPr>
            <a:normAutofit fontScale="92500" lnSpcReduction="20000"/>
          </a:bodyPr>
          <a:lstStyle/>
          <a:p>
            <a:r>
              <a:rPr lang="en-GB" sz="1800" dirty="0"/>
              <a:t>An employee connected a tank wagon containing a hypochlorite solution to the wrong transfer pipeline by mistake.</a:t>
            </a:r>
            <a:endParaRPr lang="en-US" sz="1800" dirty="0"/>
          </a:p>
          <a:p>
            <a:r>
              <a:rPr lang="en-GB" sz="1800" dirty="0"/>
              <a:t>A chemical reaction occurred, and fumes were released inside the plant. There was a strong smell of bleach.</a:t>
            </a:r>
          </a:p>
          <a:p>
            <a:r>
              <a:rPr lang="en-GB" sz="1800" dirty="0"/>
              <a:t>Employees noticed the accident due to a noise from the reaction occurring in the tank about 90 seconds after the accident occurred.</a:t>
            </a:r>
          </a:p>
          <a:p>
            <a:r>
              <a:rPr lang="en-GB" sz="1800" dirty="0"/>
              <a:t>The employees switched off the pumps and called the emergency services.</a:t>
            </a:r>
          </a:p>
          <a:p>
            <a:r>
              <a:rPr lang="en-GB" sz="1800" dirty="0"/>
              <a:t>Soon after the release, many employees started to experience coughing, wheezing, burning sensation in the nose, throat, and eyes, difficulty breathing, sore throat, chest tightness, skin irritation, nausea and vomiting.</a:t>
            </a:r>
          </a:p>
          <a:p>
            <a:r>
              <a:rPr lang="en-GB" sz="1800" dirty="0"/>
              <a:t>The first responders assessed that the employees were exposed to a release of chlorine in the air.</a:t>
            </a:r>
          </a:p>
          <a:p>
            <a:r>
              <a:rPr lang="en-GB" sz="1800" dirty="0"/>
              <a:t>250 employees were evacuated for 5 hours.</a:t>
            </a:r>
          </a:p>
          <a:p>
            <a:r>
              <a:rPr lang="en-GB" sz="1800" dirty="0"/>
              <a:t>39 persons were taken to the hospital.</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240416"/>
            <a:ext cx="1182569" cy="1316497"/>
          </a:xfrm>
          <a:prstGeom prst="rect">
            <a:avLst/>
          </a:prstGeom>
        </p:spPr>
      </p:pic>
      <p:sp>
        <p:nvSpPr>
          <p:cNvPr id="8" name="Footer Placeholder 5">
            <a:extLst>
              <a:ext uri="{FF2B5EF4-FFF2-40B4-BE49-F238E27FC236}">
                <a16:creationId xmlns:a16="http://schemas.microsoft.com/office/drawing/2014/main" id="{6BBDAD5C-0E61-4AA3-9CE9-29F115EA506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87764098"/>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285750" indent="-285750" algn="ctr">
                        <a:buFont typeface="Arial" panose="020B0604020202020204" pitchFamily="34" charset="0"/>
                        <a:buChar char="•"/>
                      </a:pPr>
                      <a:r>
                        <a:rPr lang="en-US" b="1" noProof="0" dirty="0"/>
                        <a:t>34 YEARS OLD</a:t>
                      </a:r>
                      <a:r>
                        <a:rPr lang="pl-PL" b="1" noProof="0" dirty="0"/>
                        <a:t> </a:t>
                      </a:r>
                      <a:r>
                        <a:rPr lang="en-US" b="1" noProof="0" dirty="0"/>
                        <a:t>MAN</a:t>
                      </a:r>
                      <a:endParaRPr lang="pl-PL"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DIFFICULTY BREATHING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WHEEZING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WATERY EYES</a:t>
                      </a:r>
                      <a:endParaRPr lang="pl-PL" b="1" noProof="0" dirty="0"/>
                    </a:p>
                    <a:p>
                      <a:pPr marL="285750" indent="-285750">
                        <a:buFont typeface="Arial" panose="020B0604020202020204" pitchFamily="34" charset="0"/>
                        <a:buChar char="•"/>
                      </a:pPr>
                      <a:r>
                        <a:rPr lang="pl-PL" b="1" dirty="0"/>
                        <a:t>RR 3</a:t>
                      </a:r>
                    </a:p>
                    <a:p>
                      <a:pPr marL="285750" indent="-285750">
                        <a:buFont typeface="Arial" panose="020B0604020202020204" pitchFamily="34" charset="0"/>
                        <a:buChar char="•"/>
                      </a:pPr>
                      <a:r>
                        <a:rPr lang="pl-PL" b="1" dirty="0"/>
                        <a:t>SBP 162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C2CF922-9B2D-4B2F-8559-D5E61FDBA9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10</a:t>
            </a:r>
            <a:br>
              <a:rPr lang="en-US" dirty="0"/>
            </a:b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BE6A1C3C-75BD-4C8A-8D88-FDB512FB69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275354549"/>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53 YEARS OLD</a:t>
                      </a:r>
                      <a:r>
                        <a:rPr lang="pl-PL" b="1" noProof="0" dirty="0"/>
                        <a:t> </a:t>
                      </a:r>
                      <a:r>
                        <a:rPr lang="en-US" b="1" noProof="0" dirty="0"/>
                        <a:t>MAN</a:t>
                      </a:r>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SORE THROAT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COUGH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BLISTERS ON THE ARMS</a:t>
                      </a:r>
                      <a:endParaRPr lang="pl-PL" b="1" noProof="0" dirty="0"/>
                    </a:p>
                    <a:p>
                      <a:pPr marL="285750" indent="-285750">
                        <a:buFont typeface="Arial" panose="020B0604020202020204" pitchFamily="34" charset="0"/>
                        <a:buChar char="•"/>
                      </a:pPr>
                      <a:r>
                        <a:rPr lang="pl-PL" b="1" dirty="0"/>
                        <a:t>RR 28</a:t>
                      </a:r>
                    </a:p>
                    <a:p>
                      <a:pPr marL="285750" indent="-285750">
                        <a:buFont typeface="Arial" panose="020B0604020202020204" pitchFamily="34" charset="0"/>
                        <a:buChar char="•"/>
                      </a:pPr>
                      <a:r>
                        <a:rPr lang="pl-PL" b="1" dirty="0"/>
                        <a:t>SBP 95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5929CA9-EE1C-42CE-9461-801F0DB4B86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263522436"/>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44 YEARS OLD</a:t>
                      </a:r>
                      <a:r>
                        <a:rPr lang="pl-PL" b="1" noProof="0" dirty="0"/>
                        <a:t> </a:t>
                      </a:r>
                      <a:r>
                        <a:rPr lang="en-GB" b="1" noProof="0" dirty="0"/>
                        <a:t>WO</a:t>
                      </a:r>
                      <a:r>
                        <a:rPr lang="en-US" b="1" noProof="0" dirty="0"/>
                        <a:t>MAN</a:t>
                      </a:r>
                      <a:endParaRPr lang="pl-PL" b="1" noProof="0" dirty="0"/>
                    </a:p>
                    <a:p>
                      <a:pPr marL="285750" indent="-285750">
                        <a:buFont typeface="Arial" panose="020B0604020202020204" pitchFamily="34" charset="0"/>
                        <a:buChar char="•"/>
                      </a:pPr>
                      <a:r>
                        <a:rPr lang="en-GB" b="1" noProof="0" dirty="0"/>
                        <a:t>EYE REDNESS</a:t>
                      </a:r>
                    </a:p>
                    <a:p>
                      <a:pPr marL="285750" indent="-285750">
                        <a:buFont typeface="Arial" panose="020B0604020202020204" pitchFamily="34" charset="0"/>
                        <a:buChar char="•"/>
                      </a:pPr>
                      <a:r>
                        <a:rPr lang="en-GB" b="1" noProof="0" dirty="0"/>
                        <a:t>CHOKING SENSATION</a:t>
                      </a:r>
                    </a:p>
                    <a:p>
                      <a:pPr marL="285750" indent="-285750">
                        <a:buFont typeface="Arial" panose="020B0604020202020204" pitchFamily="34" charset="0"/>
                        <a:buChar char="•"/>
                      </a:pPr>
                      <a:r>
                        <a:rPr lang="en-GB" b="1" noProof="0" dirty="0"/>
                        <a:t>VOMITING</a:t>
                      </a:r>
                      <a:endParaRPr lang="pl-PL" b="1" noProof="0" dirty="0"/>
                    </a:p>
                    <a:p>
                      <a:pPr marL="285750" indent="-285750">
                        <a:buFont typeface="Arial" panose="020B0604020202020204" pitchFamily="34" charset="0"/>
                        <a:buChar char="•"/>
                      </a:pPr>
                      <a:r>
                        <a:rPr lang="pl-PL" b="1" dirty="0"/>
                        <a:t>RR 32</a:t>
                      </a:r>
                    </a:p>
                    <a:p>
                      <a:pPr marL="285750" indent="-285750">
                        <a:buFont typeface="Arial" panose="020B0604020202020204" pitchFamily="34" charset="0"/>
                        <a:buChar char="•"/>
                      </a:pPr>
                      <a:r>
                        <a:rPr lang="pl-PL" b="1" dirty="0"/>
                        <a:t>SBP 100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940FFC8B-ED35-47F7-9787-612913CCD37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637350423"/>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29 YEARS OLD</a:t>
                      </a:r>
                      <a:r>
                        <a:rPr lang="pl-PL" b="1" noProof="0" dirty="0"/>
                        <a:t> </a:t>
                      </a:r>
                      <a:r>
                        <a:rPr lang="en-US" b="1" noProof="0" dirty="0"/>
                        <a:t>MAN</a:t>
                      </a:r>
                      <a:endParaRPr lang="pl-PL" b="1" noProof="0" dirty="0"/>
                    </a:p>
                    <a:p>
                      <a:pPr marL="285750" indent="-285750">
                        <a:buFont typeface="Arial" panose="020B0604020202020204" pitchFamily="34" charset="0"/>
                        <a:buChar char="•"/>
                      </a:pPr>
                      <a:r>
                        <a:rPr lang="en-GB" b="1" noProof="0" dirty="0"/>
                        <a:t>CHEST TIGHTNESS</a:t>
                      </a:r>
                    </a:p>
                    <a:p>
                      <a:pPr marL="285750" indent="-285750">
                        <a:buFont typeface="Arial" panose="020B0604020202020204" pitchFamily="34" charset="0"/>
                        <a:buChar char="•"/>
                      </a:pPr>
                      <a:r>
                        <a:rPr lang="en-GB" b="1" noProof="0" dirty="0"/>
                        <a:t>EYE IRRITATION</a:t>
                      </a:r>
                    </a:p>
                    <a:p>
                      <a:pPr marL="285750" indent="-285750">
                        <a:buFont typeface="Arial" panose="020B0604020202020204" pitchFamily="34" charset="0"/>
                        <a:buChar char="•"/>
                      </a:pPr>
                      <a:r>
                        <a:rPr lang="en-GB" b="1" noProof="0" dirty="0"/>
                        <a:t>THROAT IRRITATION</a:t>
                      </a:r>
                      <a:endParaRPr lang="pl-PL" b="1" noProof="0" dirty="0"/>
                    </a:p>
                    <a:p>
                      <a:pPr marL="285750" indent="-285750">
                        <a:buFont typeface="Arial" panose="020B0604020202020204" pitchFamily="34" charset="0"/>
                        <a:buChar char="•"/>
                      </a:pPr>
                      <a:r>
                        <a:rPr lang="pl-PL" b="1" dirty="0"/>
                        <a:t>RR 25</a:t>
                      </a:r>
                    </a:p>
                    <a:p>
                      <a:pPr marL="285750" indent="-285750">
                        <a:buFont typeface="Arial" panose="020B0604020202020204" pitchFamily="34" charset="0"/>
                        <a:buChar char="•"/>
                      </a:pPr>
                      <a:r>
                        <a:rPr lang="pl-PL" b="1" dirty="0"/>
                        <a:t>SBP 95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5968A81B-7DF2-454B-A8F0-D629E1C3621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10</a:t>
            </a:r>
            <a:br>
              <a:rPr lang="en-US" dirty="0"/>
            </a:b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6" name="Footer Placeholder 5">
            <a:extLst>
              <a:ext uri="{FF2B5EF4-FFF2-40B4-BE49-F238E27FC236}">
                <a16:creationId xmlns:a16="http://schemas.microsoft.com/office/drawing/2014/main" id="{84654A45-2C25-4DEE-85ED-655057E2E8E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10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lnSpcReduction="10000"/>
          </a:bodyPr>
          <a:lstStyle/>
          <a:p>
            <a:pPr marL="88900" indent="0">
              <a:buNone/>
            </a:pPr>
            <a:r>
              <a:rPr lang="en-US" sz="1800" dirty="0"/>
              <a:t>An emergency call arrives at the dispatch office at 7.25 AM</a:t>
            </a:r>
          </a:p>
          <a:p>
            <a:r>
              <a:rPr lang="en-US" sz="1800" i="1" dirty="0"/>
              <a:t>The caller identifies himself as an employee of the </a:t>
            </a:r>
            <a:r>
              <a:rPr lang="en-GB" sz="1800" i="1" dirty="0"/>
              <a:t>starch plant</a:t>
            </a:r>
            <a:r>
              <a:rPr lang="en-US" sz="1800" i="1" dirty="0"/>
              <a:t> and request immediate medical assistance for many colleagues that were exposed to some chemicals in the plant.</a:t>
            </a:r>
          </a:p>
          <a:p>
            <a:r>
              <a:rPr lang="en-GB" sz="1800" b="1" dirty="0"/>
              <a:t>DO requests general information on the employees' conditions</a:t>
            </a:r>
          </a:p>
          <a:p>
            <a:r>
              <a:rPr lang="en-US" sz="1800" i="1" dirty="0"/>
              <a:t>The caller </a:t>
            </a:r>
            <a:r>
              <a:rPr lang="en-GB" sz="1800" i="1" dirty="0"/>
              <a:t>reports that they are experiencing several symptoms such as coughing, wheezing, burning sensation in the throat, and eyes, difficulty breathing, chest tightness, skin irritation, nausea and vomiting.</a:t>
            </a:r>
            <a:endParaRPr lang="en-US" sz="1800" i="1" dirty="0"/>
          </a:p>
          <a:p>
            <a:r>
              <a:rPr lang="en-US" sz="1800" b="1" dirty="0"/>
              <a:t>DO asks whether he noticed any particular smell</a:t>
            </a:r>
          </a:p>
          <a:p>
            <a:r>
              <a:rPr lang="en-GB" sz="1800" i="1" dirty="0"/>
              <a:t>The caller says that he noticed a pungent, bleach-like odour.</a:t>
            </a:r>
          </a:p>
          <a:p>
            <a:r>
              <a:rPr lang="en-US" sz="1800" b="1" dirty="0"/>
              <a:t>DO asks how many people are directly involved in the accident</a:t>
            </a:r>
          </a:p>
          <a:p>
            <a:r>
              <a:rPr lang="en-US" sz="1800" i="1" dirty="0"/>
              <a:t>The caller reports that at least 40 people might have been exposed.</a:t>
            </a:r>
          </a:p>
          <a:p>
            <a:endParaRPr lang="en-US" sz="1800" i="1"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02AF1E27-FBE1-4AF3-9CFE-B544B535281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10_a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961509263"/>
              </p:ext>
            </p:extLst>
          </p:nvPr>
        </p:nvGraphicFramePr>
        <p:xfrm>
          <a:off x="766762" y="3122883"/>
          <a:ext cx="10658475" cy="286512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caller reports that there was a release of fumes inside the plant, and they use a lot of toxic chemicals.</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 declares that they were proceeding with the regular procedures and did not notice anything strange from inside the plant.</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i="1" baseline="0" noProof="0" dirty="0"/>
                        <a:t>The caller says that they turned off the pumps over a minute after they heard a strange noise.</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F5B59408-5819-4C4C-92B7-43168E620D8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10_b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1EAAF8EC-C01C-4928-8AE0-141DECB6A55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10_c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82E4F345-6E3D-46E2-A039-05AB34D34EB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10 </a:t>
            </a: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28</a:t>
            </a:fld>
            <a:endParaRPr lang="aa-ET" dirty="0"/>
          </a:p>
        </p:txBody>
      </p:sp>
      <p:sp>
        <p:nvSpPr>
          <p:cNvPr id="6" name="Footer Placeholder 5">
            <a:extLst>
              <a:ext uri="{FF2B5EF4-FFF2-40B4-BE49-F238E27FC236}">
                <a16:creationId xmlns:a16="http://schemas.microsoft.com/office/drawing/2014/main" id="{A50F3C7D-7D29-4852-9C1B-5CE7A040DE3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December 15, 2018 07:20</a:t>
            </a:r>
          </a:p>
        </p:txBody>
      </p:sp>
      <p:sp>
        <p:nvSpPr>
          <p:cNvPr id="3" name="Text Placeholder 2"/>
          <p:cNvSpPr>
            <a:spLocks noGrp="1"/>
          </p:cNvSpPr>
          <p:nvPr>
            <p:ph type="body" sz="quarter" idx="15"/>
          </p:nvPr>
        </p:nvSpPr>
        <p:spPr>
          <a:xfrm>
            <a:off x="766762" y="1956192"/>
            <a:ext cx="10956871" cy="4301992"/>
          </a:xfrm>
        </p:spPr>
        <p:txBody>
          <a:bodyPr>
            <a:normAutofit fontScale="85000" lnSpcReduction="10000"/>
          </a:bodyPr>
          <a:lstStyle/>
          <a:p>
            <a:pPr algn="just"/>
            <a:r>
              <a:rPr lang="en-US" dirty="0"/>
              <a:t>Location: a Starch production plant in an EU member state</a:t>
            </a:r>
          </a:p>
          <a:p>
            <a:pPr algn="just"/>
            <a:endParaRPr lang="en-US" dirty="0"/>
          </a:p>
          <a:p>
            <a:pPr algn="just"/>
            <a:r>
              <a:rPr lang="en-US" dirty="0"/>
              <a:t>Witnesses’ observation: an accident involving many people.</a:t>
            </a:r>
          </a:p>
          <a:p>
            <a:pPr algn="just"/>
            <a:r>
              <a:rPr lang="en-US" dirty="0"/>
              <a:t>Noise from a storage tank and release of fumes inside the plant from the ventilation pipes. </a:t>
            </a:r>
          </a:p>
          <a:p>
            <a:pPr algn="just"/>
            <a:r>
              <a:rPr lang="en-US" dirty="0"/>
              <a:t>Strange odor, similar to bleach clearly perceptible in the plant.</a:t>
            </a:r>
          </a:p>
          <a:p>
            <a:pPr algn="just"/>
            <a:r>
              <a:rPr lang="en-US" dirty="0"/>
              <a:t>Many employees started to experience </a:t>
            </a:r>
            <a:r>
              <a:rPr lang="en-GB" dirty="0"/>
              <a:t>coughing, wheezing, burning sensation in the nose, throat, and eyes, difficulty breathing, sore throat, chest tightness, skin irritation, nausea and vomiting.</a:t>
            </a:r>
            <a:endParaRPr lang="en-US" dirty="0"/>
          </a:p>
          <a:p>
            <a:pPr algn="just"/>
            <a:r>
              <a:rPr lang="en-GB" dirty="0"/>
              <a:t>One employee called the emergency services to ask for medical assistance.</a:t>
            </a:r>
            <a:endParaRPr lang="en-US" altLang="pl-PL" dirty="0"/>
          </a:p>
          <a:p>
            <a:pPr algn="just"/>
            <a:r>
              <a:rPr lang="en-US" altLang="pl-PL" dirty="0"/>
              <a:t>First responders: decontamination &amp; transport of 10 victims to triage point.</a:t>
            </a:r>
          </a:p>
          <a:p>
            <a:pPr algn="just"/>
            <a:r>
              <a:rPr lang="en-US" dirty="0"/>
              <a:t>Step by step action: triage of victims</a:t>
            </a:r>
            <a:r>
              <a:rPr lang="en-US" altLang="pl-PL" dirty="0"/>
              <a:t> </a:t>
            </a:r>
          </a:p>
          <a:p>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29</a:t>
            </a:fld>
            <a:endParaRPr lang="en-BE" dirty="0"/>
          </a:p>
        </p:txBody>
      </p:sp>
      <p:pic>
        <p:nvPicPr>
          <p:cNvPr id="6" name="Picture 5">
            <a:extLst>
              <a:ext uri="{FF2B5EF4-FFF2-40B4-BE49-F238E27FC236}">
                <a16:creationId xmlns:a16="http://schemas.microsoft.com/office/drawing/2014/main" id="{E6B24766-3F6F-42F7-9C19-8D8D1D167D5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294976" y="-15339"/>
            <a:ext cx="2091718" cy="1570550"/>
          </a:xfrm>
          <a:prstGeom prst="rect">
            <a:avLst/>
          </a:prstGeom>
        </p:spPr>
      </p:pic>
      <p:pic>
        <p:nvPicPr>
          <p:cNvPr id="8" name="Picture 7">
            <a:extLst>
              <a:ext uri="{FF2B5EF4-FFF2-40B4-BE49-F238E27FC236}">
                <a16:creationId xmlns:a16="http://schemas.microsoft.com/office/drawing/2014/main" id="{900ACFE6-11A1-4961-8A7F-254C29A7DD9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097934" y="93058"/>
            <a:ext cx="2094066" cy="1384434"/>
          </a:xfrm>
          <a:prstGeom prst="rect">
            <a:avLst/>
          </a:prstGeom>
        </p:spPr>
      </p:pic>
      <p:pic>
        <p:nvPicPr>
          <p:cNvPr id="9" name="Picture 8">
            <a:extLst>
              <a:ext uri="{FF2B5EF4-FFF2-40B4-BE49-F238E27FC236}">
                <a16:creationId xmlns:a16="http://schemas.microsoft.com/office/drawing/2014/main" id="{105633DB-D84D-46EB-ABAA-172035ECE2C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92574" y="1658575"/>
            <a:ext cx="2599426" cy="1459469"/>
          </a:xfrm>
          <a:prstGeom prst="rect">
            <a:avLst/>
          </a:prstGeom>
        </p:spPr>
      </p:pic>
      <p:sp>
        <p:nvSpPr>
          <p:cNvPr id="10" name="Footer Placeholder 5">
            <a:extLst>
              <a:ext uri="{FF2B5EF4-FFF2-40B4-BE49-F238E27FC236}">
                <a16:creationId xmlns:a16="http://schemas.microsoft.com/office/drawing/2014/main" id="{BA0344C1-7DA7-459F-80B5-ED18C6D8C6C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5" name="Picture 4">
            <a:extLst>
              <a:ext uri="{FF2B5EF4-FFF2-40B4-BE49-F238E27FC236}">
                <a16:creationId xmlns:a16="http://schemas.microsoft.com/office/drawing/2014/main" id="{0D89AE95-FB32-450F-B459-946C53F8DBD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79119" y="1443330"/>
            <a:ext cx="3619671" cy="2717317"/>
          </a:xfrm>
          <a:prstGeom prst="rect">
            <a:avLst/>
          </a:prstGeom>
        </p:spPr>
      </p:pic>
      <p:pic>
        <p:nvPicPr>
          <p:cNvPr id="11" name="Picture 10">
            <a:extLst>
              <a:ext uri="{FF2B5EF4-FFF2-40B4-BE49-F238E27FC236}">
                <a16:creationId xmlns:a16="http://schemas.microsoft.com/office/drawing/2014/main" id="{5E22D7D0-4F7F-44DA-A50E-D93704C556D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327758" y="1511976"/>
            <a:ext cx="3669457" cy="2418340"/>
          </a:xfrm>
          <a:prstGeom prst="rect">
            <a:avLst/>
          </a:prstGeom>
        </p:spPr>
      </p:pic>
      <p:pic>
        <p:nvPicPr>
          <p:cNvPr id="13" name="Picture 12">
            <a:extLst>
              <a:ext uri="{FF2B5EF4-FFF2-40B4-BE49-F238E27FC236}">
                <a16:creationId xmlns:a16="http://schemas.microsoft.com/office/drawing/2014/main" id="{1468F00F-1003-46A3-93A3-1DEF64E0E4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5711" y="4256851"/>
            <a:ext cx="4223463" cy="2371298"/>
          </a:xfrm>
          <a:prstGeom prst="rect">
            <a:avLst/>
          </a:prstGeom>
        </p:spPr>
      </p:pic>
      <p:sp>
        <p:nvSpPr>
          <p:cNvPr id="12" name="Footer Placeholder 5">
            <a:extLst>
              <a:ext uri="{FF2B5EF4-FFF2-40B4-BE49-F238E27FC236}">
                <a16:creationId xmlns:a16="http://schemas.microsoft.com/office/drawing/2014/main" id="{26F2955C-E049-4DBA-B69B-6CD5DE3476A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lstStyle/>
          <a:p>
            <a:r>
              <a:rPr lang="en-US" dirty="0"/>
              <a:t>Unintentional release of chemical agents from utility equipment</a:t>
            </a:r>
            <a:endParaRPr lang="pl-PL" dirty="0"/>
          </a:p>
          <a:p>
            <a:endParaRPr lang="en-US" dirty="0"/>
          </a:p>
          <a:p>
            <a:r>
              <a:rPr lang="en-US" dirty="0"/>
              <a:t>Unintentional release from infrastructures around plant</a:t>
            </a:r>
            <a:endParaRPr lang="pl-PL" dirty="0"/>
          </a:p>
          <a:p>
            <a:endParaRPr lang="en-US" dirty="0"/>
          </a:p>
          <a:p>
            <a:r>
              <a:rPr lang="en-US" dirty="0"/>
              <a:t>Intentional release of chemical agents </a:t>
            </a:r>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30</a:t>
            </a:fld>
            <a:endParaRPr lang="en-US"/>
          </a:p>
        </p:txBody>
      </p:sp>
      <p:sp>
        <p:nvSpPr>
          <p:cNvPr id="6" name="Footer Placeholder 5">
            <a:extLst>
              <a:ext uri="{FF2B5EF4-FFF2-40B4-BE49-F238E27FC236}">
                <a16:creationId xmlns:a16="http://schemas.microsoft.com/office/drawing/2014/main" id="{C08C596A-00F9-452B-8011-258828692A7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604696"/>
            <a:ext cx="10956871" cy="985576"/>
          </a:xfrm>
        </p:spPr>
        <p:txBody>
          <a:bodyPr/>
          <a:lstStyle/>
          <a:p>
            <a:r>
              <a:rPr lang="en-US" sz="3800" dirty="0"/>
              <a:t>December 15, 2018 07:45 – Arrival of first responders </a:t>
            </a:r>
          </a:p>
        </p:txBody>
      </p:sp>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 </a:t>
            </a:r>
          </a:p>
          <a:p>
            <a:endParaRPr 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20304C90-CB3E-4801-9C72-1DE2B8734CF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t>
            </a:r>
            <a:r>
              <a:rPr lang="pl-PL" dirty="0">
                <a:effectLst>
                  <a:outerShdw blurRad="38100" dist="38100" dir="2700000" algn="tl">
                    <a:srgbClr val="000000">
                      <a:alpha val="43137"/>
                    </a:srgbClr>
                  </a:outerShdw>
                </a:effectLst>
              </a:rPr>
              <a:t>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76-89 </a:t>
            </a:r>
            <a:r>
              <a:rPr lang="pl-PL" b="1" dirty="0">
                <a:solidFill>
                  <a:srgbClr val="FF0000"/>
                </a:solidFill>
                <a:effectLst>
                  <a:outerShdw blurRad="38100" dist="38100" dir="2700000" algn="tl">
                    <a:srgbClr val="000000">
                      <a:alpha val="43137"/>
                    </a:srgbClr>
                  </a:outerShdw>
                </a:effectLst>
              </a:rPr>
              <a:t>	3			</a:t>
            </a:r>
            <a:r>
              <a:rPr lang="pl-PL" dirty="0">
                <a:effectLst>
                  <a:outerShdw blurRad="38100" dist="38100" dir="2700000" algn="tl">
                    <a:srgbClr val="000000">
                      <a:alpha val="43137"/>
                    </a:srgbClr>
                  </a:outerShdw>
                </a:effectLst>
              </a:rPr>
              <a:t>V</a:t>
            </a:r>
            <a:r>
              <a:rPr lang="pl-PL" b="1" dirty="0">
                <a:solidFill>
                  <a:srgbClr val="FF0000"/>
                </a:solidFill>
                <a:effectLst>
                  <a:outerShdw blurRad="38100" dist="38100" dir="2700000" algn="tl">
                    <a:srgbClr val="000000">
                      <a:alpha val="43137"/>
                    </a:srgbClr>
                  </a:outerShdw>
                </a:effectLst>
              </a:rPr>
              <a:t>	3			</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6-9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50-75	</a:t>
            </a:r>
            <a:r>
              <a:rPr lang="pl-PL" b="1" dirty="0">
                <a:solidFill>
                  <a:srgbClr val="FF0000"/>
                </a:solidFill>
                <a:effectLst>
                  <a:outerShdw blurRad="38100" dist="38100" dir="2700000" algn="tl">
                    <a:srgbClr val="000000">
                      <a:alpha val="43137"/>
                    </a:srgbClr>
                  </a:outerShdw>
                </a:effectLst>
              </a:rPr>
              <a:t>2			</a:t>
            </a:r>
            <a:r>
              <a:rPr lang="pl-PL" dirty="0">
                <a:effectLst>
                  <a:outerShdw blurRad="38100" dist="38100" dir="2700000" algn="tl">
                    <a:srgbClr val="000000">
                      <a:alpha val="43137"/>
                    </a:srgbClr>
                  </a:outerShdw>
                </a:effectLst>
              </a:rPr>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1-5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1-49	</a:t>
            </a:r>
            <a:r>
              <a:rPr lang="pl-PL" b="1" dirty="0">
                <a:solidFill>
                  <a:srgbClr val="FF0000"/>
                </a:solidFill>
                <a:effectLst>
                  <a:outerShdw blurRad="38100" dist="38100" dir="2700000" algn="tl">
                    <a:srgbClr val="000000">
                      <a:alpha val="43137"/>
                    </a:srgbClr>
                  </a:outerShdw>
                </a:effectLst>
              </a:rPr>
              <a:t>1			</a:t>
            </a:r>
            <a:r>
              <a:rPr lang="pl-PL" dirty="0">
                <a:effectLst>
                  <a:outerShdw blurRad="38100" dist="38100" dir="2700000" algn="tl">
                    <a:srgbClr val="000000">
                      <a:alpha val="43137"/>
                    </a:srgbClr>
                  </a:outerShdw>
                </a:effectLst>
              </a:rPr>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0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0	</a:t>
            </a:r>
            <a:r>
              <a:rPr lang="pl-PL" b="1" dirty="0">
                <a:solidFill>
                  <a:srgbClr val="FF0000"/>
                </a:solidFill>
                <a:effectLst>
                  <a:outerShdw blurRad="38100" dist="38100" dir="2700000" algn="tl">
                    <a:srgbClr val="000000">
                      <a:alpha val="43137"/>
                    </a:srgbClr>
                  </a:outerShdw>
                </a:effectLst>
              </a:rPr>
              <a:t>0			</a:t>
            </a:r>
            <a:r>
              <a:rPr lang="pl-PL" dirty="0">
                <a:effectLst>
                  <a:outerShdw blurRad="38100" dist="38100" dir="2700000" algn="tl">
                    <a:srgbClr val="000000">
                      <a:alpha val="43137"/>
                    </a:srgbClr>
                  </a:outerShdw>
                </a:effectLst>
              </a:rPr>
              <a:t>DEAD	</a:t>
            </a:r>
            <a:r>
              <a:rPr lang="pl-PL" b="1" dirty="0">
                <a:solidFill>
                  <a:srgbClr val="FF0000"/>
                </a:solidFill>
                <a:effectLst>
                  <a:outerShdw blurRad="38100" dist="38100" dir="2700000" algn="tl">
                    <a:srgbClr val="000000">
                      <a:alpha val="43137"/>
                    </a:srgbClr>
                  </a:outerShdw>
                </a:effectLst>
              </a:rPr>
              <a:t>0</a:t>
            </a:r>
          </a:p>
          <a:p>
            <a:pPr marL="88900" indent="0">
              <a:buNone/>
            </a:pPr>
            <a:r>
              <a:rPr lang="pl-PL" dirty="0"/>
              <a:t>INTERPRETATION</a:t>
            </a:r>
          </a:p>
          <a:p>
            <a:pPr marL="88900" indent="0">
              <a:buNone/>
            </a:pPr>
            <a:r>
              <a:rPr lang="pl-PL" dirty="0"/>
              <a:t>SYMPTOMS + TOTAL SCORE RR + SBP + AVPU  </a:t>
            </a:r>
            <a:r>
              <a:rPr lang="pl-PL" b="1" dirty="0">
                <a:solidFill>
                  <a:srgbClr val="FF0000"/>
                </a:solidFill>
              </a:rPr>
              <a:t>1-10</a:t>
            </a:r>
            <a:r>
              <a:rPr lang="pl-PL" dirty="0"/>
              <a:t> – IMMEDIATE</a:t>
            </a:r>
          </a:p>
          <a:p>
            <a:pPr marL="88900" indent="0">
              <a:buNone/>
            </a:pPr>
            <a:r>
              <a:rPr lang="pl-PL" dirty="0"/>
              <a:t>SYMPTOMS + TOTAL SCORE RR + SBP + AVPU </a:t>
            </a:r>
            <a:r>
              <a:rPr lang="pl-PL" b="1" dirty="0">
                <a:solidFill>
                  <a:srgbClr val="FFFF00"/>
                </a:solidFill>
                <a:effectLst>
                  <a:outerShdw blurRad="38100" dist="38100" dir="2700000" algn="tl">
                    <a:srgbClr val="000000">
                      <a:alpha val="43137"/>
                    </a:srgbClr>
                  </a:outerShdw>
                </a:effectLst>
              </a:rPr>
              <a:t>11</a:t>
            </a:r>
            <a:r>
              <a:rPr lang="pl-PL" dirty="0"/>
              <a:t> - DELAYED	</a:t>
            </a:r>
            <a:endParaRPr lang="en-US" dirty="0"/>
          </a:p>
          <a:p>
            <a:pPr marL="88900" indent="0">
              <a:buNone/>
            </a:pPr>
            <a:r>
              <a:rPr lang="pl-PL" dirty="0"/>
              <a:t>SYMPTOMS + TOTAL SCORE RR + SBP + AVPU </a:t>
            </a:r>
            <a:r>
              <a:rPr lang="pl-PL" b="1" dirty="0">
                <a:solidFill>
                  <a:srgbClr val="00B050"/>
                </a:solidFill>
                <a:effectLst>
                  <a:outerShdw blurRad="38100" dist="38100" dir="2700000" algn="tl">
                    <a:srgbClr val="000000">
                      <a:alpha val="43137"/>
                    </a:srgbClr>
                  </a:outerShdw>
                </a:effectLst>
              </a:rPr>
              <a:t>12</a:t>
            </a:r>
            <a:r>
              <a:rPr lang="pl-PL" dirty="0"/>
              <a:t> – MINIMAL</a:t>
            </a:r>
          </a:p>
          <a:p>
            <a:pPr marL="88900" indent="0">
              <a:buNone/>
            </a:pPr>
            <a:r>
              <a:rPr lang="pl-PL" dirty="0"/>
              <a:t>SYMPTOMS + TOTAL SCORE RR + SBP + AVPU </a:t>
            </a:r>
            <a:r>
              <a:rPr lang="pl-PL" b="1" dirty="0">
                <a:effectLst>
                  <a:outerShdw blurRad="38100" dist="38100" dir="2700000" algn="tl">
                    <a:srgbClr val="000000">
                      <a:alpha val="43137"/>
                    </a:srgbClr>
                  </a:outerShdw>
                </a:effectLst>
              </a:rPr>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32</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1" name="Footer Placeholder 5">
            <a:extLst>
              <a:ext uri="{FF2B5EF4-FFF2-40B4-BE49-F238E27FC236}">
                <a16:creationId xmlns:a16="http://schemas.microsoft.com/office/drawing/2014/main" id="{62A01168-ECE6-4D20-8595-2142A3F0134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24375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normAutofit fontScale="85000" lnSpcReduction="20000"/>
          </a:bodyPr>
          <a:lstStyle/>
          <a:p>
            <a:r>
              <a:rPr lang="en-US" b="1" dirty="0"/>
              <a:t>39 YR MALE</a:t>
            </a:r>
          </a:p>
          <a:p>
            <a:endParaRPr lang="en-US" b="1" dirty="0"/>
          </a:p>
          <a:p>
            <a:pPr lvl="1"/>
            <a:r>
              <a:rPr lang="en-GB" b="1" dirty="0"/>
              <a:t>BURNING PAIN SENSATIONS</a:t>
            </a:r>
          </a:p>
          <a:p>
            <a:pPr lvl="1"/>
            <a:r>
              <a:rPr lang="en-GB" b="1" dirty="0"/>
              <a:t>REDNESS</a:t>
            </a:r>
          </a:p>
          <a:p>
            <a:pPr lvl="1"/>
            <a:r>
              <a:rPr lang="en-GB" b="1" dirty="0"/>
              <a:t>ITCHY BLISTERS AROUND RIGHT AND LEFT WRISTS</a:t>
            </a:r>
            <a:endParaRPr lang="pl-PL" b="1" dirty="0"/>
          </a:p>
          <a:p>
            <a:pPr lvl="1"/>
            <a:r>
              <a:rPr lang="en-US" b="1" dirty="0"/>
              <a:t>SYSTOLIC BLOOD PRESSURE</a:t>
            </a:r>
            <a:r>
              <a:rPr lang="pl-PL" b="1" dirty="0"/>
              <a:t> (SBP) – 92</a:t>
            </a:r>
          </a:p>
          <a:p>
            <a:pPr lvl="1"/>
            <a:r>
              <a:rPr lang="en-US" b="1" dirty="0"/>
              <a:t>RESPIRATORY RATE</a:t>
            </a:r>
            <a:r>
              <a:rPr lang="pl-PL" b="1" dirty="0"/>
              <a:t> (RR) – </a:t>
            </a:r>
            <a:r>
              <a:rPr lang="en-GB" b="1" dirty="0"/>
              <a:t>33</a:t>
            </a:r>
            <a:endParaRPr lang="pl-PL" b="1" dirty="0"/>
          </a:p>
          <a:p>
            <a:pPr lvl="1"/>
            <a:r>
              <a:rPr lang="pl-PL" b="1" dirty="0"/>
              <a:t>A	</a:t>
            </a:r>
          </a:p>
          <a:p>
            <a:pPr lvl="1"/>
            <a:r>
              <a:rPr lang="pl-PL" b="1" dirty="0"/>
              <a:t>V  +</a:t>
            </a:r>
          </a:p>
          <a:p>
            <a:pPr lvl="1"/>
            <a:r>
              <a:rPr lang="pl-PL" b="1" dirty="0"/>
              <a:t>P</a:t>
            </a:r>
          </a:p>
          <a:p>
            <a:pPr lvl="1"/>
            <a:r>
              <a:rPr lang="pl-PL" b="1" dirty="0"/>
              <a:t>U</a:t>
            </a:r>
          </a:p>
          <a:p>
            <a:pPr lvl="1"/>
            <a:endParaRPr lang="en-US"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33</a:t>
            </a:fld>
            <a:endParaRPr lang="en-BE" dirty="0"/>
          </a:p>
        </p:txBody>
      </p:sp>
      <p:sp>
        <p:nvSpPr>
          <p:cNvPr id="8" name="Footer Placeholder 5">
            <a:extLst>
              <a:ext uri="{FF2B5EF4-FFF2-40B4-BE49-F238E27FC236}">
                <a16:creationId xmlns:a16="http://schemas.microsoft.com/office/drawing/2014/main" id="{BB4C4FB0-B13E-4F27-AF34-D904ED30B58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3377124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85000" lnSpcReduction="20000"/>
          </a:bodyPr>
          <a:lstStyle/>
          <a:p>
            <a:r>
              <a:rPr lang="en-US" b="1" dirty="0"/>
              <a:t>31 YR MALE</a:t>
            </a:r>
          </a:p>
          <a:p>
            <a:endParaRPr lang="en-US" b="1" dirty="0"/>
          </a:p>
          <a:p>
            <a:pPr lvl="1"/>
            <a:r>
              <a:rPr lang="en-GB" b="1" dirty="0"/>
              <a:t>BLURRED VISION COMPLAINTS</a:t>
            </a:r>
          </a:p>
          <a:p>
            <a:pPr lvl="1"/>
            <a:r>
              <a:rPr lang="en-GB" b="1" dirty="0"/>
              <a:t>WATERY EYES</a:t>
            </a:r>
          </a:p>
          <a:p>
            <a:pPr lvl="1"/>
            <a:r>
              <a:rPr lang="en-GB" b="1" dirty="0"/>
              <a:t>RUNNY NOSE</a:t>
            </a:r>
          </a:p>
          <a:p>
            <a:pPr lvl="1"/>
            <a:r>
              <a:rPr lang="en-US" b="1" dirty="0"/>
              <a:t>SYSTOLIC BLOOD PRESSURE</a:t>
            </a:r>
            <a:r>
              <a:rPr lang="pl-PL" b="1" dirty="0"/>
              <a:t> (SBP) – </a:t>
            </a:r>
            <a:r>
              <a:rPr lang="en-GB" b="1" dirty="0"/>
              <a:t>105</a:t>
            </a:r>
            <a:endParaRPr lang="pl-PL" b="1" dirty="0"/>
          </a:p>
          <a:p>
            <a:pPr lvl="1"/>
            <a:r>
              <a:rPr lang="en-US" b="1" dirty="0"/>
              <a:t>RESPIRATORY RATE</a:t>
            </a:r>
            <a:r>
              <a:rPr lang="pl-PL" b="1" dirty="0"/>
              <a:t> (RR) – </a:t>
            </a:r>
            <a:r>
              <a:rPr lang="en-GB" b="1" dirty="0"/>
              <a:t>25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8" name="Footer Placeholder 5">
            <a:extLst>
              <a:ext uri="{FF2B5EF4-FFF2-40B4-BE49-F238E27FC236}">
                <a16:creationId xmlns:a16="http://schemas.microsoft.com/office/drawing/2014/main" id="{6F335AC3-683E-4AC0-93B6-D04AA37EC5E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92500" lnSpcReduction="20000"/>
          </a:bodyPr>
          <a:lstStyle/>
          <a:p>
            <a:r>
              <a:rPr lang="en-US" dirty="0"/>
              <a:t>37 YR FEMALE</a:t>
            </a:r>
          </a:p>
          <a:p>
            <a:endParaRPr lang="en-US" dirty="0"/>
          </a:p>
          <a:p>
            <a:pPr lvl="1"/>
            <a:r>
              <a:rPr lang="en-US" b="1" dirty="0"/>
              <a:t>GASPING</a:t>
            </a:r>
          </a:p>
          <a:p>
            <a:pPr lvl="1"/>
            <a:r>
              <a:rPr lang="en-US" b="1" dirty="0"/>
              <a:t>COUGHING</a:t>
            </a:r>
          </a:p>
          <a:p>
            <a:pPr lvl="1"/>
            <a:r>
              <a:rPr lang="en-US" b="1" dirty="0"/>
              <a:t>SYSTOLIC BLOOD PRESSURE</a:t>
            </a:r>
            <a:r>
              <a:rPr lang="pl-PL" b="1" dirty="0"/>
              <a:t> (SBP) – </a:t>
            </a:r>
            <a:r>
              <a:rPr lang="en-GB" b="1" dirty="0"/>
              <a:t>95</a:t>
            </a:r>
            <a:endParaRPr lang="pl-PL" b="1" dirty="0"/>
          </a:p>
          <a:p>
            <a:pPr lvl="1"/>
            <a:r>
              <a:rPr lang="en-US" b="1" dirty="0"/>
              <a:t>RESPIRATORY RATE</a:t>
            </a:r>
            <a:r>
              <a:rPr lang="pl-PL" b="1" dirty="0"/>
              <a:t> (RR) – </a:t>
            </a:r>
            <a:r>
              <a:rPr lang="en-GB" b="1" dirty="0"/>
              <a:t>22</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8" name="Footer Placeholder 5">
            <a:extLst>
              <a:ext uri="{FF2B5EF4-FFF2-40B4-BE49-F238E27FC236}">
                <a16:creationId xmlns:a16="http://schemas.microsoft.com/office/drawing/2014/main" id="{6527B965-2C57-43F6-9F48-E8DACE2EAA0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92500" lnSpcReduction="20000"/>
          </a:bodyPr>
          <a:lstStyle/>
          <a:p>
            <a:r>
              <a:rPr lang="en-US" b="1" dirty="0"/>
              <a:t>44 YR FEMALE</a:t>
            </a:r>
          </a:p>
          <a:p>
            <a:endParaRPr lang="en-US" b="1" dirty="0"/>
          </a:p>
          <a:p>
            <a:pPr lvl="1"/>
            <a:r>
              <a:rPr lang="en-GB" b="1" dirty="0"/>
              <a:t>LAYING ON THE GROUND</a:t>
            </a:r>
          </a:p>
          <a:p>
            <a:pPr lvl="1"/>
            <a:r>
              <a:rPr lang="en-US" b="1" dirty="0"/>
              <a:t>SYSTOLIC BLOOD PRESSURE</a:t>
            </a:r>
            <a:r>
              <a:rPr lang="pl-PL" b="1" dirty="0"/>
              <a:t> (SBP) – 70</a:t>
            </a:r>
          </a:p>
          <a:p>
            <a:pPr lvl="1"/>
            <a:r>
              <a:rPr lang="en-US" b="1" dirty="0"/>
              <a:t>RESPIRATORY RATE</a:t>
            </a:r>
            <a:r>
              <a:rPr lang="pl-PL" b="1" dirty="0"/>
              <a:t> (RR) – 8</a:t>
            </a:r>
          </a:p>
          <a:p>
            <a:pPr lvl="1"/>
            <a:r>
              <a:rPr lang="pl-PL" b="1" dirty="0"/>
              <a:t>A	</a:t>
            </a:r>
          </a:p>
          <a:p>
            <a:pPr lvl="1"/>
            <a:r>
              <a:rPr lang="pl-PL" b="1" dirty="0"/>
              <a:t>V</a:t>
            </a:r>
          </a:p>
          <a:p>
            <a:pPr lvl="1"/>
            <a:r>
              <a:rPr lang="pl-PL" b="1" dirty="0"/>
              <a:t>P  </a:t>
            </a:r>
          </a:p>
          <a:p>
            <a:pPr lvl="1"/>
            <a:r>
              <a:rPr lang="pl-PL" b="1" dirty="0"/>
              <a:t>U  +</a:t>
            </a:r>
            <a:endParaRPr lang="en-US" b="1" dirty="0"/>
          </a:p>
          <a:p>
            <a:pPr lvl="1"/>
            <a:endParaRPr lang="en-US" b="1" dirty="0"/>
          </a:p>
          <a:p>
            <a:pPr lvl="1"/>
            <a:endParaRPr lang="en-US" b="1" dirty="0"/>
          </a:p>
          <a:p>
            <a:r>
              <a:rPr lang="en-US" b="1" dirty="0">
                <a:solidFill>
                  <a:srgbClr val="FF0000"/>
                </a:solidFill>
                <a:effectLst>
                  <a:outerShdw blurRad="38100" dist="38100" dir="2700000" algn="tl">
                    <a:srgbClr val="000000">
                      <a:alpha val="43137"/>
                    </a:srgbClr>
                  </a:outerShdw>
                </a:effectLst>
              </a:rPr>
              <a:t>IMMEDIATE (</a:t>
            </a:r>
            <a:r>
              <a:rPr lang="pl-PL" b="1" dirty="0">
                <a:solidFill>
                  <a:srgbClr val="FF0000"/>
                </a:solidFill>
                <a:effectLst>
                  <a:outerShdw blurRad="38100" dist="38100" dir="2700000" algn="tl">
                    <a:srgbClr val="000000">
                      <a:alpha val="43137"/>
                    </a:srgbClr>
                  </a:outerShdw>
                </a:effectLst>
              </a:rPr>
              <a:t>RED</a:t>
            </a:r>
            <a:r>
              <a:rPr lang="en-US" b="1" dirty="0">
                <a:solidFill>
                  <a:srgbClr val="FF0000"/>
                </a:solidFill>
                <a:effectLst>
                  <a:outerShdw blurRad="38100" dist="38100" dir="2700000" algn="tl">
                    <a:srgbClr val="000000">
                      <a:alpha val="43137"/>
                    </a:srgbClr>
                  </a:outerShdw>
                </a:effectLst>
              </a:rPr>
              <a: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8" name="Footer Placeholder 5">
            <a:extLst>
              <a:ext uri="{FF2B5EF4-FFF2-40B4-BE49-F238E27FC236}">
                <a16:creationId xmlns:a16="http://schemas.microsoft.com/office/drawing/2014/main" id="{C36029A6-F24A-4B69-9466-E51ADA06B95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92500" lnSpcReduction="20000"/>
          </a:bodyPr>
          <a:lstStyle/>
          <a:p>
            <a:r>
              <a:rPr lang="en-US" b="1" dirty="0"/>
              <a:t>22 YR MALE</a:t>
            </a:r>
          </a:p>
          <a:p>
            <a:endParaRPr lang="en-US" b="1" dirty="0"/>
          </a:p>
          <a:p>
            <a:pPr lvl="1"/>
            <a:r>
              <a:rPr lang="en-GB" b="1" dirty="0"/>
              <a:t>RASH OBSERVED IN THE BACK OF THE HANDS AND METACARPUS </a:t>
            </a:r>
          </a:p>
          <a:p>
            <a:pPr lvl="1"/>
            <a:r>
              <a:rPr lang="en-GB" b="1" dirty="0"/>
              <a:t>RUNNY NOSE</a:t>
            </a:r>
          </a:p>
          <a:p>
            <a:pPr lvl="1"/>
            <a:r>
              <a:rPr lang="en-US" b="1" dirty="0"/>
              <a:t>SYSTOLIC BLOOD PRESSURE</a:t>
            </a:r>
            <a:r>
              <a:rPr lang="pl-PL" b="1" dirty="0"/>
              <a:t> (SBP) – </a:t>
            </a:r>
            <a:r>
              <a:rPr lang="en-GB" b="1" dirty="0"/>
              <a:t>94</a:t>
            </a:r>
            <a:endParaRPr lang="pl-PL" b="1" dirty="0"/>
          </a:p>
          <a:p>
            <a:pPr lvl="1"/>
            <a:r>
              <a:rPr lang="en-US" b="1" dirty="0"/>
              <a:t>RESPIRATORY RATE</a:t>
            </a:r>
            <a:r>
              <a:rPr lang="pl-PL" b="1" dirty="0"/>
              <a:t> (RR) – 2</a:t>
            </a:r>
            <a:r>
              <a:rPr lang="en-GB" b="1" dirty="0"/>
              <a:t>1</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92500" lnSpcReduction="20000"/>
          </a:bodyPr>
          <a:lstStyle/>
          <a:p>
            <a:r>
              <a:rPr lang="en-US" b="1" dirty="0"/>
              <a:t>42 YEAR MALE</a:t>
            </a:r>
          </a:p>
          <a:p>
            <a:endParaRPr lang="en-US" b="1" dirty="0"/>
          </a:p>
          <a:p>
            <a:pPr lvl="1"/>
            <a:r>
              <a:rPr lang="en-GB" b="1" dirty="0"/>
              <a:t>BURNING SENSATION IN THE NOSE AND MOUTH</a:t>
            </a:r>
          </a:p>
          <a:p>
            <a:pPr lvl="1"/>
            <a:r>
              <a:rPr lang="en-GB" b="1" dirty="0"/>
              <a:t>WATERY EYES</a:t>
            </a:r>
          </a:p>
          <a:p>
            <a:pPr lvl="1"/>
            <a:r>
              <a:rPr lang="en-US" b="1" dirty="0"/>
              <a:t>SYSTOLIC BLOOD PRESSURE</a:t>
            </a:r>
            <a:r>
              <a:rPr lang="pl-PL" b="1" dirty="0"/>
              <a:t> (SBP) – </a:t>
            </a:r>
            <a:r>
              <a:rPr lang="en-GB" b="1" dirty="0"/>
              <a:t>91</a:t>
            </a:r>
            <a:endParaRPr lang="pl-PL" b="1" dirty="0"/>
          </a:p>
          <a:p>
            <a:pPr lvl="1"/>
            <a:r>
              <a:rPr lang="en-US" b="1" dirty="0"/>
              <a:t>RESPIRATORY RATE</a:t>
            </a:r>
            <a:r>
              <a:rPr lang="pl-PL" b="1" dirty="0"/>
              <a:t> (RR) – </a:t>
            </a:r>
            <a:r>
              <a:rPr lang="en-GB" b="1" dirty="0"/>
              <a:t>20</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7" name="Footer Placeholder 5">
            <a:extLst>
              <a:ext uri="{FF2B5EF4-FFF2-40B4-BE49-F238E27FC236}">
                <a16:creationId xmlns:a16="http://schemas.microsoft.com/office/drawing/2014/main" id="{5032FF07-E938-47DA-B6FA-2B3055F7EE0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normAutofit fontScale="92500" lnSpcReduction="20000"/>
          </a:bodyPr>
          <a:lstStyle/>
          <a:p>
            <a:r>
              <a:rPr lang="en-US" b="1" dirty="0"/>
              <a:t>56 YEAR FEMALE</a:t>
            </a:r>
          </a:p>
          <a:p>
            <a:endParaRPr lang="en-US" b="1" dirty="0"/>
          </a:p>
          <a:p>
            <a:pPr lvl="1"/>
            <a:r>
              <a:rPr lang="en-GB" b="1" dirty="0"/>
              <a:t>LAYING ON THE GROUND</a:t>
            </a:r>
          </a:p>
          <a:p>
            <a:pPr lvl="1"/>
            <a:r>
              <a:rPr lang="en-US" b="1" dirty="0"/>
              <a:t>SYSTOLIC BLOOD PRESSURE</a:t>
            </a:r>
            <a:r>
              <a:rPr lang="pl-PL" b="1" dirty="0"/>
              <a:t> (SBP) – </a:t>
            </a:r>
            <a:r>
              <a:rPr lang="en-GB" b="1" dirty="0"/>
              <a:t>0</a:t>
            </a:r>
            <a:endParaRPr lang="pl-PL" b="1" dirty="0"/>
          </a:p>
          <a:p>
            <a:pPr lvl="1"/>
            <a:r>
              <a:rPr lang="en-US" b="1" dirty="0"/>
              <a:t>RESPIRATORY RATE</a:t>
            </a:r>
            <a:r>
              <a:rPr lang="pl-PL" b="1" dirty="0"/>
              <a:t> (RR) – </a:t>
            </a:r>
            <a:r>
              <a:rPr lang="en-GB" b="1" dirty="0"/>
              <a:t>0</a:t>
            </a:r>
            <a:endParaRPr lang="pl-PL" b="1" dirty="0"/>
          </a:p>
          <a:p>
            <a:pPr lvl="1"/>
            <a:r>
              <a:rPr lang="pl-PL" b="1" dirty="0"/>
              <a:t>A	</a:t>
            </a:r>
          </a:p>
          <a:p>
            <a:pPr lvl="1"/>
            <a:r>
              <a:rPr lang="pl-PL" b="1" dirty="0"/>
              <a:t>V</a:t>
            </a:r>
          </a:p>
          <a:p>
            <a:pPr lvl="1"/>
            <a:r>
              <a:rPr lang="pl-PL" b="1" dirty="0"/>
              <a:t>P</a:t>
            </a:r>
          </a:p>
          <a:p>
            <a:pPr lvl="1"/>
            <a:r>
              <a:rPr lang="pl-PL" b="1" dirty="0"/>
              <a:t>U  +</a:t>
            </a:r>
            <a:endParaRPr lang="en-US" b="1" dirty="0"/>
          </a:p>
          <a:p>
            <a:pPr marL="355600" lvl="1" indent="0">
              <a:buNone/>
            </a:pPr>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7" name="Footer Placeholder 5">
            <a:extLst>
              <a:ext uri="{FF2B5EF4-FFF2-40B4-BE49-F238E27FC236}">
                <a16:creationId xmlns:a16="http://schemas.microsoft.com/office/drawing/2014/main" id="{987D4351-4AE2-43EF-AEBA-1117B1D35934}"/>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01973"/>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4.1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81090"/>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2773585"/>
            <a:ext cx="10658474" cy="3284315"/>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An employee connected a tank wagon containing a hypochlorite solution to the wrong transfer pipeline by mistake.</a:t>
            </a:r>
            <a:endParaRPr lang="en-US" dirty="0"/>
          </a:p>
          <a:p>
            <a:r>
              <a:rPr lang="en-GB" dirty="0"/>
              <a:t>A chemical reaction occurred, and fumes were released inside the plant. There was a strong smell of bleach.</a:t>
            </a:r>
          </a:p>
          <a:p>
            <a:r>
              <a:rPr lang="en-GB" dirty="0"/>
              <a:t>Employees noticed the accident due to a noise from the reaction occurring in the tank about 90 seconds after the accident occurred.</a:t>
            </a:r>
          </a:p>
          <a:p>
            <a:r>
              <a:rPr lang="en-GB" dirty="0"/>
              <a:t>The employees switched off the pumps and called the emergency services.</a:t>
            </a:r>
          </a:p>
          <a:p>
            <a:r>
              <a:rPr lang="en-GB" dirty="0"/>
              <a:t>Soon after the release, many employees started to experience coughing, wheezing, burning sensation in the nose, throat, and eyes, difficulty breathing, sore throat, chest tightness, skin irritation, nausea and vomiting.</a:t>
            </a:r>
          </a:p>
          <a:p>
            <a:pPr marL="88900" indent="0">
              <a:buNone/>
            </a:pPr>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8" name="Footer Placeholder 5">
            <a:extLst>
              <a:ext uri="{FF2B5EF4-FFF2-40B4-BE49-F238E27FC236}">
                <a16:creationId xmlns:a16="http://schemas.microsoft.com/office/drawing/2014/main" id="{39840D0C-D93E-4861-B304-ABBE7FE51DE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77500" lnSpcReduction="20000"/>
          </a:bodyPr>
          <a:lstStyle/>
          <a:p>
            <a:r>
              <a:rPr lang="en-US" b="1" dirty="0"/>
              <a:t>52 YEAR MALE</a:t>
            </a:r>
          </a:p>
          <a:p>
            <a:endParaRPr lang="en-US" b="1" dirty="0"/>
          </a:p>
          <a:p>
            <a:pPr lvl="1"/>
            <a:r>
              <a:rPr lang="en-GB" b="1" dirty="0"/>
              <a:t>BURNING AND ITCHY SENSATIONS</a:t>
            </a:r>
          </a:p>
          <a:p>
            <a:pPr lvl="1"/>
            <a:r>
              <a:rPr lang="en-GB" b="1" dirty="0"/>
              <a:t>REDNESS</a:t>
            </a:r>
          </a:p>
          <a:p>
            <a:pPr lvl="1"/>
            <a:r>
              <a:rPr lang="en-GB" b="1" dirty="0"/>
              <a:t>ITCHY BLISTERS AROUND KNUCKLES AND CUTICLES</a:t>
            </a:r>
          </a:p>
          <a:p>
            <a:pPr lvl="1"/>
            <a:r>
              <a:rPr lang="en-US" b="1" dirty="0"/>
              <a:t>SYSTOLIC BLOOD PRESSURE</a:t>
            </a:r>
            <a:r>
              <a:rPr lang="pl-PL" b="1" dirty="0"/>
              <a:t> (SBP) – </a:t>
            </a:r>
            <a:r>
              <a:rPr lang="en-GB" b="1" dirty="0"/>
              <a:t>92</a:t>
            </a:r>
            <a:endParaRPr lang="pl-PL" b="1" dirty="0"/>
          </a:p>
          <a:p>
            <a:pPr lvl="1"/>
            <a:r>
              <a:rPr lang="en-US" b="1" dirty="0"/>
              <a:t>RESPIRATORY RATE</a:t>
            </a:r>
            <a:r>
              <a:rPr lang="pl-PL" b="1" dirty="0"/>
              <a:t> (RR) – </a:t>
            </a:r>
            <a:r>
              <a:rPr lang="en-GB" b="1" dirty="0"/>
              <a:t>33</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7" name="Footer Placeholder 5">
            <a:extLst>
              <a:ext uri="{FF2B5EF4-FFF2-40B4-BE49-F238E27FC236}">
                <a16:creationId xmlns:a16="http://schemas.microsoft.com/office/drawing/2014/main" id="{7E9BB18F-9918-410C-9B93-B5230FFF1DFF}"/>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92500" lnSpcReduction="20000"/>
          </a:bodyPr>
          <a:lstStyle/>
          <a:p>
            <a:r>
              <a:rPr lang="en-US" b="1" dirty="0"/>
              <a:t>62 YR MALE</a:t>
            </a:r>
          </a:p>
          <a:p>
            <a:endParaRPr lang="en-US" b="1" dirty="0"/>
          </a:p>
          <a:p>
            <a:pPr lvl="1"/>
            <a:r>
              <a:rPr lang="en-GB" b="1" dirty="0"/>
              <a:t>LAYING ON THE GROUND</a:t>
            </a:r>
          </a:p>
          <a:p>
            <a:pPr lvl="1"/>
            <a:r>
              <a:rPr lang="en-GB" b="1" dirty="0"/>
              <a:t>NO LIFE SIGNS OBSERVED</a:t>
            </a:r>
          </a:p>
          <a:p>
            <a:pPr lvl="1"/>
            <a:r>
              <a:rPr lang="en-US" b="1" dirty="0"/>
              <a:t>SYSTOLIC BLOOD PRESSURE</a:t>
            </a:r>
            <a:r>
              <a:rPr lang="pl-PL" b="1" dirty="0"/>
              <a:t> (SBP) – </a:t>
            </a:r>
            <a:r>
              <a:rPr lang="en-GB" b="1" dirty="0"/>
              <a:t>0</a:t>
            </a:r>
            <a:endParaRPr lang="pl-PL" b="1" dirty="0"/>
          </a:p>
          <a:p>
            <a:pPr lvl="1"/>
            <a:r>
              <a:rPr lang="en-US" b="1" dirty="0"/>
              <a:t>RESPIRATORY RATE</a:t>
            </a:r>
            <a:r>
              <a:rPr lang="pl-PL" b="1" dirty="0"/>
              <a:t> (RR) – </a:t>
            </a:r>
            <a:r>
              <a:rPr lang="en-GB" b="1" dirty="0"/>
              <a:t>0</a:t>
            </a:r>
            <a:endParaRPr lang="pl-PL" b="1" dirty="0"/>
          </a:p>
          <a:p>
            <a:pPr lvl="1"/>
            <a:r>
              <a:rPr lang="pl-PL" b="1" dirty="0"/>
              <a:t>A	</a:t>
            </a:r>
          </a:p>
          <a:p>
            <a:pPr lvl="1"/>
            <a:r>
              <a:rPr lang="pl-PL" b="1" dirty="0"/>
              <a:t>V</a:t>
            </a:r>
          </a:p>
          <a:p>
            <a:pPr lvl="1"/>
            <a:r>
              <a:rPr lang="pl-PL" b="1" dirty="0"/>
              <a:t>P</a:t>
            </a:r>
          </a:p>
          <a:p>
            <a:pPr lvl="1"/>
            <a:r>
              <a:rPr lang="pl-PL" b="1" dirty="0"/>
              <a:t>U  +</a:t>
            </a:r>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7" name="Footer Placeholder 5">
            <a:extLst>
              <a:ext uri="{FF2B5EF4-FFF2-40B4-BE49-F238E27FC236}">
                <a16:creationId xmlns:a16="http://schemas.microsoft.com/office/drawing/2014/main" id="{04E08CC0-3D9F-46E3-B726-F3244F161400}"/>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85000" lnSpcReduction="20000"/>
          </a:bodyPr>
          <a:lstStyle/>
          <a:p>
            <a:r>
              <a:rPr lang="en-US" b="1" dirty="0"/>
              <a:t>33 YR FEMALE</a:t>
            </a:r>
          </a:p>
          <a:p>
            <a:endParaRPr lang="en-US" b="1" dirty="0"/>
          </a:p>
          <a:p>
            <a:pPr lvl="1"/>
            <a:r>
              <a:rPr lang="en-GB" b="1" dirty="0"/>
              <a:t>GASPING</a:t>
            </a:r>
          </a:p>
          <a:p>
            <a:pPr lvl="1"/>
            <a:r>
              <a:rPr lang="en-GB" b="1" dirty="0"/>
              <a:t>RUNNY NOSE</a:t>
            </a:r>
          </a:p>
          <a:p>
            <a:pPr lvl="1"/>
            <a:r>
              <a:rPr lang="en-GB" b="1" dirty="0"/>
              <a:t>WATERY EYES</a:t>
            </a:r>
          </a:p>
          <a:p>
            <a:pPr lvl="1"/>
            <a:r>
              <a:rPr lang="en-US" b="1" dirty="0"/>
              <a:t>SYSTOLIC BLOOD PRESSURE</a:t>
            </a:r>
            <a:r>
              <a:rPr lang="pl-PL" b="1" dirty="0"/>
              <a:t> (SBP) – 9</a:t>
            </a:r>
            <a:r>
              <a:rPr lang="en-GB" b="1" dirty="0"/>
              <a:t>6</a:t>
            </a:r>
            <a:endParaRPr lang="pl-PL" b="1" dirty="0"/>
          </a:p>
          <a:p>
            <a:pPr lvl="1"/>
            <a:r>
              <a:rPr lang="en-US" b="1" dirty="0"/>
              <a:t>RESPIRATORY RATE</a:t>
            </a:r>
            <a:r>
              <a:rPr lang="pl-PL" b="1" dirty="0"/>
              <a:t> (RR) – 2</a:t>
            </a:r>
            <a:r>
              <a:rPr lang="en-GB" b="1" dirty="0"/>
              <a:t>1</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42</a:t>
            </a:fld>
            <a:endParaRPr lang="en-BE" dirty="0"/>
          </a:p>
        </p:txBody>
      </p:sp>
      <p:sp>
        <p:nvSpPr>
          <p:cNvPr id="7" name="Footer Placeholder 5">
            <a:extLst>
              <a:ext uri="{FF2B5EF4-FFF2-40B4-BE49-F238E27FC236}">
                <a16:creationId xmlns:a16="http://schemas.microsoft.com/office/drawing/2014/main" id="{D436775D-8A71-489B-8324-A26B89EB73AE}"/>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43</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5">
            <a:extLst>
              <a:ext uri="{FF2B5EF4-FFF2-40B4-BE49-F238E27FC236}">
                <a16:creationId xmlns:a16="http://schemas.microsoft.com/office/drawing/2014/main" id="{AC41ECA2-F92E-4326-B6EB-FBB52CDD2CB4}"/>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a:t>
            </a:r>
            <a:r>
              <a:rPr lang="en-GB" dirty="0"/>
              <a:t>6.3.P Triage related to CBRN – chemical scenario - </a:t>
            </a:r>
            <a:r>
              <a:rPr lang="en-US" dirty="0"/>
              <a:t>Scenario discussion</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97F1C093-323F-479F-8967-377DFB3D669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88C3C0D9-B1C7-4EC8-B9CD-FA89C22CA6D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10</a:t>
            </a:r>
            <a:br>
              <a:rPr lang="en-US" dirty="0"/>
            </a:br>
            <a:r>
              <a:rPr lang="en-GB" dirty="0"/>
              <a:t>Accident at a starch plant</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C1503941-8872-4427-A7D0-619BA434875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10 </a:t>
            </a:r>
            <a:r>
              <a:rPr lang="en-GB" sz="3600" dirty="0"/>
              <a:t>Accident at a starch plant</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11">
            <a:extLst>
              <a:ext uri="{FF2B5EF4-FFF2-40B4-BE49-F238E27FC236}">
                <a16:creationId xmlns:a16="http://schemas.microsoft.com/office/drawing/2014/main" id="{B513C594-C03B-488D-A511-262EC180FD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86364" y="1375405"/>
            <a:ext cx="3619027" cy="2717317"/>
          </a:xfrm>
          <a:prstGeom prst="rect">
            <a:avLst/>
          </a:prstGeom>
        </p:spPr>
      </p:pic>
      <p:pic>
        <p:nvPicPr>
          <p:cNvPr id="17" name="Picture 16">
            <a:extLst>
              <a:ext uri="{FF2B5EF4-FFF2-40B4-BE49-F238E27FC236}">
                <a16:creationId xmlns:a16="http://schemas.microsoft.com/office/drawing/2014/main" id="{A4F5FA06-F738-4867-9919-62ADE0FB114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254014" y="1509127"/>
            <a:ext cx="2743201" cy="1813592"/>
          </a:xfrm>
          <a:prstGeom prst="rect">
            <a:avLst/>
          </a:prstGeom>
        </p:spPr>
      </p:pic>
      <p:pic>
        <p:nvPicPr>
          <p:cNvPr id="18" name="Picture 17">
            <a:extLst>
              <a:ext uri="{FF2B5EF4-FFF2-40B4-BE49-F238E27FC236}">
                <a16:creationId xmlns:a16="http://schemas.microsoft.com/office/drawing/2014/main" id="{0847965E-BA75-43AB-BADC-49AF3C6D85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9294" y="4118315"/>
            <a:ext cx="4160159" cy="2335755"/>
          </a:xfrm>
          <a:prstGeom prst="rect">
            <a:avLst/>
          </a:prstGeom>
        </p:spPr>
      </p:pic>
      <p:sp>
        <p:nvSpPr>
          <p:cNvPr id="11" name="Footer Placeholder 5">
            <a:extLst>
              <a:ext uri="{FF2B5EF4-FFF2-40B4-BE49-F238E27FC236}">
                <a16:creationId xmlns:a16="http://schemas.microsoft.com/office/drawing/2014/main" id="{9B31F1D7-2976-451A-B294-F86DAA94C37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766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5.1 Scenario 10 </a:t>
            </a:r>
            <a:r>
              <a:rPr lang="en-GB" sz="3600" dirty="0"/>
              <a:t>Accident at a starch plant</a:t>
            </a:r>
            <a:endParaRPr lang="da-DK" sz="3600" dirty="0"/>
          </a:p>
        </p:txBody>
      </p:sp>
      <p:sp>
        <p:nvSpPr>
          <p:cNvPr id="7" name="Text Placeholder 6"/>
          <p:cNvSpPr>
            <a:spLocks noGrp="1"/>
          </p:cNvSpPr>
          <p:nvPr>
            <p:ph type="body" sz="quarter" idx="19"/>
          </p:nvPr>
        </p:nvSpPr>
        <p:spPr>
          <a:xfrm>
            <a:off x="766763" y="2772259"/>
            <a:ext cx="10658474" cy="3501932"/>
          </a:xfrm>
        </p:spPr>
        <p:txBody>
          <a:bodyPr>
            <a:normAutofit lnSpcReduction="10000"/>
          </a:bodyPr>
          <a:lstStyle/>
          <a:p>
            <a:r>
              <a:rPr lang="en-GB" sz="2000" dirty="0"/>
              <a:t>An employee connected a tank wagon containing a hypochlorite solution to the wrong transfer pipeline by mistake.</a:t>
            </a:r>
            <a:endParaRPr lang="en-US" sz="2000" dirty="0"/>
          </a:p>
          <a:p>
            <a:r>
              <a:rPr lang="en-GB" sz="2000" dirty="0"/>
              <a:t>A chemical reaction occurred, and fumes were released inside the plant. There was a strong smell of bleach.</a:t>
            </a:r>
          </a:p>
          <a:p>
            <a:r>
              <a:rPr lang="en-GB" sz="2000" dirty="0"/>
              <a:t>Employees noticed the accident due to a noise from the reaction occurring in the tank about 90 seconds after the accident occurred.</a:t>
            </a:r>
          </a:p>
          <a:p>
            <a:r>
              <a:rPr lang="en-GB" sz="2000" dirty="0"/>
              <a:t>The employees switched off the pumps and called the emergency services.</a:t>
            </a:r>
          </a:p>
          <a:p>
            <a:r>
              <a:rPr lang="en-GB" sz="2000" dirty="0"/>
              <a:t>Soon after the release, many employees started to experience coughing, wheezing, burning sensation in the nose, throat, and eyes, difficulty breathing, sore throat, chest tightness, skin irritation, nausea and vomiting.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5763"/>
            <a:ext cx="1182569" cy="1316497"/>
          </a:xfrm>
          <a:prstGeom prst="rect">
            <a:avLst/>
          </a:prstGeom>
        </p:spPr>
      </p:pic>
      <p:sp>
        <p:nvSpPr>
          <p:cNvPr id="8" name="Footer Placeholder 5">
            <a:extLst>
              <a:ext uri="{FF2B5EF4-FFF2-40B4-BE49-F238E27FC236}">
                <a16:creationId xmlns:a16="http://schemas.microsoft.com/office/drawing/2014/main" id="{973794AA-B9C9-42A8-B9EB-D3691FFB41C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http://schemas.openxmlformats.org/package/2006/metadata/core-properties"/>
    <ds:schemaRef ds:uri="http://schemas.microsoft.com/office/2006/metadata/properties"/>
    <ds:schemaRef ds:uri="43d95f8d-e158-4ad4-850d-afacdd2d9ffb"/>
    <ds:schemaRef ds:uri="http://purl.org/dc/terms/"/>
  </ds:schemaRefs>
</ds:datastoreItem>
</file>

<file path=customXml/itemProps3.xml><?xml version="1.0" encoding="utf-8"?>
<ds:datastoreItem xmlns:ds="http://schemas.openxmlformats.org/officeDocument/2006/customXml" ds:itemID="{5B1F05C8-E301-4FF8-B1A5-A68D91F87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12964</TotalTime>
  <Words>19694</Words>
  <Application>Microsoft Office PowerPoint</Application>
  <PresentationFormat>Widescreen</PresentationFormat>
  <Paragraphs>1444</Paragraphs>
  <Slides>43</Slides>
  <Notes>43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FranklinGotTExtCon</vt:lpstr>
      <vt:lpstr>Georgia</vt:lpstr>
      <vt:lpstr>Segoe UI</vt:lpstr>
      <vt:lpstr>Segoe UI Semibold</vt:lpstr>
      <vt:lpstr>Office Theme</vt:lpstr>
      <vt:lpstr>Scenario discussion  10. Accident at a starch plant</vt:lpstr>
      <vt:lpstr>4.1 Scenario 10 Accident at a starch plant</vt:lpstr>
      <vt:lpstr>4.1 Scenario 10 Accident at a starch plant</vt:lpstr>
      <vt:lpstr>4.1 Scenario 10 Accident at a starch plant</vt:lpstr>
      <vt:lpstr>4.1 Scenario 10 Accident at a starch plant</vt:lpstr>
      <vt:lpstr>4.1 Scenario 10 Accident at a starch plant</vt:lpstr>
      <vt:lpstr>5.1 Scenario 10 Accident at a starch plant</vt:lpstr>
      <vt:lpstr>5.1 Scenario 10 Accident at a starch plant</vt:lpstr>
      <vt:lpstr>5.1 Scenario 10 Accident at a starch plant</vt:lpstr>
      <vt:lpstr>5.1 Scenario 10 Accident at a starch plant</vt:lpstr>
      <vt:lpstr>5.1 Scenario 10 Accident at a starch plant</vt:lpstr>
      <vt:lpstr>5.2 Scenario 10 Accident at a starch plant</vt:lpstr>
      <vt:lpstr>5.2 Scenario 10 Accident at a starch plant</vt:lpstr>
      <vt:lpstr>5.2 Scenario 10 Accident at a starch plant</vt:lpstr>
      <vt:lpstr>5.2 Scenario 10 Accident at a starch plant</vt:lpstr>
      <vt:lpstr>5.6 Scenario 10 Accident at a starch plant</vt:lpstr>
      <vt:lpstr>5.6 Scenario 10 Accident at a starch plant</vt:lpstr>
      <vt:lpstr>5.6 Scenario 10 Accident at a starch plant</vt:lpstr>
      <vt:lpstr>5.6 Scenario 10 Accident at a starch plant</vt:lpstr>
      <vt:lpstr>5.6 Scenario 10 Accident at a starch plant</vt:lpstr>
      <vt:lpstr>5.6 Scenario 10 Accident at a starch plant</vt:lpstr>
      <vt:lpstr>5.6 Scenario 10 Accident at a starch plant</vt:lpstr>
      <vt:lpstr>6.1 Scenario 10 Accident at a starch plant</vt:lpstr>
      <vt:lpstr>6.1 Scenario 10 Emergency call</vt:lpstr>
      <vt:lpstr>6.1 Scenario 10_a Emergency call</vt:lpstr>
      <vt:lpstr>6.1 Scenario 10_b Emergency call</vt:lpstr>
      <vt:lpstr>6.1 Scenario 10_c Emergency call</vt:lpstr>
      <vt:lpstr>6.3 Scenario 10 Accident at a starch plant</vt:lpstr>
      <vt:lpstr>December 15, 2018 07:20</vt:lpstr>
      <vt:lpstr>Potential points for discussion</vt:lpstr>
      <vt:lpstr>December 15, 2018 07:45 – Arrival of first responders </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800</cp:revision>
  <cp:lastPrinted>2020-01-20T09:16:47Z</cp:lastPrinted>
  <dcterms:created xsi:type="dcterms:W3CDTF">2019-10-21T09:10:33Z</dcterms:created>
  <dcterms:modified xsi:type="dcterms:W3CDTF">2022-11-23T16:30:19Z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