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99" r:id="rId2"/>
    <p:sldId id="386" r:id="rId3"/>
    <p:sldId id="261" r:id="rId4"/>
    <p:sldId id="274" r:id="rId5"/>
    <p:sldId id="275" r:id="rId6"/>
    <p:sldId id="276" r:id="rId7"/>
    <p:sldId id="277" r:id="rId8"/>
    <p:sldId id="298" r:id="rId9"/>
    <p:sldId id="278" r:id="rId10"/>
    <p:sldId id="279" r:id="rId11"/>
    <p:sldId id="280" r:id="rId12"/>
    <p:sldId id="281" r:id="rId13"/>
    <p:sldId id="282" r:id="rId14"/>
    <p:sldId id="284" r:id="rId15"/>
    <p:sldId id="283" r:id="rId16"/>
    <p:sldId id="285" r:id="rId17"/>
    <p:sldId id="286" r:id="rId18"/>
    <p:sldId id="287" r:id="rId19"/>
    <p:sldId id="288" r:id="rId20"/>
    <p:sldId id="289" r:id="rId21"/>
    <p:sldId id="290" r:id="rId22"/>
    <p:sldId id="292" r:id="rId23"/>
    <p:sldId id="293" r:id="rId24"/>
    <p:sldId id="291" r:id="rId25"/>
    <p:sldId id="294" r:id="rId26"/>
    <p:sldId id="297" r:id="rId27"/>
    <p:sldId id="296" r:id="rId28"/>
    <p:sldId id="26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cin Niemcewicz" initials="MN" lastIdx="12" clrIdx="0">
    <p:extLst>
      <p:ext uri="{19B8F6BF-5375-455C-9EA6-DF929625EA0E}">
        <p15:presenceInfo xmlns:p15="http://schemas.microsoft.com/office/powerpoint/2012/main" userId="S-1-5-21-775343968-972068054-230118051-1001" providerId="AD"/>
      </p:ext>
    </p:extLst>
  </p:cmAuthor>
  <p:cmAuthor id="2" name="Arnout de Bruin" initials="AdB" lastIdx="14" clrIdx="1">
    <p:extLst>
      <p:ext uri="{19B8F6BF-5375-455C-9EA6-DF929625EA0E}">
        <p15:presenceInfo xmlns:p15="http://schemas.microsoft.com/office/powerpoint/2012/main" userId="S::arnout.de.bruin@rivm.nl::8ff4e568-8cab-4069-bea9-4b91c2a818e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1420" autoAdjust="0"/>
  </p:normalViewPr>
  <p:slideViewPr>
    <p:cSldViewPr snapToGrid="0">
      <p:cViewPr varScale="1">
        <p:scale>
          <a:sx n="34" d="100"/>
          <a:sy n="34" d="100"/>
        </p:scale>
        <p:origin x="1884" y="44"/>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First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Expected results of the provided scenario is to introduce to and verify with trainees how they could participate in triage issues and the medical decision-making process in case of a biological mass event involving infectious agents.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aim of this scenario is to verify the knowledge and trainees’ practical skills in a possible mass event. In the slides, the exact date and time of the information released is provided. The trainer should interact with trainees and ask the questions: what should you do in this situation based on the information presented on the slide. The more detailed information presented in the following slides should verify provided answers. He/she should ask the trainees to verify the previous information. The detailed description concerning the slide will be provided in the slide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might add something in the discussion as to: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noProof="0" dirty="0">
                <a:solidFill>
                  <a:schemeClr val="tx1"/>
                </a:solidFill>
                <a:effectLst/>
                <a:latin typeface="+mn-lt"/>
                <a:ea typeface="+mn-ea"/>
                <a:cs typeface="+mn-cs"/>
              </a:rPr>
              <a:t>how often such events occur,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noProof="0" dirty="0">
                <a:solidFill>
                  <a:schemeClr val="tx1"/>
                </a:solidFill>
                <a:effectLst/>
                <a:latin typeface="+mn-lt"/>
                <a:ea typeface="+mn-ea"/>
                <a:cs typeface="+mn-cs"/>
              </a:rPr>
              <a:t>what triggers would lead to a flight seeking help,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noProof="0" dirty="0">
                <a:solidFill>
                  <a:schemeClr val="tx1"/>
                </a:solidFill>
                <a:effectLst/>
                <a:latin typeface="+mn-lt"/>
                <a:ea typeface="+mn-ea"/>
                <a:cs typeface="+mn-cs"/>
              </a:rPr>
              <a:t>what is the likely response,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noProof="0" dirty="0">
                <a:solidFill>
                  <a:schemeClr val="tx1"/>
                </a:solidFill>
                <a:effectLst/>
                <a:latin typeface="+mn-lt"/>
                <a:ea typeface="+mn-ea"/>
                <a:cs typeface="+mn-cs"/>
              </a:rPr>
              <a:t>what escalating factors we would look out for.</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MELODY curriculum – Presentation 6.3.1</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First patient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 the patient to the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slide is prepared in such a way that the answer will appear only after clicking. Allow the trainees to work for approx. 1-2 minutes and collect the written answers provided by the working groups spokesmen. The time 1-2 minutes reflects the real situation, when the triage personnel executes the triage as quickly as possible. Try to collect the answers within the same time-period. Provided symptoms categorized the patient to the immediate triage category. Check the answers, discuss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06897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2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the dead/expectant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expectant group. This means that chances of survival are very low, or the patient is dead. Be aware that you can expect different answers from trainees due to the very young age of patient. Try to explain that age is not the parameter in segregation system. Discuss with trainees their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622441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3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dead/expectant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categorizes the patient to the expectant group. In this situation the patient is dead. Compare the answers provided, discuss with trainees.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670635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4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immediate group. Compare the answers provided, discuss with trainees.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3903745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5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dead/expectant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expectant group. In this situation the patient is dead or with low chances of survival. Compare the answers provided, discuss with trainees.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312748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6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immediate group. Be aware that provided answers may differ. Compare the answers provided and discuss them.</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3771193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7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immediate group. Be aware that answers may differ (trainees may direct the patient to the minimal group – “no injuries, wounds, no life threating status”). Key point is that the observed symptoms could be related to age and possibly stress resulting from the situation. In this case a heart attack could be causing the symptoms. These symptoms categorize the patient as top medical care priority. Compare the answers provided and discuss.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3319754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8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delayed group. The provided symptoms are not life threating, so the patient can wait in medical care priority order. Compare the answers provided and discuss.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701721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9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the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minimal group. The provided symptoms are not life threating. Furthermore, the provided symptoms require only minor medical attention or no care, without adverse effect. Compare the answers provided and discuss them.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945691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Victim No 10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categorized the patient to the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provided in the first patient slide. The provided symptoms categorize the patient to the delayed group. The provided symptoms are not life threating. It’s categorized as serious injuries, however it requires care but management can be delayed without increasing morbidity or mortality. Compare the answers provided and discuss them.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489416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6.3 Scenario 23 Plane incident</a:t>
            </a:r>
          </a:p>
          <a:p>
            <a:r>
              <a:rPr kumimoji="0" lang="en-US" sz="800" b="1" i="0" u="none" strike="noStrike" kern="1200" cap="none" spc="0" normalizeH="0" baseline="0" noProof="0" dirty="0">
                <a:ln>
                  <a:noFill/>
                </a:ln>
                <a:solidFill>
                  <a:prstClr val="black"/>
                </a:solidFill>
                <a:effectLst/>
                <a:uLnTx/>
                <a:uFillTx/>
                <a:latin typeface="Segoe UI"/>
                <a:ea typeface="+mn-ea"/>
                <a:cs typeface="+mn-cs"/>
              </a:rPr>
              <a:t>Result</a:t>
            </a:r>
            <a:r>
              <a:rPr kumimoji="0" lang="en-US" sz="800" b="0" i="0" u="none" strike="noStrike" kern="1200" cap="none" spc="0" normalizeH="0" baseline="0" noProof="0" dirty="0">
                <a:ln>
                  <a:noFill/>
                </a:ln>
                <a:solidFill>
                  <a:prstClr val="black"/>
                </a:solidFill>
                <a:effectLst/>
                <a:uLnTx/>
                <a:uFillTx/>
                <a:latin typeface="Segoe UI"/>
                <a:ea typeface="+mn-ea"/>
                <a:cs typeface="+mn-cs"/>
              </a:rPr>
              <a:t>: Expected results of the provided scenario is to introduce to and verify with trainees how they could participate in triage issues and the medical decision-making process in case of a biological mass event involving infectious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trainer should divide the trainees in 4-5 person working groups. The established groups should choose their spokespersons. The information obtained during the presentation should be provided to the trainer only via the spokesperson. The trainer should make sure that groups are formed and ready to start working.</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MELODY curriculum – Presentation 6.3.1</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Potential answers </a:t>
            </a:r>
            <a:r>
              <a:rPr lang="en-US" sz="800" kern="1200" dirty="0">
                <a:solidFill>
                  <a:schemeClr val="tx1"/>
                </a:solidFill>
                <a:effectLst/>
                <a:latin typeface="+mn-lt"/>
                <a:ea typeface="+mn-ea"/>
                <a:cs typeface="+mn-cs"/>
              </a:rPr>
              <a:t>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know about the location of closest BSL laboratories, hospitals with infectious disease wards and transportation rules for these types of patients.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a couple of minutes. Discuss with the trainees their answers and probable answers provided on slide.</a:t>
            </a:r>
          </a:p>
          <a:p>
            <a:pPr lvl="0"/>
            <a:r>
              <a:rPr lang="en-US" sz="800" kern="1200" dirty="0">
                <a:solidFill>
                  <a:schemeClr val="tx1"/>
                </a:solidFill>
                <a:effectLst/>
                <a:latin typeface="+mn-lt"/>
                <a:ea typeface="+mn-ea"/>
                <a:cs typeface="+mn-cs"/>
              </a:rPr>
              <a:t>Transport of unconsciousness Australian passenger to hospitals with an infectious diseases ward – the trainer should point out the way of transportation, medical precaution during the transport (PPE for the transportation crew, the safest way to hospital etc.).</a:t>
            </a:r>
          </a:p>
          <a:p>
            <a:pPr lvl="0"/>
            <a:r>
              <a:rPr lang="en-US" sz="800" kern="1200" dirty="0">
                <a:solidFill>
                  <a:schemeClr val="tx1"/>
                </a:solidFill>
                <a:effectLst/>
                <a:latin typeface="+mn-lt"/>
                <a:ea typeface="+mn-ea"/>
                <a:cs typeface="+mn-cs"/>
              </a:rPr>
              <a:t>Isolation of the remaining passengers at the airport (minimal and delay triage groups) – discussion concerning the possibility of airport isolation (surge capacity issues should be mentioned, medical protection of isolated passengers etc.).</a:t>
            </a:r>
          </a:p>
          <a:p>
            <a:pPr lvl="0"/>
            <a:r>
              <a:rPr lang="en-US" sz="800" kern="1200" dirty="0">
                <a:solidFill>
                  <a:schemeClr val="tx1"/>
                </a:solidFill>
                <a:effectLst/>
                <a:latin typeface="+mn-lt"/>
                <a:ea typeface="+mn-ea"/>
                <a:cs typeface="+mn-cs"/>
              </a:rPr>
              <a:t>Contact with the Australian Embassy ? – the necessity of notifying – open discussion.</a:t>
            </a:r>
          </a:p>
          <a:p>
            <a:pPr lvl="0"/>
            <a:r>
              <a:rPr lang="en-US" sz="800" kern="1200" dirty="0">
                <a:solidFill>
                  <a:schemeClr val="tx1"/>
                </a:solidFill>
                <a:effectLst/>
                <a:latin typeface="+mn-lt"/>
                <a:ea typeface="+mn-ea"/>
                <a:cs typeface="+mn-cs"/>
              </a:rPr>
              <a:t>Obtaining samples from passengers and test for the presence of biological agents (bacteria, viruses, and toxins) – discussion concerning the sampling procedures, protection during the sampling process, laboratories, where the samples should be delivered (BSL 4) etc.</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728874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Additional information slide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know the basic principles in epidemiological investigation.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a couple of minutes, wait for their answers. Discuss with trainees the current situation while putting special attention on medical precautions and epidemiological investigation issues.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4401212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Potential answers x</a:t>
            </a:r>
            <a:r>
              <a:rPr lang="en-US" sz="800" kern="1200" dirty="0">
                <a:solidFill>
                  <a:schemeClr val="tx1"/>
                </a:solidFill>
                <a:effectLst/>
                <a:latin typeface="+mn-lt"/>
                <a:ea typeface="+mn-ea"/>
                <a:cs typeface="+mn-cs"/>
              </a:rPr>
              <a:t>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know priorities in medical procedures and how to obtain relevant information.</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a couple of minutes on provided possible information. Interact and discuss with trainees their answers and the possible answers provided:</a:t>
            </a:r>
          </a:p>
          <a:p>
            <a:pPr lvl="0"/>
            <a:r>
              <a:rPr lang="en-US" sz="800" kern="1200" dirty="0">
                <a:solidFill>
                  <a:schemeClr val="tx1"/>
                </a:solidFill>
                <a:effectLst/>
                <a:latin typeface="+mn-lt"/>
                <a:ea typeface="+mn-ea"/>
                <a:cs typeface="+mn-cs"/>
              </a:rPr>
              <a:t>Checking the medical reports in countries, where the Australian passengers had transit stops – in order to become acquainted with the medical situation (possible similar cases).</a:t>
            </a:r>
          </a:p>
          <a:p>
            <a:pPr lvl="0"/>
            <a:r>
              <a:rPr lang="en-US" sz="800" kern="1200" dirty="0">
                <a:solidFill>
                  <a:schemeClr val="tx1"/>
                </a:solidFill>
                <a:effectLst/>
                <a:latin typeface="+mn-lt"/>
                <a:ea typeface="+mn-ea"/>
                <a:cs typeface="+mn-cs"/>
              </a:rPr>
              <a:t>Contact with the Kingdom of Belgium Embassy in Republic of Uganda and in neighboring countries – in order to obtain the information concerning the epidemiological situation.</a:t>
            </a:r>
          </a:p>
          <a:p>
            <a:pPr lvl="0"/>
            <a:r>
              <a:rPr lang="en-US" sz="800" kern="1200" dirty="0">
                <a:solidFill>
                  <a:schemeClr val="tx1"/>
                </a:solidFill>
                <a:effectLst/>
                <a:latin typeface="+mn-lt"/>
                <a:ea typeface="+mn-ea"/>
                <a:cs typeface="+mn-cs"/>
              </a:rPr>
              <a:t>Ending the passengers’ isolation (collecting the personal data of each released passenger) at Brussels airport – discuss with trainees the necessity (or not) of continuing passenger isolation at the airport premises.</a:t>
            </a:r>
          </a:p>
          <a:p>
            <a:pPr lvl="0"/>
            <a:r>
              <a:rPr lang="en-US" sz="800" kern="1200" dirty="0">
                <a:solidFill>
                  <a:schemeClr val="tx1"/>
                </a:solidFill>
                <a:effectLst/>
                <a:latin typeface="+mn-lt"/>
                <a:ea typeface="+mn-ea"/>
                <a:cs typeface="+mn-cs"/>
              </a:rPr>
              <a:t>Checking the US CDC, WHO reports concerning the disease appearance in Republic of Uganda – in order to obtain the current epidemiological situation.</a:t>
            </a:r>
          </a:p>
          <a:p>
            <a:pPr lvl="0"/>
            <a:r>
              <a:rPr lang="en-US" sz="800" kern="1200" dirty="0">
                <a:solidFill>
                  <a:schemeClr val="tx1"/>
                </a:solidFill>
                <a:effectLst/>
                <a:latin typeface="+mn-lt"/>
                <a:ea typeface="+mn-ea"/>
                <a:cs typeface="+mn-cs"/>
              </a:rPr>
              <a:t>Airplane decontamination ? – discuss the necessity of executing this activity (pointing out the pressure from the airline company).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841437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Additional information #5.</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know where and how to obtain epidemiological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a couple of minutes on provided additional information. Discuss with trainees possible sources of helpful information (ECDC, CDC, WHO etc.).</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654433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Potential answers x4.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know how to perform the surge capacity and evaluate the current medical and epidemiological situation.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a couple of minutes on provided possible answers, compare with the answers provided by trainees group.</a:t>
            </a:r>
          </a:p>
          <a:p>
            <a:pPr lvl="0"/>
            <a:r>
              <a:rPr lang="en-US" sz="800" kern="1200" dirty="0">
                <a:solidFill>
                  <a:schemeClr val="tx1"/>
                </a:solidFill>
                <a:effectLst/>
                <a:latin typeface="+mn-lt"/>
                <a:ea typeface="+mn-ea"/>
                <a:cs typeface="+mn-cs"/>
              </a:rPr>
              <a:t>Control the number of available beds, medicines and equipment – the trainer should raise these </a:t>
            </a:r>
            <a:r>
              <a:rPr lang="pl-PL" sz="800" kern="1200" dirty="0">
                <a:solidFill>
                  <a:schemeClr val="tx1"/>
                </a:solidFill>
                <a:effectLst/>
                <a:latin typeface="+mn-lt"/>
                <a:ea typeface="+mn-ea"/>
                <a:cs typeface="+mn-cs"/>
              </a:rPr>
              <a:t>issue</a:t>
            </a:r>
            <a:r>
              <a:rPr lang="en-GB" sz="800" kern="1200" dirty="0">
                <a:solidFill>
                  <a:schemeClr val="tx1"/>
                </a:solidFill>
                <a:effectLst/>
                <a:latin typeface="+mn-lt"/>
                <a:ea typeface="+mn-ea"/>
                <a:cs typeface="+mn-cs"/>
              </a:rPr>
              <a:t>s</a:t>
            </a:r>
            <a:r>
              <a:rPr lang="en-US" sz="800" kern="1200" dirty="0">
                <a:solidFill>
                  <a:schemeClr val="tx1"/>
                </a:solidFill>
                <a:effectLst/>
                <a:latin typeface="+mn-lt"/>
                <a:ea typeface="+mn-ea"/>
                <a:cs typeface="+mn-cs"/>
              </a:rPr>
              <a:t> to open discussion. </a:t>
            </a:r>
          </a:p>
          <a:p>
            <a:pPr lvl="0"/>
            <a:r>
              <a:rPr lang="en-US" sz="800" kern="1200" dirty="0">
                <a:solidFill>
                  <a:schemeClr val="tx1"/>
                </a:solidFill>
                <a:effectLst/>
                <a:latin typeface="+mn-lt"/>
                <a:ea typeface="+mn-ea"/>
                <a:cs typeface="+mn-cs"/>
              </a:rPr>
              <a:t>Availability of medical personnel – open discussion with trainees.</a:t>
            </a:r>
          </a:p>
          <a:p>
            <a:pPr lvl="0"/>
            <a:r>
              <a:rPr lang="en-US" sz="800" kern="1200" dirty="0">
                <a:solidFill>
                  <a:schemeClr val="tx1"/>
                </a:solidFill>
                <a:effectLst/>
                <a:latin typeface="+mn-lt"/>
                <a:ea typeface="+mn-ea"/>
                <a:cs typeface="+mn-cs"/>
              </a:rPr>
              <a:t>Surge capacity – the issue should be discus</a:t>
            </a:r>
            <a:r>
              <a:rPr lang="pl-PL" sz="800" kern="1200" dirty="0">
                <a:solidFill>
                  <a:schemeClr val="tx1"/>
                </a:solidFill>
                <a:effectLst/>
                <a:latin typeface="+mn-lt"/>
                <a:ea typeface="+mn-ea"/>
                <a:cs typeface="+mn-cs"/>
              </a:rPr>
              <a:t>s</a:t>
            </a:r>
            <a:r>
              <a:rPr lang="en-GB" sz="800" kern="1200" dirty="0">
                <a:solidFill>
                  <a:schemeClr val="tx1"/>
                </a:solidFill>
                <a:effectLst/>
                <a:latin typeface="+mn-lt"/>
                <a:ea typeface="+mn-ea"/>
                <a:cs typeface="+mn-cs"/>
              </a:rPr>
              <a:t>ed,</a:t>
            </a:r>
            <a:r>
              <a:rPr lang="en-US" sz="800" kern="1200" dirty="0">
                <a:solidFill>
                  <a:schemeClr val="tx1"/>
                </a:solidFill>
                <a:effectLst/>
                <a:latin typeface="+mn-lt"/>
                <a:ea typeface="+mn-ea"/>
                <a:cs typeface="+mn-cs"/>
              </a:rPr>
              <a:t> and proper execution should be introduced.</a:t>
            </a:r>
          </a:p>
          <a:p>
            <a:pPr lvl="0"/>
            <a:r>
              <a:rPr lang="en-US" sz="800" kern="1200" dirty="0">
                <a:solidFill>
                  <a:schemeClr val="tx1"/>
                </a:solidFill>
                <a:effectLst/>
                <a:latin typeface="+mn-lt"/>
                <a:ea typeface="+mn-ea"/>
                <a:cs typeface="+mn-cs"/>
              </a:rPr>
              <a:t>Current medical, epidemiological and sanitary information – the issues should be emphasized as crucial in proper assessment of the epidemiological situation.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585186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Additional information #6.</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possess at least the basic knowledge concerning Marburg disease (transmission mode, incubation period, signs and symptoms of disease) and effective preventive measures.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a couple of minutes on provided additional information, wait for their answers. The trainer should discuss the medical precautions and proceeding strategy in case of vhf (viral hemorrhagic fever) infections. It should be emphasized the agent transmission mode and preventive measures.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32645364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Sanitary service reaction scheme.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To familiarize trainees with the vhf reaction scheme.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presented scheme describes routine procedures for persons who had vhf contacts. Measurement of the body temperature for 21 days is the critical element in this procedure. The 21 days period covers all vhf infections. In the case that was presented, the 21 days can be reduced to 10 days since Marburg virus was identified which has an incubation period of 3-10 days. The trainer should discuss with trainees the presented scheme and issues concerning house quarantine and isolation.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8722573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Media release information.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To familiarize the trainees with the information preparation process for achieving the desired goal (avoiding panic).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Present possible information released to the media. Discuss with trainees information content.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point to the sentence “….there were no cases of Marburg disease among Belgian citizens” . Discuss with trainees the issue of panic avoidance.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38761006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Final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862534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Prelude slide: ‘ November 17, 2019 11:00’ </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To receive from the trainees’ group information concerning possible actions taken with explanation.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control tower at Brussels airport is asking advice on the situation.</a:t>
            </a:r>
          </a:p>
          <a:p>
            <a:r>
              <a:rPr lang="en-US" sz="800" kern="1200" noProof="0" dirty="0">
                <a:solidFill>
                  <a:schemeClr val="tx1"/>
                </a:solidFill>
                <a:effectLst/>
                <a:latin typeface="+mn-lt"/>
                <a:ea typeface="+mn-ea"/>
                <a:cs typeface="+mn-cs"/>
              </a:rPr>
              <a:t>Allow the trainees to work approx. 5-10 minutes and then ask the groups to give the answers (via established spokesman) to the following questions:</a:t>
            </a:r>
          </a:p>
          <a:p>
            <a:pPr marL="171450" indent="-171450">
              <a:buFont typeface="Arial" panose="020B0604020202020204" pitchFamily="34" charset="0"/>
              <a:buChar char="•"/>
            </a:pPr>
            <a:r>
              <a:rPr lang="en-US" sz="800" kern="1200" noProof="0" dirty="0">
                <a:solidFill>
                  <a:schemeClr val="tx1"/>
                </a:solidFill>
                <a:effectLst/>
                <a:latin typeface="+mn-lt"/>
                <a:ea typeface="+mn-ea"/>
                <a:cs typeface="+mn-cs"/>
              </a:rPr>
              <a:t>Does this situation create a potential risk?</a:t>
            </a:r>
          </a:p>
          <a:p>
            <a:pPr marL="171450" indent="-171450">
              <a:buFont typeface="Arial" panose="020B0604020202020204" pitchFamily="34" charset="0"/>
              <a:buChar char="•"/>
            </a:pPr>
            <a:r>
              <a:rPr lang="en-US" sz="800" kern="1200" noProof="0" dirty="0">
                <a:solidFill>
                  <a:schemeClr val="tx1"/>
                </a:solidFill>
                <a:effectLst/>
                <a:latin typeface="+mn-lt"/>
                <a:ea typeface="+mn-ea"/>
                <a:cs typeface="+mn-cs"/>
              </a:rPr>
              <a:t>What should be done?</a:t>
            </a:r>
          </a:p>
          <a:p>
            <a:r>
              <a:rPr lang="en-US" sz="800" kern="1200" noProof="0" dirty="0">
                <a:solidFill>
                  <a:schemeClr val="tx1"/>
                </a:solidFill>
                <a:effectLst/>
                <a:latin typeface="+mn-lt"/>
                <a:ea typeface="+mn-ea"/>
                <a:cs typeface="+mn-cs"/>
              </a:rPr>
              <a:t>Discuss with the trainees their answers. Compare the answers given by the working groups. Interact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69052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Potential answers</a:t>
            </a:r>
            <a:r>
              <a:rPr lang="en-US" sz="900" kern="1200" noProof="0" dirty="0">
                <a:solidFill>
                  <a:schemeClr val="tx1"/>
                </a:solidFill>
                <a:effectLst/>
                <a:latin typeface="+mn-lt"/>
                <a:ea typeface="+mn-ea"/>
                <a:cs typeface="+mn-cs"/>
              </a:rPr>
              <a:t>.</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900" kern="1200" noProof="0" dirty="0">
                <a:solidFill>
                  <a:schemeClr val="tx1"/>
                </a:solidFill>
                <a:effectLst/>
                <a:latin typeface="+mn-lt"/>
                <a:ea typeface="+mn-ea"/>
                <a:cs typeface="+mn-cs"/>
              </a:rPr>
              <a:t>Cooperation in trainees’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900" kern="1200" noProof="0" dirty="0">
                <a:solidFill>
                  <a:schemeClr val="tx1"/>
                </a:solidFill>
                <a:effectLst/>
                <a:latin typeface="+mn-lt"/>
                <a:ea typeface="+mn-ea"/>
                <a:cs typeface="+mn-cs"/>
              </a:rPr>
              <a:t>Below are possible answers, discuss and interact with trainees.</a:t>
            </a:r>
          </a:p>
          <a:p>
            <a:pPr marL="171450" indent="-171450">
              <a:buFont typeface="Arial" panose="020B0604020202020204" pitchFamily="34" charset="0"/>
              <a:buChar char="•"/>
            </a:pPr>
            <a:r>
              <a:rPr lang="en-US" sz="900" kern="1200" noProof="0" dirty="0">
                <a:solidFill>
                  <a:schemeClr val="tx1"/>
                </a:solidFill>
                <a:effectLst/>
                <a:latin typeface="+mn-lt"/>
                <a:ea typeface="+mn-ea"/>
                <a:cs typeface="+mn-cs"/>
              </a:rPr>
              <a:t>Returning the airplane to its departure airport – ask to provide legal base.</a:t>
            </a:r>
          </a:p>
          <a:p>
            <a:pPr marL="171450" indent="-171450">
              <a:buFont typeface="Arial" panose="020B0604020202020204" pitchFamily="34" charset="0"/>
              <a:buChar char="•"/>
            </a:pPr>
            <a:r>
              <a:rPr lang="en-US" sz="900" kern="1200" noProof="0" dirty="0">
                <a:solidFill>
                  <a:schemeClr val="tx1"/>
                </a:solidFill>
                <a:effectLst/>
                <a:latin typeface="+mn-lt"/>
                <a:ea typeface="+mn-ea"/>
                <a:cs typeface="+mn-cs"/>
              </a:rPr>
              <a:t>Redirect the airplane to an alternative landing zone – according to the information on the prelude slide, ask if the information on this slide is sufficient to execute it.</a:t>
            </a:r>
          </a:p>
          <a:p>
            <a:pPr marL="171450" indent="-171450">
              <a:buFont typeface="Arial" panose="020B0604020202020204" pitchFamily="34" charset="0"/>
              <a:buChar char="•"/>
            </a:pPr>
            <a:r>
              <a:rPr lang="en-US" sz="900" kern="1200" noProof="0" dirty="0">
                <a:solidFill>
                  <a:schemeClr val="tx1"/>
                </a:solidFill>
                <a:effectLst/>
                <a:latin typeface="+mn-lt"/>
                <a:ea typeface="+mn-ea"/>
                <a:cs typeface="+mn-cs"/>
              </a:rPr>
              <a:t>Isolate the sick passenger in the airplane’s toilet – Interact with trainees in humorous ways about the benefits of performing this action.</a:t>
            </a:r>
          </a:p>
          <a:p>
            <a:pPr marL="171450" indent="-171450">
              <a:buFont typeface="Arial" panose="020B0604020202020204" pitchFamily="34" charset="0"/>
              <a:buChar char="•"/>
            </a:pPr>
            <a:r>
              <a:rPr lang="en-US" sz="900" kern="1200" noProof="0" dirty="0">
                <a:solidFill>
                  <a:schemeClr val="tx1"/>
                </a:solidFill>
                <a:effectLst/>
                <a:latin typeface="+mn-lt"/>
                <a:ea typeface="+mn-ea"/>
                <a:cs typeface="+mn-cs"/>
              </a:rPr>
              <a:t>Secure the expelled fluids (vomit, excrements, etc.) from the patient - Interact with trainees in humorous ways, how?, why?, who will do it? Etc.</a:t>
            </a:r>
          </a:p>
          <a:p>
            <a:pPr marL="171450" indent="-171450">
              <a:buFont typeface="Arial" panose="020B0604020202020204" pitchFamily="34" charset="0"/>
              <a:buChar char="•"/>
            </a:pPr>
            <a:r>
              <a:rPr lang="en-US" sz="900" kern="1200" noProof="0" dirty="0">
                <a:solidFill>
                  <a:schemeClr val="tx1"/>
                </a:solidFill>
                <a:effectLst/>
                <a:latin typeface="+mn-lt"/>
                <a:ea typeface="+mn-ea"/>
                <a:cs typeface="+mn-cs"/>
              </a:rPr>
              <a:t>Emergency status for all medical and rescue services – one of the crucial answer. Check the status of the services.</a:t>
            </a:r>
          </a:p>
          <a:p>
            <a:pPr marL="171450" indent="-171450">
              <a:buFont typeface="Arial" panose="020B0604020202020204" pitchFamily="34" charset="0"/>
              <a:buChar char="•"/>
            </a:pPr>
            <a:r>
              <a:rPr lang="en-US" sz="900" kern="1200" noProof="0" dirty="0">
                <a:solidFill>
                  <a:schemeClr val="tx1"/>
                </a:solidFill>
                <a:effectLst/>
                <a:latin typeface="+mn-lt"/>
                <a:ea typeface="+mn-ea"/>
                <a:cs typeface="+mn-cs"/>
              </a:rPr>
              <a:t>Inform the media – discuss with the trainees about the necessity of informing the media. Try to convince them, that any kind of this information releasing to the media may cause panic, which creates difficulty in properly executing the necessary procedures.</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193309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Additional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obtain creative thinking from trainees – how to obtain the necessary information? (airline contact, airport tower, airplane captain and crew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Additional information was provided. The information concerning the cases was obtained by airplane crew members and passed to the control tower via the airplane captain. Allow the trainees to work approx. 5-10 minutes and ask them, if the information changes the situation perspective. </a:t>
            </a:r>
            <a:r>
              <a:rPr lang="en-US" sz="800" kern="1200" dirty="0">
                <a:solidFill>
                  <a:schemeClr val="tx1"/>
                </a:solidFill>
                <a:effectLst/>
                <a:latin typeface="+mn-lt"/>
                <a:ea typeface="+mn-ea"/>
                <a:cs typeface="+mn-cs"/>
              </a:rPr>
              <a:t>The trainer should ask trainees how the information was obtained (contact the airline in order to provide the passenger list, citizenship etc.). The trainer should ask how to verify the information concerning the probable cases. </a:t>
            </a:r>
            <a:r>
              <a:rPr lang="en-US" sz="800" kern="1200" noProof="0" dirty="0">
                <a:solidFill>
                  <a:schemeClr val="tx1"/>
                </a:solidFill>
                <a:effectLst/>
                <a:latin typeface="+mn-lt"/>
                <a:ea typeface="+mn-ea"/>
                <a:cs typeface="+mn-cs"/>
              </a:rPr>
              <a:t>Discuss with trainees their 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highlight the difficulty of verifying information at a distance, especially if coming from people without clinical training.</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161052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Additional information slide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Obtaining from trainees information concerning possible actions to be taken at the airport.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for 5 minutes and ask them to for provide information concerning the actions to be taken at the airport (where the airplane should park, allow the passengers to Leave the plane, etc.). The trainer should interact with trainees and discuss with them provided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780055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Additional information slide #3.</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To identify the risk. To define actions to be taken.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Allow the trainees to work for 2-3 minutes and ask to </a:t>
            </a:r>
            <a:r>
              <a:rPr lang="en-US" sz="800" kern="1200" noProof="0" dirty="0">
                <a:solidFill>
                  <a:srgbClr val="FF0000"/>
                </a:solidFill>
                <a:effectLst/>
                <a:latin typeface="+mn-lt"/>
                <a:ea typeface="+mn-ea"/>
                <a:cs typeface="+mn-cs"/>
              </a:rPr>
              <a:t>provide</a:t>
            </a:r>
            <a:r>
              <a:rPr lang="en-US" sz="800" kern="1200" noProof="0" dirty="0">
                <a:solidFill>
                  <a:schemeClr val="tx1"/>
                </a:solidFill>
                <a:effectLst/>
                <a:latin typeface="+mn-lt"/>
                <a:ea typeface="+mn-ea"/>
                <a:cs typeface="+mn-cs"/>
              </a:rPr>
              <a:t> information concerning PPE for Medical First Responders who enter the plane and about proper handling of the passenger with symptoms. Furthermore, discuss with trainees establishing zones, </a:t>
            </a:r>
            <a:r>
              <a:rPr lang="en-US" sz="800" kern="1200" noProof="0" dirty="0">
                <a:solidFill>
                  <a:srgbClr val="FF0000"/>
                </a:solidFill>
                <a:effectLst/>
                <a:latin typeface="+mn-lt"/>
                <a:ea typeface="+mn-ea"/>
                <a:cs typeface="+mn-cs"/>
              </a:rPr>
              <a:t>evacuation of above-mentioned passenger</a:t>
            </a:r>
            <a:r>
              <a:rPr lang="en-US" sz="800" kern="1200" noProof="0" dirty="0">
                <a:solidFill>
                  <a:schemeClr val="tx1"/>
                </a:solidFill>
                <a:effectLst/>
                <a:latin typeface="+mn-lt"/>
                <a:ea typeface="+mn-ea"/>
                <a:cs typeface="+mn-cs"/>
              </a:rPr>
              <a:t>, decontamination and execution of medical segregation. Interact with trainees, compare the groups’ 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highlight the difficulty of verifying information from a distance, especially when the information comes from people without clinical training.</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165246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No title; schematic diagram s</a:t>
            </a:r>
            <a:r>
              <a:rPr lang="en-US" sz="800" kern="1200" dirty="0">
                <a:solidFill>
                  <a:schemeClr val="tx1"/>
                </a:solidFill>
                <a:effectLst/>
                <a:latin typeface="+mn-lt"/>
                <a:ea typeface="+mn-ea"/>
                <a:cs typeface="+mn-cs"/>
              </a:rPr>
              <a:t>ecuring the airplane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To identify the proper handling the events (zoning) with appropriate localization of services involved.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Allow the trainees to work and collect the answers concerning the provided situation. The trainer should discuss with trainees establishing the hot, warm zones process. Furthermore, localization of services engaged and way of proper handling the unconsciousness patient with symptoms (isolation stretcher) to the point of care (negative pressure isolation). The patient was categorized on the basis of the symptoms to the immediate group – the trainer should ask the trainees the triage category of this patient and discuss with them the reasons for it.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It should be underlined, that the rest of passengers will not have the disease symptoms (due to the incubation period) and after decontamination will not pose a risk to other people. Moreover, the trainer should discuss with trainees the necessity of zone protecting by guards wearing PPE, isolation and quarantine with emphasis of surge capacity issues. The procedure of taking the samples from a patient, the way and where it should be delivered (with regards of IATA and ADR regulations) should also be addressed.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also facilitate the discussion on some of the logistics of getting such a complete response together within a timescale set by the demands of the clinical needs of the affected people.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Zoning around airplane </a:t>
            </a:r>
          </a:p>
          <a:p>
            <a:r>
              <a:rPr lang="en-US" sz="800" b="1" i="0" u="none" strike="noStrike" kern="1200" dirty="0">
                <a:solidFill>
                  <a:schemeClr val="tx1"/>
                </a:solidFill>
                <a:effectLst/>
                <a:latin typeface="+mn-lt"/>
                <a:ea typeface="+mn-ea"/>
                <a:cs typeface="+mn-cs"/>
              </a:rPr>
              <a:t>Picture source &amp; IP</a:t>
            </a:r>
            <a:r>
              <a:rPr lang="en-US" sz="800" b="1" kern="1200">
                <a:solidFill>
                  <a:schemeClr val="tx1"/>
                </a:solidFill>
                <a:effectLst/>
                <a:latin typeface="+mn-lt"/>
                <a:ea typeface="+mn-ea"/>
                <a:cs typeface="+mn-cs"/>
              </a:rPr>
              <a:t>:</a:t>
            </a:r>
            <a:r>
              <a:rPr lang="en-US" sz="800" b="0" kern="1200">
                <a:solidFill>
                  <a:schemeClr val="tx1"/>
                </a:solidFill>
                <a:effectLst/>
                <a:latin typeface="+mn-lt"/>
                <a:ea typeface="+mn-ea"/>
                <a:cs typeface="+mn-cs"/>
              </a:rPr>
              <a:t> airp</a:t>
            </a:r>
            <a:r>
              <a:rPr lang="en-US" sz="800" kern="1200">
                <a:solidFill>
                  <a:schemeClr val="tx1"/>
                </a:solidFill>
                <a:effectLst/>
                <a:latin typeface="+mn-lt"/>
                <a:ea typeface="+mn-ea"/>
                <a:cs typeface="+mn-cs"/>
              </a:rPr>
              <a:t>lane </a:t>
            </a:r>
            <a:r>
              <a:rPr lang="en-US" sz="800" kern="1200" dirty="0">
                <a:solidFill>
                  <a:schemeClr val="tx1"/>
                </a:solidFill>
                <a:effectLst/>
                <a:latin typeface="+mn-lt"/>
                <a:ea typeface="+mn-ea"/>
                <a:cs typeface="+mn-cs"/>
              </a:rPr>
              <a:t>picture </a:t>
            </a:r>
            <a:r>
              <a:rPr lang="en-US" sz="800" b="0" kern="1200" dirty="0">
                <a:solidFill>
                  <a:schemeClr val="tx1"/>
                </a:solidFill>
                <a:effectLst/>
                <a:latin typeface="+mn-lt"/>
                <a:ea typeface="+mn-ea"/>
                <a:cs typeface="+mn-cs"/>
              </a:rPr>
              <a:t>https</a:t>
            </a:r>
            <a:r>
              <a:rPr lang="en-US" sz="800" kern="1200" dirty="0">
                <a:solidFill>
                  <a:schemeClr val="tx1"/>
                </a:solidFill>
                <a:effectLst/>
                <a:latin typeface="+mn-lt"/>
                <a:ea typeface="+mn-ea"/>
                <a:cs typeface="+mn-cs"/>
              </a:rPr>
              <a:t>://oldsearch.creativecommons.org/</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1506975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 Plane incident</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categorization of victims on the basis of provided symptoms.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aim is to check knowledge concerning medical segregation among the trainees. In many cases, exposure to an infectious agent is combined with injuries. In the following slides, ten cases with injuries are presented. However, the trainees need to be aware that they operate in a potentially contaminated environment. Furthermore, there will be no signs and symptoms of the disease (due to the incubation period). Nevertheless, they must categorize patients according to the </a:t>
            </a:r>
            <a:r>
              <a:rPr lang="pl-PL" sz="800" kern="1200" dirty="0">
                <a:solidFill>
                  <a:schemeClr val="tx1"/>
                </a:solidFill>
                <a:effectLst/>
                <a:latin typeface="+mn-lt"/>
                <a:ea typeface="+mn-ea"/>
                <a:cs typeface="+mn-cs"/>
              </a:rPr>
              <a:t>DLS</a:t>
            </a:r>
            <a:r>
              <a:rPr lang="en-US" sz="800" kern="1200" dirty="0">
                <a:solidFill>
                  <a:schemeClr val="tx1"/>
                </a:solidFill>
                <a:effectLst/>
                <a:latin typeface="+mn-lt"/>
                <a:ea typeface="+mn-ea"/>
                <a:cs typeface="+mn-cs"/>
              </a:rPr>
              <a:t> triage categories (on the basis of symptoms). Furthermore, </a:t>
            </a:r>
            <a:r>
              <a:rPr lang="pl-PL" sz="800" kern="1200" dirty="0">
                <a:solidFill>
                  <a:schemeClr val="tx1"/>
                </a:solidFill>
                <a:effectLst/>
                <a:latin typeface="+mn-lt"/>
                <a:ea typeface="+mn-ea"/>
                <a:cs typeface="+mn-cs"/>
              </a:rPr>
              <a:t>t</a:t>
            </a:r>
            <a:r>
              <a:rPr lang="en-US" sz="800" kern="1200" dirty="0">
                <a:solidFill>
                  <a:schemeClr val="tx1"/>
                </a:solidFill>
                <a:effectLst/>
                <a:latin typeface="+mn-lt"/>
                <a:ea typeface="+mn-ea"/>
                <a:cs typeface="+mn-cs"/>
              </a:rPr>
              <a:t>he minimal and delayed group of victims should be separated using MASS triage in accordance with the instruction provided in module 6.3.1.</a:t>
            </a:r>
            <a:endParaRPr lang="pl-P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Interact with the trainees. Compare the provided answers and discuss them.</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1654711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23. Plane incident</a:t>
            </a:r>
            <a:endParaRPr lang="en-US" b="1" dirty="0">
              <a:solidFill>
                <a:schemeClr val="tx1"/>
              </a:solidFill>
            </a:endParaRPr>
          </a:p>
        </p:txBody>
      </p:sp>
    </p:spTree>
    <p:extLst>
      <p:ext uri="{BB962C8B-B14F-4D97-AF65-F5344CB8AC3E}">
        <p14:creationId xmlns:p14="http://schemas.microsoft.com/office/powerpoint/2010/main" val="16934046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a:t>
            </a:r>
          </a:p>
        </p:txBody>
      </p:sp>
      <p:sp>
        <p:nvSpPr>
          <p:cNvPr id="3" name="Text Placeholder 2"/>
          <p:cNvSpPr>
            <a:spLocks noGrp="1"/>
          </p:cNvSpPr>
          <p:nvPr>
            <p:ph type="body" sz="quarter" idx="15"/>
          </p:nvPr>
        </p:nvSpPr>
        <p:spPr/>
        <p:txBody>
          <a:bodyPr/>
          <a:lstStyle/>
          <a:p>
            <a:r>
              <a:rPr lang="en-US" dirty="0"/>
              <a:t>29 YR MALE</a:t>
            </a:r>
          </a:p>
          <a:p>
            <a:pPr lvl="1"/>
            <a:r>
              <a:rPr lang="en-US" dirty="0"/>
              <a:t>WOUND LEFT CHEST, SEVERE RESPIRATORY DISTRESS.</a:t>
            </a:r>
          </a:p>
          <a:p>
            <a:pPr lvl="1"/>
            <a:endParaRPr lang="en-US" dirty="0"/>
          </a:p>
          <a:p>
            <a:pPr lvl="1"/>
            <a:endParaRPr lang="en-US" dirty="0"/>
          </a:p>
          <a:p>
            <a:r>
              <a:rPr lang="en-US" dirty="0"/>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10</a:t>
            </a:fld>
            <a:endParaRPr lang="en-US"/>
          </a:p>
        </p:txBody>
      </p:sp>
      <p:sp>
        <p:nvSpPr>
          <p:cNvPr id="6" name="Footer Placeholder 5">
            <a:extLst>
              <a:ext uri="{FF2B5EF4-FFF2-40B4-BE49-F238E27FC236}">
                <a16:creationId xmlns:a16="http://schemas.microsoft.com/office/drawing/2014/main" id="{444BDAD2-82F4-4DBB-9986-50EFC5E23BB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3377124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lstStyle/>
          <a:p>
            <a:r>
              <a:rPr lang="en-US" dirty="0"/>
              <a:t>8 YR FEMALE</a:t>
            </a:r>
          </a:p>
          <a:p>
            <a:pPr lvl="1"/>
            <a:r>
              <a:rPr lang="en-US" dirty="0"/>
              <a:t>WOUND - HEAD, NO MOVEMENT</a:t>
            </a:r>
            <a:r>
              <a:rPr lang="pl-PL" dirty="0"/>
              <a:t>, </a:t>
            </a:r>
            <a:r>
              <a:rPr lang="en-US" dirty="0"/>
              <a:t>BREATHING AND REACTION TO THE EXTERNAL STIMULUS IS NOT OBSERVED.</a:t>
            </a:r>
          </a:p>
          <a:p>
            <a:pPr lvl="1"/>
            <a:endParaRPr lang="en-US" dirty="0"/>
          </a:p>
          <a:p>
            <a:r>
              <a:rPr lang="pl-PL" dirty="0"/>
              <a:t>DEAD</a:t>
            </a:r>
            <a:r>
              <a:rPr lang="en-GB" dirty="0"/>
              <a:t> (BLACK)</a:t>
            </a:r>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11</a:t>
            </a:fld>
            <a:endParaRPr lang="en-US"/>
          </a:p>
        </p:txBody>
      </p:sp>
      <p:sp>
        <p:nvSpPr>
          <p:cNvPr id="6" name="Footer Placeholder 5">
            <a:extLst>
              <a:ext uri="{FF2B5EF4-FFF2-40B4-BE49-F238E27FC236}">
                <a16:creationId xmlns:a16="http://schemas.microsoft.com/office/drawing/2014/main" id="{EE312FE4-3E90-44A5-842D-C41DB7FE434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0869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lstStyle/>
          <a:p>
            <a:r>
              <a:rPr lang="en-US" dirty="0"/>
              <a:t>50 YR MALE</a:t>
            </a:r>
          </a:p>
          <a:p>
            <a:pPr lvl="1"/>
            <a:r>
              <a:rPr lang="en-US" dirty="0"/>
              <a:t>WOUND - ABDOMEN, CHEST. NO MOVEMENT OR BREATHING</a:t>
            </a:r>
            <a:r>
              <a:rPr lang="pl-PL" dirty="0"/>
              <a:t>, NO </a:t>
            </a:r>
            <a:r>
              <a:rPr lang="en-US" dirty="0"/>
              <a:t>REACTION TO THE EXTERNAL STIMULUS</a:t>
            </a:r>
          </a:p>
          <a:p>
            <a:pPr lvl="1"/>
            <a:endParaRPr lang="en-US" dirty="0"/>
          </a:p>
          <a:p>
            <a:r>
              <a:rPr lang="en-US" dirty="0"/>
              <a:t>DEAD (BLACK)</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12</a:t>
            </a:fld>
            <a:endParaRPr lang="en-US"/>
          </a:p>
        </p:txBody>
      </p:sp>
      <p:sp>
        <p:nvSpPr>
          <p:cNvPr id="6" name="Footer Placeholder 5">
            <a:extLst>
              <a:ext uri="{FF2B5EF4-FFF2-40B4-BE49-F238E27FC236}">
                <a16:creationId xmlns:a16="http://schemas.microsoft.com/office/drawing/2014/main" id="{FE20EA5A-B174-4C0D-A0D6-83F0EC71AA7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84539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lstStyle/>
          <a:p>
            <a:r>
              <a:rPr lang="en-US" dirty="0"/>
              <a:t>40 YR FEMALE</a:t>
            </a:r>
          </a:p>
          <a:p>
            <a:pPr lvl="1"/>
            <a:r>
              <a:rPr lang="en-US" dirty="0"/>
              <a:t>WOUND - NECK WITH GURGLING RESPIRATIONS, MARKED RESPIRATORY DISTRESS</a:t>
            </a:r>
          </a:p>
          <a:p>
            <a:pPr lvl="1"/>
            <a:endParaRPr lang="en-US" dirty="0"/>
          </a:p>
          <a:p>
            <a:r>
              <a:rPr lang="en-US" dirty="0"/>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13</a:t>
            </a:fld>
            <a:endParaRPr lang="en-US"/>
          </a:p>
        </p:txBody>
      </p:sp>
      <p:sp>
        <p:nvSpPr>
          <p:cNvPr id="6" name="Footer Placeholder 5">
            <a:extLst>
              <a:ext uri="{FF2B5EF4-FFF2-40B4-BE49-F238E27FC236}">
                <a16:creationId xmlns:a16="http://schemas.microsoft.com/office/drawing/2014/main" id="{2F4D7E23-9B6D-4CDE-92D6-A264E876C1F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8087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lstStyle/>
          <a:p>
            <a:r>
              <a:rPr lang="en-US" dirty="0"/>
              <a:t>16 YR MALE</a:t>
            </a:r>
          </a:p>
          <a:p>
            <a:pPr lvl="1"/>
            <a:r>
              <a:rPr lang="en-US" dirty="0"/>
              <a:t>WOUND – RIGHT CHEST. NO RESPIRATORY EFFORT</a:t>
            </a:r>
            <a:r>
              <a:rPr lang="pl-PL" dirty="0"/>
              <a:t>, NO </a:t>
            </a:r>
            <a:r>
              <a:rPr lang="en-US" dirty="0"/>
              <a:t>REACTION TO THE EXTERNAL STIMULUS</a:t>
            </a:r>
          </a:p>
          <a:p>
            <a:pPr lvl="1"/>
            <a:endParaRPr lang="en-US" dirty="0"/>
          </a:p>
          <a:p>
            <a:r>
              <a:rPr lang="en-US" dirty="0"/>
              <a:t>DEAD (BLACK)</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14</a:t>
            </a:fld>
            <a:endParaRPr lang="en-US"/>
          </a:p>
        </p:txBody>
      </p:sp>
      <p:sp>
        <p:nvSpPr>
          <p:cNvPr id="6" name="Footer Placeholder 5">
            <a:extLst>
              <a:ext uri="{FF2B5EF4-FFF2-40B4-BE49-F238E27FC236}">
                <a16:creationId xmlns:a16="http://schemas.microsoft.com/office/drawing/2014/main" id="{2C140E47-64C4-458A-9470-4A08A367615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211661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lstStyle/>
          <a:p>
            <a:r>
              <a:rPr lang="en-US" dirty="0"/>
              <a:t>14 YEAR MALE</a:t>
            </a:r>
          </a:p>
          <a:p>
            <a:pPr lvl="1"/>
            <a:r>
              <a:rPr lang="en-US" dirty="0"/>
              <a:t>WOUND – ABDOMEN, ACTIVE MASSIVE HEMORRHAGE</a:t>
            </a:r>
            <a:endParaRPr lang="pl-PL" dirty="0"/>
          </a:p>
          <a:p>
            <a:pPr lvl="1"/>
            <a:endParaRPr lang="pl-PL" dirty="0"/>
          </a:p>
          <a:p>
            <a:pPr lvl="1"/>
            <a:endParaRPr lang="en-US" dirty="0"/>
          </a:p>
          <a:p>
            <a:r>
              <a:rPr lang="pl-PL" dirty="0"/>
              <a:t>IMMEDIATE</a:t>
            </a:r>
            <a:r>
              <a:rPr lang="en-GB" dirty="0"/>
              <a:t> (RED)</a:t>
            </a:r>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15</a:t>
            </a:fld>
            <a:endParaRPr lang="en-US"/>
          </a:p>
        </p:txBody>
      </p:sp>
      <p:sp>
        <p:nvSpPr>
          <p:cNvPr id="6" name="Footer Placeholder 5">
            <a:extLst>
              <a:ext uri="{FF2B5EF4-FFF2-40B4-BE49-F238E27FC236}">
                <a16:creationId xmlns:a16="http://schemas.microsoft.com/office/drawing/2014/main" id="{F8D18CD0-7B60-4161-84E1-5D3AFECCAE2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96934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p:txBody>
          <a:bodyPr/>
          <a:lstStyle/>
          <a:p>
            <a:r>
              <a:rPr lang="en-US" dirty="0"/>
              <a:t>65 YEAR MALE</a:t>
            </a:r>
          </a:p>
          <a:p>
            <a:pPr lvl="1"/>
            <a:r>
              <a:rPr lang="en-US" dirty="0"/>
              <a:t>NO WOUNDS, SEVERE CHEST PAIN</a:t>
            </a:r>
          </a:p>
          <a:p>
            <a:pPr lvl="1"/>
            <a:endParaRPr lang="en-US" dirty="0"/>
          </a:p>
          <a:p>
            <a:r>
              <a:rPr lang="en-US" dirty="0"/>
              <a:t>IMMEDIATE (RED)</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16</a:t>
            </a:fld>
            <a:endParaRPr lang="en-US"/>
          </a:p>
        </p:txBody>
      </p:sp>
      <p:sp>
        <p:nvSpPr>
          <p:cNvPr id="6" name="Footer Placeholder 5">
            <a:extLst>
              <a:ext uri="{FF2B5EF4-FFF2-40B4-BE49-F238E27FC236}">
                <a16:creationId xmlns:a16="http://schemas.microsoft.com/office/drawing/2014/main" id="{5F87D019-A605-4BCA-8518-75665FA17F6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957534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lstStyle/>
          <a:p>
            <a:r>
              <a:rPr lang="en-US" dirty="0"/>
              <a:t>22 YEAR FEMALE</a:t>
            </a:r>
          </a:p>
          <a:p>
            <a:pPr lvl="1"/>
            <a:r>
              <a:rPr lang="en-US" dirty="0"/>
              <a:t>WOUND – RIGHT LEG, ACTIVE MASSIVE HEMORRHAGE</a:t>
            </a:r>
            <a:endParaRPr lang="pl-PL" dirty="0"/>
          </a:p>
          <a:p>
            <a:pPr lvl="1"/>
            <a:endParaRPr lang="en-US" dirty="0"/>
          </a:p>
          <a:p>
            <a:r>
              <a:rPr lang="pl-PL" dirty="0"/>
              <a:t>IMMEDIATE</a:t>
            </a:r>
            <a:r>
              <a:rPr lang="en-GB" dirty="0"/>
              <a:t> (RED)</a:t>
            </a:r>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17</a:t>
            </a:fld>
            <a:endParaRPr lang="en-US"/>
          </a:p>
        </p:txBody>
      </p:sp>
      <p:sp>
        <p:nvSpPr>
          <p:cNvPr id="6" name="Footer Placeholder 5">
            <a:extLst>
              <a:ext uri="{FF2B5EF4-FFF2-40B4-BE49-F238E27FC236}">
                <a16:creationId xmlns:a16="http://schemas.microsoft.com/office/drawing/2014/main" id="{9BCC7455-F20A-411E-A62B-3C8346412CA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774633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lstStyle/>
          <a:p>
            <a:r>
              <a:rPr lang="en-US" dirty="0"/>
              <a:t>29 YR MALE</a:t>
            </a:r>
          </a:p>
          <a:p>
            <a:pPr lvl="1"/>
            <a:r>
              <a:rPr lang="en-US" dirty="0"/>
              <a:t>SUPERFICIAL DERMIS WOUND</a:t>
            </a:r>
          </a:p>
          <a:p>
            <a:endParaRPr lang="en-US" dirty="0"/>
          </a:p>
          <a:p>
            <a:endParaRPr lang="en-US" dirty="0"/>
          </a:p>
          <a:p>
            <a:r>
              <a:rPr lang="en-US" dirty="0"/>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18</a:t>
            </a:fld>
            <a:endParaRPr lang="en-US"/>
          </a:p>
        </p:txBody>
      </p:sp>
      <p:sp>
        <p:nvSpPr>
          <p:cNvPr id="6" name="Footer Placeholder 5">
            <a:extLst>
              <a:ext uri="{FF2B5EF4-FFF2-40B4-BE49-F238E27FC236}">
                <a16:creationId xmlns:a16="http://schemas.microsoft.com/office/drawing/2014/main" id="{A1CF2EE8-CB00-450A-9232-68494EDD8F8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900642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lstStyle/>
          <a:p>
            <a:r>
              <a:rPr lang="en-US" dirty="0"/>
              <a:t>37 YR MALE</a:t>
            </a:r>
          </a:p>
          <a:p>
            <a:pPr lvl="1"/>
            <a:r>
              <a:rPr lang="en-US" dirty="0"/>
              <a:t>WOUND – LEFT HAND. EXPOSED MUSCLE, TENDON AND BONE FRAGMENTS</a:t>
            </a:r>
            <a:r>
              <a:rPr lang="pl-PL" dirty="0"/>
              <a:t>, </a:t>
            </a:r>
            <a:r>
              <a:rPr lang="en-US" dirty="0"/>
              <a:t>ACTIVE MASSIVE HEMORRHAGE</a:t>
            </a:r>
            <a:endParaRPr lang="pl-PL" dirty="0"/>
          </a:p>
          <a:p>
            <a:pPr lvl="1"/>
            <a:endParaRPr lang="en-US" dirty="0"/>
          </a:p>
          <a:p>
            <a:pPr lvl="1"/>
            <a:endParaRPr lang="en-US" dirty="0"/>
          </a:p>
          <a:p>
            <a:r>
              <a:rPr lang="pl-PL" dirty="0"/>
              <a:t>IMMEDIATE</a:t>
            </a:r>
            <a:r>
              <a:rPr lang="en-GB" dirty="0"/>
              <a:t> (RED)</a:t>
            </a:r>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19</a:t>
            </a:fld>
            <a:endParaRPr lang="en-US"/>
          </a:p>
        </p:txBody>
      </p:sp>
      <p:sp>
        <p:nvSpPr>
          <p:cNvPr id="6" name="Footer Placeholder 5">
            <a:extLst>
              <a:ext uri="{FF2B5EF4-FFF2-40B4-BE49-F238E27FC236}">
                <a16:creationId xmlns:a16="http://schemas.microsoft.com/office/drawing/2014/main" id="{6C34195F-CAAC-47F9-A0F6-2DE955152D0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12080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23</a:t>
            </a:r>
            <a:br>
              <a:rPr lang="en-US" dirty="0"/>
            </a:br>
            <a:r>
              <a:rPr lang="en-US" dirty="0"/>
              <a:t>Plane incident</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7120093A-E48F-44A7-A77B-07FDD0EDEE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answers</a:t>
            </a:r>
          </a:p>
        </p:txBody>
      </p:sp>
      <p:sp>
        <p:nvSpPr>
          <p:cNvPr id="3" name="Text Placeholder 2"/>
          <p:cNvSpPr>
            <a:spLocks noGrp="1"/>
          </p:cNvSpPr>
          <p:nvPr>
            <p:ph type="body" sz="quarter" idx="15"/>
          </p:nvPr>
        </p:nvSpPr>
        <p:spPr/>
        <p:txBody>
          <a:bodyPr/>
          <a:lstStyle/>
          <a:p>
            <a:r>
              <a:rPr lang="en-US" dirty="0"/>
              <a:t>Transport of unconsciousness Australian passenger to a hospital with an infectious disease ward </a:t>
            </a:r>
          </a:p>
          <a:p>
            <a:r>
              <a:rPr lang="en-US" dirty="0"/>
              <a:t>Isolation of the rest of the passengers in the airport (minimal and delay triage groups) </a:t>
            </a:r>
          </a:p>
          <a:p>
            <a:r>
              <a:rPr lang="en-US" dirty="0"/>
              <a:t>Contact with the Australian Embassy ?</a:t>
            </a:r>
          </a:p>
          <a:p>
            <a:r>
              <a:rPr lang="en-US" dirty="0"/>
              <a:t>Tests on presence of biological agents in samples collected from passenger materials </a:t>
            </a:r>
          </a:p>
        </p:txBody>
      </p:sp>
      <p:sp>
        <p:nvSpPr>
          <p:cNvPr id="4" name="Slide Number Placeholder 3"/>
          <p:cNvSpPr>
            <a:spLocks noGrp="1"/>
          </p:cNvSpPr>
          <p:nvPr>
            <p:ph type="sldNum" sz="quarter" idx="4"/>
          </p:nvPr>
        </p:nvSpPr>
        <p:spPr/>
        <p:txBody>
          <a:bodyPr/>
          <a:lstStyle/>
          <a:p>
            <a:fld id="{A814E660-BF25-4843-B2A0-93C6E2B6253B}" type="slidenum">
              <a:rPr lang="en-US" smtClean="0"/>
              <a:pPr/>
              <a:t>20</a:t>
            </a:fld>
            <a:endParaRPr lang="en-US"/>
          </a:p>
        </p:txBody>
      </p:sp>
      <p:sp>
        <p:nvSpPr>
          <p:cNvPr id="6" name="Footer Placeholder 5">
            <a:extLst>
              <a:ext uri="{FF2B5EF4-FFF2-40B4-BE49-F238E27FC236}">
                <a16:creationId xmlns:a16="http://schemas.microsoft.com/office/drawing/2014/main" id="{0B9AF13E-E427-4AE0-8DEF-B296FDF8B8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5704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18, 2019 13:00</a:t>
            </a:r>
          </a:p>
        </p:txBody>
      </p:sp>
      <p:sp>
        <p:nvSpPr>
          <p:cNvPr id="3" name="Text Placeholder 2"/>
          <p:cNvSpPr>
            <a:spLocks noGrp="1"/>
          </p:cNvSpPr>
          <p:nvPr>
            <p:ph type="body" sz="quarter" idx="15"/>
          </p:nvPr>
        </p:nvSpPr>
        <p:spPr/>
        <p:txBody>
          <a:bodyPr/>
          <a:lstStyle/>
          <a:p>
            <a:pPr marL="88900" indent="0">
              <a:buNone/>
            </a:pPr>
            <a:r>
              <a:rPr lang="en-US" dirty="0"/>
              <a:t>Additional information</a:t>
            </a:r>
          </a:p>
          <a:p>
            <a:r>
              <a:rPr lang="en-US" dirty="0"/>
              <a:t>Another Australian citizen – the first passenger’s co-worker arrives at the Centre </a:t>
            </a:r>
            <a:r>
              <a:rPr lang="en-US" dirty="0" err="1"/>
              <a:t>Hospitalier</a:t>
            </a:r>
            <a:r>
              <a:rPr lang="en-US" dirty="0"/>
              <a:t> </a:t>
            </a:r>
            <a:r>
              <a:rPr lang="en-US" dirty="0" err="1"/>
              <a:t>Universitaire</a:t>
            </a:r>
            <a:r>
              <a:rPr lang="en-US" dirty="0"/>
              <a:t>/</a:t>
            </a:r>
            <a:r>
              <a:rPr lang="en-US" dirty="0" err="1"/>
              <a:t>Universitair</a:t>
            </a:r>
            <a:r>
              <a:rPr lang="en-US" dirty="0"/>
              <a:t> </a:t>
            </a:r>
            <a:r>
              <a:rPr lang="en-US" dirty="0" err="1"/>
              <a:t>Verplegingscentrum</a:t>
            </a:r>
            <a:r>
              <a:rPr lang="en-US" dirty="0"/>
              <a:t> </a:t>
            </a:r>
            <a:r>
              <a:rPr lang="en-US" dirty="0" err="1"/>
              <a:t>Brugmann</a:t>
            </a:r>
            <a:endParaRPr lang="en-US" dirty="0"/>
          </a:p>
          <a:p>
            <a:pPr lvl="1"/>
            <a:r>
              <a:rPr lang="en-US" dirty="0"/>
              <a:t>Symptoms – high fever, vomiting.</a:t>
            </a:r>
          </a:p>
          <a:p>
            <a:endParaRPr lang="en-US" dirty="0"/>
          </a:p>
          <a:p>
            <a:r>
              <a:rPr lang="en-US" dirty="0"/>
              <a:t>He arrived in Brussels a day ago (a day pit stop for visiting the city)</a:t>
            </a:r>
          </a:p>
          <a:p>
            <a:r>
              <a:rPr lang="en-US" dirty="0"/>
              <a:t>They had plans to departure from Brussels together on November 18.</a:t>
            </a:r>
          </a:p>
          <a:p>
            <a:r>
              <a:rPr lang="en-US" dirty="0"/>
              <a:t>The medical status of first passenger – septic shock</a:t>
            </a:r>
          </a:p>
        </p:txBody>
      </p:sp>
      <p:sp>
        <p:nvSpPr>
          <p:cNvPr id="4" name="Slide Number Placeholder 3"/>
          <p:cNvSpPr>
            <a:spLocks noGrp="1"/>
          </p:cNvSpPr>
          <p:nvPr>
            <p:ph type="sldNum" sz="quarter" idx="4"/>
          </p:nvPr>
        </p:nvSpPr>
        <p:spPr/>
        <p:txBody>
          <a:bodyPr/>
          <a:lstStyle/>
          <a:p>
            <a:fld id="{A814E660-BF25-4843-B2A0-93C6E2B6253B}" type="slidenum">
              <a:rPr lang="en-US" smtClean="0"/>
              <a:pPr/>
              <a:t>21</a:t>
            </a:fld>
            <a:endParaRPr lang="en-US"/>
          </a:p>
        </p:txBody>
      </p:sp>
      <p:sp>
        <p:nvSpPr>
          <p:cNvPr id="6" name="Footer Placeholder 5">
            <a:extLst>
              <a:ext uri="{FF2B5EF4-FFF2-40B4-BE49-F238E27FC236}">
                <a16:creationId xmlns:a16="http://schemas.microsoft.com/office/drawing/2014/main" id="{B739A719-8738-4F7A-B7F0-7B5FE443675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1130842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answers</a:t>
            </a:r>
          </a:p>
        </p:txBody>
      </p:sp>
      <p:sp>
        <p:nvSpPr>
          <p:cNvPr id="3" name="Text Placeholder 2"/>
          <p:cNvSpPr>
            <a:spLocks noGrp="1"/>
          </p:cNvSpPr>
          <p:nvPr>
            <p:ph type="body" sz="quarter" idx="15"/>
          </p:nvPr>
        </p:nvSpPr>
        <p:spPr/>
        <p:txBody>
          <a:bodyPr/>
          <a:lstStyle/>
          <a:p>
            <a:r>
              <a:rPr lang="en-US" dirty="0"/>
              <a:t>Check medical reports in countries where the Australian passengers had transit stops</a:t>
            </a:r>
          </a:p>
          <a:p>
            <a:r>
              <a:rPr lang="en-US" dirty="0"/>
              <a:t>Contact with the Belgian Embassy in Uganda and in neighboring countries</a:t>
            </a:r>
          </a:p>
          <a:p>
            <a:r>
              <a:rPr lang="en-US" dirty="0"/>
              <a:t>End the passengers’ isolation (collecting the personal data of each released passenger) at Brussels airport</a:t>
            </a:r>
          </a:p>
          <a:p>
            <a:r>
              <a:rPr lang="en-US" dirty="0"/>
              <a:t>Check the US CDC, WHO reports concerning disease appearances in Uganda </a:t>
            </a:r>
          </a:p>
          <a:p>
            <a:r>
              <a:rPr lang="en-US" dirty="0"/>
              <a:t>Airplane decontamination?</a:t>
            </a:r>
          </a:p>
        </p:txBody>
      </p:sp>
      <p:sp>
        <p:nvSpPr>
          <p:cNvPr id="4" name="Slide Number Placeholder 3"/>
          <p:cNvSpPr>
            <a:spLocks noGrp="1"/>
          </p:cNvSpPr>
          <p:nvPr>
            <p:ph type="sldNum" sz="quarter" idx="4"/>
          </p:nvPr>
        </p:nvSpPr>
        <p:spPr/>
        <p:txBody>
          <a:bodyPr/>
          <a:lstStyle/>
          <a:p>
            <a:fld id="{A814E660-BF25-4843-B2A0-93C6E2B6253B}" type="slidenum">
              <a:rPr lang="en-US" smtClean="0"/>
              <a:pPr/>
              <a:t>22</a:t>
            </a:fld>
            <a:endParaRPr lang="en-US"/>
          </a:p>
        </p:txBody>
      </p:sp>
      <p:sp>
        <p:nvSpPr>
          <p:cNvPr id="6" name="Footer Placeholder 5">
            <a:extLst>
              <a:ext uri="{FF2B5EF4-FFF2-40B4-BE49-F238E27FC236}">
                <a16:creationId xmlns:a16="http://schemas.microsoft.com/office/drawing/2014/main" id="{F444B717-3058-4D98-BE4B-D530A01C040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65423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18, 2019 20:00</a:t>
            </a:r>
          </a:p>
        </p:txBody>
      </p:sp>
      <p:sp>
        <p:nvSpPr>
          <p:cNvPr id="3" name="Text Placeholder 2"/>
          <p:cNvSpPr>
            <a:spLocks noGrp="1"/>
          </p:cNvSpPr>
          <p:nvPr>
            <p:ph type="body" sz="quarter" idx="15"/>
          </p:nvPr>
        </p:nvSpPr>
        <p:spPr>
          <a:xfrm>
            <a:off x="766762" y="1755512"/>
            <a:ext cx="10658475" cy="4301992"/>
          </a:xfrm>
        </p:spPr>
        <p:txBody>
          <a:bodyPr/>
          <a:lstStyle/>
          <a:p>
            <a:pPr marL="88900" indent="0">
              <a:buNone/>
            </a:pPr>
            <a:r>
              <a:rPr lang="en-US"/>
              <a:t>Additional information</a:t>
            </a:r>
          </a:p>
          <a:p>
            <a:r>
              <a:rPr lang="en-US"/>
              <a:t>Information from WHO and European Centre for Disease Prevention and Control – cases of VHF cause by Marburg virus.</a:t>
            </a:r>
          </a:p>
        </p:txBody>
      </p:sp>
      <p:sp>
        <p:nvSpPr>
          <p:cNvPr id="4" name="Slide Number Placeholder 3"/>
          <p:cNvSpPr>
            <a:spLocks noGrp="1"/>
          </p:cNvSpPr>
          <p:nvPr>
            <p:ph type="sldNum" sz="quarter" idx="4"/>
          </p:nvPr>
        </p:nvSpPr>
        <p:spPr/>
        <p:txBody>
          <a:bodyPr/>
          <a:lstStyle/>
          <a:p>
            <a:fld id="{A814E660-BF25-4843-B2A0-93C6E2B6253B}" type="slidenum">
              <a:rPr lang="en-US" smtClean="0"/>
              <a:pPr/>
              <a:t>23</a:t>
            </a:fld>
            <a:endParaRPr lang="en-US"/>
          </a:p>
        </p:txBody>
      </p:sp>
      <p:sp>
        <p:nvSpPr>
          <p:cNvPr id="6" name="Footer Placeholder 5">
            <a:extLst>
              <a:ext uri="{FF2B5EF4-FFF2-40B4-BE49-F238E27FC236}">
                <a16:creationId xmlns:a16="http://schemas.microsoft.com/office/drawing/2014/main" id="{40F72CEC-3FAF-4025-A7B8-B75565A05D7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9272746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18, 2019 22:00</a:t>
            </a:r>
          </a:p>
        </p:txBody>
      </p:sp>
      <p:sp>
        <p:nvSpPr>
          <p:cNvPr id="3" name="Text Placeholder 2"/>
          <p:cNvSpPr>
            <a:spLocks noGrp="1"/>
          </p:cNvSpPr>
          <p:nvPr>
            <p:ph type="body" sz="quarter" idx="15"/>
          </p:nvPr>
        </p:nvSpPr>
        <p:spPr/>
        <p:txBody>
          <a:bodyPr/>
          <a:lstStyle/>
          <a:p>
            <a:pPr marL="88900" indent="0">
              <a:buNone/>
            </a:pPr>
            <a:r>
              <a:rPr lang="en-US" dirty="0"/>
              <a:t>Potentials answers</a:t>
            </a:r>
          </a:p>
          <a:p>
            <a:r>
              <a:rPr lang="en-US" dirty="0"/>
              <a:t>Control the number of available beds, medicines and equipment</a:t>
            </a:r>
          </a:p>
          <a:p>
            <a:r>
              <a:rPr lang="en-US" dirty="0"/>
              <a:t>Availability of medical personnel</a:t>
            </a:r>
          </a:p>
          <a:p>
            <a:r>
              <a:rPr lang="en-US" dirty="0"/>
              <a:t>Surge capacity</a:t>
            </a:r>
          </a:p>
          <a:p>
            <a:r>
              <a:rPr lang="en-US" dirty="0"/>
              <a:t>Current medical, epidemiological and sanitary information </a:t>
            </a:r>
          </a:p>
        </p:txBody>
      </p:sp>
      <p:sp>
        <p:nvSpPr>
          <p:cNvPr id="4" name="Slide Number Placeholder 3"/>
          <p:cNvSpPr>
            <a:spLocks noGrp="1"/>
          </p:cNvSpPr>
          <p:nvPr>
            <p:ph type="sldNum" sz="quarter" idx="4"/>
          </p:nvPr>
        </p:nvSpPr>
        <p:spPr/>
        <p:txBody>
          <a:bodyPr/>
          <a:lstStyle/>
          <a:p>
            <a:fld id="{A814E660-BF25-4843-B2A0-93C6E2B6253B}" type="slidenum">
              <a:rPr lang="en-US" smtClean="0"/>
              <a:pPr/>
              <a:t>24</a:t>
            </a:fld>
            <a:endParaRPr lang="en-US"/>
          </a:p>
        </p:txBody>
      </p:sp>
      <p:sp>
        <p:nvSpPr>
          <p:cNvPr id="6" name="Footer Placeholder 5">
            <a:extLst>
              <a:ext uri="{FF2B5EF4-FFF2-40B4-BE49-F238E27FC236}">
                <a16:creationId xmlns:a16="http://schemas.microsoft.com/office/drawing/2014/main" id="{0D2E2F80-42AA-410D-96D7-31DE5BAF191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990617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18, 2010 23:00</a:t>
            </a:r>
          </a:p>
        </p:txBody>
      </p:sp>
      <p:sp>
        <p:nvSpPr>
          <p:cNvPr id="3" name="Text Placeholder 2"/>
          <p:cNvSpPr>
            <a:spLocks noGrp="1"/>
          </p:cNvSpPr>
          <p:nvPr>
            <p:ph type="body" sz="quarter" idx="15"/>
          </p:nvPr>
        </p:nvSpPr>
        <p:spPr/>
        <p:txBody>
          <a:bodyPr/>
          <a:lstStyle/>
          <a:p>
            <a:pPr marL="88900" indent="0">
              <a:buNone/>
            </a:pPr>
            <a:r>
              <a:rPr lang="en-US" dirty="0"/>
              <a:t>Additional information</a:t>
            </a:r>
          </a:p>
          <a:p>
            <a:r>
              <a:rPr lang="en-US" dirty="0"/>
              <a:t>Report from the Lab: presence of Marburg virus was confirmed in the received samples</a:t>
            </a:r>
          </a:p>
          <a:p>
            <a:r>
              <a:rPr lang="en-US" dirty="0"/>
              <a:t>Incubation Period: Usually 5-7 days, but can range from 3-10 days</a:t>
            </a:r>
          </a:p>
        </p:txBody>
      </p:sp>
      <p:sp>
        <p:nvSpPr>
          <p:cNvPr id="4" name="Slide Number Placeholder 3"/>
          <p:cNvSpPr>
            <a:spLocks noGrp="1"/>
          </p:cNvSpPr>
          <p:nvPr>
            <p:ph type="sldNum" sz="quarter" idx="4"/>
          </p:nvPr>
        </p:nvSpPr>
        <p:spPr/>
        <p:txBody>
          <a:bodyPr/>
          <a:lstStyle/>
          <a:p>
            <a:fld id="{A814E660-BF25-4843-B2A0-93C6E2B6253B}" type="slidenum">
              <a:rPr lang="en-US" smtClean="0"/>
              <a:pPr/>
              <a:t>25</a:t>
            </a:fld>
            <a:endParaRPr lang="en-US"/>
          </a:p>
        </p:txBody>
      </p:sp>
      <p:sp>
        <p:nvSpPr>
          <p:cNvPr id="6" name="Footer Placeholder 5">
            <a:extLst>
              <a:ext uri="{FF2B5EF4-FFF2-40B4-BE49-F238E27FC236}">
                <a16:creationId xmlns:a16="http://schemas.microsoft.com/office/drawing/2014/main" id="{D55E5F82-F035-4D48-8226-85C80AB37A8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037856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US" smtClean="0"/>
              <a:pPr/>
              <a:t>26</a:t>
            </a:fld>
            <a:endParaRPr lang="en-US"/>
          </a:p>
        </p:txBody>
      </p:sp>
      <p:sp>
        <p:nvSpPr>
          <p:cNvPr id="21" name="Text Box 6">
            <a:extLst>
              <a:ext uri="{FF2B5EF4-FFF2-40B4-BE49-F238E27FC236}">
                <a16:creationId xmlns:a16="http://schemas.microsoft.com/office/drawing/2014/main" id="{58EA8BB0-D391-42C0-AB79-2B5CB56FAFEA}"/>
              </a:ext>
            </a:extLst>
          </p:cNvPr>
          <p:cNvSpPr txBox="1">
            <a:spLocks noChangeArrowheads="1"/>
          </p:cNvSpPr>
          <p:nvPr/>
        </p:nvSpPr>
        <p:spPr bwMode="auto">
          <a:xfrm>
            <a:off x="2118915" y="1884399"/>
            <a:ext cx="3841617" cy="923330"/>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pl-PL"/>
              <a:t>Direct contact with person with VHF symptoms within 21 days since symptoms appearance</a:t>
            </a:r>
          </a:p>
        </p:txBody>
      </p:sp>
      <p:sp>
        <p:nvSpPr>
          <p:cNvPr id="22" name="Text Box 7">
            <a:extLst>
              <a:ext uri="{FF2B5EF4-FFF2-40B4-BE49-F238E27FC236}">
                <a16:creationId xmlns:a16="http://schemas.microsoft.com/office/drawing/2014/main" id="{720F95C0-BE48-4B60-B071-010F9F0935DA}"/>
              </a:ext>
            </a:extLst>
          </p:cNvPr>
          <p:cNvSpPr txBox="1">
            <a:spLocks noChangeArrowheads="1"/>
          </p:cNvSpPr>
          <p:nvPr/>
        </p:nvSpPr>
        <p:spPr bwMode="auto">
          <a:xfrm>
            <a:off x="2858338" y="3327758"/>
            <a:ext cx="2331087" cy="646331"/>
          </a:xfrm>
          <a:prstGeom prst="rect">
            <a:avLst/>
          </a:prstGeom>
          <a:noFill/>
          <a:ln w="381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pl-PL"/>
              <a:t>The body </a:t>
            </a:r>
          </a:p>
          <a:p>
            <a:pPr algn="ctr"/>
            <a:r>
              <a:rPr lang="en-US" altLang="pl-PL"/>
              <a:t>temperature &gt;38</a:t>
            </a:r>
            <a:r>
              <a:rPr lang="en-US" altLang="pl-PL" baseline="30000"/>
              <a:t>0</a:t>
            </a:r>
            <a:r>
              <a:rPr lang="en-US" altLang="pl-PL"/>
              <a:t> c ?</a:t>
            </a:r>
          </a:p>
        </p:txBody>
      </p:sp>
      <p:sp>
        <p:nvSpPr>
          <p:cNvPr id="23" name="Text Box 8">
            <a:extLst>
              <a:ext uri="{FF2B5EF4-FFF2-40B4-BE49-F238E27FC236}">
                <a16:creationId xmlns:a16="http://schemas.microsoft.com/office/drawing/2014/main" id="{51B6EF07-83D3-4944-AD26-2BD1E7C2A99F}"/>
              </a:ext>
            </a:extLst>
          </p:cNvPr>
          <p:cNvSpPr txBox="1">
            <a:spLocks noChangeArrowheads="1"/>
          </p:cNvSpPr>
          <p:nvPr/>
        </p:nvSpPr>
        <p:spPr bwMode="auto">
          <a:xfrm>
            <a:off x="7504519" y="2022898"/>
            <a:ext cx="3502150" cy="646331"/>
          </a:xfrm>
          <a:prstGeom prst="rect">
            <a:avLst/>
          </a:prstGeom>
          <a:solidFill>
            <a:schemeClr val="bg1"/>
          </a:solidFill>
          <a:ln w="38100">
            <a:solidFill>
              <a:schemeClr val="accent1"/>
            </a:solidFill>
            <a:miter lim="800000"/>
            <a:headEnd/>
            <a:tailEnd/>
          </a:ln>
          <a:effectLst/>
        </p:spPr>
        <p:txBody>
          <a:bodyPr wrap="square">
            <a:spAutoFit/>
          </a:bodyPr>
          <a:lstStyle/>
          <a:p>
            <a:pPr algn="ctr"/>
            <a:r>
              <a:rPr lang="en-US" altLang="pl-PL"/>
              <a:t>Information to family members </a:t>
            </a:r>
          </a:p>
          <a:p>
            <a:pPr algn="ctr"/>
            <a:r>
              <a:rPr lang="en-US" altLang="pl-PL"/>
              <a:t>concerning VHF</a:t>
            </a:r>
          </a:p>
        </p:txBody>
      </p:sp>
      <p:sp>
        <p:nvSpPr>
          <p:cNvPr id="24" name="Text Box 9">
            <a:extLst>
              <a:ext uri="{FF2B5EF4-FFF2-40B4-BE49-F238E27FC236}">
                <a16:creationId xmlns:a16="http://schemas.microsoft.com/office/drawing/2014/main" id="{13193C90-1D1E-407C-B0F3-C9631EB77EAB}"/>
              </a:ext>
            </a:extLst>
          </p:cNvPr>
          <p:cNvSpPr txBox="1">
            <a:spLocks noChangeArrowheads="1"/>
          </p:cNvSpPr>
          <p:nvPr/>
        </p:nvSpPr>
        <p:spPr bwMode="auto">
          <a:xfrm>
            <a:off x="8525933" y="4707130"/>
            <a:ext cx="2019300" cy="1034129"/>
          </a:xfrm>
          <a:prstGeom prst="rect">
            <a:avLst/>
          </a:prstGeom>
          <a:solidFill>
            <a:schemeClr val="bg1"/>
          </a:solidFill>
          <a:ln w="57150">
            <a:solidFill>
              <a:schemeClr val="accent1"/>
            </a:solidFill>
            <a:miter lim="800000"/>
            <a:headEnd/>
            <a:tailEnd/>
          </a:ln>
          <a:effectLst/>
        </p:spPr>
        <p:txBody>
          <a:bodyPr wrap="square">
            <a:spAutoFit/>
          </a:bodyPr>
          <a:lstStyle/>
          <a:p>
            <a:pPr algn="ctr">
              <a:lnSpc>
                <a:spcPct val="85000"/>
              </a:lnSpc>
            </a:pPr>
            <a:r>
              <a:rPr lang="en-US" altLang="pl-PL"/>
              <a:t>Pass the information</a:t>
            </a:r>
          </a:p>
          <a:p>
            <a:pPr algn="ctr">
              <a:lnSpc>
                <a:spcPct val="85000"/>
              </a:lnSpc>
            </a:pPr>
            <a:r>
              <a:rPr lang="en-US" altLang="pl-PL"/>
              <a:t>to the ECDC and WHO</a:t>
            </a:r>
          </a:p>
        </p:txBody>
      </p:sp>
      <p:sp>
        <p:nvSpPr>
          <p:cNvPr id="26" name="Text Box 11">
            <a:extLst>
              <a:ext uri="{FF2B5EF4-FFF2-40B4-BE49-F238E27FC236}">
                <a16:creationId xmlns:a16="http://schemas.microsoft.com/office/drawing/2014/main" id="{C158C6E1-AB2D-48CE-A897-D3B4699D90D2}"/>
              </a:ext>
            </a:extLst>
          </p:cNvPr>
          <p:cNvSpPr txBox="1">
            <a:spLocks noChangeArrowheads="1"/>
          </p:cNvSpPr>
          <p:nvPr/>
        </p:nvSpPr>
        <p:spPr bwMode="auto">
          <a:xfrm>
            <a:off x="625997" y="4698640"/>
            <a:ext cx="2892737" cy="923330"/>
          </a:xfrm>
          <a:prstGeom prst="rect">
            <a:avLst/>
          </a:prstGeom>
          <a:solidFill>
            <a:schemeClr val="bg1"/>
          </a:solidFill>
          <a:ln w="38100">
            <a:solidFill>
              <a:schemeClr val="accent1"/>
            </a:solidFill>
            <a:miter lim="800000"/>
            <a:headEnd/>
            <a:tailEnd/>
          </a:ln>
          <a:effectLst/>
        </p:spPr>
        <p:txBody>
          <a:bodyPr wrap="square">
            <a:spAutoFit/>
          </a:bodyPr>
          <a:lstStyle/>
          <a:p>
            <a:pPr algn="ctr"/>
            <a:r>
              <a:rPr lang="en-US" altLang="pl-PL" dirty="0"/>
              <a:t>Continuing measurement of body temperature 2 x per day (for 21 days)</a:t>
            </a:r>
            <a:endParaRPr lang="en-US" altLang="pl-PL" b="1" dirty="0"/>
          </a:p>
        </p:txBody>
      </p:sp>
      <p:sp>
        <p:nvSpPr>
          <p:cNvPr id="27" name="Text Box 12">
            <a:extLst>
              <a:ext uri="{FF2B5EF4-FFF2-40B4-BE49-F238E27FC236}">
                <a16:creationId xmlns:a16="http://schemas.microsoft.com/office/drawing/2014/main" id="{250B717E-DF98-49C8-856C-FBD520898C37}"/>
              </a:ext>
            </a:extLst>
          </p:cNvPr>
          <p:cNvSpPr txBox="1">
            <a:spLocks noChangeArrowheads="1"/>
          </p:cNvSpPr>
          <p:nvPr/>
        </p:nvSpPr>
        <p:spPr bwMode="auto">
          <a:xfrm>
            <a:off x="4117663" y="4783305"/>
            <a:ext cx="3079004" cy="646331"/>
          </a:xfrm>
          <a:prstGeom prst="rect">
            <a:avLst/>
          </a:prstGeom>
          <a:noFill/>
          <a:ln w="381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pl-PL"/>
              <a:t>New case. Isolation, </a:t>
            </a:r>
          </a:p>
          <a:p>
            <a:pPr algn="ctr"/>
            <a:r>
              <a:rPr lang="en-US" altLang="pl-PL"/>
              <a:t>quarantine, treatment </a:t>
            </a:r>
          </a:p>
        </p:txBody>
      </p:sp>
      <p:sp>
        <p:nvSpPr>
          <p:cNvPr id="32" name="Text Box 17">
            <a:extLst>
              <a:ext uri="{FF2B5EF4-FFF2-40B4-BE49-F238E27FC236}">
                <a16:creationId xmlns:a16="http://schemas.microsoft.com/office/drawing/2014/main" id="{E289393C-3574-4862-8446-6C77ADCACD2E}"/>
              </a:ext>
            </a:extLst>
          </p:cNvPr>
          <p:cNvSpPr txBox="1">
            <a:spLocks noChangeArrowheads="1"/>
          </p:cNvSpPr>
          <p:nvPr/>
        </p:nvSpPr>
        <p:spPr bwMode="auto">
          <a:xfrm>
            <a:off x="5778997" y="3890654"/>
            <a:ext cx="5688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2000" b="1"/>
              <a:t>Yes</a:t>
            </a:r>
          </a:p>
        </p:txBody>
      </p:sp>
      <p:sp>
        <p:nvSpPr>
          <p:cNvPr id="33" name="Text Box 18">
            <a:extLst>
              <a:ext uri="{FF2B5EF4-FFF2-40B4-BE49-F238E27FC236}">
                <a16:creationId xmlns:a16="http://schemas.microsoft.com/office/drawing/2014/main" id="{FFB531D1-6CC6-4C02-ADCF-B90490C1B3D7}"/>
              </a:ext>
            </a:extLst>
          </p:cNvPr>
          <p:cNvSpPr txBox="1">
            <a:spLocks noChangeArrowheads="1"/>
          </p:cNvSpPr>
          <p:nvPr/>
        </p:nvSpPr>
        <p:spPr bwMode="auto">
          <a:xfrm>
            <a:off x="1411969" y="3868764"/>
            <a:ext cx="5437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pl-PL" sz="2000" b="1"/>
              <a:t>No</a:t>
            </a:r>
          </a:p>
        </p:txBody>
      </p:sp>
      <p:sp>
        <p:nvSpPr>
          <p:cNvPr id="34" name="Text Box 21">
            <a:extLst>
              <a:ext uri="{FF2B5EF4-FFF2-40B4-BE49-F238E27FC236}">
                <a16:creationId xmlns:a16="http://schemas.microsoft.com/office/drawing/2014/main" id="{84AD351A-643F-4F20-B80D-508E58297A0D}"/>
              </a:ext>
            </a:extLst>
          </p:cNvPr>
          <p:cNvSpPr txBox="1">
            <a:spLocks noChangeArrowheads="1"/>
          </p:cNvSpPr>
          <p:nvPr/>
        </p:nvSpPr>
        <p:spPr bwMode="auto">
          <a:xfrm>
            <a:off x="452927" y="263352"/>
            <a:ext cx="1143427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pl-PL" sz="3600" dirty="0">
                <a:solidFill>
                  <a:schemeClr val="accent1"/>
                </a:solidFill>
                <a:effectLst>
                  <a:outerShdw blurRad="38100" dist="38100" dir="2700000" algn="tl">
                    <a:srgbClr val="C0C0C0"/>
                  </a:outerShdw>
                </a:effectLst>
                <a:cs typeface="Times New Roman" panose="02020603050405020304" pitchFamily="18" charset="0"/>
              </a:rPr>
              <a:t>The </a:t>
            </a:r>
            <a:r>
              <a:rPr lang="en-US" altLang="pl-PL" sz="3600" dirty="0">
                <a:solidFill>
                  <a:schemeClr val="accent1"/>
                </a:solidFill>
                <a:effectLst>
                  <a:outerShdw blurRad="38100" dist="38100" dir="2700000" algn="tl">
                    <a:srgbClr val="C0C0C0"/>
                  </a:outerShdw>
                </a:effectLst>
              </a:rPr>
              <a:t>reaction</a:t>
            </a:r>
            <a:r>
              <a:rPr lang="en-US" altLang="pl-PL" sz="3600" dirty="0">
                <a:solidFill>
                  <a:schemeClr val="accent1"/>
                </a:solidFill>
                <a:effectLst>
                  <a:outerShdw blurRad="38100" dist="38100" dir="2700000" algn="tl">
                    <a:srgbClr val="C0C0C0"/>
                  </a:outerShdw>
                </a:effectLst>
                <a:cs typeface="Times New Roman" panose="02020603050405020304" pitchFamily="18" charset="0"/>
              </a:rPr>
              <a:t> scheme used by sanitary service in case of viral hemorrhagic fever (VHF) suspicions case</a:t>
            </a:r>
            <a:r>
              <a:rPr lang="en-US" altLang="pl-PL" sz="3600" dirty="0">
                <a:solidFill>
                  <a:schemeClr val="accent1"/>
                </a:solidFill>
              </a:rPr>
              <a:t> </a:t>
            </a:r>
          </a:p>
        </p:txBody>
      </p:sp>
      <p:cxnSp>
        <p:nvCxnSpPr>
          <p:cNvPr id="3" name="Straight Arrow Connector 2">
            <a:extLst>
              <a:ext uri="{FF2B5EF4-FFF2-40B4-BE49-F238E27FC236}">
                <a16:creationId xmlns:a16="http://schemas.microsoft.com/office/drawing/2014/main" id="{E3220925-DF6F-4DCF-8F6A-2BF17AECACAE}"/>
              </a:ext>
            </a:extLst>
          </p:cNvPr>
          <p:cNvCxnSpPr>
            <a:cxnSpLocks/>
            <a:stCxn id="21" idx="3"/>
            <a:endCxn id="23" idx="1"/>
          </p:cNvCxnSpPr>
          <p:nvPr/>
        </p:nvCxnSpPr>
        <p:spPr>
          <a:xfrm>
            <a:off x="5960532" y="2346064"/>
            <a:ext cx="1543987" cy="0"/>
          </a:xfrm>
          <a:prstGeom prst="straightConnector1">
            <a:avLst/>
          </a:prstGeom>
          <a:ln w="38100">
            <a:solidFill>
              <a:schemeClr val="accent5">
                <a:lumMod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D5DCCCC-23AF-4CDD-9741-EBA27FD0EDDB}"/>
              </a:ext>
            </a:extLst>
          </p:cNvPr>
          <p:cNvCxnSpPr>
            <a:cxnSpLocks/>
            <a:stCxn id="21" idx="2"/>
            <a:endCxn id="22" idx="0"/>
          </p:cNvCxnSpPr>
          <p:nvPr/>
        </p:nvCxnSpPr>
        <p:spPr>
          <a:xfrm flipH="1">
            <a:off x="4023882" y="2807729"/>
            <a:ext cx="15842" cy="520029"/>
          </a:xfrm>
          <a:prstGeom prst="straightConnector1">
            <a:avLst/>
          </a:prstGeom>
          <a:ln w="38100">
            <a:solidFill>
              <a:schemeClr val="accent5">
                <a:lumMod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B53E47E-E12C-4CA6-9C67-6AB23AB23DDC}"/>
              </a:ext>
            </a:extLst>
          </p:cNvPr>
          <p:cNvCxnSpPr>
            <a:cxnSpLocks/>
            <a:stCxn id="27" idx="3"/>
            <a:endCxn id="24" idx="1"/>
          </p:cNvCxnSpPr>
          <p:nvPr/>
        </p:nvCxnSpPr>
        <p:spPr>
          <a:xfrm>
            <a:off x="7196667" y="5106471"/>
            <a:ext cx="1329266" cy="117724"/>
          </a:xfrm>
          <a:prstGeom prst="straightConnector1">
            <a:avLst/>
          </a:prstGeom>
          <a:ln w="38100">
            <a:solidFill>
              <a:schemeClr val="accent5">
                <a:lumMod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DCA95F59-B646-490B-9CEC-B5BDF16E0577}"/>
              </a:ext>
            </a:extLst>
          </p:cNvPr>
          <p:cNvCxnSpPr>
            <a:cxnSpLocks/>
            <a:stCxn id="22" idx="3"/>
            <a:endCxn id="27" idx="0"/>
          </p:cNvCxnSpPr>
          <p:nvPr/>
        </p:nvCxnSpPr>
        <p:spPr>
          <a:xfrm>
            <a:off x="5189425" y="3650924"/>
            <a:ext cx="467740" cy="1132381"/>
          </a:xfrm>
          <a:prstGeom prst="bentConnector2">
            <a:avLst/>
          </a:prstGeom>
          <a:ln w="28575">
            <a:solidFill>
              <a:schemeClr val="accent5">
                <a:lumMod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04031A82-35ED-43B8-93D7-0322FED4F022}"/>
              </a:ext>
            </a:extLst>
          </p:cNvPr>
          <p:cNvCxnSpPr>
            <a:cxnSpLocks/>
            <a:stCxn id="22" idx="1"/>
            <a:endCxn id="26" idx="0"/>
          </p:cNvCxnSpPr>
          <p:nvPr/>
        </p:nvCxnSpPr>
        <p:spPr>
          <a:xfrm rot="10800000" flipV="1">
            <a:off x="2072366" y="3650924"/>
            <a:ext cx="785972" cy="1047716"/>
          </a:xfrm>
          <a:prstGeom prst="bentConnector2">
            <a:avLst/>
          </a:prstGeom>
          <a:ln w="28575">
            <a:solidFill>
              <a:schemeClr val="accent5">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Footer Placeholder 5">
            <a:extLst>
              <a:ext uri="{FF2B5EF4-FFF2-40B4-BE49-F238E27FC236}">
                <a16:creationId xmlns:a16="http://schemas.microsoft.com/office/drawing/2014/main" id="{E3E9D524-873A-40DA-BE80-0ADD198DBB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5142751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20, 2019</a:t>
            </a:r>
          </a:p>
        </p:txBody>
      </p:sp>
      <p:sp>
        <p:nvSpPr>
          <p:cNvPr id="3" name="Text Placeholder 2"/>
          <p:cNvSpPr>
            <a:spLocks noGrp="1"/>
          </p:cNvSpPr>
          <p:nvPr>
            <p:ph type="body" sz="quarter" idx="15"/>
          </p:nvPr>
        </p:nvSpPr>
        <p:spPr/>
        <p:txBody>
          <a:bodyPr/>
          <a:lstStyle/>
          <a:p>
            <a:pPr marL="88900" indent="0">
              <a:buNone/>
            </a:pPr>
            <a:r>
              <a:rPr lang="en-US" dirty="0"/>
              <a:t>Information from the European Centre for Disease Prevention and Control</a:t>
            </a:r>
          </a:p>
          <a:p>
            <a:r>
              <a:rPr lang="en-US" dirty="0"/>
              <a:t>Due to the epidemiological situation in Uganda, the Ministry of Health provides information that there were no cases of Marburg disease in Belgium. </a:t>
            </a:r>
          </a:p>
          <a:p>
            <a:r>
              <a:rPr lang="en-US" dirty="0"/>
              <a:t>The Ministry of Health also provides information that the epidemiological situation in Belgium is constantly being monitored.</a:t>
            </a:r>
          </a:p>
          <a:p>
            <a:r>
              <a:rPr lang="en-US" dirty="0"/>
              <a:t>The Ministry of Health strongly advises to postpone travel of Belgian citizens to Uganda and neighboring countries.  </a:t>
            </a:r>
          </a:p>
        </p:txBody>
      </p:sp>
      <p:sp>
        <p:nvSpPr>
          <p:cNvPr id="4" name="Slide Number Placeholder 3"/>
          <p:cNvSpPr>
            <a:spLocks noGrp="1"/>
          </p:cNvSpPr>
          <p:nvPr>
            <p:ph type="sldNum" sz="quarter" idx="4"/>
          </p:nvPr>
        </p:nvSpPr>
        <p:spPr/>
        <p:txBody>
          <a:bodyPr/>
          <a:lstStyle/>
          <a:p>
            <a:fld id="{A814E660-BF25-4843-B2A0-93C6E2B6253B}" type="slidenum">
              <a:rPr lang="en-US" smtClean="0"/>
              <a:pPr/>
              <a:t>27</a:t>
            </a:fld>
            <a:endParaRPr lang="en-US"/>
          </a:p>
        </p:txBody>
      </p:sp>
      <p:sp>
        <p:nvSpPr>
          <p:cNvPr id="6" name="Footer Placeholder 5">
            <a:extLst>
              <a:ext uri="{FF2B5EF4-FFF2-40B4-BE49-F238E27FC236}">
                <a16:creationId xmlns:a16="http://schemas.microsoft.com/office/drawing/2014/main" id="{F7DB0E41-AB3F-4569-B00B-B69A8DD9F5E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481205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US" smtClean="0"/>
              <a:pPr/>
              <a:t>28</a:t>
            </a:fld>
            <a:endParaRPr lang="en-US"/>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5">
            <a:extLst>
              <a:ext uri="{FF2B5EF4-FFF2-40B4-BE49-F238E27FC236}">
                <a16:creationId xmlns:a16="http://schemas.microsoft.com/office/drawing/2014/main" id="{259BF663-5EB4-415A-96E7-9A8C9FB2813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17, 2019 11:00</a:t>
            </a:r>
          </a:p>
        </p:txBody>
      </p:sp>
      <p:sp>
        <p:nvSpPr>
          <p:cNvPr id="3" name="Text Placeholder 2"/>
          <p:cNvSpPr>
            <a:spLocks noGrp="1"/>
          </p:cNvSpPr>
          <p:nvPr>
            <p:ph type="body" sz="quarter" idx="15"/>
          </p:nvPr>
        </p:nvSpPr>
        <p:spPr/>
        <p:txBody>
          <a:bodyPr>
            <a:normAutofit lnSpcReduction="10000"/>
          </a:bodyPr>
          <a:lstStyle/>
          <a:p>
            <a:r>
              <a:rPr lang="en-US" dirty="0"/>
              <a:t>Location:		onboard an airplane, flying from Beijing to Brussels,</a:t>
            </a:r>
          </a:p>
          <a:p>
            <a:pPr marL="88900" indent="0">
              <a:buNone/>
            </a:pPr>
            <a:endParaRPr lang="en-US" dirty="0"/>
          </a:p>
          <a:p>
            <a:r>
              <a:rPr lang="en-US" dirty="0"/>
              <a:t>Observation: 	a single passenger shows symptoms of illness:</a:t>
            </a:r>
          </a:p>
          <a:p>
            <a:endParaRPr lang="en-US" sz="1200" dirty="0"/>
          </a:p>
          <a:p>
            <a:pPr lvl="6"/>
            <a:r>
              <a:rPr lang="en-US" sz="2400" i="1" dirty="0"/>
              <a:t>Vomiting</a:t>
            </a:r>
          </a:p>
          <a:p>
            <a:pPr lvl="6"/>
            <a:r>
              <a:rPr lang="en-US" sz="2400" i="1" dirty="0"/>
              <a:t>Probably fever</a:t>
            </a:r>
          </a:p>
          <a:p>
            <a:pPr lvl="6"/>
            <a:endParaRPr lang="en-US" sz="2000" dirty="0"/>
          </a:p>
          <a:p>
            <a:r>
              <a:rPr lang="en-US" dirty="0"/>
              <a:t>Time of arrival at Brussels Airport – 2 hours. </a:t>
            </a:r>
          </a:p>
          <a:p>
            <a:endParaRPr lang="en-US" dirty="0"/>
          </a:p>
          <a:p>
            <a:r>
              <a:rPr lang="en-US" dirty="0"/>
              <a:t>Step by step action </a:t>
            </a:r>
          </a:p>
        </p:txBody>
      </p:sp>
      <p:sp>
        <p:nvSpPr>
          <p:cNvPr id="4" name="Slide Number Placeholder 3"/>
          <p:cNvSpPr>
            <a:spLocks noGrp="1"/>
          </p:cNvSpPr>
          <p:nvPr>
            <p:ph type="sldNum" sz="quarter" idx="4"/>
          </p:nvPr>
        </p:nvSpPr>
        <p:spPr/>
        <p:txBody>
          <a:bodyPr/>
          <a:lstStyle/>
          <a:p>
            <a:fld id="{A814E660-BF25-4843-B2A0-93C6E2B6253B}" type="slidenum">
              <a:rPr lang="en-US" smtClean="0"/>
              <a:pPr/>
              <a:t>3</a:t>
            </a:fld>
            <a:endParaRPr lang="en-US"/>
          </a:p>
        </p:txBody>
      </p:sp>
      <p:sp>
        <p:nvSpPr>
          <p:cNvPr id="6" name="Footer Placeholder 5">
            <a:extLst>
              <a:ext uri="{FF2B5EF4-FFF2-40B4-BE49-F238E27FC236}">
                <a16:creationId xmlns:a16="http://schemas.microsoft.com/office/drawing/2014/main" id="{24AF52D7-AF7D-4D64-82F1-0E4DDEBB131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answers</a:t>
            </a:r>
          </a:p>
        </p:txBody>
      </p:sp>
      <p:sp>
        <p:nvSpPr>
          <p:cNvPr id="3" name="Text Placeholder 2"/>
          <p:cNvSpPr>
            <a:spLocks noGrp="1"/>
          </p:cNvSpPr>
          <p:nvPr>
            <p:ph type="body" sz="quarter" idx="15"/>
          </p:nvPr>
        </p:nvSpPr>
        <p:spPr/>
        <p:txBody>
          <a:bodyPr/>
          <a:lstStyle/>
          <a:p>
            <a:r>
              <a:rPr lang="en-US" dirty="0"/>
              <a:t>Returning the airplane to its departure airport</a:t>
            </a:r>
          </a:p>
          <a:p>
            <a:r>
              <a:rPr lang="en-US" dirty="0"/>
              <a:t>Redirect the airplane to an alternative landing zone</a:t>
            </a:r>
          </a:p>
          <a:p>
            <a:r>
              <a:rPr lang="en-US" dirty="0"/>
              <a:t>Isolate the sick passenger in the airplane’s toilet</a:t>
            </a:r>
          </a:p>
          <a:p>
            <a:r>
              <a:rPr lang="en-US" dirty="0"/>
              <a:t>Secure the patient’s expelled fluids </a:t>
            </a:r>
          </a:p>
          <a:p>
            <a:r>
              <a:rPr lang="en-US" dirty="0"/>
              <a:t>Emergency status for all medical and rescue services</a:t>
            </a:r>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4</a:t>
            </a:fld>
            <a:endParaRPr lang="en-US"/>
          </a:p>
        </p:txBody>
      </p:sp>
      <p:sp>
        <p:nvSpPr>
          <p:cNvPr id="6" name="Footer Placeholder 5">
            <a:extLst>
              <a:ext uri="{FF2B5EF4-FFF2-40B4-BE49-F238E27FC236}">
                <a16:creationId xmlns:a16="http://schemas.microsoft.com/office/drawing/2014/main" id="{8B8E5E41-5EF7-43D8-904D-477AD55FD91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17, 2019 12:00</a:t>
            </a:r>
          </a:p>
        </p:txBody>
      </p:sp>
      <p:sp>
        <p:nvSpPr>
          <p:cNvPr id="3" name="Text Placeholder 2"/>
          <p:cNvSpPr>
            <a:spLocks noGrp="1"/>
          </p:cNvSpPr>
          <p:nvPr>
            <p:ph type="body" sz="quarter" idx="15"/>
          </p:nvPr>
        </p:nvSpPr>
        <p:spPr/>
        <p:txBody>
          <a:bodyPr/>
          <a:lstStyle/>
          <a:p>
            <a:r>
              <a:rPr lang="en-US" dirty="0"/>
              <a:t>Additional information</a:t>
            </a:r>
          </a:p>
          <a:p>
            <a:pPr lvl="1"/>
            <a:r>
              <a:rPr lang="en-US" dirty="0"/>
              <a:t>Five potential (identical) cases are observed onboard. </a:t>
            </a:r>
          </a:p>
          <a:p>
            <a:pPr lvl="1"/>
            <a:r>
              <a:rPr lang="en-US" dirty="0"/>
              <a:t>The number of the passengers onboard: 180</a:t>
            </a:r>
          </a:p>
          <a:p>
            <a:pPr lvl="1"/>
            <a:r>
              <a:rPr lang="en-US" dirty="0"/>
              <a:t>The airplane will land at Brussels International airport within 1 hour. </a:t>
            </a:r>
          </a:p>
          <a:p>
            <a:pPr lvl="1"/>
            <a:r>
              <a:rPr lang="en-US" dirty="0"/>
              <a:t>The sick passenger holds an Australian passport</a:t>
            </a:r>
          </a:p>
        </p:txBody>
      </p:sp>
      <p:sp>
        <p:nvSpPr>
          <p:cNvPr id="4" name="Slide Number Placeholder 3"/>
          <p:cNvSpPr>
            <a:spLocks noGrp="1"/>
          </p:cNvSpPr>
          <p:nvPr>
            <p:ph type="sldNum" sz="quarter" idx="4"/>
          </p:nvPr>
        </p:nvSpPr>
        <p:spPr/>
        <p:txBody>
          <a:bodyPr/>
          <a:lstStyle/>
          <a:p>
            <a:fld id="{A814E660-BF25-4843-B2A0-93C6E2B6253B}" type="slidenum">
              <a:rPr lang="en-US" smtClean="0"/>
              <a:pPr/>
              <a:t>5</a:t>
            </a:fld>
            <a:endParaRPr lang="en-US"/>
          </a:p>
        </p:txBody>
      </p:sp>
      <p:sp>
        <p:nvSpPr>
          <p:cNvPr id="6" name="Footer Placeholder 5">
            <a:extLst>
              <a:ext uri="{FF2B5EF4-FFF2-40B4-BE49-F238E27FC236}">
                <a16:creationId xmlns:a16="http://schemas.microsoft.com/office/drawing/2014/main" id="{6CE72573-B738-4A3B-871F-FC8782077B6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2496500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17, 2019 13:00</a:t>
            </a:r>
          </a:p>
        </p:txBody>
      </p:sp>
      <p:sp>
        <p:nvSpPr>
          <p:cNvPr id="3" name="Text Placeholder 2"/>
          <p:cNvSpPr>
            <a:spLocks noGrp="1"/>
          </p:cNvSpPr>
          <p:nvPr>
            <p:ph type="body" sz="quarter" idx="15"/>
          </p:nvPr>
        </p:nvSpPr>
        <p:spPr/>
        <p:txBody>
          <a:bodyPr/>
          <a:lstStyle/>
          <a:p>
            <a:r>
              <a:rPr lang="en-US" dirty="0"/>
              <a:t>Additional information</a:t>
            </a:r>
          </a:p>
          <a:p>
            <a:pPr lvl="1"/>
            <a:r>
              <a:rPr lang="en-US" dirty="0"/>
              <a:t>The airplane lands at Brussels International airport. </a:t>
            </a:r>
          </a:p>
          <a:p>
            <a:pPr lvl="1"/>
            <a:r>
              <a:rPr lang="en-US" dirty="0"/>
              <a:t>During landing procedures, the captain informs the control tower about  potential wounded passengers due to a hard landing.</a:t>
            </a:r>
          </a:p>
          <a:p>
            <a:pPr lvl="1"/>
            <a:r>
              <a:rPr lang="en-US" dirty="0"/>
              <a:t>The sick passenger is on his returning flight from the Republic of Uganda</a:t>
            </a:r>
          </a:p>
        </p:txBody>
      </p:sp>
      <p:sp>
        <p:nvSpPr>
          <p:cNvPr id="4" name="Slide Number Placeholder 3"/>
          <p:cNvSpPr>
            <a:spLocks noGrp="1"/>
          </p:cNvSpPr>
          <p:nvPr>
            <p:ph type="sldNum" sz="quarter" idx="4"/>
          </p:nvPr>
        </p:nvSpPr>
        <p:spPr/>
        <p:txBody>
          <a:bodyPr/>
          <a:lstStyle/>
          <a:p>
            <a:fld id="{A814E660-BF25-4843-B2A0-93C6E2B6253B}" type="slidenum">
              <a:rPr lang="en-US" smtClean="0"/>
              <a:pPr/>
              <a:t>6</a:t>
            </a:fld>
            <a:endParaRPr lang="en-US"/>
          </a:p>
        </p:txBody>
      </p:sp>
      <p:sp>
        <p:nvSpPr>
          <p:cNvPr id="6" name="Footer Placeholder 5">
            <a:extLst>
              <a:ext uri="{FF2B5EF4-FFF2-40B4-BE49-F238E27FC236}">
                <a16:creationId xmlns:a16="http://schemas.microsoft.com/office/drawing/2014/main" id="{917FEE4A-8CC2-451D-8139-B1F7C3B967C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7468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November 17, 2019 13:15</a:t>
            </a:r>
          </a:p>
        </p:txBody>
      </p:sp>
      <p:sp>
        <p:nvSpPr>
          <p:cNvPr id="3" name="Text Placeholder 2"/>
          <p:cNvSpPr>
            <a:spLocks noGrp="1"/>
          </p:cNvSpPr>
          <p:nvPr>
            <p:ph type="body" sz="quarter" idx="15"/>
          </p:nvPr>
        </p:nvSpPr>
        <p:spPr/>
        <p:txBody>
          <a:bodyPr/>
          <a:lstStyle/>
          <a:p>
            <a:r>
              <a:rPr lang="en-US" dirty="0"/>
              <a:t>Additional information</a:t>
            </a:r>
          </a:p>
          <a:p>
            <a:pPr lvl="1"/>
            <a:r>
              <a:rPr lang="en-US" dirty="0"/>
              <a:t>The airplane is directed to a specific runway, which is not in use.</a:t>
            </a:r>
          </a:p>
          <a:p>
            <a:pPr lvl="1"/>
            <a:r>
              <a:rPr lang="en-US" dirty="0"/>
              <a:t>Medical First Responders enter the airplane.</a:t>
            </a:r>
          </a:p>
          <a:p>
            <a:r>
              <a:rPr lang="en-US" dirty="0"/>
              <a:t>The Medical First Responders team findings</a:t>
            </a:r>
          </a:p>
          <a:p>
            <a:pPr lvl="1"/>
            <a:r>
              <a:rPr lang="en-US" dirty="0"/>
              <a:t>First sick passenger – unconsciousness, no injuries.</a:t>
            </a:r>
          </a:p>
          <a:p>
            <a:pPr lvl="1"/>
            <a:r>
              <a:rPr lang="en-US" dirty="0"/>
              <a:t>Remaining 4 previously reported with vomiting – do not require medical attention.</a:t>
            </a:r>
          </a:p>
          <a:p>
            <a:pPr lvl="1"/>
            <a:r>
              <a:rPr lang="en-US" dirty="0"/>
              <a:t>Ten more passengers need medical attention.</a:t>
            </a:r>
          </a:p>
        </p:txBody>
      </p:sp>
      <p:sp>
        <p:nvSpPr>
          <p:cNvPr id="4" name="Slide Number Placeholder 3"/>
          <p:cNvSpPr>
            <a:spLocks noGrp="1"/>
          </p:cNvSpPr>
          <p:nvPr>
            <p:ph type="sldNum" sz="quarter" idx="4"/>
          </p:nvPr>
        </p:nvSpPr>
        <p:spPr/>
        <p:txBody>
          <a:bodyPr/>
          <a:lstStyle/>
          <a:p>
            <a:fld id="{A814E660-BF25-4843-B2A0-93C6E2B6253B}" type="slidenum">
              <a:rPr lang="en-US" smtClean="0"/>
              <a:pPr/>
              <a:t>7</a:t>
            </a:fld>
            <a:endParaRPr lang="en-US"/>
          </a:p>
        </p:txBody>
      </p:sp>
      <p:sp>
        <p:nvSpPr>
          <p:cNvPr id="6" name="Footer Placeholder 5">
            <a:extLst>
              <a:ext uri="{FF2B5EF4-FFF2-40B4-BE49-F238E27FC236}">
                <a16:creationId xmlns:a16="http://schemas.microsoft.com/office/drawing/2014/main" id="{D8B17B82-088B-45DB-A813-5123166AEAB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33135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pic>
        <p:nvPicPr>
          <p:cNvPr id="3" name="Obraz 2">
            <a:extLst>
              <a:ext uri="{FF2B5EF4-FFF2-40B4-BE49-F238E27FC236}">
                <a16:creationId xmlns:a16="http://schemas.microsoft.com/office/drawing/2014/main" id="{BFCAA588-4B6F-4F59-B887-546F90D8EC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160" y="147551"/>
            <a:ext cx="10051820" cy="6015525"/>
          </a:xfrm>
          <a:prstGeom prst="rect">
            <a:avLst/>
          </a:prstGeom>
        </p:spPr>
      </p:pic>
      <p:sp>
        <p:nvSpPr>
          <p:cNvPr id="6" name="Footer Placeholder 5">
            <a:extLst>
              <a:ext uri="{FF2B5EF4-FFF2-40B4-BE49-F238E27FC236}">
                <a16:creationId xmlns:a16="http://schemas.microsoft.com/office/drawing/2014/main" id="{79A4D7FC-EF72-423C-8310-82F0F0FD882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1085588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November 17, 2019 13:20</a:t>
            </a:r>
          </a:p>
        </p:txBody>
      </p:sp>
      <p:sp>
        <p:nvSpPr>
          <p:cNvPr id="3" name="Text Placeholder 2"/>
          <p:cNvSpPr>
            <a:spLocks noGrp="1"/>
          </p:cNvSpPr>
          <p:nvPr>
            <p:ph type="body" sz="quarter" idx="15"/>
          </p:nvPr>
        </p:nvSpPr>
        <p:spPr/>
        <p:txBody>
          <a:bodyPr/>
          <a:lstStyle/>
          <a:p>
            <a:r>
              <a:rPr lang="en-US" dirty="0"/>
              <a:t>Triage the victims</a:t>
            </a:r>
          </a:p>
        </p:txBody>
      </p:sp>
      <p:sp>
        <p:nvSpPr>
          <p:cNvPr id="4" name="Slide Number Placeholder 3"/>
          <p:cNvSpPr>
            <a:spLocks noGrp="1"/>
          </p:cNvSpPr>
          <p:nvPr>
            <p:ph type="sldNum" sz="quarter" idx="4"/>
          </p:nvPr>
        </p:nvSpPr>
        <p:spPr/>
        <p:txBody>
          <a:bodyPr/>
          <a:lstStyle/>
          <a:p>
            <a:fld id="{A814E660-BF25-4843-B2A0-93C6E2B6253B}" type="slidenum">
              <a:rPr lang="en-US" smtClean="0"/>
              <a:pPr/>
              <a:t>9</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420532" y="2866621"/>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4" name="Title 4">
            <a:extLst>
              <a:ext uri="{FF2B5EF4-FFF2-40B4-BE49-F238E27FC236}">
                <a16:creationId xmlns:a16="http://schemas.microsoft.com/office/drawing/2014/main" id="{084E4BE8-003C-42DF-8E2C-8F95546685BD}"/>
              </a:ext>
            </a:extLst>
          </p:cNvPr>
          <p:cNvSpPr>
            <a:spLocks noGrp="1"/>
          </p:cNvSpPr>
          <p:nvPr/>
        </p:nvSpPr>
        <p:spPr>
          <a:xfrm>
            <a:off x="3420532" y="438555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MASS</a:t>
            </a:r>
            <a:r>
              <a:rPr lang="pl-PL" dirty="0"/>
              <a:t> </a:t>
            </a:r>
            <a:r>
              <a:rPr lang="en-US" dirty="0"/>
              <a:t>Triage</a:t>
            </a:r>
          </a:p>
        </p:txBody>
      </p:sp>
      <p:sp>
        <p:nvSpPr>
          <p:cNvPr id="8" name="Footer Placeholder 5">
            <a:extLst>
              <a:ext uri="{FF2B5EF4-FFF2-40B4-BE49-F238E27FC236}">
                <a16:creationId xmlns:a16="http://schemas.microsoft.com/office/drawing/2014/main" id="{4700E1BB-30D7-4917-B637-C79703FB1B0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12498</TotalTime>
  <Words>6535</Words>
  <Application>Microsoft Office PowerPoint</Application>
  <PresentationFormat>Widescreen</PresentationFormat>
  <Paragraphs>602</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FranklinGotTExtCon</vt:lpstr>
      <vt:lpstr>Georgia</vt:lpstr>
      <vt:lpstr>Segoe UI</vt:lpstr>
      <vt:lpstr>Segoe UI Semibold</vt:lpstr>
      <vt:lpstr>Office Theme</vt:lpstr>
      <vt:lpstr>Scenario discussion  23. Plane incident</vt:lpstr>
      <vt:lpstr>6.3 Scenario 23 Plane incident</vt:lpstr>
      <vt:lpstr>November 17, 2019 11:00</vt:lpstr>
      <vt:lpstr>Potential answers</vt:lpstr>
      <vt:lpstr>November 17, 2019 12:00</vt:lpstr>
      <vt:lpstr>November 17, 2019 13:00</vt:lpstr>
      <vt:lpstr>November 17, 2019 13:15</vt:lpstr>
      <vt:lpstr>PowerPoint Presentation</vt:lpstr>
      <vt:lpstr>November 17, 2019 13:20</vt:lpstr>
      <vt:lpstr>VICTIM NO 1</vt:lpstr>
      <vt:lpstr>VICTIM NO 2</vt:lpstr>
      <vt:lpstr>VICTIM NO 3</vt:lpstr>
      <vt:lpstr>VICTIM NO 4</vt:lpstr>
      <vt:lpstr>VICTIM NO 5</vt:lpstr>
      <vt:lpstr>VICTIM NO 6</vt:lpstr>
      <vt:lpstr>VICTIM NO 7</vt:lpstr>
      <vt:lpstr>VICTIM NO 8</vt:lpstr>
      <vt:lpstr>VICTIM NO 9</vt:lpstr>
      <vt:lpstr>VICTIM NO 10</vt:lpstr>
      <vt:lpstr>Potential answers</vt:lpstr>
      <vt:lpstr>November 18, 2019 13:00</vt:lpstr>
      <vt:lpstr>Potential answers</vt:lpstr>
      <vt:lpstr>November 18, 2019 20:00</vt:lpstr>
      <vt:lpstr>November 18, 2019 22:00</vt:lpstr>
      <vt:lpstr>November 18, 2010 23:00</vt:lpstr>
      <vt:lpstr>PowerPoint Presentation</vt:lpstr>
      <vt:lpstr>November 20, 2019</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Saskia Rutjes</cp:lastModifiedBy>
  <cp:revision>580</cp:revision>
  <cp:lastPrinted>2020-01-20T09:16:47Z</cp:lastPrinted>
  <dcterms:created xsi:type="dcterms:W3CDTF">2019-10-21T09:10:33Z</dcterms:created>
  <dcterms:modified xsi:type="dcterms:W3CDTF">2022-11-23T21:48:18Z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