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9"/>
  </p:notesMasterIdLst>
  <p:handoutMasterIdLst>
    <p:handoutMasterId r:id="rId20"/>
  </p:handoutMasterIdLst>
  <p:sldIdLst>
    <p:sldId id="299" r:id="rId2"/>
    <p:sldId id="386" r:id="rId3"/>
    <p:sldId id="261" r:id="rId4"/>
    <p:sldId id="274" r:id="rId5"/>
    <p:sldId id="278" r:id="rId6"/>
    <p:sldId id="289" r:id="rId7"/>
    <p:sldId id="279" r:id="rId8"/>
    <p:sldId id="280" r:id="rId9"/>
    <p:sldId id="281" r:id="rId10"/>
    <p:sldId id="282" r:id="rId11"/>
    <p:sldId id="284" r:id="rId12"/>
    <p:sldId id="283" r:id="rId13"/>
    <p:sldId id="285" r:id="rId14"/>
    <p:sldId id="286" r:id="rId15"/>
    <p:sldId id="287" r:id="rId16"/>
    <p:sldId id="288" r:id="rId17"/>
    <p:sldId id="266"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nout de Bruin" initials="AdB" lastIdx="11" clrIdx="0">
    <p:extLst>
      <p:ext uri="{19B8F6BF-5375-455C-9EA6-DF929625EA0E}">
        <p15:presenceInfo xmlns:p15="http://schemas.microsoft.com/office/powerpoint/2012/main" userId="S::arnout.de.bruin@rivm.nl::8ff4e568-8cab-4069-bea9-4b91c2a818ee" providerId="AD"/>
      </p:ext>
    </p:extLst>
  </p:cmAuthor>
  <p:cmAuthor id="2" name="Marcin Niemcewicz" initials="MN" lastIdx="4" clrIdx="1">
    <p:extLst>
      <p:ext uri="{19B8F6BF-5375-455C-9EA6-DF929625EA0E}">
        <p15:presenceInfo xmlns:p15="http://schemas.microsoft.com/office/powerpoint/2012/main" userId="S-1-5-21-775343968-972068054-230118051-100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249" autoAdjust="0"/>
    <p:restoredTop sz="48241" autoAdjust="0"/>
  </p:normalViewPr>
  <p:slideViewPr>
    <p:cSldViewPr snapToGrid="0">
      <p:cViewPr varScale="1">
        <p:scale>
          <a:sx n="55" d="100"/>
          <a:sy n="55" d="100"/>
        </p:scale>
        <p:origin x="2682" y="66"/>
      </p:cViewPr>
      <p:guideLst/>
    </p:cSldViewPr>
  </p:slideViewPr>
  <p:notesTextViewPr>
    <p:cViewPr>
      <p:scale>
        <a:sx n="150" d="100"/>
        <a:sy n="150" d="100"/>
      </p:scale>
      <p:origin x="0" y="0"/>
    </p:cViewPr>
  </p:notesTextViewPr>
  <p:notesViewPr>
    <p:cSldViewPr snapToGrid="0" showGuides="1">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24. High school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 First slide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expected result is to verify their knowledge concerning medical segregation in case of chemical agent intoxication.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The aim is to verify the trainees’ practical skills in triage categorization </a:t>
            </a:r>
            <a:r>
              <a:rPr lang="pl-PL" sz="800" kern="1200" dirty="0">
                <a:solidFill>
                  <a:schemeClr val="tx1"/>
                </a:solidFill>
                <a:effectLst/>
                <a:latin typeface="+mn-lt"/>
                <a:ea typeface="+mn-ea"/>
                <a:cs typeface="+mn-cs"/>
              </a:rPr>
              <a:t>in </a:t>
            </a:r>
            <a:r>
              <a:rPr lang="en-GB" sz="800" kern="1200" dirty="0">
                <a:solidFill>
                  <a:schemeClr val="tx1"/>
                </a:solidFill>
                <a:effectLst/>
                <a:latin typeface="+mn-lt"/>
                <a:ea typeface="+mn-ea"/>
                <a:cs typeface="+mn-cs"/>
              </a:rPr>
              <a:t>a </a:t>
            </a:r>
            <a:r>
              <a:rPr lang="en-US" sz="800" kern="1200" dirty="0">
                <a:solidFill>
                  <a:schemeClr val="tx1"/>
                </a:solidFill>
                <a:effectLst/>
                <a:latin typeface="+mn-lt"/>
                <a:ea typeface="+mn-ea"/>
                <a:cs typeface="+mn-cs"/>
              </a:rPr>
              <a:t>possible chemical agent intoxication</a:t>
            </a:r>
            <a:r>
              <a:rPr lang="pl-PL" sz="80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mass event. The trainer should interact with trainees and discuss their answers. The trainer should ask trainees to explain answers. The detailed description</a:t>
            </a:r>
            <a:r>
              <a:rPr lang="pl-PL" sz="800" kern="1200" dirty="0">
                <a:solidFill>
                  <a:schemeClr val="tx1"/>
                </a:solidFill>
                <a:effectLst/>
                <a:latin typeface="+mn-lt"/>
                <a:ea typeface="+mn-ea"/>
                <a:cs typeface="+mn-cs"/>
              </a:rPr>
              <a:t>s</a:t>
            </a:r>
            <a:r>
              <a:rPr lang="en-US" sz="800" kern="1200" dirty="0">
                <a:solidFill>
                  <a:schemeClr val="tx1"/>
                </a:solidFill>
                <a:effectLst/>
                <a:latin typeface="+mn-lt"/>
                <a:ea typeface="+mn-ea"/>
                <a:cs typeface="+mn-cs"/>
              </a:rPr>
              <a:t> are provided in the slide notes.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36526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24. High school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fourth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delayed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Follow the instruction provided. The provided symptoms allocate the patient to the delayed group. The provided symptoms are not life threating, however, they require medical intervention provided by qualified medical staff.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39037450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24. High school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fifth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minimal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The provided symptoms allocate the patient to the minimal group. Despite the age of the patient, the provided symptoms are not life or health threating.</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3127484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24. High school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sixth victims.</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delayed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The provided symptoms allocate the patient to the delayed group. The provided symptoms are not life threating, and the medical assistance </a:t>
            </a:r>
            <a:r>
              <a:rPr lang="en-US" sz="800" dirty="0"/>
              <a:t>can safely be delayed</a:t>
            </a:r>
            <a:r>
              <a:rPr lang="en-US" sz="800" kern="1200" noProof="0" dirty="0">
                <a:solidFill>
                  <a:schemeClr val="tx1"/>
                </a:solidFill>
                <a:effectLst/>
                <a:latin typeface="+mn-lt"/>
                <a:ea typeface="+mn-ea"/>
                <a:cs typeface="+mn-cs"/>
              </a:rPr>
              <a:t>.</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37711938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24. High school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seventh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delayed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The provided symptoms allocate the patient to the delayed group. The provided symptoms are not life threating, however the vomiting in combination with AVPU, SBP and RR allocates the patient to delayed group. These symptoms in combination with coughing can cause aspiration pneumonia.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33197548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24. High school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eighth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minimal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Gasping and coughing are not life threating symptoms + AVPU, SBP and RR are normal. The category – minimal.</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27017215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24. High school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ninth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categorized the patient to delayed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The provided symptoms allocate the patient to the delayed group. The respiratory tract irritation (even moderate in combination with AVPU</a:t>
            </a:r>
            <a:r>
              <a:rPr lang="pl-PL" sz="800" kern="1200" noProof="0" dirty="0">
                <a:solidFill>
                  <a:schemeClr val="tx1"/>
                </a:solidFill>
                <a:effectLst/>
                <a:latin typeface="+mn-lt"/>
                <a:ea typeface="+mn-ea"/>
                <a:cs typeface="+mn-cs"/>
              </a:rPr>
              <a:t>, SBP, RR</a:t>
            </a:r>
            <a:r>
              <a:rPr lang="en-GB" sz="800" kern="1200" noProof="0" dirty="0">
                <a:solidFill>
                  <a:schemeClr val="tx1"/>
                </a:solidFill>
                <a:effectLst/>
                <a:latin typeface="+mn-lt"/>
                <a:ea typeface="+mn-ea"/>
                <a:cs typeface="+mn-cs"/>
              </a:rPr>
              <a:t>)</a:t>
            </a:r>
            <a:r>
              <a:rPr lang="pl-PL" sz="80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will result in delayed category.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9456911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24. High school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tenth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minimal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The provided symptoms allocate the patient to the minimal group. The provided symptoms watery eyes, coughing, burning sensation in the nose in combination with normal AVPU, SBP and RR are not life threatening or even health threating.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14894167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24. High school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Final slide.</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18625343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24. High school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6.3 Scenario 24 High school incident</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expected result is to verify trainees’ knowledge concerning medical segregation in a case of chemical agent intoxication and that t</a:t>
            </a:r>
            <a:r>
              <a:rPr lang="en-US" sz="800" kern="1200" noProof="0" dirty="0" err="1">
                <a:solidFill>
                  <a:schemeClr val="tx1"/>
                </a:solidFill>
                <a:effectLst/>
                <a:latin typeface="+mn-lt"/>
                <a:ea typeface="+mn-ea"/>
                <a:cs typeface="+mn-cs"/>
              </a:rPr>
              <a:t>rainees</a:t>
            </a:r>
            <a:r>
              <a:rPr lang="en-US" sz="800" kern="1200" noProof="0" dirty="0">
                <a:solidFill>
                  <a:schemeClr val="tx1"/>
                </a:solidFill>
                <a:effectLst/>
                <a:latin typeface="+mn-lt"/>
                <a:ea typeface="+mn-ea"/>
                <a:cs typeface="+mn-cs"/>
              </a:rPr>
              <a:t> will properly allocate victims to the proper triage category.</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The trainer should divide the trainees on working groups. The established groups should choose their spokesman’s. The information obtains during the presentation should be provided to the trainer only via spokesman. The trainer should ensure that the groups are established, and they are ready to work.</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24. High school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Preliminary information slide.</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trainees should recognize chlorine as an agent of intoxication.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Discuss with the possible chemical agent used with the trainees. The bleach smell should be the indicator of chlorine as a possible cause of the intoxication.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6905228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24. High school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The </a:t>
            </a:r>
            <a:r>
              <a:rPr lang="en-US" sz="800" kern="1200" noProof="0" dirty="0">
                <a:solidFill>
                  <a:schemeClr val="tx1"/>
                </a:solidFill>
                <a:effectLst/>
                <a:latin typeface="+mn-lt"/>
                <a:ea typeface="+mn-ea"/>
                <a:cs typeface="+mn-cs"/>
              </a:rPr>
              <a:t>possible answers slide.</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Cooperation of trainees in their groups, competition among groups.</a:t>
            </a:r>
          </a:p>
          <a:p>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Below are the possible answers, discuss and interact with trainees.</a:t>
            </a:r>
          </a:p>
          <a:p>
            <a:r>
              <a:rPr lang="en-US" sz="800" dirty="0"/>
              <a:t>Unintentional release of chemical agents from utility equipment</a:t>
            </a:r>
          </a:p>
          <a:p>
            <a:pPr marL="171450" indent="-171450">
              <a:buFontTx/>
              <a:buChar char="-"/>
            </a:pPr>
            <a:r>
              <a:rPr lang="en-US" sz="800" dirty="0"/>
              <a:t>Equipment failure due to lack of maintenance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t>Unintentional release from infrastructure around schools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t>- Accidental release of chemical agent from around the school’s infrastructure, unrelated to the school activity</a:t>
            </a:r>
          </a:p>
          <a:p>
            <a:r>
              <a:rPr lang="en-US" sz="800" dirty="0"/>
              <a:t>Intentional release of chemical agents (prank or terrorist attack?)</a:t>
            </a:r>
          </a:p>
          <a:p>
            <a:pPr marL="171450" indent="-171450">
              <a:buFontTx/>
              <a:buChar char="-"/>
            </a:pPr>
            <a:r>
              <a:rPr lang="en-US" sz="800" dirty="0"/>
              <a:t>It is a high school with primarily adolescent people. Therefore, pranks cannot be ruled out.</a:t>
            </a:r>
          </a:p>
          <a:p>
            <a:pPr marL="171450" indent="-171450">
              <a:buFontTx/>
              <a:buChar char="-"/>
            </a:pPr>
            <a:r>
              <a:rPr lang="en-US" sz="800" dirty="0"/>
              <a:t>Equipment failure due to sabotage</a:t>
            </a:r>
          </a:p>
          <a:p>
            <a:pPr marL="171450" indent="-171450">
              <a:buFontTx/>
              <a:buChar char="-"/>
            </a:pPr>
            <a:r>
              <a:rPr lang="en-US" sz="800" dirty="0"/>
              <a:t>Crime</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21933099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24. High school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Triage introduction slide.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expected result is the proper allocation of victims on the basis of provided symptoms.</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The aim is to verify the trainees’ knowledge concerning the medical segregation. The trainees need to allocate (on the basis of provided symptoms)</a:t>
            </a:r>
            <a:r>
              <a:rPr lang="pl-PL" sz="800" kern="1200" dirty="0">
                <a:solidFill>
                  <a:schemeClr val="tx1"/>
                </a:solidFill>
                <a:effectLst/>
                <a:latin typeface="+mn-lt"/>
                <a:ea typeface="+mn-ea"/>
                <a:cs typeface="+mn-cs"/>
              </a:rPr>
              <a:t>, </a:t>
            </a:r>
            <a:r>
              <a:rPr lang="en-US" sz="800" dirty="0"/>
              <a:t>Respiratory Rate</a:t>
            </a:r>
            <a:r>
              <a:rPr lang="pl-PL" sz="800" dirty="0"/>
              <a:t> (RR), </a:t>
            </a:r>
            <a:r>
              <a:rPr lang="en-US" sz="800" dirty="0"/>
              <a:t>Systolic Blood Pressure</a:t>
            </a:r>
            <a:r>
              <a:rPr lang="pl-PL" sz="800" dirty="0"/>
              <a:t> (SBP), </a:t>
            </a:r>
            <a:r>
              <a:rPr lang="en-US" sz="800" b="1" dirty="0"/>
              <a:t>A</a:t>
            </a:r>
            <a:r>
              <a:rPr lang="en-US" sz="800" dirty="0"/>
              <a:t>lert, responds to </a:t>
            </a:r>
            <a:r>
              <a:rPr lang="en-US" sz="800" b="1" dirty="0"/>
              <a:t>V</a:t>
            </a:r>
            <a:r>
              <a:rPr lang="en-US" sz="800" dirty="0"/>
              <a:t>ocal stimuli, responds to </a:t>
            </a:r>
            <a:r>
              <a:rPr lang="en-US" sz="800" b="1" dirty="0"/>
              <a:t>P</a:t>
            </a:r>
            <a:r>
              <a:rPr lang="en-US" sz="800" dirty="0"/>
              <a:t>ainful stimuli or </a:t>
            </a:r>
            <a:r>
              <a:rPr lang="en-US" sz="800" b="1" dirty="0"/>
              <a:t>U</a:t>
            </a:r>
            <a:r>
              <a:rPr lang="en-US" sz="800" dirty="0"/>
              <a:t>nresponsive to all stimuli (</a:t>
            </a:r>
            <a:r>
              <a:rPr lang="en-US" sz="800" baseline="0" dirty="0"/>
              <a:t>APVU),</a:t>
            </a:r>
            <a:r>
              <a:rPr lang="pl-PL" sz="800" dirty="0"/>
              <a:t> </a:t>
            </a:r>
            <a:r>
              <a:rPr lang="en-US" sz="800" kern="1200" dirty="0">
                <a:solidFill>
                  <a:schemeClr val="tx1"/>
                </a:solidFill>
                <a:effectLst/>
                <a:latin typeface="+mn-lt"/>
                <a:ea typeface="+mn-ea"/>
                <a:cs typeface="+mn-cs"/>
              </a:rPr>
              <a:t>the patients to the four triage categories. Interact with the trainees. Compare the provided answers, discuss answers with the trainees.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US" sz="800" dirty="0"/>
          </a:p>
        </p:txBody>
      </p:sp>
    </p:spTree>
    <p:extLst>
      <p:ext uri="{BB962C8B-B14F-4D97-AF65-F5344CB8AC3E}">
        <p14:creationId xmlns:p14="http://schemas.microsoft.com/office/powerpoint/2010/main" val="21654711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24. High school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Triage introduction slide.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expected result is the proper allocation of victims based on provided symptoms</a:t>
            </a:r>
            <a:r>
              <a:rPr lang="pl-PL" sz="800" kern="1200" dirty="0">
                <a:solidFill>
                  <a:schemeClr val="tx1"/>
                </a:solidFill>
                <a:effectLst/>
                <a:latin typeface="+mn-lt"/>
                <a:ea typeface="+mn-ea"/>
                <a:cs typeface="+mn-cs"/>
              </a:rPr>
              <a:t>, RR, SBP, AVPU</a:t>
            </a:r>
            <a:r>
              <a:rPr lang="en-US" sz="80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Explain the scoring criteria, ask the trainees to write it down. It will allow them to make proper allocation of victims to the triage categories.</a:t>
            </a:r>
            <a:endParaRPr lang="pl-PL"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US" sz="800" dirty="0"/>
          </a:p>
        </p:txBody>
      </p:sp>
    </p:spTree>
    <p:extLst>
      <p:ext uri="{BB962C8B-B14F-4D97-AF65-F5344CB8AC3E}">
        <p14:creationId xmlns:p14="http://schemas.microsoft.com/office/powerpoint/2010/main" val="15096090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24. High school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first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minimal group.</a:t>
            </a:r>
          </a:p>
          <a:p>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The slide is prepared in such a way that the answers will appear later than text with symptoms. Allow the trainees to work for approx. 1-2 minutes and collect the written answers provided by the working groups spokespersons. The time 1-2 minutes reflects the real situation. Try to collect the answers in the same time. The provided symptoms should allocate the victim to the minimal group. This means the symptoms are not life threating and the patient can help himself or the provided medical assistance can be executed by low qualified medical staff.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2068972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24. High school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Symptoms of second victim.</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expected result is to allocate the patient to immediate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Follow the instruction provided. The provided symptoms allocate the patient to the immediate group. Usually, chlorine intoxication is not life threating, but in this case </a:t>
            </a:r>
            <a:r>
              <a:rPr lang="en-US" sz="800" kern="1200" noProof="0" dirty="0">
                <a:solidFill>
                  <a:schemeClr val="tx1"/>
                </a:solidFill>
                <a:effectLst/>
                <a:latin typeface="+mn-lt"/>
                <a:ea typeface="+mn-ea"/>
                <a:cs typeface="+mn-cs"/>
              </a:rPr>
              <a:t>AVPU,</a:t>
            </a:r>
            <a:r>
              <a:rPr lang="en-US" sz="800" kern="1200" dirty="0">
                <a:solidFill>
                  <a:schemeClr val="tx1"/>
                </a:solidFill>
                <a:effectLst/>
                <a:latin typeface="+mn-lt"/>
                <a:ea typeface="+mn-ea"/>
                <a:cs typeface="+mn-cs"/>
              </a:rPr>
              <a:t> SBP, RR and symptoms point to the situation as life threating. The provided symptoms are life threating for a 10 year old patient.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US" sz="800" dirty="0"/>
          </a:p>
        </p:txBody>
      </p:sp>
    </p:spTree>
    <p:extLst>
      <p:ext uri="{BB962C8B-B14F-4D97-AF65-F5344CB8AC3E}">
        <p14:creationId xmlns:p14="http://schemas.microsoft.com/office/powerpoint/2010/main" val="16224412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24. High school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third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immediate group.</a:t>
            </a:r>
          </a:p>
          <a:p>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Follow the instruction provided. The provided symptoms allocate the patient to the immediate group. The provided symptoms are life threating for a 10 year old patient and require immediate medical intervention.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26706351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en-BE"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en-BE"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en-BE"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7"/>
          </p:nvPr>
        </p:nvSpPr>
        <p:spPr/>
        <p:txBody>
          <a:bodyPr/>
          <a:lstStyle/>
          <a:p>
            <a:r>
              <a:rPr lang="en-US"/>
              <a:t>MELODY #x.xx Course title</a:t>
            </a:r>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en-BE"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en-BE"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4"/>
          </p:nvPr>
        </p:nvSpPr>
        <p:spPr/>
        <p:txBody>
          <a:bodyPr/>
          <a:lstStyle/>
          <a:p>
            <a:r>
              <a:rPr lang="en-US"/>
              <a:t>MELODY #x.xx Course title</a:t>
            </a:r>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en-BE"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3"/>
          </p:nvPr>
        </p:nvSpPr>
        <p:spPr/>
        <p:txBody>
          <a:bodyPr/>
          <a:lstStyle/>
          <a:p>
            <a:r>
              <a:rPr lang="en-US"/>
              <a:t>MELODY #x.xx Course title</a:t>
            </a:r>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2" name="Footer Placeholder 1"/>
          <p:cNvSpPr>
            <a:spLocks noGrp="1"/>
          </p:cNvSpPr>
          <p:nvPr>
            <p:ph type="ftr" sz="quarter" idx="22"/>
          </p:nvPr>
        </p:nvSpPr>
        <p:spPr/>
        <p:txBody>
          <a:bodyPr/>
          <a:lstStyle/>
          <a:p>
            <a:r>
              <a:rPr lang="en-US"/>
              <a:t>MELODY #x.xx Course title</a:t>
            </a:r>
          </a:p>
        </p:txBody>
      </p:sp>
      <p:sp>
        <p:nvSpPr>
          <p:cNvPr id="3" name="Slide Number Placeholder 2"/>
          <p:cNvSpPr>
            <a:spLocks noGrp="1"/>
          </p:cNvSpPr>
          <p:nvPr>
            <p:ph type="sldNum" sz="quarter" idx="23"/>
          </p:nvPr>
        </p:nvSpPr>
        <p:spPr/>
        <p:txBody>
          <a:body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en-BE"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en-BE"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en-BE" sz="4800" b="0" kern="1200" dirty="0">
                <a:solidFill>
                  <a:schemeClr val="bg1"/>
                </a:solidFill>
                <a:latin typeface="FranklinGotTExtCon" pitchFamily="2" charset="0"/>
                <a:ea typeface="+mn-ea"/>
                <a:cs typeface="+mn-cs"/>
              </a:defRPr>
            </a:lvl1pPr>
          </a:lstStyle>
          <a:p>
            <a:r>
              <a:rPr lang="en-US"/>
              <a:t>Click to edit Master title style</a:t>
            </a:r>
            <a:endParaRPr lang="en-BE"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8"/>
          </p:nvPr>
        </p:nvSpPr>
        <p:spPr/>
        <p:txBody>
          <a:bodyPr/>
          <a:lstStyle/>
          <a:p>
            <a:r>
              <a:rPr lang="en-US"/>
              <a:t>MELODY #x.xx Course title</a:t>
            </a:r>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8"/>
          </p:nvPr>
        </p:nvSpPr>
        <p:spPr/>
        <p:txBody>
          <a:bodyPr/>
          <a:lstStyle/>
          <a:p>
            <a:r>
              <a:rPr lang="en-US"/>
              <a:t>MELODY #x.xx Course title</a:t>
            </a:r>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MELODY #x.xx Course title</a:t>
            </a:r>
          </a:p>
        </p:txBody>
      </p:sp>
      <p:sp>
        <p:nvSpPr>
          <p:cNvPr id="5" name="Slide Number Placeholder 4"/>
          <p:cNvSpPr>
            <a:spLocks noGrp="1"/>
          </p:cNvSpPr>
          <p:nvPr>
            <p:ph type="sldNum" sz="quarter" idx="11"/>
          </p:nvPr>
        </p:nvSpPr>
        <p:spPr/>
        <p:txBody>
          <a:body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en-BE"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en-BE"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4"/>
          </p:nvPr>
        </p:nvSpPr>
        <p:spPr/>
        <p:txBody>
          <a:bodyPr/>
          <a:lstStyle/>
          <a:p>
            <a:r>
              <a:rPr lang="en-US"/>
              <a:t>MELODY #x.xx Course title</a:t>
            </a:r>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en-BE"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4" name="Footer Placeholder 3"/>
          <p:cNvSpPr>
            <a:spLocks noGrp="1"/>
          </p:cNvSpPr>
          <p:nvPr>
            <p:ph type="ftr" sz="quarter" idx="10"/>
          </p:nvPr>
        </p:nvSpPr>
        <p:spPr/>
        <p:txBody>
          <a:bodyPr/>
          <a:lstStyle/>
          <a:p>
            <a:r>
              <a:rPr lang="en-US"/>
              <a:t>MELODY #x.xx Course title</a:t>
            </a:r>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en-BE"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#x.xx Course title</a:t>
            </a:r>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#x.xx Course title</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#x.xx Course title</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#x.xx Course title</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en-BE"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6"/>
          </p:nvPr>
        </p:nvSpPr>
        <p:spPr/>
        <p:txBody>
          <a:bodyPr/>
          <a:lstStyle/>
          <a:p>
            <a:r>
              <a:rPr lang="en-US"/>
              <a:t>MELODY #x.xx Course title</a:t>
            </a:r>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en-BE"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en-BE"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21"/>
          </p:nvPr>
        </p:nvSpPr>
        <p:spPr/>
        <p:txBody>
          <a:bodyPr/>
          <a:lstStyle/>
          <a:p>
            <a:r>
              <a:rPr lang="en-US"/>
              <a:t>MELODY #x.xx Course title</a:t>
            </a:r>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6" name="Footer Placeholder 5"/>
          <p:cNvSpPr>
            <a:spLocks noGrp="1"/>
          </p:cNvSpPr>
          <p:nvPr>
            <p:ph type="ftr" sz="quarter" idx="3"/>
          </p:nvPr>
        </p:nvSpPr>
        <p:spPr>
          <a:xfrm>
            <a:off x="452927" y="6479664"/>
            <a:ext cx="10776247" cy="148485"/>
          </a:xfrm>
          <a:prstGeom prst="rect">
            <a:avLst/>
          </a:prstGeom>
        </p:spPr>
        <p:txBody>
          <a:bodyPr lIns="0" tIns="0" rIns="0" bIns="0" anchor="ctr"/>
          <a:lstStyle>
            <a:lvl1pPr>
              <a:defRPr sz="1000" b="1"/>
            </a:lvl1pPr>
          </a:lstStyle>
          <a:p>
            <a:r>
              <a:rPr lang="en-US"/>
              <a:t>MELODY #x.xx Course title</a:t>
            </a:r>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Scenario discussion</a:t>
            </a:r>
            <a:br>
              <a:rPr lang="en-US" dirty="0"/>
            </a:br>
            <a:br>
              <a:rPr lang="en-US" dirty="0"/>
            </a:br>
            <a:r>
              <a:rPr lang="en-US" sz="3600" b="1" dirty="0">
                <a:solidFill>
                  <a:schemeClr val="tx1"/>
                </a:solidFill>
              </a:rPr>
              <a:t>24. High school incident</a:t>
            </a:r>
            <a:endParaRPr lang="en-US" b="1" dirty="0">
              <a:solidFill>
                <a:schemeClr val="tx1"/>
              </a:solidFill>
            </a:endParaRPr>
          </a:p>
        </p:txBody>
      </p:sp>
    </p:spTree>
    <p:extLst>
      <p:ext uri="{BB962C8B-B14F-4D97-AF65-F5344CB8AC3E}">
        <p14:creationId xmlns:p14="http://schemas.microsoft.com/office/powerpoint/2010/main" val="169340469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4</a:t>
            </a:r>
          </a:p>
        </p:txBody>
      </p:sp>
      <p:sp>
        <p:nvSpPr>
          <p:cNvPr id="3" name="Text Placeholder 2"/>
          <p:cNvSpPr>
            <a:spLocks noGrp="1"/>
          </p:cNvSpPr>
          <p:nvPr>
            <p:ph type="body" sz="quarter" idx="15"/>
          </p:nvPr>
        </p:nvSpPr>
        <p:spPr/>
        <p:txBody>
          <a:bodyPr>
            <a:normAutofit fontScale="92500" lnSpcReduction="20000"/>
          </a:bodyPr>
          <a:lstStyle/>
          <a:p>
            <a:r>
              <a:rPr lang="en-US" dirty="0"/>
              <a:t>13 YR FEMALE</a:t>
            </a:r>
          </a:p>
          <a:p>
            <a:endParaRPr lang="en-US" dirty="0"/>
          </a:p>
          <a:p>
            <a:pPr lvl="1"/>
            <a:r>
              <a:rPr lang="en-US" dirty="0"/>
              <a:t>BURNING PAIN</a:t>
            </a:r>
          </a:p>
          <a:p>
            <a:pPr lvl="1"/>
            <a:r>
              <a:rPr lang="en-US" dirty="0"/>
              <a:t>REDNESS</a:t>
            </a:r>
          </a:p>
          <a:p>
            <a:pPr lvl="1"/>
            <a:r>
              <a:rPr lang="en-US" dirty="0"/>
              <a:t>BLISTERS</a:t>
            </a:r>
            <a:endParaRPr lang="pl-PL" dirty="0"/>
          </a:p>
          <a:p>
            <a:pPr lvl="1"/>
            <a:r>
              <a:rPr lang="en-US" dirty="0"/>
              <a:t>AVPU</a:t>
            </a:r>
            <a:r>
              <a:rPr lang="pl-PL" dirty="0"/>
              <a:t> – </a:t>
            </a:r>
            <a:r>
              <a:rPr lang="en-US" dirty="0"/>
              <a:t>A</a:t>
            </a:r>
            <a:endParaRPr lang="pl-PL" dirty="0"/>
          </a:p>
          <a:p>
            <a:pPr lvl="1"/>
            <a:r>
              <a:rPr lang="en-US" dirty="0"/>
              <a:t>SYSTOLIC BLOOD PRESSURE</a:t>
            </a:r>
            <a:r>
              <a:rPr lang="pl-PL" dirty="0"/>
              <a:t> (SBP) – 95</a:t>
            </a:r>
          </a:p>
          <a:p>
            <a:pPr lvl="1"/>
            <a:r>
              <a:rPr lang="en-US" dirty="0"/>
              <a:t>RESPIRATORY RATE</a:t>
            </a:r>
            <a:r>
              <a:rPr lang="pl-PL" dirty="0"/>
              <a:t> (RR) - 31</a:t>
            </a:r>
            <a:endParaRPr lang="en-US" dirty="0"/>
          </a:p>
          <a:p>
            <a:pPr lvl="1"/>
            <a:endParaRPr lang="en-US" dirty="0"/>
          </a:p>
          <a:p>
            <a:pPr lvl="1"/>
            <a:endParaRPr lang="en-US" dirty="0"/>
          </a:p>
          <a:p>
            <a:pPr lvl="1"/>
            <a:endParaRPr lang="en-US" dirty="0"/>
          </a:p>
          <a:p>
            <a:r>
              <a:rPr lang="en-US" dirty="0"/>
              <a:t>DELAYED</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10</a:t>
            </a:fld>
            <a:endParaRPr lang="en-BE" dirty="0"/>
          </a:p>
        </p:txBody>
      </p:sp>
      <p:sp>
        <p:nvSpPr>
          <p:cNvPr id="6" name="Footer Placeholder 5">
            <a:extLst>
              <a:ext uri="{FF2B5EF4-FFF2-40B4-BE49-F238E27FC236}">
                <a16:creationId xmlns:a16="http://schemas.microsoft.com/office/drawing/2014/main" id="{6C0B09D1-44A6-443B-A8B1-5666B9057E0E}"/>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77808789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5</a:t>
            </a:r>
          </a:p>
        </p:txBody>
      </p:sp>
      <p:sp>
        <p:nvSpPr>
          <p:cNvPr id="3" name="Text Placeholder 2"/>
          <p:cNvSpPr>
            <a:spLocks noGrp="1"/>
          </p:cNvSpPr>
          <p:nvPr>
            <p:ph type="body" sz="quarter" idx="15"/>
          </p:nvPr>
        </p:nvSpPr>
        <p:spPr/>
        <p:txBody>
          <a:bodyPr>
            <a:normAutofit fontScale="92500" lnSpcReduction="10000"/>
          </a:bodyPr>
          <a:lstStyle/>
          <a:p>
            <a:r>
              <a:rPr lang="en-US" dirty="0"/>
              <a:t>11 YR MALE</a:t>
            </a:r>
          </a:p>
          <a:p>
            <a:endParaRPr lang="en-US" dirty="0"/>
          </a:p>
          <a:p>
            <a:pPr lvl="1"/>
            <a:r>
              <a:rPr lang="en-US" dirty="0"/>
              <a:t>BLURRED VISION</a:t>
            </a:r>
          </a:p>
          <a:p>
            <a:pPr lvl="1"/>
            <a:r>
              <a:rPr lang="en-US" dirty="0"/>
              <a:t>WATERY EYES</a:t>
            </a:r>
            <a:endParaRPr lang="pl-PL" dirty="0"/>
          </a:p>
          <a:p>
            <a:pPr lvl="1"/>
            <a:r>
              <a:rPr lang="en-US" dirty="0"/>
              <a:t>AVPU</a:t>
            </a:r>
            <a:r>
              <a:rPr lang="pl-PL" dirty="0"/>
              <a:t> – </a:t>
            </a:r>
            <a:r>
              <a:rPr lang="en-US" dirty="0"/>
              <a:t>A</a:t>
            </a:r>
            <a:endParaRPr lang="pl-PL" dirty="0"/>
          </a:p>
          <a:p>
            <a:pPr lvl="1"/>
            <a:r>
              <a:rPr lang="en-US" dirty="0"/>
              <a:t>SYSTOLIC BLOOD PRESSURE</a:t>
            </a:r>
            <a:r>
              <a:rPr lang="pl-PL" dirty="0"/>
              <a:t> (SBP) – 95</a:t>
            </a:r>
          </a:p>
          <a:p>
            <a:pPr lvl="1"/>
            <a:r>
              <a:rPr lang="en-US" dirty="0"/>
              <a:t>RESPIRATORY RATE</a:t>
            </a:r>
            <a:r>
              <a:rPr lang="pl-PL" dirty="0"/>
              <a:t> (RR) - 25</a:t>
            </a:r>
            <a:endParaRPr lang="en-US" dirty="0"/>
          </a:p>
          <a:p>
            <a:pPr lvl="1"/>
            <a:endParaRPr lang="en-US" dirty="0"/>
          </a:p>
          <a:p>
            <a:pPr lvl="1"/>
            <a:endParaRPr lang="en-US" dirty="0"/>
          </a:p>
          <a:p>
            <a:pPr lvl="1"/>
            <a:endParaRPr lang="en-US" dirty="0"/>
          </a:p>
          <a:p>
            <a:r>
              <a:rPr lang="en-US" dirty="0"/>
              <a:t>MINIMAL</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11</a:t>
            </a:fld>
            <a:endParaRPr lang="en-BE" dirty="0"/>
          </a:p>
        </p:txBody>
      </p:sp>
      <p:sp>
        <p:nvSpPr>
          <p:cNvPr id="6" name="Footer Placeholder 5">
            <a:extLst>
              <a:ext uri="{FF2B5EF4-FFF2-40B4-BE49-F238E27FC236}">
                <a16:creationId xmlns:a16="http://schemas.microsoft.com/office/drawing/2014/main" id="{D9828F98-0110-49C6-B3FD-BDEE9CF5AE22}"/>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221166116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6</a:t>
            </a:r>
          </a:p>
        </p:txBody>
      </p:sp>
      <p:sp>
        <p:nvSpPr>
          <p:cNvPr id="3" name="Text Placeholder 2"/>
          <p:cNvSpPr>
            <a:spLocks noGrp="1"/>
          </p:cNvSpPr>
          <p:nvPr>
            <p:ph type="body" sz="quarter" idx="15"/>
          </p:nvPr>
        </p:nvSpPr>
        <p:spPr/>
        <p:txBody>
          <a:bodyPr>
            <a:normAutofit lnSpcReduction="10000"/>
          </a:bodyPr>
          <a:lstStyle/>
          <a:p>
            <a:r>
              <a:rPr lang="en-US" dirty="0"/>
              <a:t>12 YEAR MALE</a:t>
            </a:r>
          </a:p>
          <a:p>
            <a:endParaRPr lang="en-US" dirty="0"/>
          </a:p>
          <a:p>
            <a:pPr lvl="1"/>
            <a:r>
              <a:rPr lang="en-US" dirty="0"/>
              <a:t>SEVERE BURNING SENSATION IN THE NOSE, THROAT, AND EYES</a:t>
            </a:r>
            <a:endParaRPr lang="pl-PL" dirty="0"/>
          </a:p>
          <a:p>
            <a:pPr lvl="1"/>
            <a:r>
              <a:rPr lang="en-US" dirty="0"/>
              <a:t>AVPU</a:t>
            </a:r>
            <a:r>
              <a:rPr lang="pl-PL" dirty="0"/>
              <a:t> – </a:t>
            </a:r>
            <a:r>
              <a:rPr lang="en-US" dirty="0"/>
              <a:t>A</a:t>
            </a:r>
            <a:endParaRPr lang="pl-PL" dirty="0"/>
          </a:p>
          <a:p>
            <a:pPr lvl="1"/>
            <a:r>
              <a:rPr lang="en-US" dirty="0"/>
              <a:t>SYSTOLIC BLOOD PRESSURE</a:t>
            </a:r>
            <a:r>
              <a:rPr lang="pl-PL" dirty="0"/>
              <a:t> (SBP) – 85</a:t>
            </a:r>
          </a:p>
          <a:p>
            <a:pPr lvl="1"/>
            <a:r>
              <a:rPr lang="en-US" dirty="0"/>
              <a:t>RESPIRATORY RATE</a:t>
            </a:r>
            <a:r>
              <a:rPr lang="pl-PL" dirty="0"/>
              <a:t> (RR) - 32</a:t>
            </a:r>
            <a:endParaRPr lang="en-US" dirty="0"/>
          </a:p>
          <a:p>
            <a:pPr lvl="1"/>
            <a:endParaRPr lang="en-US" dirty="0"/>
          </a:p>
          <a:p>
            <a:pPr lvl="1"/>
            <a:endParaRPr lang="en-US" dirty="0"/>
          </a:p>
          <a:p>
            <a:pPr lvl="1"/>
            <a:endParaRPr lang="en-US" dirty="0"/>
          </a:p>
          <a:p>
            <a:r>
              <a:rPr lang="en-US" dirty="0"/>
              <a:t>DELAYED</a:t>
            </a:r>
          </a:p>
          <a:p>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12</a:t>
            </a:fld>
            <a:endParaRPr lang="en-BE" dirty="0"/>
          </a:p>
        </p:txBody>
      </p:sp>
      <p:sp>
        <p:nvSpPr>
          <p:cNvPr id="6" name="Footer Placeholder 5">
            <a:extLst>
              <a:ext uri="{FF2B5EF4-FFF2-40B4-BE49-F238E27FC236}">
                <a16:creationId xmlns:a16="http://schemas.microsoft.com/office/drawing/2014/main" id="{DA7425C6-330F-49DE-875A-3BB91D734DB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7969341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7</a:t>
            </a:r>
          </a:p>
        </p:txBody>
      </p:sp>
      <p:sp>
        <p:nvSpPr>
          <p:cNvPr id="3" name="Text Placeholder 2"/>
          <p:cNvSpPr>
            <a:spLocks noGrp="1"/>
          </p:cNvSpPr>
          <p:nvPr>
            <p:ph type="body" sz="quarter" idx="15"/>
          </p:nvPr>
        </p:nvSpPr>
        <p:spPr/>
        <p:txBody>
          <a:bodyPr>
            <a:normAutofit fontScale="85000" lnSpcReduction="20000"/>
          </a:bodyPr>
          <a:lstStyle/>
          <a:p>
            <a:r>
              <a:rPr lang="en-US" dirty="0"/>
              <a:t>15 YEAR MALE</a:t>
            </a:r>
          </a:p>
          <a:p>
            <a:endParaRPr lang="en-US" dirty="0"/>
          </a:p>
          <a:p>
            <a:pPr lvl="1"/>
            <a:r>
              <a:rPr lang="en-US" dirty="0"/>
              <a:t>NAUSEA</a:t>
            </a:r>
          </a:p>
          <a:p>
            <a:pPr lvl="1"/>
            <a:r>
              <a:rPr lang="en-US" dirty="0"/>
              <a:t>VOMITING</a:t>
            </a:r>
          </a:p>
          <a:p>
            <a:pPr lvl="1"/>
            <a:r>
              <a:rPr lang="en-US" dirty="0"/>
              <a:t>COUGHING</a:t>
            </a:r>
            <a:endParaRPr lang="pl-PL" dirty="0"/>
          </a:p>
          <a:p>
            <a:pPr lvl="1"/>
            <a:r>
              <a:rPr lang="en-US" dirty="0"/>
              <a:t>AVPU</a:t>
            </a:r>
            <a:r>
              <a:rPr lang="pl-PL" dirty="0"/>
              <a:t> – </a:t>
            </a:r>
            <a:r>
              <a:rPr lang="en-US" dirty="0"/>
              <a:t>V</a:t>
            </a:r>
            <a:endParaRPr lang="pl-PL" dirty="0"/>
          </a:p>
          <a:p>
            <a:pPr lvl="1"/>
            <a:r>
              <a:rPr lang="en-US" dirty="0"/>
              <a:t>SYSTOLIC BLOOD PRESSURE</a:t>
            </a:r>
            <a:r>
              <a:rPr lang="pl-PL" dirty="0"/>
              <a:t> (SBP) – 95</a:t>
            </a:r>
          </a:p>
          <a:p>
            <a:pPr lvl="1"/>
            <a:r>
              <a:rPr lang="en-US" dirty="0"/>
              <a:t>RESPIRATORY RATE</a:t>
            </a:r>
            <a:r>
              <a:rPr lang="pl-PL" dirty="0"/>
              <a:t> (RR) - 25</a:t>
            </a:r>
            <a:endParaRPr lang="en-US" dirty="0"/>
          </a:p>
          <a:p>
            <a:pPr lvl="1"/>
            <a:endParaRPr lang="pl-PL" dirty="0"/>
          </a:p>
          <a:p>
            <a:pPr marL="355600" lvl="1" indent="0">
              <a:buNone/>
            </a:pPr>
            <a:endParaRPr lang="en-US" dirty="0"/>
          </a:p>
          <a:p>
            <a:pPr lvl="1"/>
            <a:endParaRPr lang="en-US" dirty="0"/>
          </a:p>
          <a:p>
            <a:pPr lvl="1"/>
            <a:endParaRPr lang="en-US" dirty="0"/>
          </a:p>
          <a:p>
            <a:r>
              <a:rPr lang="en-US" dirty="0"/>
              <a:t>DELAYED</a:t>
            </a:r>
          </a:p>
          <a:p>
            <a:pPr lvl="1"/>
            <a:endParaRPr lang="en-US" dirty="0"/>
          </a:p>
          <a:p>
            <a:endParaRPr lang="en-US" dirty="0"/>
          </a:p>
          <a:p>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13</a:t>
            </a:fld>
            <a:endParaRPr lang="en-BE" dirty="0"/>
          </a:p>
        </p:txBody>
      </p:sp>
      <p:sp>
        <p:nvSpPr>
          <p:cNvPr id="6" name="Footer Placeholder 5">
            <a:extLst>
              <a:ext uri="{FF2B5EF4-FFF2-40B4-BE49-F238E27FC236}">
                <a16:creationId xmlns:a16="http://schemas.microsoft.com/office/drawing/2014/main" id="{6FB62754-E9B7-48B5-8229-3AA1C6ECF5A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29575341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8</a:t>
            </a:r>
          </a:p>
        </p:txBody>
      </p:sp>
      <p:sp>
        <p:nvSpPr>
          <p:cNvPr id="3" name="Text Placeholder 2"/>
          <p:cNvSpPr>
            <a:spLocks noGrp="1"/>
          </p:cNvSpPr>
          <p:nvPr>
            <p:ph type="body" sz="quarter" idx="15"/>
          </p:nvPr>
        </p:nvSpPr>
        <p:spPr/>
        <p:txBody>
          <a:bodyPr>
            <a:normAutofit fontScale="92500" lnSpcReduction="20000"/>
          </a:bodyPr>
          <a:lstStyle/>
          <a:p>
            <a:r>
              <a:rPr lang="en-US" dirty="0"/>
              <a:t>12 YEAR FEMALE</a:t>
            </a:r>
          </a:p>
          <a:p>
            <a:endParaRPr lang="en-US" dirty="0"/>
          </a:p>
          <a:p>
            <a:pPr lvl="1"/>
            <a:r>
              <a:rPr lang="pl-PL" dirty="0"/>
              <a:t>GASPING</a:t>
            </a:r>
            <a:endParaRPr lang="en-US" dirty="0"/>
          </a:p>
          <a:p>
            <a:pPr lvl="1"/>
            <a:r>
              <a:rPr lang="en-US" dirty="0"/>
              <a:t>COUGHING</a:t>
            </a:r>
            <a:endParaRPr lang="pl-PL" dirty="0"/>
          </a:p>
          <a:p>
            <a:pPr lvl="1"/>
            <a:r>
              <a:rPr lang="en-US" dirty="0"/>
              <a:t>AVPU</a:t>
            </a:r>
            <a:r>
              <a:rPr lang="pl-PL" dirty="0"/>
              <a:t> – </a:t>
            </a:r>
            <a:r>
              <a:rPr lang="en-US" dirty="0"/>
              <a:t>A</a:t>
            </a:r>
            <a:endParaRPr lang="pl-PL" dirty="0"/>
          </a:p>
          <a:p>
            <a:pPr lvl="1"/>
            <a:r>
              <a:rPr lang="en-US" dirty="0"/>
              <a:t>SYSTOLIC BLOOD PRESSURE</a:t>
            </a:r>
            <a:r>
              <a:rPr lang="pl-PL" dirty="0"/>
              <a:t> (SBP) – 95</a:t>
            </a:r>
          </a:p>
          <a:p>
            <a:pPr lvl="1"/>
            <a:r>
              <a:rPr lang="en-US" dirty="0"/>
              <a:t>RESPIRATORY RATE</a:t>
            </a:r>
            <a:r>
              <a:rPr lang="pl-PL" dirty="0"/>
              <a:t> (RR) - 25</a:t>
            </a:r>
            <a:endParaRPr lang="en-US" dirty="0"/>
          </a:p>
          <a:p>
            <a:pPr lvl="1"/>
            <a:endParaRPr lang="pl-PL" dirty="0"/>
          </a:p>
          <a:p>
            <a:pPr lvl="1"/>
            <a:endParaRPr lang="en-US" dirty="0"/>
          </a:p>
          <a:p>
            <a:pPr lvl="1"/>
            <a:endParaRPr lang="en-US" dirty="0"/>
          </a:p>
          <a:p>
            <a:pPr lvl="1"/>
            <a:endParaRPr lang="en-US" dirty="0"/>
          </a:p>
          <a:p>
            <a:r>
              <a:rPr lang="en-US" dirty="0"/>
              <a:t>MINIMAL</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14</a:t>
            </a:fld>
            <a:endParaRPr lang="en-BE" dirty="0"/>
          </a:p>
        </p:txBody>
      </p:sp>
      <p:sp>
        <p:nvSpPr>
          <p:cNvPr id="6" name="Footer Placeholder 5">
            <a:extLst>
              <a:ext uri="{FF2B5EF4-FFF2-40B4-BE49-F238E27FC236}">
                <a16:creationId xmlns:a16="http://schemas.microsoft.com/office/drawing/2014/main" id="{322B1C7B-893E-4B1A-80F5-C955C7DF36E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37746333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9</a:t>
            </a:r>
          </a:p>
        </p:txBody>
      </p:sp>
      <p:sp>
        <p:nvSpPr>
          <p:cNvPr id="3" name="Text Placeholder 2"/>
          <p:cNvSpPr>
            <a:spLocks noGrp="1"/>
          </p:cNvSpPr>
          <p:nvPr>
            <p:ph type="body" sz="quarter" idx="15"/>
          </p:nvPr>
        </p:nvSpPr>
        <p:spPr/>
        <p:txBody>
          <a:bodyPr>
            <a:normAutofit lnSpcReduction="10000"/>
          </a:bodyPr>
          <a:lstStyle/>
          <a:p>
            <a:r>
              <a:rPr lang="en-US" dirty="0"/>
              <a:t>9 YR MALE</a:t>
            </a:r>
          </a:p>
          <a:p>
            <a:endParaRPr lang="en-US" dirty="0"/>
          </a:p>
          <a:p>
            <a:pPr lvl="1"/>
            <a:r>
              <a:rPr lang="en-US" dirty="0"/>
              <a:t>MODERATE IRRITATION OF THE RESPIRATORY TRACT</a:t>
            </a:r>
            <a:endParaRPr lang="pl-PL" dirty="0"/>
          </a:p>
          <a:p>
            <a:pPr lvl="1"/>
            <a:r>
              <a:rPr lang="en-US" dirty="0"/>
              <a:t>AVPU</a:t>
            </a:r>
            <a:r>
              <a:rPr lang="pl-PL" dirty="0"/>
              <a:t> – </a:t>
            </a:r>
            <a:r>
              <a:rPr lang="en-US" dirty="0"/>
              <a:t>V</a:t>
            </a:r>
            <a:endParaRPr lang="pl-PL" dirty="0"/>
          </a:p>
          <a:p>
            <a:pPr lvl="1"/>
            <a:r>
              <a:rPr lang="en-US" dirty="0"/>
              <a:t>SYSTOLIC BLOOD PRESSURE</a:t>
            </a:r>
            <a:r>
              <a:rPr lang="pl-PL" dirty="0"/>
              <a:t> (SBP) – 94</a:t>
            </a:r>
          </a:p>
          <a:p>
            <a:pPr lvl="1"/>
            <a:r>
              <a:rPr lang="en-US" dirty="0"/>
              <a:t>RESPIRATORY RATE</a:t>
            </a:r>
            <a:r>
              <a:rPr lang="pl-PL" dirty="0"/>
              <a:t> (RR) - 24</a:t>
            </a:r>
            <a:endParaRPr lang="en-US" dirty="0"/>
          </a:p>
          <a:p>
            <a:pPr lvl="1"/>
            <a:endParaRPr lang="en-US" dirty="0"/>
          </a:p>
          <a:p>
            <a:pPr lvl="1"/>
            <a:endParaRPr lang="en-US" dirty="0"/>
          </a:p>
          <a:p>
            <a:pPr lvl="1"/>
            <a:endParaRPr lang="en-US" dirty="0"/>
          </a:p>
          <a:p>
            <a:r>
              <a:rPr lang="en-US" dirty="0"/>
              <a:t>DELAYED</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15</a:t>
            </a:fld>
            <a:endParaRPr lang="en-BE" dirty="0"/>
          </a:p>
        </p:txBody>
      </p:sp>
      <p:sp>
        <p:nvSpPr>
          <p:cNvPr id="6" name="Footer Placeholder 5">
            <a:extLst>
              <a:ext uri="{FF2B5EF4-FFF2-40B4-BE49-F238E27FC236}">
                <a16:creationId xmlns:a16="http://schemas.microsoft.com/office/drawing/2014/main" id="{B9191360-8EF9-4FC3-839C-70836DC978D4}"/>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39006421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10</a:t>
            </a:r>
          </a:p>
        </p:txBody>
      </p:sp>
      <p:sp>
        <p:nvSpPr>
          <p:cNvPr id="3" name="Text Placeholder 2"/>
          <p:cNvSpPr>
            <a:spLocks noGrp="1"/>
          </p:cNvSpPr>
          <p:nvPr>
            <p:ph type="body" sz="quarter" idx="15"/>
          </p:nvPr>
        </p:nvSpPr>
        <p:spPr/>
        <p:txBody>
          <a:bodyPr>
            <a:normAutofit fontScale="92500" lnSpcReduction="20000"/>
          </a:bodyPr>
          <a:lstStyle/>
          <a:p>
            <a:r>
              <a:rPr lang="en-US" dirty="0"/>
              <a:t>15 YR MALE</a:t>
            </a:r>
          </a:p>
          <a:p>
            <a:endParaRPr lang="en-US" dirty="0"/>
          </a:p>
          <a:p>
            <a:pPr lvl="1"/>
            <a:r>
              <a:rPr lang="en-US" dirty="0"/>
              <a:t>WATERY EYES</a:t>
            </a:r>
          </a:p>
          <a:p>
            <a:pPr lvl="1"/>
            <a:r>
              <a:rPr lang="en-US" dirty="0"/>
              <a:t>COUGHING</a:t>
            </a:r>
          </a:p>
          <a:p>
            <a:pPr lvl="1"/>
            <a:r>
              <a:rPr lang="en-US" dirty="0"/>
              <a:t>BURNING SENSATION IN THE NOSE</a:t>
            </a:r>
            <a:endParaRPr lang="pl-PL" dirty="0"/>
          </a:p>
          <a:p>
            <a:pPr lvl="1"/>
            <a:r>
              <a:rPr lang="en-US" dirty="0"/>
              <a:t>AVPU</a:t>
            </a:r>
            <a:r>
              <a:rPr lang="pl-PL" dirty="0"/>
              <a:t> – </a:t>
            </a:r>
            <a:r>
              <a:rPr lang="en-US" dirty="0"/>
              <a:t>A</a:t>
            </a:r>
            <a:endParaRPr lang="pl-PL" dirty="0"/>
          </a:p>
          <a:p>
            <a:pPr lvl="1"/>
            <a:r>
              <a:rPr lang="en-US" dirty="0"/>
              <a:t>SYSTOLIC BLOOD PRESSURE</a:t>
            </a:r>
            <a:r>
              <a:rPr lang="pl-PL" dirty="0"/>
              <a:t> (SBP) – 95</a:t>
            </a:r>
          </a:p>
          <a:p>
            <a:pPr lvl="1"/>
            <a:r>
              <a:rPr lang="en-US" dirty="0"/>
              <a:t>RESPIRATORY RATE</a:t>
            </a:r>
            <a:r>
              <a:rPr lang="pl-PL" dirty="0"/>
              <a:t> (RR) - 25</a:t>
            </a:r>
            <a:endParaRPr lang="en-US" dirty="0"/>
          </a:p>
          <a:p>
            <a:pPr lvl="1"/>
            <a:endParaRPr lang="en-US" dirty="0"/>
          </a:p>
          <a:p>
            <a:pPr lvl="1"/>
            <a:endParaRPr lang="en-US" dirty="0"/>
          </a:p>
          <a:p>
            <a:pPr lvl="1"/>
            <a:endParaRPr lang="en-US" dirty="0"/>
          </a:p>
          <a:p>
            <a:r>
              <a:rPr lang="en-US" dirty="0"/>
              <a:t>MINIMAL</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16</a:t>
            </a:fld>
            <a:endParaRPr lang="en-BE" dirty="0"/>
          </a:p>
        </p:txBody>
      </p:sp>
      <p:sp>
        <p:nvSpPr>
          <p:cNvPr id="6" name="Footer Placeholder 5">
            <a:extLst>
              <a:ext uri="{FF2B5EF4-FFF2-40B4-BE49-F238E27FC236}">
                <a16:creationId xmlns:a16="http://schemas.microsoft.com/office/drawing/2014/main" id="{E76C06F1-52AE-4FBE-898F-4C723550C7F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17120805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7"/>
          </p:nvPr>
        </p:nvSpPr>
        <p:spPr/>
        <p:txBody>
          <a:bodyPr/>
          <a:lstStyle/>
          <a:p>
            <a:r>
              <a:rPr lang="en-US"/>
              <a:t>Thank you</a:t>
            </a:r>
          </a:p>
        </p:txBody>
      </p:sp>
      <p:sp>
        <p:nvSpPr>
          <p:cNvPr id="4" name="Slide Number Placeholder 3"/>
          <p:cNvSpPr>
            <a:spLocks noGrp="1"/>
          </p:cNvSpPr>
          <p:nvPr>
            <p:ph type="sldNum" sz="quarter" idx="4"/>
          </p:nvPr>
        </p:nvSpPr>
        <p:spPr/>
        <p:txBody>
          <a:bodyPr/>
          <a:lstStyle/>
          <a:p>
            <a:fld id="{A814E660-BF25-4843-B2A0-93C6E2B6253B}" type="slidenum">
              <a:rPr lang="en-BE" smtClean="0"/>
              <a:pPr/>
              <a:t>17</a:t>
            </a:fld>
            <a:endParaRPr lang="en-BE" dirty="0"/>
          </a:p>
        </p:txBody>
      </p:sp>
      <p:pic>
        <p:nvPicPr>
          <p:cNvPr id="7" name="Picture 6"/>
          <p:cNvPicPr>
            <a:picLocks noChangeAspect="1"/>
          </p:cNvPicPr>
          <p:nvPr/>
        </p:nvPicPr>
        <p:blipFill>
          <a:blip r:embed="rId3"/>
          <a:stretch>
            <a:fillRect/>
          </a:stretch>
        </p:blipFill>
        <p:spPr>
          <a:xfrm flipH="1">
            <a:off x="5404932" y="1657351"/>
            <a:ext cx="1344036" cy="1496250"/>
          </a:xfrm>
          <a:prstGeom prst="rect">
            <a:avLst/>
          </a:prstGeom>
        </p:spPr>
      </p:pic>
      <p:sp>
        <p:nvSpPr>
          <p:cNvPr id="6" name="Footer Placeholder 5">
            <a:extLst>
              <a:ext uri="{FF2B5EF4-FFF2-40B4-BE49-F238E27FC236}">
                <a16:creationId xmlns:a16="http://schemas.microsoft.com/office/drawing/2014/main" id="{B34FBECB-251F-4585-A9B8-0EE8C5445750}"/>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24603143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6.3 Scenario 24</a:t>
            </a:r>
            <a:br>
              <a:rPr lang="en-US" dirty="0"/>
            </a:br>
            <a:r>
              <a:rPr lang="en-US" dirty="0"/>
              <a:t>High school incident</a:t>
            </a:r>
          </a:p>
        </p:txBody>
      </p:sp>
      <p:sp>
        <p:nvSpPr>
          <p:cNvPr id="3" name="Slide Number Placeholder 2"/>
          <p:cNvSpPr>
            <a:spLocks noGrp="1"/>
          </p:cNvSpPr>
          <p:nvPr>
            <p:ph type="sldNum" sz="quarter" idx="4"/>
          </p:nvPr>
        </p:nvSpPr>
        <p:spPr/>
        <p:txBody>
          <a:bodyPr/>
          <a:lstStyle/>
          <a:p>
            <a:fld id="{A814E660-BF25-4843-B2A0-93C6E2B6253B}" type="slidenum">
              <a:rPr lang="aa-ET" smtClean="0"/>
              <a:pPr/>
              <a:t>2</a:t>
            </a:fld>
            <a:endParaRPr lang="aa-ET" dirty="0"/>
          </a:p>
        </p:txBody>
      </p:sp>
      <p:sp>
        <p:nvSpPr>
          <p:cNvPr id="6" name="Footer Placeholder 5">
            <a:extLst>
              <a:ext uri="{FF2B5EF4-FFF2-40B4-BE49-F238E27FC236}">
                <a16:creationId xmlns:a16="http://schemas.microsoft.com/office/drawing/2014/main" id="{7120093A-E48F-44A7-A77B-07FDD0EDEED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24954707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January 10, 2020 11:00</a:t>
            </a:r>
          </a:p>
        </p:txBody>
      </p:sp>
      <p:sp>
        <p:nvSpPr>
          <p:cNvPr id="3" name="Text Placeholder 2"/>
          <p:cNvSpPr>
            <a:spLocks noGrp="1"/>
          </p:cNvSpPr>
          <p:nvPr>
            <p:ph type="body" sz="quarter" idx="15"/>
          </p:nvPr>
        </p:nvSpPr>
        <p:spPr>
          <a:xfrm>
            <a:off x="766762" y="1786072"/>
            <a:ext cx="10956871" cy="4301992"/>
          </a:xfrm>
        </p:spPr>
        <p:txBody>
          <a:bodyPr>
            <a:normAutofit/>
          </a:bodyPr>
          <a:lstStyle/>
          <a:p>
            <a:pPr algn="just"/>
            <a:r>
              <a:rPr lang="en-US" dirty="0"/>
              <a:t>Location: a high school in a city of an EU member state</a:t>
            </a:r>
          </a:p>
          <a:p>
            <a:pPr algn="just"/>
            <a:endParaRPr lang="en-US" dirty="0"/>
          </a:p>
          <a:p>
            <a:pPr algn="just"/>
            <a:r>
              <a:rPr lang="en-US" dirty="0"/>
              <a:t>Witnesses’ observation: an accident involving several people </a:t>
            </a:r>
          </a:p>
          <a:p>
            <a:pPr algn="just"/>
            <a:r>
              <a:rPr lang="en-US" dirty="0"/>
              <a:t>An intense odor, similar to bleach clearly perceptible in school rooms and corridors</a:t>
            </a:r>
          </a:p>
          <a:p>
            <a:pPr algn="just"/>
            <a:r>
              <a:rPr lang="en-US" dirty="0"/>
              <a:t>An emergency call was made, and the f</a:t>
            </a:r>
            <a:r>
              <a:rPr lang="en-US" altLang="pl-PL" dirty="0"/>
              <a:t>ire brigade </a:t>
            </a:r>
            <a:r>
              <a:rPr lang="pl-PL" altLang="pl-PL" dirty="0"/>
              <a:t>was</a:t>
            </a:r>
            <a:r>
              <a:rPr lang="en-US" altLang="pl-PL" dirty="0"/>
              <a:t> deployed</a:t>
            </a:r>
          </a:p>
          <a:p>
            <a:pPr algn="just"/>
            <a:r>
              <a:rPr lang="en-US" altLang="pl-PL" dirty="0"/>
              <a:t>Fire brigade: decontamination &amp; transport of 10 victims to triage point.</a:t>
            </a:r>
          </a:p>
          <a:p>
            <a:pPr lvl="1" algn="just"/>
            <a:endParaRPr lang="en-US" altLang="pl-PL" dirty="0"/>
          </a:p>
          <a:p>
            <a:pPr algn="just"/>
            <a:r>
              <a:rPr lang="en-US" dirty="0"/>
              <a:t>Step by step action: triage of victims</a:t>
            </a:r>
            <a:r>
              <a:rPr lang="en-US" altLang="pl-PL" dirty="0"/>
              <a:t> </a:t>
            </a:r>
          </a:p>
          <a:p>
            <a:endParaRPr lang="en-US" altLang="pl-PL" dirty="0"/>
          </a:p>
          <a:p>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a:t>
            </a:fld>
            <a:endParaRPr lang="en-BE" dirty="0"/>
          </a:p>
        </p:txBody>
      </p:sp>
      <p:sp>
        <p:nvSpPr>
          <p:cNvPr id="6" name="Footer Placeholder 5">
            <a:extLst>
              <a:ext uri="{FF2B5EF4-FFF2-40B4-BE49-F238E27FC236}">
                <a16:creationId xmlns:a16="http://schemas.microsoft.com/office/drawing/2014/main" id="{89C136A8-FC3C-4FAF-9152-FCA3E50D7BF4}"/>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19371419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Potential answers</a:t>
            </a:r>
          </a:p>
        </p:txBody>
      </p:sp>
      <p:sp>
        <p:nvSpPr>
          <p:cNvPr id="3" name="Text Placeholder 2"/>
          <p:cNvSpPr>
            <a:spLocks noGrp="1"/>
          </p:cNvSpPr>
          <p:nvPr>
            <p:ph type="body" sz="quarter" idx="15"/>
          </p:nvPr>
        </p:nvSpPr>
        <p:spPr/>
        <p:txBody>
          <a:bodyPr/>
          <a:lstStyle/>
          <a:p>
            <a:r>
              <a:rPr lang="en-US" dirty="0"/>
              <a:t>Unintentional release of chemical agents from utility equipment</a:t>
            </a:r>
            <a:endParaRPr lang="pl-PL" dirty="0"/>
          </a:p>
          <a:p>
            <a:endParaRPr lang="en-US" dirty="0"/>
          </a:p>
          <a:p>
            <a:r>
              <a:rPr lang="en-US" dirty="0"/>
              <a:t>Unintentional release from infrastructure around schools</a:t>
            </a:r>
            <a:endParaRPr lang="pl-PL" dirty="0"/>
          </a:p>
          <a:p>
            <a:endParaRPr lang="en-US" dirty="0"/>
          </a:p>
          <a:p>
            <a:r>
              <a:rPr lang="en-US" dirty="0"/>
              <a:t>Intentional release of chemical agents (prank or terrorist attack?)</a:t>
            </a:r>
          </a:p>
        </p:txBody>
      </p:sp>
      <p:sp>
        <p:nvSpPr>
          <p:cNvPr id="4" name="Slide Number Placeholder 3"/>
          <p:cNvSpPr>
            <a:spLocks noGrp="1"/>
          </p:cNvSpPr>
          <p:nvPr>
            <p:ph type="sldNum" sz="quarter" idx="4"/>
          </p:nvPr>
        </p:nvSpPr>
        <p:spPr/>
        <p:txBody>
          <a:bodyPr/>
          <a:lstStyle/>
          <a:p>
            <a:fld id="{A814E660-BF25-4843-B2A0-93C6E2B6253B}" type="slidenum">
              <a:rPr lang="en-US" smtClean="0"/>
              <a:pPr/>
              <a:t>4</a:t>
            </a:fld>
            <a:endParaRPr lang="en-US"/>
          </a:p>
        </p:txBody>
      </p:sp>
      <p:sp>
        <p:nvSpPr>
          <p:cNvPr id="6" name="Footer Placeholder 5">
            <a:extLst>
              <a:ext uri="{FF2B5EF4-FFF2-40B4-BE49-F238E27FC236}">
                <a16:creationId xmlns:a16="http://schemas.microsoft.com/office/drawing/2014/main" id="{15A3D597-F42D-4BDB-9041-70D7E0339030}"/>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165192250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January 10, 2020 11:45</a:t>
            </a:r>
          </a:p>
        </p:txBody>
      </p:sp>
      <p:sp>
        <p:nvSpPr>
          <p:cNvPr id="3" name="Text Placeholder 2"/>
          <p:cNvSpPr>
            <a:spLocks noGrp="1"/>
          </p:cNvSpPr>
          <p:nvPr>
            <p:ph type="body" sz="quarter" idx="15"/>
          </p:nvPr>
        </p:nvSpPr>
        <p:spPr/>
        <p:txBody>
          <a:bodyPr>
            <a:normAutofit lnSpcReduction="10000"/>
          </a:bodyPr>
          <a:lstStyle/>
          <a:p>
            <a:r>
              <a:rPr lang="en-US" dirty="0"/>
              <a:t>Triage the victims</a:t>
            </a:r>
            <a:endParaRPr lang="pl-PL" dirty="0"/>
          </a:p>
          <a:p>
            <a:endParaRPr lang="pl-PL" dirty="0"/>
          </a:p>
          <a:p>
            <a:endParaRPr lang="pl-PL" dirty="0"/>
          </a:p>
          <a:p>
            <a:endParaRPr lang="pl-PL" dirty="0"/>
          </a:p>
          <a:p>
            <a:endParaRPr lang="pl-PL" dirty="0"/>
          </a:p>
          <a:p>
            <a:r>
              <a:rPr lang="pl-PL" dirty="0"/>
              <a:t>SYMPTOMS </a:t>
            </a:r>
          </a:p>
          <a:p>
            <a:r>
              <a:rPr lang="en-US" dirty="0"/>
              <a:t>RESPIRATORY RATE</a:t>
            </a:r>
            <a:r>
              <a:rPr lang="pl-PL" dirty="0"/>
              <a:t> (RR)</a:t>
            </a:r>
          </a:p>
          <a:p>
            <a:r>
              <a:rPr lang="en-US" dirty="0"/>
              <a:t>SYSTOLIC BLOOD PRESSURE</a:t>
            </a:r>
            <a:r>
              <a:rPr lang="pl-PL" dirty="0"/>
              <a:t> (SBP)</a:t>
            </a:r>
          </a:p>
          <a:p>
            <a:r>
              <a:rPr lang="en-US" dirty="0"/>
              <a:t>ALERT, VOCAL, PAINFUL, UNRESPONSIVE (AVPU)</a:t>
            </a:r>
            <a:endParaRPr lang="pl-PL" dirty="0"/>
          </a:p>
          <a:p>
            <a:endParaRPr lang="pl-PL" dirty="0"/>
          </a:p>
          <a:p>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US" smtClean="0"/>
              <a:pPr/>
              <a:t>5</a:t>
            </a:fld>
            <a:endParaRPr lang="en-US"/>
          </a:p>
        </p:txBody>
      </p:sp>
      <p:sp>
        <p:nvSpPr>
          <p:cNvPr id="9" name="Title 4">
            <a:extLst>
              <a:ext uri="{FF2B5EF4-FFF2-40B4-BE49-F238E27FC236}">
                <a16:creationId xmlns:a16="http://schemas.microsoft.com/office/drawing/2014/main" id="{40B34542-2E66-41A0-BB0B-ED307D99C028}"/>
              </a:ext>
            </a:extLst>
          </p:cNvPr>
          <p:cNvSpPr>
            <a:spLocks noGrp="1"/>
          </p:cNvSpPr>
          <p:nvPr/>
        </p:nvSpPr>
        <p:spPr>
          <a:xfrm>
            <a:off x="3268132" y="2392487"/>
            <a:ext cx="5350934" cy="1264121"/>
          </a:xfrm>
          <a:prstGeom prst="rect">
            <a:avLst/>
          </a:prstGeom>
          <a:solidFill>
            <a:schemeClr val="accent1"/>
          </a:solidFill>
        </p:spPr>
        <p:txBody>
          <a:bodyPr vert="horz" lIns="182880" tIns="182880" rIns="182880" bIns="182880" rtlCol="0" anchor="ctr" anchorCtr="0">
            <a:normAutofit/>
          </a:bodyPr>
          <a:lstStyle>
            <a:lvl1pPr algn="l" defTabSz="914400" rtl="0" eaLnBrk="1" latinLnBrk="0" hangingPunct="1">
              <a:lnSpc>
                <a:spcPct val="90000"/>
              </a:lnSpc>
              <a:spcBef>
                <a:spcPct val="0"/>
              </a:spcBef>
              <a:buNone/>
              <a:defRPr sz="4400" b="0" kern="1200">
                <a:solidFill>
                  <a:schemeClr val="bg1"/>
                </a:solidFill>
                <a:latin typeface="FranklinGotTExtCon" pitchFamily="2" charset="0"/>
                <a:ea typeface="+mj-ea"/>
                <a:cs typeface="+mj-cs"/>
              </a:defRPr>
            </a:lvl1pPr>
          </a:lstStyle>
          <a:p>
            <a:pPr algn="ctr"/>
            <a:r>
              <a:rPr lang="en-US" dirty="0"/>
              <a:t>Triage methodology</a:t>
            </a:r>
          </a:p>
        </p:txBody>
      </p:sp>
      <p:sp>
        <p:nvSpPr>
          <p:cNvPr id="8" name="Footer Placeholder 5">
            <a:extLst>
              <a:ext uri="{FF2B5EF4-FFF2-40B4-BE49-F238E27FC236}">
                <a16:creationId xmlns:a16="http://schemas.microsoft.com/office/drawing/2014/main" id="{D82390AD-CACE-4AFA-9AEA-A311E78DE33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2799795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5"/>
          </p:nvPr>
        </p:nvSpPr>
        <p:spPr>
          <a:xfrm>
            <a:off x="0" y="1555287"/>
            <a:ext cx="12192000" cy="4659245"/>
          </a:xfrm>
        </p:spPr>
        <p:txBody>
          <a:bodyPr>
            <a:normAutofit lnSpcReduction="10000"/>
          </a:bodyPr>
          <a:lstStyle/>
          <a:p>
            <a:pPr marL="88900" indent="0">
              <a:buNone/>
            </a:pPr>
            <a:r>
              <a:rPr lang="en-US" b="1" dirty="0"/>
              <a:t>RR</a:t>
            </a:r>
            <a:r>
              <a:rPr lang="pl-PL" dirty="0"/>
              <a:t> </a:t>
            </a:r>
            <a:r>
              <a:rPr lang="en-US" dirty="0">
                <a:effectLst>
                  <a:outerShdw blurRad="38100" dist="38100" dir="2700000" algn="tl">
                    <a:srgbClr val="000000">
                      <a:alpha val="43137"/>
                    </a:srgbClr>
                  </a:outerShdw>
                </a:effectLst>
              </a:rPr>
              <a:t>10-29</a:t>
            </a:r>
            <a:r>
              <a:rPr lang="pl-PL" dirty="0">
                <a:effectLst>
                  <a:outerShdw blurRad="38100" dist="38100" dir="2700000" algn="tl">
                    <a:srgbClr val="000000">
                      <a:alpha val="43137"/>
                    </a:srgbClr>
                  </a:outerShdw>
                </a:effectLst>
              </a:rPr>
              <a:t>	</a:t>
            </a:r>
            <a:r>
              <a:rPr lang="en-US" b="1" dirty="0">
                <a:solidFill>
                  <a:srgbClr val="FF0000"/>
                </a:solidFill>
                <a:effectLst>
                  <a:outerShdw blurRad="38100" dist="38100" dir="2700000" algn="tl">
                    <a:srgbClr val="000000">
                      <a:alpha val="43137"/>
                    </a:srgbClr>
                  </a:outerShdw>
                </a:effectLst>
              </a:rPr>
              <a:t>4</a:t>
            </a:r>
            <a:r>
              <a:rPr lang="pl-PL" b="1" dirty="0">
                <a:solidFill>
                  <a:srgbClr val="FF0000"/>
                </a:solidFill>
              </a:rPr>
              <a:t>		</a:t>
            </a:r>
            <a:r>
              <a:rPr lang="pl-PL" b="1" dirty="0"/>
              <a:t>SBP</a:t>
            </a:r>
            <a:r>
              <a:rPr lang="pl-PL" dirty="0"/>
              <a:t>	</a:t>
            </a:r>
            <a:r>
              <a:rPr lang="pl-PL" dirty="0">
                <a:effectLst>
                  <a:outerShdw blurRad="38100" dist="38100" dir="2700000" algn="tl">
                    <a:srgbClr val="000000">
                      <a:alpha val="43137"/>
                    </a:srgbClr>
                  </a:outerShdw>
                </a:effectLst>
              </a:rPr>
              <a:t>&gt;90	</a:t>
            </a:r>
            <a:r>
              <a:rPr lang="pl-PL" b="1" dirty="0">
                <a:solidFill>
                  <a:srgbClr val="FF0000"/>
                </a:solidFill>
                <a:effectLst>
                  <a:outerShdw blurRad="38100" dist="38100" dir="2700000" algn="tl">
                    <a:srgbClr val="000000">
                      <a:alpha val="43137"/>
                    </a:srgbClr>
                  </a:outerShdw>
                </a:effectLst>
              </a:rPr>
              <a:t>4</a:t>
            </a:r>
            <a:r>
              <a:rPr lang="pl-PL" b="1" dirty="0">
                <a:solidFill>
                  <a:srgbClr val="FF0000"/>
                </a:solidFill>
              </a:rPr>
              <a:t>		</a:t>
            </a:r>
            <a:r>
              <a:rPr lang="pl-PL" b="1" dirty="0"/>
              <a:t>AVPU</a:t>
            </a:r>
            <a:r>
              <a:rPr lang="pl-PL" dirty="0"/>
              <a:t>	</a:t>
            </a:r>
            <a:r>
              <a:rPr lang="pl-PL" dirty="0">
                <a:effectLst>
                  <a:outerShdw blurRad="38100" dist="38100" dir="2700000" algn="tl">
                    <a:srgbClr val="000000">
                      <a:alpha val="43137"/>
                    </a:srgbClr>
                  </a:outerShdw>
                </a:effectLst>
              </a:rPr>
              <a:t>A	</a:t>
            </a:r>
            <a:r>
              <a:rPr lang="pl-PL" b="1" dirty="0">
                <a:solidFill>
                  <a:srgbClr val="FF0000"/>
                </a:solidFill>
                <a:effectLst>
                  <a:outerShdw blurRad="38100" dist="38100" dir="2700000" algn="tl">
                    <a:srgbClr val="000000">
                      <a:alpha val="43137"/>
                    </a:srgbClr>
                  </a:outerShdw>
                </a:effectLst>
              </a:rPr>
              <a:t>4</a:t>
            </a:r>
            <a:endParaRPr lang="en-US" b="1" dirty="0">
              <a:solidFill>
                <a:srgbClr val="FF0000"/>
              </a:solidFill>
              <a:effectLst>
                <a:outerShdw blurRad="38100" dist="38100" dir="2700000" algn="tl">
                  <a:srgbClr val="000000">
                    <a:alpha val="43137"/>
                  </a:srgbClr>
                </a:outerShdw>
              </a:effectLst>
            </a:endParaRPr>
          </a:p>
          <a:p>
            <a:pPr marL="88900" indent="0">
              <a:buNone/>
            </a:pPr>
            <a:r>
              <a:rPr lang="en-US" dirty="0"/>
              <a:t> 	</a:t>
            </a:r>
            <a:r>
              <a:rPr lang="en-US" dirty="0">
                <a:effectLst>
                  <a:outerShdw blurRad="38100" dist="38100" dir="2700000" algn="tl">
                    <a:srgbClr val="000000">
                      <a:alpha val="43137"/>
                    </a:srgbClr>
                  </a:outerShdw>
                </a:effectLst>
              </a:rPr>
              <a:t>&gt;29	</a:t>
            </a:r>
            <a:r>
              <a:rPr lang="en-US" b="1" dirty="0">
                <a:solidFill>
                  <a:srgbClr val="FF0000"/>
                </a:solidFill>
                <a:effectLst>
                  <a:outerShdw blurRad="38100" dist="38100" dir="2700000" algn="tl">
                    <a:srgbClr val="000000">
                      <a:alpha val="43137"/>
                    </a:srgbClr>
                  </a:outerShdw>
                </a:effectLst>
              </a:rPr>
              <a:t>3</a:t>
            </a:r>
            <a:r>
              <a:rPr lang="pl-PL" b="1" dirty="0">
                <a:solidFill>
                  <a:srgbClr val="FF0000"/>
                </a:solidFill>
                <a:effectLst>
                  <a:outerShdw blurRad="38100" dist="38100" dir="2700000" algn="tl">
                    <a:srgbClr val="000000">
                      <a:alpha val="43137"/>
                    </a:srgbClr>
                  </a:outerShdw>
                </a:effectLst>
              </a:rPr>
              <a:t>			</a:t>
            </a:r>
            <a:r>
              <a:rPr lang="pl-PL" dirty="0">
                <a:effectLst>
                  <a:outerShdw blurRad="38100" dist="38100" dir="2700000" algn="tl">
                    <a:srgbClr val="000000">
                      <a:alpha val="43137"/>
                    </a:srgbClr>
                  </a:outerShdw>
                </a:effectLst>
              </a:rPr>
              <a:t>76-89 </a:t>
            </a:r>
            <a:r>
              <a:rPr lang="pl-PL" b="1" dirty="0">
                <a:solidFill>
                  <a:srgbClr val="FF0000"/>
                </a:solidFill>
                <a:effectLst>
                  <a:outerShdw blurRad="38100" dist="38100" dir="2700000" algn="tl">
                    <a:srgbClr val="000000">
                      <a:alpha val="43137"/>
                    </a:srgbClr>
                  </a:outerShdw>
                </a:effectLst>
              </a:rPr>
              <a:t>	3			</a:t>
            </a:r>
            <a:r>
              <a:rPr lang="pl-PL" dirty="0">
                <a:effectLst>
                  <a:outerShdw blurRad="38100" dist="38100" dir="2700000" algn="tl">
                    <a:srgbClr val="000000">
                      <a:alpha val="43137"/>
                    </a:srgbClr>
                  </a:outerShdw>
                </a:effectLst>
              </a:rPr>
              <a:t>V</a:t>
            </a:r>
            <a:r>
              <a:rPr lang="pl-PL" b="1" dirty="0">
                <a:solidFill>
                  <a:srgbClr val="FF0000"/>
                </a:solidFill>
                <a:effectLst>
                  <a:outerShdw blurRad="38100" dist="38100" dir="2700000" algn="tl">
                    <a:srgbClr val="000000">
                      <a:alpha val="43137"/>
                    </a:srgbClr>
                  </a:outerShdw>
                </a:effectLst>
              </a:rPr>
              <a:t>	3			</a:t>
            </a:r>
            <a:endParaRPr lang="en-US" b="1" dirty="0">
              <a:solidFill>
                <a:srgbClr val="FF0000"/>
              </a:solidFill>
              <a:effectLst>
                <a:outerShdw blurRad="38100" dist="38100" dir="2700000" algn="tl">
                  <a:srgbClr val="000000">
                    <a:alpha val="43137"/>
                  </a:srgbClr>
                </a:outerShdw>
              </a:effectLst>
            </a:endParaRPr>
          </a:p>
          <a:p>
            <a:pPr marL="88900" indent="0">
              <a:buNone/>
            </a:pPr>
            <a:r>
              <a:rPr lang="en-US" dirty="0">
                <a:effectLst>
                  <a:outerShdw blurRad="38100" dist="38100" dir="2700000" algn="tl">
                    <a:srgbClr val="000000">
                      <a:alpha val="43137"/>
                    </a:srgbClr>
                  </a:outerShdw>
                </a:effectLst>
              </a:rPr>
              <a:t> 	6-9	</a:t>
            </a:r>
            <a:r>
              <a:rPr lang="en-US" b="1" dirty="0">
                <a:solidFill>
                  <a:srgbClr val="FF0000"/>
                </a:solidFill>
                <a:effectLst>
                  <a:outerShdw blurRad="38100" dist="38100" dir="2700000" algn="tl">
                    <a:srgbClr val="000000">
                      <a:alpha val="43137"/>
                    </a:srgbClr>
                  </a:outerShdw>
                </a:effectLst>
              </a:rPr>
              <a:t>2</a:t>
            </a:r>
            <a:r>
              <a:rPr lang="pl-PL" b="1" dirty="0">
                <a:solidFill>
                  <a:srgbClr val="FF0000"/>
                </a:solidFill>
                <a:effectLst>
                  <a:outerShdw blurRad="38100" dist="38100" dir="2700000" algn="tl">
                    <a:srgbClr val="000000">
                      <a:alpha val="43137"/>
                    </a:srgbClr>
                  </a:outerShdw>
                </a:effectLst>
              </a:rPr>
              <a:t>			</a:t>
            </a:r>
            <a:r>
              <a:rPr lang="pl-PL" dirty="0">
                <a:effectLst>
                  <a:outerShdw blurRad="38100" dist="38100" dir="2700000" algn="tl">
                    <a:srgbClr val="000000">
                      <a:alpha val="43137"/>
                    </a:srgbClr>
                  </a:outerShdw>
                </a:effectLst>
              </a:rPr>
              <a:t>50-75	</a:t>
            </a:r>
            <a:r>
              <a:rPr lang="pl-PL" b="1" dirty="0">
                <a:solidFill>
                  <a:srgbClr val="FF0000"/>
                </a:solidFill>
                <a:effectLst>
                  <a:outerShdw blurRad="38100" dist="38100" dir="2700000" algn="tl">
                    <a:srgbClr val="000000">
                      <a:alpha val="43137"/>
                    </a:srgbClr>
                  </a:outerShdw>
                </a:effectLst>
              </a:rPr>
              <a:t>2			</a:t>
            </a:r>
            <a:r>
              <a:rPr lang="pl-PL" dirty="0">
                <a:effectLst>
                  <a:outerShdw blurRad="38100" dist="38100" dir="2700000" algn="tl">
                    <a:srgbClr val="000000">
                      <a:alpha val="43137"/>
                    </a:srgbClr>
                  </a:outerShdw>
                </a:effectLst>
              </a:rPr>
              <a:t>P	</a:t>
            </a:r>
            <a:r>
              <a:rPr lang="pl-PL" b="1" dirty="0">
                <a:solidFill>
                  <a:srgbClr val="FF0000"/>
                </a:solidFill>
                <a:effectLst>
                  <a:outerShdw blurRad="38100" dist="38100" dir="2700000" algn="tl">
                    <a:srgbClr val="000000">
                      <a:alpha val="43137"/>
                    </a:srgbClr>
                  </a:outerShdw>
                </a:effectLst>
              </a:rPr>
              <a:t>2</a:t>
            </a:r>
            <a:endParaRPr lang="en-US" b="1" dirty="0">
              <a:solidFill>
                <a:srgbClr val="FF0000"/>
              </a:solidFill>
              <a:effectLst>
                <a:outerShdw blurRad="38100" dist="38100" dir="2700000" algn="tl">
                  <a:srgbClr val="000000">
                    <a:alpha val="43137"/>
                  </a:srgbClr>
                </a:outerShdw>
              </a:effectLst>
            </a:endParaRPr>
          </a:p>
          <a:p>
            <a:pPr marL="88900" indent="0">
              <a:buNone/>
            </a:pPr>
            <a:r>
              <a:rPr lang="en-US" dirty="0">
                <a:effectLst>
                  <a:outerShdw blurRad="38100" dist="38100" dir="2700000" algn="tl">
                    <a:srgbClr val="000000">
                      <a:alpha val="43137"/>
                    </a:srgbClr>
                  </a:outerShdw>
                </a:effectLst>
              </a:rPr>
              <a:t> 	1-5	</a:t>
            </a:r>
            <a:r>
              <a:rPr lang="en-US" b="1" dirty="0">
                <a:solidFill>
                  <a:srgbClr val="FF0000"/>
                </a:solidFill>
                <a:effectLst>
                  <a:outerShdw blurRad="38100" dist="38100" dir="2700000" algn="tl">
                    <a:srgbClr val="000000">
                      <a:alpha val="43137"/>
                    </a:srgbClr>
                  </a:outerShdw>
                </a:effectLst>
              </a:rPr>
              <a:t>1</a:t>
            </a:r>
            <a:r>
              <a:rPr lang="pl-PL" b="1" dirty="0">
                <a:solidFill>
                  <a:srgbClr val="FF0000"/>
                </a:solidFill>
                <a:effectLst>
                  <a:outerShdw blurRad="38100" dist="38100" dir="2700000" algn="tl">
                    <a:srgbClr val="000000">
                      <a:alpha val="43137"/>
                    </a:srgbClr>
                  </a:outerShdw>
                </a:effectLst>
              </a:rPr>
              <a:t>			</a:t>
            </a:r>
            <a:r>
              <a:rPr lang="pl-PL" dirty="0">
                <a:effectLst>
                  <a:outerShdw blurRad="38100" dist="38100" dir="2700000" algn="tl">
                    <a:srgbClr val="000000">
                      <a:alpha val="43137"/>
                    </a:srgbClr>
                  </a:outerShdw>
                </a:effectLst>
              </a:rPr>
              <a:t>1-49	</a:t>
            </a:r>
            <a:r>
              <a:rPr lang="pl-PL" b="1" dirty="0">
                <a:solidFill>
                  <a:srgbClr val="FF0000"/>
                </a:solidFill>
                <a:effectLst>
                  <a:outerShdw blurRad="38100" dist="38100" dir="2700000" algn="tl">
                    <a:srgbClr val="000000">
                      <a:alpha val="43137"/>
                    </a:srgbClr>
                  </a:outerShdw>
                </a:effectLst>
              </a:rPr>
              <a:t>1			</a:t>
            </a:r>
            <a:r>
              <a:rPr lang="pl-PL" dirty="0">
                <a:effectLst>
                  <a:outerShdw blurRad="38100" dist="38100" dir="2700000" algn="tl">
                    <a:srgbClr val="000000">
                      <a:alpha val="43137"/>
                    </a:srgbClr>
                  </a:outerShdw>
                </a:effectLst>
              </a:rPr>
              <a:t>U	</a:t>
            </a:r>
            <a:r>
              <a:rPr lang="pl-PL" b="1" dirty="0">
                <a:solidFill>
                  <a:srgbClr val="FF0000"/>
                </a:solidFill>
                <a:effectLst>
                  <a:outerShdw blurRad="38100" dist="38100" dir="2700000" algn="tl">
                    <a:srgbClr val="000000">
                      <a:alpha val="43137"/>
                    </a:srgbClr>
                  </a:outerShdw>
                </a:effectLst>
              </a:rPr>
              <a:t>1</a:t>
            </a:r>
            <a:endParaRPr lang="en-US" b="1" dirty="0">
              <a:solidFill>
                <a:srgbClr val="FF0000"/>
              </a:solidFill>
              <a:effectLst>
                <a:outerShdw blurRad="38100" dist="38100" dir="2700000" algn="tl">
                  <a:srgbClr val="000000">
                    <a:alpha val="43137"/>
                  </a:srgbClr>
                </a:outerShdw>
              </a:effectLst>
            </a:endParaRPr>
          </a:p>
          <a:p>
            <a:pPr marL="88900" indent="0">
              <a:buNone/>
            </a:pPr>
            <a:r>
              <a:rPr lang="en-US" dirty="0">
                <a:effectLst>
                  <a:outerShdw blurRad="38100" dist="38100" dir="2700000" algn="tl">
                    <a:srgbClr val="000000">
                      <a:alpha val="43137"/>
                    </a:srgbClr>
                  </a:outerShdw>
                </a:effectLst>
              </a:rPr>
              <a:t> 	0	</a:t>
            </a:r>
            <a:r>
              <a:rPr lang="en-US" b="1" dirty="0">
                <a:solidFill>
                  <a:srgbClr val="FF0000"/>
                </a:solidFill>
                <a:effectLst>
                  <a:outerShdw blurRad="38100" dist="38100" dir="2700000" algn="tl">
                    <a:srgbClr val="000000">
                      <a:alpha val="43137"/>
                    </a:srgbClr>
                  </a:outerShdw>
                </a:effectLst>
              </a:rPr>
              <a:t>0</a:t>
            </a:r>
            <a:r>
              <a:rPr lang="pl-PL" b="1" dirty="0">
                <a:solidFill>
                  <a:srgbClr val="FF0000"/>
                </a:solidFill>
                <a:effectLst>
                  <a:outerShdw blurRad="38100" dist="38100" dir="2700000" algn="tl">
                    <a:srgbClr val="000000">
                      <a:alpha val="43137"/>
                    </a:srgbClr>
                  </a:outerShdw>
                </a:effectLst>
              </a:rPr>
              <a:t>			</a:t>
            </a:r>
            <a:r>
              <a:rPr lang="pl-PL" dirty="0">
                <a:effectLst>
                  <a:outerShdw blurRad="38100" dist="38100" dir="2700000" algn="tl">
                    <a:srgbClr val="000000">
                      <a:alpha val="43137"/>
                    </a:srgbClr>
                  </a:outerShdw>
                </a:effectLst>
              </a:rPr>
              <a:t>0	</a:t>
            </a:r>
            <a:r>
              <a:rPr lang="pl-PL" b="1" dirty="0">
                <a:solidFill>
                  <a:srgbClr val="FF0000"/>
                </a:solidFill>
                <a:effectLst>
                  <a:outerShdw blurRad="38100" dist="38100" dir="2700000" algn="tl">
                    <a:srgbClr val="000000">
                      <a:alpha val="43137"/>
                    </a:srgbClr>
                  </a:outerShdw>
                </a:effectLst>
              </a:rPr>
              <a:t>0			</a:t>
            </a:r>
            <a:r>
              <a:rPr lang="pl-PL" dirty="0">
                <a:effectLst>
                  <a:outerShdw blurRad="38100" dist="38100" dir="2700000" algn="tl">
                    <a:srgbClr val="000000">
                      <a:alpha val="43137"/>
                    </a:srgbClr>
                  </a:outerShdw>
                </a:effectLst>
              </a:rPr>
              <a:t>DEAD	</a:t>
            </a:r>
            <a:r>
              <a:rPr lang="pl-PL" b="1" dirty="0">
                <a:solidFill>
                  <a:srgbClr val="FF0000"/>
                </a:solidFill>
                <a:effectLst>
                  <a:outerShdw blurRad="38100" dist="38100" dir="2700000" algn="tl">
                    <a:srgbClr val="000000">
                      <a:alpha val="43137"/>
                    </a:srgbClr>
                  </a:outerShdw>
                </a:effectLst>
              </a:rPr>
              <a:t>0</a:t>
            </a:r>
            <a:endParaRPr lang="pl-PL" b="1" dirty="0">
              <a:solidFill>
                <a:srgbClr val="FF0000"/>
              </a:solidFill>
            </a:endParaRPr>
          </a:p>
          <a:p>
            <a:pPr marL="88900" indent="0">
              <a:buNone/>
            </a:pPr>
            <a:r>
              <a:rPr lang="pl-PL" dirty="0"/>
              <a:t>INTERPRETATION</a:t>
            </a:r>
          </a:p>
          <a:p>
            <a:pPr marL="88900" indent="0">
              <a:buNone/>
            </a:pPr>
            <a:r>
              <a:rPr lang="pl-PL" dirty="0"/>
              <a:t>SYMPTOMS + TOTAL SCORE RR + SBP + </a:t>
            </a:r>
            <a:r>
              <a:rPr lang="en-US" dirty="0"/>
              <a:t>AVPU</a:t>
            </a:r>
            <a:r>
              <a:rPr lang="pl-PL" dirty="0"/>
              <a:t>  </a:t>
            </a:r>
            <a:r>
              <a:rPr lang="pl-PL" b="1" dirty="0">
                <a:solidFill>
                  <a:srgbClr val="FF0000"/>
                </a:solidFill>
              </a:rPr>
              <a:t>1-10</a:t>
            </a:r>
            <a:r>
              <a:rPr lang="pl-PL" dirty="0"/>
              <a:t> – IMMEDIATE</a:t>
            </a:r>
          </a:p>
          <a:p>
            <a:pPr marL="88900" indent="0">
              <a:buNone/>
            </a:pPr>
            <a:r>
              <a:rPr lang="pl-PL" dirty="0"/>
              <a:t>SYMPTOMS + TOTAL SCORE RR + SBP + </a:t>
            </a:r>
            <a:r>
              <a:rPr lang="en-US" dirty="0"/>
              <a:t>AVPU</a:t>
            </a:r>
            <a:r>
              <a:rPr lang="pl-PL" dirty="0"/>
              <a:t> </a:t>
            </a:r>
            <a:r>
              <a:rPr lang="pl-PL" b="1" dirty="0">
                <a:solidFill>
                  <a:srgbClr val="FFFF00"/>
                </a:solidFill>
              </a:rPr>
              <a:t>11</a:t>
            </a:r>
            <a:r>
              <a:rPr lang="pl-PL" dirty="0"/>
              <a:t> - DELAYED	</a:t>
            </a:r>
            <a:endParaRPr lang="en-US" dirty="0"/>
          </a:p>
          <a:p>
            <a:pPr marL="88900" indent="0">
              <a:buNone/>
            </a:pPr>
            <a:r>
              <a:rPr lang="pl-PL" dirty="0"/>
              <a:t>SYMPTOMS + TOTAL SCORE RR + SBP + </a:t>
            </a:r>
            <a:r>
              <a:rPr lang="en-US" dirty="0"/>
              <a:t>AVPU </a:t>
            </a:r>
            <a:r>
              <a:rPr lang="pl-PL" b="1" dirty="0">
                <a:solidFill>
                  <a:srgbClr val="00B050"/>
                </a:solidFill>
              </a:rPr>
              <a:t>12</a:t>
            </a:r>
            <a:r>
              <a:rPr lang="pl-PL" dirty="0"/>
              <a:t> – MINIMAL</a:t>
            </a:r>
          </a:p>
          <a:p>
            <a:pPr marL="88900" indent="0">
              <a:buNone/>
            </a:pPr>
            <a:r>
              <a:rPr lang="pl-PL" dirty="0"/>
              <a:t>SYMPTOMS + TOTAL SCORE RR + SBP + </a:t>
            </a:r>
            <a:r>
              <a:rPr lang="en-US" dirty="0"/>
              <a:t>AVPU</a:t>
            </a:r>
            <a:r>
              <a:rPr lang="pl-PL" dirty="0"/>
              <a:t> </a:t>
            </a:r>
            <a:r>
              <a:rPr lang="pl-PL" b="1" dirty="0"/>
              <a:t>0</a:t>
            </a:r>
            <a:r>
              <a:rPr lang="pl-PL" dirty="0"/>
              <a:t> – DEAD</a:t>
            </a:r>
          </a:p>
          <a:p>
            <a:pPr marL="88900" indent="0">
              <a:buNone/>
            </a:pP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US" smtClean="0"/>
              <a:pPr/>
              <a:t>6</a:t>
            </a:fld>
            <a:endParaRPr lang="en-US"/>
          </a:p>
        </p:txBody>
      </p:sp>
      <p:sp>
        <p:nvSpPr>
          <p:cNvPr id="9" name="Title 4">
            <a:extLst>
              <a:ext uri="{FF2B5EF4-FFF2-40B4-BE49-F238E27FC236}">
                <a16:creationId xmlns:a16="http://schemas.microsoft.com/office/drawing/2014/main" id="{40B34542-2E66-41A0-BB0B-ED307D99C028}"/>
              </a:ext>
            </a:extLst>
          </p:cNvPr>
          <p:cNvSpPr>
            <a:spLocks noGrp="1"/>
          </p:cNvSpPr>
          <p:nvPr/>
        </p:nvSpPr>
        <p:spPr>
          <a:xfrm>
            <a:off x="270932" y="234950"/>
            <a:ext cx="5350934" cy="1264121"/>
          </a:xfrm>
          <a:prstGeom prst="rect">
            <a:avLst/>
          </a:prstGeom>
          <a:solidFill>
            <a:schemeClr val="accent1"/>
          </a:solidFill>
        </p:spPr>
        <p:txBody>
          <a:bodyPr vert="horz" lIns="182880" tIns="182880" rIns="182880" bIns="182880" rtlCol="0" anchor="ctr" anchorCtr="0">
            <a:normAutofit/>
          </a:bodyPr>
          <a:lstStyle>
            <a:lvl1pPr algn="l" defTabSz="914400" rtl="0" eaLnBrk="1" latinLnBrk="0" hangingPunct="1">
              <a:lnSpc>
                <a:spcPct val="90000"/>
              </a:lnSpc>
              <a:spcBef>
                <a:spcPct val="0"/>
              </a:spcBef>
              <a:buNone/>
              <a:defRPr sz="4400" b="0" kern="1200">
                <a:solidFill>
                  <a:schemeClr val="bg1"/>
                </a:solidFill>
                <a:latin typeface="FranklinGotTExtCon" pitchFamily="2" charset="0"/>
                <a:ea typeface="+mj-ea"/>
                <a:cs typeface="+mj-cs"/>
              </a:defRPr>
            </a:lvl1pPr>
          </a:lstStyle>
          <a:p>
            <a:pPr algn="ctr"/>
            <a:r>
              <a:rPr lang="en-US" dirty="0"/>
              <a:t>Triage methodology</a:t>
            </a:r>
          </a:p>
        </p:txBody>
      </p:sp>
      <p:sp>
        <p:nvSpPr>
          <p:cNvPr id="13" name="Prostokąt 12">
            <a:extLst>
              <a:ext uri="{FF2B5EF4-FFF2-40B4-BE49-F238E27FC236}">
                <a16:creationId xmlns:a16="http://schemas.microsoft.com/office/drawing/2014/main" id="{94838C07-DD0E-44A8-8043-A0C198B65C24}"/>
              </a:ext>
            </a:extLst>
          </p:cNvPr>
          <p:cNvSpPr/>
          <p:nvPr/>
        </p:nvSpPr>
        <p:spPr>
          <a:xfrm>
            <a:off x="9228665" y="4229185"/>
            <a:ext cx="1253067" cy="35833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solidFill>
                <a:srgbClr val="FF0000"/>
              </a:solidFill>
              <a:highlight>
                <a:srgbClr val="FF0000"/>
              </a:highlight>
            </a:endParaRPr>
          </a:p>
        </p:txBody>
      </p:sp>
      <p:sp>
        <p:nvSpPr>
          <p:cNvPr id="14" name="Prostokąt 13">
            <a:extLst>
              <a:ext uri="{FF2B5EF4-FFF2-40B4-BE49-F238E27FC236}">
                <a16:creationId xmlns:a16="http://schemas.microsoft.com/office/drawing/2014/main" id="{8903BA8E-793E-444B-A24E-382E3AB8D5E6}"/>
              </a:ext>
            </a:extLst>
          </p:cNvPr>
          <p:cNvSpPr/>
          <p:nvPr/>
        </p:nvSpPr>
        <p:spPr>
          <a:xfrm>
            <a:off x="9228665" y="4813165"/>
            <a:ext cx="1253067" cy="358332"/>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solidFill>
                <a:srgbClr val="FF0000"/>
              </a:solidFill>
              <a:highlight>
                <a:srgbClr val="FF0000"/>
              </a:highlight>
            </a:endParaRPr>
          </a:p>
        </p:txBody>
      </p:sp>
      <p:sp>
        <p:nvSpPr>
          <p:cNvPr id="15" name="Prostokąt 14">
            <a:extLst>
              <a:ext uri="{FF2B5EF4-FFF2-40B4-BE49-F238E27FC236}">
                <a16:creationId xmlns:a16="http://schemas.microsoft.com/office/drawing/2014/main" id="{7A9E3953-42DA-4C88-8B13-1523A680F4A3}"/>
              </a:ext>
            </a:extLst>
          </p:cNvPr>
          <p:cNvSpPr/>
          <p:nvPr/>
        </p:nvSpPr>
        <p:spPr>
          <a:xfrm>
            <a:off x="9228665" y="5277162"/>
            <a:ext cx="1253067" cy="358332"/>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solidFill>
                <a:srgbClr val="FF0000"/>
              </a:solidFill>
              <a:highlight>
                <a:srgbClr val="FF0000"/>
              </a:highlight>
            </a:endParaRPr>
          </a:p>
        </p:txBody>
      </p:sp>
      <p:sp>
        <p:nvSpPr>
          <p:cNvPr id="17" name="Prostokąt 16">
            <a:extLst>
              <a:ext uri="{FF2B5EF4-FFF2-40B4-BE49-F238E27FC236}">
                <a16:creationId xmlns:a16="http://schemas.microsoft.com/office/drawing/2014/main" id="{20300D02-F79D-4DFC-AFAE-E698BDB76D33}"/>
              </a:ext>
            </a:extLst>
          </p:cNvPr>
          <p:cNvSpPr/>
          <p:nvPr/>
        </p:nvSpPr>
        <p:spPr>
          <a:xfrm>
            <a:off x="9228665" y="5742717"/>
            <a:ext cx="1253067" cy="358332"/>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solidFill>
                <a:srgbClr val="FF0000"/>
              </a:solidFill>
              <a:highlight>
                <a:srgbClr val="FF0000"/>
              </a:highlight>
            </a:endParaRPr>
          </a:p>
        </p:txBody>
      </p:sp>
      <p:sp>
        <p:nvSpPr>
          <p:cNvPr id="10" name="Footer Placeholder 5">
            <a:extLst>
              <a:ext uri="{FF2B5EF4-FFF2-40B4-BE49-F238E27FC236}">
                <a16:creationId xmlns:a16="http://schemas.microsoft.com/office/drawing/2014/main" id="{2264196A-3086-4638-B3D3-85797600F4C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344066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VICTIM NO 1</a:t>
            </a:r>
          </a:p>
        </p:txBody>
      </p:sp>
      <p:sp>
        <p:nvSpPr>
          <p:cNvPr id="3" name="Text Placeholder 2"/>
          <p:cNvSpPr>
            <a:spLocks noGrp="1"/>
          </p:cNvSpPr>
          <p:nvPr>
            <p:ph type="body" sz="quarter" idx="15"/>
          </p:nvPr>
        </p:nvSpPr>
        <p:spPr/>
        <p:txBody>
          <a:bodyPr/>
          <a:lstStyle/>
          <a:p>
            <a:r>
              <a:rPr lang="en-US" dirty="0"/>
              <a:t>30 YR MALE</a:t>
            </a:r>
          </a:p>
          <a:p>
            <a:endParaRPr lang="en-US" dirty="0"/>
          </a:p>
          <a:p>
            <a:pPr lvl="1"/>
            <a:r>
              <a:rPr lang="en-US" dirty="0"/>
              <a:t>MILD, MUCOUS MEMBRANE IRRITATION.</a:t>
            </a:r>
            <a:endParaRPr lang="pl-PL" dirty="0"/>
          </a:p>
          <a:p>
            <a:pPr lvl="1"/>
            <a:r>
              <a:rPr lang="en-US" dirty="0"/>
              <a:t>AVPU</a:t>
            </a:r>
            <a:r>
              <a:rPr lang="pl-PL" dirty="0"/>
              <a:t> – </a:t>
            </a:r>
            <a:r>
              <a:rPr lang="en-US" dirty="0"/>
              <a:t>A</a:t>
            </a:r>
            <a:endParaRPr lang="pl-PL" dirty="0"/>
          </a:p>
          <a:p>
            <a:pPr lvl="1"/>
            <a:r>
              <a:rPr lang="en-US" dirty="0"/>
              <a:t>SYSTOLIC BLOOD PRESSURE</a:t>
            </a:r>
            <a:r>
              <a:rPr lang="pl-PL" dirty="0"/>
              <a:t> (SBP) – 92</a:t>
            </a:r>
          </a:p>
          <a:p>
            <a:pPr lvl="1"/>
            <a:r>
              <a:rPr lang="en-US" dirty="0"/>
              <a:t>RESPIRATORY RATE</a:t>
            </a:r>
            <a:r>
              <a:rPr lang="pl-PL" dirty="0"/>
              <a:t> (RR) - 25</a:t>
            </a:r>
            <a:endParaRPr lang="en-US" dirty="0"/>
          </a:p>
          <a:p>
            <a:pPr lvl="1"/>
            <a:endParaRPr lang="en-US" dirty="0"/>
          </a:p>
          <a:p>
            <a:pPr lvl="1"/>
            <a:endParaRPr lang="en-US" dirty="0"/>
          </a:p>
          <a:p>
            <a:r>
              <a:rPr lang="en-US" dirty="0"/>
              <a:t>MINIMAL</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7</a:t>
            </a:fld>
            <a:endParaRPr lang="en-BE" dirty="0"/>
          </a:p>
        </p:txBody>
      </p:sp>
      <p:sp>
        <p:nvSpPr>
          <p:cNvPr id="6" name="Footer Placeholder 5">
            <a:extLst>
              <a:ext uri="{FF2B5EF4-FFF2-40B4-BE49-F238E27FC236}">
                <a16:creationId xmlns:a16="http://schemas.microsoft.com/office/drawing/2014/main" id="{93CBCF31-3201-4281-8B9D-F9A6828CA130}"/>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333771241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2</a:t>
            </a:r>
          </a:p>
        </p:txBody>
      </p:sp>
      <p:sp>
        <p:nvSpPr>
          <p:cNvPr id="3" name="Text Placeholder 2"/>
          <p:cNvSpPr>
            <a:spLocks noGrp="1"/>
          </p:cNvSpPr>
          <p:nvPr>
            <p:ph type="body" sz="quarter" idx="15"/>
          </p:nvPr>
        </p:nvSpPr>
        <p:spPr/>
        <p:txBody>
          <a:bodyPr>
            <a:normAutofit fontScale="92500" lnSpcReduction="10000"/>
          </a:bodyPr>
          <a:lstStyle/>
          <a:p>
            <a:r>
              <a:rPr lang="en-US" dirty="0"/>
              <a:t>10 YR FEMALE</a:t>
            </a:r>
          </a:p>
          <a:p>
            <a:endParaRPr lang="en-US" dirty="0"/>
          </a:p>
          <a:p>
            <a:pPr lvl="1"/>
            <a:r>
              <a:rPr lang="en-US" dirty="0"/>
              <a:t>PULMONARY EDEMA</a:t>
            </a:r>
          </a:p>
          <a:p>
            <a:pPr lvl="1"/>
            <a:r>
              <a:rPr lang="en-US" dirty="0"/>
              <a:t>PNEUMONITIS SYMPTOMS</a:t>
            </a:r>
            <a:endParaRPr lang="pl-PL" dirty="0"/>
          </a:p>
          <a:p>
            <a:pPr lvl="1"/>
            <a:r>
              <a:rPr lang="en-US" dirty="0"/>
              <a:t>AVPU</a:t>
            </a:r>
            <a:r>
              <a:rPr lang="pl-PL" dirty="0"/>
              <a:t> – </a:t>
            </a:r>
            <a:r>
              <a:rPr lang="en-US" dirty="0"/>
              <a:t>P</a:t>
            </a:r>
            <a:endParaRPr lang="pl-PL" dirty="0"/>
          </a:p>
          <a:p>
            <a:pPr lvl="1"/>
            <a:r>
              <a:rPr lang="en-US" dirty="0"/>
              <a:t>SYSTOLIC BLOOD PRESSURE</a:t>
            </a:r>
            <a:r>
              <a:rPr lang="pl-PL" dirty="0"/>
              <a:t> (SBP) – 65</a:t>
            </a:r>
          </a:p>
          <a:p>
            <a:pPr lvl="1"/>
            <a:r>
              <a:rPr lang="en-US" dirty="0"/>
              <a:t>RESPIRATORY RATE</a:t>
            </a:r>
            <a:r>
              <a:rPr lang="pl-PL" dirty="0"/>
              <a:t> (RR) - 8</a:t>
            </a:r>
            <a:endParaRPr lang="en-US" dirty="0"/>
          </a:p>
          <a:p>
            <a:pPr lvl="1"/>
            <a:endParaRPr lang="en-US" dirty="0"/>
          </a:p>
          <a:p>
            <a:pPr lvl="1"/>
            <a:endParaRPr lang="en-US" dirty="0"/>
          </a:p>
          <a:p>
            <a:pPr lvl="1"/>
            <a:endParaRPr lang="en-US" dirty="0"/>
          </a:p>
          <a:p>
            <a:r>
              <a:rPr lang="en-US" dirty="0"/>
              <a:t>IMMEDIATE</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8</a:t>
            </a:fld>
            <a:endParaRPr lang="en-BE" dirty="0"/>
          </a:p>
        </p:txBody>
      </p:sp>
      <p:sp>
        <p:nvSpPr>
          <p:cNvPr id="6" name="Footer Placeholder 5">
            <a:extLst>
              <a:ext uri="{FF2B5EF4-FFF2-40B4-BE49-F238E27FC236}">
                <a16:creationId xmlns:a16="http://schemas.microsoft.com/office/drawing/2014/main" id="{F826C373-E58C-42DD-B31F-7E8FA467CFE0}"/>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25408692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3</a:t>
            </a:r>
          </a:p>
        </p:txBody>
      </p:sp>
      <p:sp>
        <p:nvSpPr>
          <p:cNvPr id="3" name="Text Placeholder 2"/>
          <p:cNvSpPr>
            <a:spLocks noGrp="1"/>
          </p:cNvSpPr>
          <p:nvPr>
            <p:ph type="body" sz="quarter" idx="15"/>
          </p:nvPr>
        </p:nvSpPr>
        <p:spPr/>
        <p:txBody>
          <a:bodyPr>
            <a:normAutofit fontScale="92500" lnSpcReduction="20000"/>
          </a:bodyPr>
          <a:lstStyle/>
          <a:p>
            <a:r>
              <a:rPr lang="en-US" dirty="0"/>
              <a:t>10 YR MALE</a:t>
            </a:r>
          </a:p>
          <a:p>
            <a:endParaRPr lang="en-US" dirty="0"/>
          </a:p>
          <a:p>
            <a:pPr lvl="1"/>
            <a:r>
              <a:rPr lang="en-US" dirty="0"/>
              <a:t>CHEST TIGHTNESS</a:t>
            </a:r>
          </a:p>
          <a:p>
            <a:pPr lvl="1"/>
            <a:r>
              <a:rPr lang="en-US" dirty="0"/>
              <a:t>BREATHING DIFFICULTY</a:t>
            </a:r>
          </a:p>
          <a:p>
            <a:pPr lvl="1"/>
            <a:r>
              <a:rPr lang="en-US" dirty="0"/>
              <a:t>SHORTNESS OF BREATH</a:t>
            </a:r>
            <a:endParaRPr lang="pl-PL" dirty="0"/>
          </a:p>
          <a:p>
            <a:pPr lvl="1"/>
            <a:r>
              <a:rPr lang="en-US" dirty="0"/>
              <a:t>AVPU</a:t>
            </a:r>
            <a:r>
              <a:rPr lang="pl-PL" dirty="0"/>
              <a:t> – </a:t>
            </a:r>
            <a:r>
              <a:rPr lang="en-US" dirty="0"/>
              <a:t>P</a:t>
            </a:r>
            <a:endParaRPr lang="pl-PL" dirty="0"/>
          </a:p>
          <a:p>
            <a:pPr lvl="1"/>
            <a:r>
              <a:rPr lang="en-US" dirty="0"/>
              <a:t>SYSTOLIC BLOOD PRESSURE</a:t>
            </a:r>
            <a:r>
              <a:rPr lang="pl-PL" dirty="0"/>
              <a:t> (SBP) – 60</a:t>
            </a:r>
          </a:p>
          <a:p>
            <a:pPr lvl="1"/>
            <a:r>
              <a:rPr lang="en-US" dirty="0"/>
              <a:t>RESPIRATORY RATE</a:t>
            </a:r>
            <a:r>
              <a:rPr lang="pl-PL" dirty="0"/>
              <a:t> (RR) - 30</a:t>
            </a:r>
            <a:endParaRPr lang="en-US" dirty="0"/>
          </a:p>
          <a:p>
            <a:pPr lvl="1"/>
            <a:endParaRPr lang="en-US" dirty="0"/>
          </a:p>
          <a:p>
            <a:pPr lvl="1"/>
            <a:endParaRPr lang="en-US" dirty="0"/>
          </a:p>
          <a:p>
            <a:pPr lvl="1"/>
            <a:endParaRPr lang="en-US" dirty="0"/>
          </a:p>
          <a:p>
            <a:r>
              <a:rPr lang="en-US" dirty="0"/>
              <a:t>IMMEDIATE</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9</a:t>
            </a:fld>
            <a:endParaRPr lang="en-BE" dirty="0"/>
          </a:p>
        </p:txBody>
      </p:sp>
      <p:sp>
        <p:nvSpPr>
          <p:cNvPr id="6" name="Footer Placeholder 5">
            <a:extLst>
              <a:ext uri="{FF2B5EF4-FFF2-40B4-BE49-F238E27FC236}">
                <a16:creationId xmlns:a16="http://schemas.microsoft.com/office/drawing/2014/main" id="{E666E078-2619-4023-A8E8-64B7D55FC24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36845391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9015</TotalTime>
  <Words>3313</Words>
  <Application>Microsoft Office PowerPoint</Application>
  <PresentationFormat>Widescreen</PresentationFormat>
  <Paragraphs>425</Paragraphs>
  <Slides>17</Slides>
  <Notes>17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FranklinGotTExtCon</vt:lpstr>
      <vt:lpstr>Georgia</vt:lpstr>
      <vt:lpstr>Segoe UI</vt:lpstr>
      <vt:lpstr>Segoe UI Semibold</vt:lpstr>
      <vt:lpstr>Office Theme</vt:lpstr>
      <vt:lpstr>Scenario discussion  24. High school incident</vt:lpstr>
      <vt:lpstr>6.3 Scenario 24 High school incident</vt:lpstr>
      <vt:lpstr>January 10, 2020 11:00</vt:lpstr>
      <vt:lpstr>Potential answers</vt:lpstr>
      <vt:lpstr>January 10, 2020 11:45</vt:lpstr>
      <vt:lpstr>PowerPoint Presentation</vt:lpstr>
      <vt:lpstr>VICTIM NO 1</vt:lpstr>
      <vt:lpstr>VICTIM NO 2</vt:lpstr>
      <vt:lpstr>VICTIM NO 3</vt:lpstr>
      <vt:lpstr>VICTIM NO 4</vt:lpstr>
      <vt:lpstr>VICTIM NO 5</vt:lpstr>
      <vt:lpstr>VICTIM NO 6</vt:lpstr>
      <vt:lpstr>VICTIM NO 7</vt:lpstr>
      <vt:lpstr>VICTIM NO 8</vt:lpstr>
      <vt:lpstr>VICTIM NO 9</vt:lpstr>
      <vt:lpstr>VICTIM NO 10</vt:lpstr>
      <vt:lpstr>PowerPoint Presentation</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Dillen Roel</dc:creator>
  <cp:lastModifiedBy>Arnout de Bruin</cp:lastModifiedBy>
  <cp:revision>455</cp:revision>
  <cp:lastPrinted>2020-01-20T09:16:47Z</cp:lastPrinted>
  <dcterms:created xsi:type="dcterms:W3CDTF">2019-10-21T09:10:33Z</dcterms:created>
  <dcterms:modified xsi:type="dcterms:W3CDTF">2022-11-21T12:27:02Z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1899-12-29T23:00:00Z</vt:filetime>
  </property>
  <property fmtid="{D5CDD505-2E9C-101B-9397-08002B2CF9AE}" pid="19" name="Event Attributes_Event_Event End Date">
    <vt:filetime>1899-12-29T23:00:00Z</vt:filetime>
  </property>
  <property fmtid="{D5CDD505-2E9C-101B-9397-08002B2CF9AE}" pid="20" name="Event Attributes_Event_Event Location">
    <vt:lpwstr> </vt:lpwstr>
  </property>
</Properties>
</file>