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85" r:id="rId24"/>
    <p:sldId id="391" r:id="rId25"/>
    <p:sldId id="392" r:id="rId26"/>
    <p:sldId id="365" r:id="rId27"/>
    <p:sldId id="366" r:id="rId28"/>
    <p:sldId id="382" r:id="rId29"/>
    <p:sldId id="383" r:id="rId30"/>
    <p:sldId id="3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4" autoAdjust="0"/>
    <p:restoredTop sz="45358" autoAdjust="0"/>
  </p:normalViewPr>
  <p:slideViewPr>
    <p:cSldViewPr snapToGrid="0">
      <p:cViewPr varScale="1">
        <p:scale>
          <a:sx n="35" d="100"/>
          <a:sy n="35" d="100"/>
        </p:scale>
        <p:origin x="2796" y="42"/>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8. C</a:t>
            </a:r>
            <a:r>
              <a:rPr lang="en-GB" sz="800" b="0" kern="1200" dirty="0" err="1">
                <a:solidFill>
                  <a:schemeClr val="tx1"/>
                </a:solidFill>
                <a:effectLst/>
                <a:latin typeface="+mn-lt"/>
                <a:ea typeface="+mn-ea"/>
                <a:cs typeface="+mn-cs"/>
              </a:rPr>
              <a:t>ustoms</a:t>
            </a:r>
            <a:r>
              <a:rPr lang="en-GB" sz="800" b="0" kern="1200" dirty="0">
                <a:solidFill>
                  <a:schemeClr val="tx1"/>
                </a:solidFill>
                <a:effectLst/>
                <a:latin typeface="+mn-lt"/>
                <a:ea typeface="+mn-ea"/>
                <a:cs typeface="+mn-cs"/>
              </a:rPr>
              <a:t>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8 </a:t>
            </a:r>
            <a:r>
              <a:rPr lang="en-GB" sz="800" b="0" kern="1200" dirty="0">
                <a:solidFill>
                  <a:schemeClr val="tx1"/>
                </a:solidFill>
                <a:effectLst/>
                <a:latin typeface="+mn-lt"/>
                <a:ea typeface="+mn-ea"/>
                <a:cs typeface="+mn-cs"/>
              </a:rPr>
              <a:t>Customs security checks</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nl-NL" sz="800" dirty="0">
                <a:effectLst/>
                <a:latin typeface="+mn-lt"/>
                <a:ea typeface="Calibri" panose="020F0502020204030204" pitchFamily="34" charset="0"/>
                <a:cs typeface="Times New Roman" panose="02020603050405020304" pitchFamily="18" charset="0"/>
              </a:rPr>
              <a:t> 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The object was later determined to be an unshielded Cs-137 source.</a:t>
            </a:r>
            <a:endParaRPr lang="en-US"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noProof="0" dirty="0">
                <a:effectLst/>
                <a:latin typeface="+mn-lt"/>
                <a:ea typeface="Calibri" panose="020F0502020204030204" pitchFamily="34" charset="0"/>
                <a:cs typeface="Times New Roman" panose="02020603050405020304" pitchFamily="18" charset="0"/>
              </a:rPr>
              <a:t>Things to consider</a:t>
            </a:r>
            <a:r>
              <a:rPr lang="nl-NL" sz="800" b="1" dirty="0">
                <a:effectLst/>
                <a:latin typeface="+mn-lt"/>
                <a:ea typeface="Calibri" panose="020F0502020204030204" pitchFamily="34" charset="0"/>
                <a:cs typeface="Times New Roman" panose="02020603050405020304" pitchFamily="18" charset="0"/>
              </a:rPr>
              <a:t>:</a:t>
            </a:r>
            <a:r>
              <a:rPr lang="nl-NL" sz="800" dirty="0">
                <a:effectLst/>
                <a:latin typeface="+mn-lt"/>
                <a:ea typeface="Calibri" panose="020F0502020204030204" pitchFamily="34" charset="0"/>
                <a:cs typeface="Times New Roman" panose="02020603050405020304" pitchFamily="18" charset="0"/>
              </a:rPr>
              <a:t> </a:t>
            </a:r>
            <a:r>
              <a:rPr lang="en-US" sz="800" noProof="0" dirty="0">
                <a:solidFill>
                  <a:srgbClr val="000000"/>
                </a:solidFill>
                <a:effectLst/>
                <a:latin typeface="+mn-lt"/>
                <a:ea typeface="Calibri" panose="020F0502020204030204" pitchFamily="34" charset="0"/>
                <a:cs typeface="Times New Roman" panose="02020603050405020304" pitchFamily="18" charset="0"/>
              </a:rPr>
              <a:t>Cesium</a:t>
            </a:r>
            <a:r>
              <a:rPr lang="en-GB" sz="800" dirty="0">
                <a:solidFill>
                  <a:srgbClr val="000000"/>
                </a:solidFill>
                <a:effectLst/>
                <a:latin typeface="+mn-lt"/>
                <a:ea typeface="Calibri" panose="020F0502020204030204" pitchFamily="34" charset="0"/>
                <a:cs typeface="Times New Roman" panose="02020603050405020304" pitchFamily="18" charset="0"/>
              </a:rPr>
              <a:t> 137 (Cs-137) is a Beta and Gamma radiation emitter. Cs-137 is used in small amounts for calibration of radiation-detection equipment, such as Geiger-Mueller counters. In larger amounts, Cs-137 is used in medical radiation therapy devices for treating cancer; in industrial gauges that detect the flow of liquid through pipes and to measure the thickness of materials. Small amounts of Cs-137 are incorporated into Lucite disks, rods, and seeds.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likely that the source found belonged to a medical radiation therapy device or an industrial gauge.</a:t>
            </a: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situation, the origin of the object should be investigated in order to find potential criminal activities related to the smuggling and use of radiological agents.</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a:t>
            </a:r>
            <a:r>
              <a:rPr lang="en-US" sz="800" b="1" kern="1200" baseline="0" noProof="0" dirty="0">
                <a:solidFill>
                  <a:schemeClr val="tx1"/>
                </a:solidFill>
                <a:effectLst/>
                <a:latin typeface="+mn-lt"/>
                <a:ea typeface="+mn-ea"/>
                <a:cs typeface="+mn-cs"/>
              </a:rPr>
              <a:t>definition of priorities on the scene concerning evidence preservation</a:t>
            </a:r>
            <a:r>
              <a:rPr lang="en-US" sz="800" kern="1200" baseline="0" noProof="0" dirty="0">
                <a:solidFill>
                  <a:schemeClr val="tx1"/>
                </a:solidFill>
                <a:effectLst/>
                <a:latin typeface="+mn-lt"/>
                <a:ea typeface="+mn-ea"/>
                <a:cs typeface="+mn-cs"/>
              </a:rPr>
              <a:t>.</a:t>
            </a:r>
            <a:endParaRPr lang="en-US" sz="800"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8 </a:t>
            </a:r>
            <a:r>
              <a:rPr lang="en-GB" sz="800" b="0" kern="1200" dirty="0">
                <a:solidFill>
                  <a:schemeClr val="tx1"/>
                </a:solidFill>
                <a:effectLst/>
                <a:latin typeface="+mn-lt"/>
                <a:ea typeface="+mn-ea"/>
                <a:cs typeface="+mn-cs"/>
              </a:rPr>
              <a:t>Customs security checks</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100" b="1" kern="1200" dirty="0">
                <a:solidFill>
                  <a:schemeClr val="tx1"/>
                </a:solidFill>
                <a:effectLst/>
                <a:latin typeface="+mn-lt"/>
                <a:ea typeface="+mn-ea"/>
                <a:cs typeface="+mn-cs"/>
              </a:rPr>
              <a:t>Depicted illustration: </a:t>
            </a:r>
            <a:r>
              <a:rPr lang="en-US" sz="100" b="0" kern="1200" dirty="0">
                <a:solidFill>
                  <a:schemeClr val="tx1"/>
                </a:solidFill>
                <a:effectLst/>
                <a:latin typeface="+mn-lt"/>
                <a:ea typeface="+mn-ea"/>
                <a:cs typeface="+mn-cs"/>
              </a:rPr>
              <a:t>Freight train &amp; Cs-137 radioactive source outside shield. </a:t>
            </a:r>
          </a:p>
          <a:p>
            <a:r>
              <a:rPr lang="en-US" sz="100" b="1" i="0" u="none" strike="noStrike" kern="1200" dirty="0">
                <a:solidFill>
                  <a:schemeClr val="tx1"/>
                </a:solidFill>
                <a:effectLst/>
                <a:latin typeface="+mn-lt"/>
                <a:ea typeface="+mn-ea"/>
                <a:cs typeface="+mn-cs"/>
              </a:rPr>
              <a:t>Picture source &amp; IP</a:t>
            </a:r>
            <a:r>
              <a:rPr lang="en-US" sz="100" b="1" kern="1200" dirty="0">
                <a:solidFill>
                  <a:schemeClr val="tx1"/>
                </a:solidFill>
                <a:effectLst/>
                <a:latin typeface="+mn-lt"/>
                <a:ea typeface="+mn-ea"/>
                <a:cs typeface="+mn-cs"/>
              </a:rPr>
              <a:t>: </a:t>
            </a:r>
          </a:p>
          <a:p>
            <a:r>
              <a:rPr lang="en-US" sz="100" b="0" kern="1200" dirty="0">
                <a:solidFill>
                  <a:schemeClr val="tx1"/>
                </a:solidFill>
                <a:effectLst/>
                <a:latin typeface="+mn-lt"/>
                <a:ea typeface="+mn-ea"/>
                <a:cs typeface="+mn-cs"/>
              </a:rPr>
              <a:t>https://pixabay.com/photos/freight-train-tracks-rail-rails-1640353/ free use </a:t>
            </a:r>
            <a:r>
              <a:rPr lang="en-US" sz="100" b="0" kern="1200" dirty="0" err="1">
                <a:solidFill>
                  <a:schemeClr val="tx1"/>
                </a:solidFill>
                <a:effectLst/>
                <a:latin typeface="+mn-lt"/>
                <a:ea typeface="+mn-ea"/>
                <a:cs typeface="+mn-cs"/>
              </a:rPr>
              <a:t>Pixabay</a:t>
            </a:r>
            <a:r>
              <a:rPr lang="en-US" sz="100" b="0" kern="1200" dirty="0">
                <a:solidFill>
                  <a:schemeClr val="tx1"/>
                </a:solidFill>
                <a:effectLst/>
                <a:latin typeface="+mn-lt"/>
                <a:ea typeface="+mn-ea"/>
                <a:cs typeface="+mn-cs"/>
              </a:rPr>
              <a:t> License</a:t>
            </a:r>
          </a:p>
          <a:p>
            <a:r>
              <a:rPr lang="en-US" sz="100" b="0" kern="1200" dirty="0">
                <a:solidFill>
                  <a:schemeClr val="tx1"/>
                </a:solidFill>
                <a:effectLst/>
                <a:latin typeface="+mn-lt"/>
                <a:ea typeface="+mn-ea"/>
                <a:cs typeface="+mn-cs"/>
              </a:rPr>
              <a:t>http://www.hazcom.co.za/radioactivity.php, </a:t>
            </a:r>
            <a:r>
              <a:rPr lang="en-GB" sz="800" dirty="0">
                <a:solidFill>
                  <a:srgbClr val="000000"/>
                </a:solidFill>
                <a:effectLst/>
                <a:latin typeface="Verdana" panose="020B0604030504040204" pitchFamily="34" charset="0"/>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1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Computers and mobile phones are relevant evidence. It should be avoided that decontamination procedures disrupt the information they can provide.</a:t>
            </a:r>
          </a:p>
          <a:p>
            <a:pPr marL="0" indent="0">
              <a:buFontTx/>
              <a:buNone/>
            </a:pPr>
            <a:r>
              <a:rPr lang="en-GB" sz="800" b="0" kern="1200" baseline="0" dirty="0">
                <a:solidFill>
                  <a:schemeClr val="tx1"/>
                </a:solidFill>
                <a:effectLst/>
                <a:latin typeface="+mn-lt"/>
                <a:ea typeface="+mn-ea"/>
                <a:cs typeface="+mn-cs"/>
              </a:rPr>
              <a:t>- Writings and labels may be damaged by decontamination, at least images should be collected if possible.</a:t>
            </a:r>
          </a:p>
          <a:p>
            <a:pPr marL="0" indent="0">
              <a:buFontTx/>
              <a:buNone/>
            </a:pPr>
            <a:r>
              <a:rPr lang="en-GB" sz="800" b="0" kern="1200" baseline="0" dirty="0">
                <a:solidFill>
                  <a:schemeClr val="tx1"/>
                </a:solidFill>
                <a:effectLst/>
                <a:latin typeface="+mn-lt"/>
                <a:ea typeface="+mn-ea"/>
                <a:cs typeface="+mn-cs"/>
              </a:rPr>
              <a:t>- Investigation on the origin and possible uses of the object may be required. Any sort of documentation found in the freight train should be preserved whenever possible.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While waiting for the first responders to arrive, one the two junior officers who handled the object started to experience nausea and the other started to have a headache.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The object was later determined to be an unshielded Cs-137 source.</a:t>
            </a:r>
            <a:endParaRPr lang="en-US" sz="800" dirty="0">
              <a:effectLst/>
              <a:latin typeface="+mn-lt"/>
              <a:ea typeface="Calibri" panose="020F0502020204030204" pitchFamily="34" charset="0"/>
              <a:cs typeface="Times New Roman" panose="02020603050405020304" pitchFamily="18" charset="0"/>
            </a:endParaRP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Triage and treatment</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kern="1200" dirty="0">
                <a:solidFill>
                  <a:schemeClr val="tx1"/>
                </a:solidFill>
                <a:effectLst/>
                <a:latin typeface="+mn-lt"/>
                <a:ea typeface="+mn-ea"/>
                <a:cs typeface="+mn-cs"/>
              </a:rPr>
              <a:t>Things to consider in this scenario</a:t>
            </a:r>
            <a:r>
              <a:rPr lang="en-GB" sz="800" b="0" kern="1200" dirty="0">
                <a:solidFill>
                  <a:schemeClr val="tx1"/>
                </a:solidFill>
                <a:effectLst/>
                <a:latin typeface="+mn-lt"/>
                <a:ea typeface="+mn-ea"/>
                <a:cs typeface="+mn-cs"/>
              </a:rPr>
              <a:t>:</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Caesium 137 (Cs-137) is a Beta and Gamma radiation emitter. It is likely that the source found belonged to a medical radiation therapy device or an industrial gauge.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External exposure to large amounts of Cs-137 can cause burns, acute radiation sickness, and even death. However, if symptoms such as nausea, fatigue, vomiting and headache occur very quickly after exposure, the radiation dose must be extremely high (&gt;50 </a:t>
            </a:r>
            <a:r>
              <a:rPr lang="en-GB" sz="800" dirty="0" err="1">
                <a:solidFill>
                  <a:srgbClr val="000000"/>
                </a:solidFill>
                <a:effectLst/>
                <a:latin typeface="+mn-lt"/>
                <a:ea typeface="Calibri" panose="020F0502020204030204" pitchFamily="34" charset="0"/>
                <a:cs typeface="Times New Roman" panose="02020603050405020304" pitchFamily="18" charset="0"/>
              </a:rPr>
              <a:t>Gy</a:t>
            </a:r>
            <a:r>
              <a:rPr lang="en-GB" sz="800" dirty="0">
                <a:solidFill>
                  <a:srgbClr val="000000"/>
                </a:solidFill>
                <a:effectLst/>
                <a:latin typeface="+mn-lt"/>
                <a:ea typeface="Calibri" panose="020F0502020204030204" pitchFamily="34" charset="0"/>
                <a:cs typeface="Times New Roman" panose="02020603050405020304" pitchFamily="18" charset="0"/>
              </a:rPr>
              <a:t>) and severe, even fatal, radiation sickness is to be expected. Skin rash generally appears after several hours even with very high doses therefore, in this scenario, it would be advisable to monitor the symptoms on the officers involved for some time after the incident. Prolonged exposure to Cs-137 can increase the risk for cancer because of exposure to high-energy gamma radiation. Internal exposure to Cs-137, through ingestion or inhalation, allows the radioactive material to be distributed in the soft tissues, especially muscle tissue, exposing these tissues to the beta particles and gamma radiation and increasing cancer risk.</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considering the level of radiation measured, the customs officers might have been exposed to an external acute dose of radiation, but it is unlikely that they inhaled or ingested the material. Although the source in this scenario is strong, it is unlikely that an extremely high dose was received by the two officers after handling the caesium source for a short time. It should be considered that the symptoms experienced by the officers might have been caused by fear once they found out they have been handling a radioactive object. It is, however, important to note that the handling time is purposedly not specified in order to allow the trainer to develop the scenario based on the interactions with the trainees. </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solidFill>
                  <a:srgbClr val="000000"/>
                </a:solidFill>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solidFill>
                  <a:srgbClr val="000000"/>
                </a:solidFill>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high radiation level, should have arrived well equipped to avoid inhalation or ingestion of Cs-137 and reduce the handling time to a minimum, before sealing the source.</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100" b="1" kern="1200" dirty="0">
                <a:solidFill>
                  <a:schemeClr val="tx1"/>
                </a:solidFill>
                <a:effectLst/>
                <a:latin typeface="+mn-lt"/>
                <a:ea typeface="+mn-ea"/>
                <a:cs typeface="+mn-cs"/>
              </a:rPr>
              <a:t>Depicted illustration: </a:t>
            </a:r>
            <a:r>
              <a:rPr lang="en-US" sz="100" b="0" kern="1200" dirty="0">
                <a:solidFill>
                  <a:schemeClr val="tx1"/>
                </a:solidFill>
                <a:effectLst/>
                <a:latin typeface="+mn-lt"/>
                <a:ea typeface="+mn-ea"/>
                <a:cs typeface="+mn-cs"/>
              </a:rPr>
              <a:t>Freight train &amp; Cs-137 radioactive source outside shield. </a:t>
            </a:r>
          </a:p>
          <a:p>
            <a:r>
              <a:rPr lang="en-US" sz="100" b="1" i="0" u="none" strike="noStrike" kern="1200" dirty="0">
                <a:solidFill>
                  <a:schemeClr val="tx1"/>
                </a:solidFill>
                <a:effectLst/>
                <a:latin typeface="+mn-lt"/>
                <a:ea typeface="+mn-ea"/>
                <a:cs typeface="+mn-cs"/>
              </a:rPr>
              <a:t>Picture source &amp; IP</a:t>
            </a:r>
            <a:r>
              <a:rPr lang="en-US" sz="100" b="1" kern="1200" dirty="0">
                <a:solidFill>
                  <a:schemeClr val="tx1"/>
                </a:solidFill>
                <a:effectLst/>
                <a:latin typeface="+mn-lt"/>
                <a:ea typeface="+mn-ea"/>
                <a:cs typeface="+mn-cs"/>
              </a:rPr>
              <a:t>: </a:t>
            </a:r>
          </a:p>
          <a:p>
            <a:r>
              <a:rPr lang="en-US" sz="100" b="0" kern="1200" dirty="0">
                <a:solidFill>
                  <a:schemeClr val="tx1"/>
                </a:solidFill>
                <a:effectLst/>
                <a:latin typeface="+mn-lt"/>
                <a:ea typeface="+mn-ea"/>
                <a:cs typeface="+mn-cs"/>
              </a:rPr>
              <a:t>https://pixabay.com/photos/freight-train-tracks-rail-rails-1640353/ free use </a:t>
            </a:r>
            <a:r>
              <a:rPr lang="en-US" sz="100" b="0" kern="1200" dirty="0" err="1">
                <a:solidFill>
                  <a:schemeClr val="tx1"/>
                </a:solidFill>
                <a:effectLst/>
                <a:latin typeface="+mn-lt"/>
                <a:ea typeface="+mn-ea"/>
                <a:cs typeface="+mn-cs"/>
              </a:rPr>
              <a:t>Pixabay</a:t>
            </a:r>
            <a:r>
              <a:rPr lang="en-US" sz="100" b="0" kern="1200" dirty="0">
                <a:solidFill>
                  <a:schemeClr val="tx1"/>
                </a:solidFill>
                <a:effectLst/>
                <a:latin typeface="+mn-lt"/>
                <a:ea typeface="+mn-ea"/>
                <a:cs typeface="+mn-cs"/>
              </a:rPr>
              <a:t> License</a:t>
            </a:r>
          </a:p>
          <a:p>
            <a:r>
              <a:rPr lang="en-US" sz="100" b="0" kern="1200" dirty="0">
                <a:solidFill>
                  <a:schemeClr val="tx1"/>
                </a:solidFill>
                <a:effectLst/>
                <a:latin typeface="+mn-lt"/>
                <a:ea typeface="+mn-ea"/>
                <a:cs typeface="+mn-cs"/>
              </a:rPr>
              <a:t>http://www.hazcom.co.za/radioactivity.php, </a:t>
            </a:r>
            <a:r>
              <a:rPr lang="en-GB" sz="800" dirty="0">
                <a:solidFill>
                  <a:srgbClr val="000000"/>
                </a:solidFill>
                <a:effectLst/>
                <a:latin typeface="Verdana" panose="020B0604030504040204" pitchFamily="34" charset="0"/>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1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Things to consider: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risk connected to this scenario, </a:t>
            </a:r>
            <a:r>
              <a:rPr lang="en-GB" sz="800" dirty="0">
                <a:solidFill>
                  <a:srgbClr val="000000"/>
                </a:solidFill>
                <a:effectLst/>
                <a:latin typeface="+mn-lt"/>
                <a:ea typeface="Calibri" panose="020F0502020204030204" pitchFamily="34" charset="0"/>
                <a:cs typeface="Times New Roman" panose="02020603050405020304" pitchFamily="18" charset="0"/>
              </a:rPr>
              <a:t>considering the level of radiation measured,</a:t>
            </a:r>
            <a:r>
              <a:rPr lang="en-GB" sz="800" b="0" kern="1200" dirty="0">
                <a:solidFill>
                  <a:schemeClr val="tx1"/>
                </a:solidFill>
                <a:effectLst/>
                <a:latin typeface="+mn-lt"/>
                <a:ea typeface="+mn-ea"/>
                <a:cs typeface="+mn-cs"/>
              </a:rPr>
              <a:t> is the potential </a:t>
            </a:r>
            <a:r>
              <a:rPr lang="en-GB" sz="800" dirty="0">
                <a:solidFill>
                  <a:srgbClr val="000000"/>
                </a:solidFill>
                <a:effectLst/>
                <a:latin typeface="+mn-lt"/>
                <a:ea typeface="Calibri" panose="020F0502020204030204" pitchFamily="34" charset="0"/>
                <a:cs typeface="Times New Roman" panose="02020603050405020304" pitchFamily="18" charset="0"/>
              </a:rPr>
              <a:t>external acute exposure to Cs-137 that can cause burns, acute radiation sickness (whose earliest symptoms are nausea, fatigue, vomiting and </a:t>
            </a:r>
            <a:r>
              <a:rPr lang="en-US" sz="800" b="0" i="0" dirty="0">
                <a:solidFill>
                  <a:srgbClr val="000000"/>
                </a:solidFill>
                <a:effectLst/>
                <a:latin typeface="+mn-lt"/>
              </a:rPr>
              <a:t>diarrhea)</a:t>
            </a:r>
            <a:r>
              <a:rPr lang="en-GB" sz="800" dirty="0">
                <a:solidFill>
                  <a:srgbClr val="000000"/>
                </a:solidFill>
                <a:effectLst/>
                <a:latin typeface="+mn-lt"/>
                <a:ea typeface="Calibri" panose="020F0502020204030204" pitchFamily="34" charset="0"/>
                <a:cs typeface="Times New Roman" panose="02020603050405020304" pitchFamily="18" charset="0"/>
              </a:rPr>
              <a:t>, and even death</a:t>
            </a:r>
            <a:r>
              <a:rPr lang="en-GB" sz="800" b="0" kern="1200" dirty="0">
                <a:solidFill>
                  <a:schemeClr val="tx1"/>
                </a:solidFill>
                <a:effectLst/>
                <a:latin typeface="+mn-lt"/>
                <a:ea typeface="+mn-ea"/>
                <a:cs typeface="+mn-cs"/>
              </a:rPr>
              <a:t>.</a:t>
            </a:r>
            <a:r>
              <a:rPr lang="en-GB" sz="800" dirty="0">
                <a:solidFill>
                  <a:srgbClr val="000000"/>
                </a:solidFill>
                <a:effectLst/>
                <a:latin typeface="+mn-lt"/>
                <a:ea typeface="Calibri" panose="020F0502020204030204" pitchFamily="34" charset="0"/>
                <a:cs typeface="Times New Roman" panose="02020603050405020304" pitchFamily="18" charset="0"/>
              </a:rPr>
              <a:t> However, if symptoms such as nausea, fatigue, vomiting and headache occur very quickly after exposure, the radiation dose must be extremely high (&gt;50 </a:t>
            </a:r>
            <a:r>
              <a:rPr lang="en-GB" sz="800" dirty="0" err="1">
                <a:solidFill>
                  <a:srgbClr val="000000"/>
                </a:solidFill>
                <a:effectLst/>
                <a:latin typeface="+mn-lt"/>
                <a:ea typeface="Calibri" panose="020F0502020204030204" pitchFamily="34" charset="0"/>
                <a:cs typeface="Times New Roman" panose="02020603050405020304" pitchFamily="18" charset="0"/>
              </a:rPr>
              <a:t>Gy</a:t>
            </a:r>
            <a:r>
              <a:rPr lang="en-GB" sz="800" dirty="0">
                <a:solidFill>
                  <a:srgbClr val="000000"/>
                </a:solidFill>
                <a:effectLst/>
                <a:latin typeface="+mn-lt"/>
                <a:ea typeface="Calibri" panose="020F0502020204030204" pitchFamily="34" charset="0"/>
                <a:cs typeface="Times New Roman" panose="02020603050405020304" pitchFamily="18" charset="0"/>
              </a:rPr>
              <a:t>) and severe, even fatal, radiation sickness is to be expected. Skin rash generally appears after several hours even with very high doses therefore, in this scenario, it would be advisable to monitor the symptoms on the officers involved for some time after the incident. It is unlikely that they inhaled or ingested the material.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Although the source in this scenario is strong, it is unlikely that an extremely high dose was received by the two officers after handling the caesium source for a short time. It should be considered that the symptoms experienced by the officers might have been caused by fear once they found out they have been handling a radioactive object. It is, however, important to note that the handling time is purposedly not specified in order to allow the trainer to develop the scenario based on the interactions with the trainees. </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high radiation level, should have arrived well equipped to avoid inhalation or ingestion of Cs-137 and reduce the handling time to a minimum, before sealing the source.</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customs officers.</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Delayed (YELLOW)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8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a:t>
            </a:r>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The object found will later be determined to be an unshielded </a:t>
            </a:r>
            <a:r>
              <a:rPr lang="en-GB" sz="800" dirty="0" err="1">
                <a:solidFill>
                  <a:srgbClr val="000000"/>
                </a:solidFill>
                <a:effectLst/>
                <a:latin typeface="+mn-lt"/>
                <a:ea typeface="Calibri" panose="020F0502020204030204" pitchFamily="34" charset="0"/>
                <a:cs typeface="Times New Roman" panose="02020603050405020304" pitchFamily="18" charset="0"/>
              </a:rPr>
              <a:t>Cesium</a:t>
            </a:r>
            <a:r>
              <a:rPr lang="en-GB" sz="800" dirty="0">
                <a:solidFill>
                  <a:srgbClr val="000000"/>
                </a:solidFill>
                <a:effectLst/>
                <a:latin typeface="+mn-lt"/>
                <a:ea typeface="Calibri" panose="020F0502020204030204" pitchFamily="34" charset="0"/>
                <a:cs typeface="Times New Roman" panose="02020603050405020304" pitchFamily="18" charset="0"/>
              </a:rPr>
              <a:t> 137 (</a:t>
            </a:r>
            <a:r>
              <a:rPr lang="nl-NL" sz="800" dirty="0">
                <a:effectLst/>
                <a:latin typeface="+mn-lt"/>
                <a:ea typeface="Calibri" panose="020F0502020204030204" pitchFamily="34" charset="0"/>
                <a:cs typeface="Times New Roman" panose="02020603050405020304" pitchFamily="18" charset="0"/>
              </a:rPr>
              <a:t>Cs-137) source. </a:t>
            </a:r>
            <a:r>
              <a:rPr lang="en-GB" sz="800" dirty="0">
                <a:solidFill>
                  <a:srgbClr val="000000"/>
                </a:solidFill>
                <a:effectLst/>
                <a:latin typeface="+mn-lt"/>
                <a:ea typeface="Calibri" panose="020F0502020204030204" pitchFamily="34" charset="0"/>
                <a:cs typeface="Times New Roman" panose="02020603050405020304" pitchFamily="18" charset="0"/>
              </a:rPr>
              <a:t>Cs-137 is a Beta and Gamma radiation emitter. Small amounts of Cs-137 are incorporated into Lucite disks, rods, and seeds.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likely that the source found belonged to a medical radiation therapy device or an industrial gauge.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External exposure to large amounts of Cs-137 can cause burns, acute radiation sickness, and even death. However, if symptoms such as nausea, fatigue, vomiting and headache occur very quickly after exposure, the radiation dose must be extremely high (&gt;50 </a:t>
            </a:r>
            <a:r>
              <a:rPr lang="en-GB" sz="800" dirty="0" err="1">
                <a:solidFill>
                  <a:srgbClr val="000000"/>
                </a:solidFill>
                <a:effectLst/>
                <a:latin typeface="+mn-lt"/>
                <a:ea typeface="Calibri" panose="020F0502020204030204" pitchFamily="34" charset="0"/>
                <a:cs typeface="Times New Roman" panose="02020603050405020304" pitchFamily="18" charset="0"/>
              </a:rPr>
              <a:t>Gy</a:t>
            </a:r>
            <a:r>
              <a:rPr lang="en-GB" sz="800" dirty="0">
                <a:solidFill>
                  <a:srgbClr val="000000"/>
                </a:solidFill>
                <a:effectLst/>
                <a:latin typeface="+mn-lt"/>
                <a:ea typeface="Calibri" panose="020F0502020204030204" pitchFamily="34" charset="0"/>
                <a:cs typeface="Times New Roman" panose="02020603050405020304" pitchFamily="18" charset="0"/>
              </a:rPr>
              <a:t>) and severe, even fatal, radiation sickness is to be expected. Skin rash generally appears after several hours even with very high doses. Prolonged exposure to Cs-137 can increase the risk for cancer because of exposure to high-energy gamma radiation. Internal exposure to Cs-137, through ingestion or inhalation, allows the radioactive material to be distributed in the soft tissues, especially muscle tissue, exposing these tissues to the beta particles and gamma radiation and increasing cancer risk.</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considering the level of radiation measured, the customs officers might have been exposed to an external acute dose of radiation, but it is unlikely that they inhaled or ingested the material. Although the source in this scenario is strong, it is unlikely that an extremely high dose was received by the two officers after handling the caesium source for a short time. It should be considered that the symptoms experienced by the officers might have been caused by fear once they found out they have been handling a radioactive object. It is, however, important to note that the handling time is purposedly not specified in order to allow the trainer to develop the scenario based on the interactions with the trainees.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alerted of the high radiation level, should arrive well equipped to avoid inhalation or ingestion of Cs-137 and reduce the handling time to a minimum, before sealing the source.</a:t>
            </a:r>
            <a:endParaRPr lang="en-US"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First alert, establish if this could be a CBRN scenario by asking the right questions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8 Emergency call –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8 Emergency call –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6.1_8_a and 6.1_8_b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algn="just">
              <a:lnSpc>
                <a:spcPct val="107000"/>
              </a:lnSpc>
              <a:spcAft>
                <a:spcPts val="800"/>
              </a:spcAft>
            </a:pPr>
            <a:r>
              <a:rPr lang="en-GB" sz="800" b="1" kern="1200" dirty="0">
                <a:solidFill>
                  <a:schemeClr val="tx1"/>
                </a:solidFill>
                <a:effectLst/>
                <a:latin typeface="+mn-lt"/>
                <a:ea typeface="+mn-ea"/>
                <a:cs typeface="+mn-cs"/>
              </a:rPr>
              <a:t>Things to consider in this scenario</a:t>
            </a:r>
            <a:r>
              <a:rPr lang="en-GB" sz="800" b="0" kern="1200" dirty="0">
                <a:solidFill>
                  <a:schemeClr val="tx1"/>
                </a:solidFill>
                <a:effectLst/>
                <a:latin typeface="+mn-lt"/>
                <a:ea typeface="+mn-ea"/>
                <a:cs typeface="+mn-cs"/>
              </a:rPr>
              <a:t>:</a:t>
            </a:r>
            <a:r>
              <a:rPr lang="nl-NL" sz="800" dirty="0">
                <a:effectLst/>
                <a:latin typeface="+mn-lt"/>
                <a:ea typeface="Calibri" panose="020F0502020204030204" pitchFamily="34" charset="0"/>
                <a:cs typeface="Times New Roman" panose="02020603050405020304" pitchFamily="18" charset="0"/>
              </a:rPr>
              <a:t> At this point of the scenario, the type of source is not yet known. It will be later determined that it is an unshielded Cs-137 source.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Considering the level of radiation measured, the customs officers might have been exposed to an external acute dose of radiation, but it is unlikely that they inhaled or ingested the material.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high radiation level, should have arrived well equipped to avoid inhalation or ingestion of Cs-137 and reduce the handling time to a minimum, before sealing the source.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Caesium 137 (Cs-137) is a Beta and Gamma radiation emitter. It is likely that the source found belonged to a medical radiation therapy device or an industrial gauge.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External exposure to large amounts of Cs-137 can cause burns, acute radiation sickness, and even death. However, if symptoms such as nausea, fatigue, vomiting and headache occur very quickly after exposure, the radiation dose must be extremely high (&gt;50 </a:t>
            </a:r>
            <a:r>
              <a:rPr lang="en-GB" sz="800" dirty="0" err="1">
                <a:solidFill>
                  <a:srgbClr val="000000"/>
                </a:solidFill>
                <a:effectLst/>
                <a:latin typeface="+mn-lt"/>
                <a:ea typeface="Calibri" panose="020F0502020204030204" pitchFamily="34" charset="0"/>
                <a:cs typeface="Times New Roman" panose="02020603050405020304" pitchFamily="18" charset="0"/>
              </a:rPr>
              <a:t>Gy</a:t>
            </a:r>
            <a:r>
              <a:rPr lang="en-GB" sz="800" dirty="0">
                <a:solidFill>
                  <a:srgbClr val="000000"/>
                </a:solidFill>
                <a:effectLst/>
                <a:latin typeface="+mn-lt"/>
                <a:ea typeface="Calibri" panose="020F0502020204030204" pitchFamily="34" charset="0"/>
                <a:cs typeface="Times New Roman" panose="02020603050405020304" pitchFamily="18" charset="0"/>
              </a:rPr>
              <a:t>) and severe, even fatal, radiation sickness is to be expected. Skin rash generally appears after several hours even with very high doses therefore, in this scenario, it would be advisable to monitor the symptoms on the officers involved for some time after the incident. Prolonged exposure to Cs-137 can increase the risk for cancer because of exposure to high-energy gamma radiation. Internal exposure to Cs-137, through ingestion or inhalation, allows the radioactive material to be distributed in the soft tissues, especially muscle tissue, exposing these tissues to the beta particles and gamma radiation and increasing cancer risk.</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8 Emergency call –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Did you notice any sign that could indicate that the officers might have been exposed to radiation</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caller reports that the </a:t>
            </a:r>
            <a:r>
              <a:rPr lang="en-GB" sz="800" i="1" baseline="0" noProof="0" dirty="0">
                <a:latin typeface="+mn-lt"/>
              </a:rPr>
              <a:t>officers who found the object handled it for some time without any protection.</a:t>
            </a:r>
          </a:p>
          <a:p>
            <a:pPr rtl="0" eaLnBrk="1" fontAlgn="t" latinLnBrk="0" hangingPunct="1"/>
            <a:r>
              <a:rPr lang="en-GB" sz="800" b="1" i="0" u="none" strike="noStrike" kern="1200" baseline="0" noProof="0" dirty="0">
                <a:solidFill>
                  <a:schemeClr val="tx1"/>
                </a:solidFill>
                <a:effectLst/>
                <a:latin typeface="+mn-lt"/>
                <a:ea typeface="+mn-ea"/>
                <a:cs typeface="+mn-cs"/>
              </a:rPr>
              <a:t>DO: Do you know how long the officers had the object in their hands?</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callers says that the they must have handled it for at least a few minutes.</a:t>
            </a:r>
          </a:p>
          <a:p>
            <a:pPr rtl="0" eaLnBrk="1" fontAlgn="t" latinLnBrk="0" hangingPunct="1"/>
            <a:r>
              <a:rPr lang="en-GB" sz="800" b="1" i="0" u="none" strike="noStrike" kern="1200" baseline="0" noProof="0" dirty="0">
                <a:solidFill>
                  <a:schemeClr val="tx1"/>
                </a:solidFill>
                <a:effectLst/>
                <a:latin typeface="+mn-lt"/>
                <a:ea typeface="+mn-ea"/>
                <a:cs typeface="+mn-cs"/>
              </a:rPr>
              <a:t>DO: Do you need medical help?</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nobody is showing any symptoms, but he’s worried for his colleagues who handled the object.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8 Emergency call –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endParaRPr lang="en-US" sz="800" kern="1200" baseline="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In this scenario, the caller asked specifically for the fire brigade to remove the object, but it could be necessary to send also ambulance services to transport the officers to the closest hospital for a health check.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alert them to be ready to check four officers for radiological 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fire brigade to check the radiation level inside the train car.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an investigation might be needed considering the radiological nature of the find and possible criminal implications.</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8 Emergency call –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on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could be important to understand the nature of the object found and the radiological agent involved in order to evaluate the exposure. Try to lead the trainees to figuring out that the object is an </a:t>
            </a:r>
            <a:r>
              <a:rPr lang="nl-NL" sz="800" dirty="0">
                <a:effectLst/>
                <a:latin typeface="+mn-lt"/>
                <a:ea typeface="Calibri" panose="020F0502020204030204" pitchFamily="34" charset="0"/>
                <a:cs typeface="Times New Roman" panose="02020603050405020304" pitchFamily="18" charset="0"/>
              </a:rPr>
              <a:t>unshielded Cs-137 source</a:t>
            </a:r>
            <a:r>
              <a:rPr lang="en-US" sz="800" kern="1200" baseline="0" dirty="0">
                <a:solidFill>
                  <a:schemeClr val="tx1"/>
                </a:solidFill>
                <a:effectLst/>
                <a:latin typeface="+mn-lt"/>
                <a:ea typeface="+mn-ea"/>
                <a:cs typeface="+mn-cs"/>
              </a:rPr>
              <a:t>. </a:t>
            </a:r>
            <a:r>
              <a:rPr lang="en-GB" sz="800" dirty="0">
                <a:solidFill>
                  <a:srgbClr val="000000"/>
                </a:solidFill>
                <a:effectLst/>
                <a:latin typeface="+mn-lt"/>
                <a:ea typeface="Calibri" panose="020F0502020204030204" pitchFamily="34" charset="0"/>
                <a:cs typeface="Times New Roman" panose="02020603050405020304" pitchFamily="18" charset="0"/>
              </a:rPr>
              <a:t>Small amounts of Cs-137 are incorporated into Lucite disks, rods, and seeds. It is likely that the source found belonged to a medical radiation therapy device or an industrial gauge.</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suggest to the caller to stay outside and don’t touch anything. </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8 </a:t>
            </a:r>
            <a:r>
              <a:rPr lang="en-GB" sz="800" dirty="0">
                <a:latin typeface="+mn-lt"/>
              </a:rPr>
              <a:t>Customs security checks</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Freight train &amp; Cs-137 radioactive source outside shield.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https://pixabay.com/photos/freight-train-tracks-rail-rails-1640353/ free use </a:t>
            </a:r>
            <a:r>
              <a:rPr lang="en-US" sz="800" b="0" kern="1200" dirty="0" err="1">
                <a:solidFill>
                  <a:schemeClr val="tx1"/>
                </a:solidFill>
                <a:effectLst/>
                <a:latin typeface="+mn-lt"/>
                <a:ea typeface="+mn-ea"/>
                <a:cs typeface="+mn-cs"/>
              </a:rPr>
              <a:t>Pixabay</a:t>
            </a:r>
            <a:r>
              <a:rPr lang="en-US" sz="800" b="0" kern="1200" dirty="0">
                <a:solidFill>
                  <a:schemeClr val="tx1"/>
                </a:solidFill>
                <a:effectLst/>
                <a:latin typeface="+mn-lt"/>
                <a:ea typeface="+mn-ea"/>
                <a:cs typeface="+mn-cs"/>
              </a:rPr>
              <a:t> License</a:t>
            </a:r>
          </a:p>
          <a:p>
            <a:r>
              <a:rPr lang="en-US" sz="800" b="0" kern="1200" dirty="0">
                <a:solidFill>
                  <a:schemeClr val="tx1"/>
                </a:solidFill>
                <a:effectLst/>
                <a:latin typeface="+mn-lt"/>
                <a:ea typeface="+mn-ea"/>
                <a:cs typeface="+mn-cs"/>
              </a:rPr>
              <a:t>http://www.hazcom.co.za/radioactivity.php, </a:t>
            </a:r>
            <a:r>
              <a:rPr lang="en-GB" sz="1800" dirty="0">
                <a:solidFill>
                  <a:srgbClr val="000000"/>
                </a:solidFill>
                <a:effectLst/>
                <a:latin typeface="Verdana" panose="020B0604030504040204" pitchFamily="34" charset="0"/>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8 </a:t>
            </a:r>
            <a:r>
              <a:rPr lang="en-GB" sz="800" dirty="0">
                <a:latin typeface="+mn-lt"/>
              </a:rPr>
              <a:t>Customs security checks</a:t>
            </a:r>
            <a:r>
              <a:rPr lang="en-US" sz="800" dirty="0">
                <a:latin typeface="+mn-lt"/>
              </a:rPr>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senior </a:t>
            </a:r>
            <a:r>
              <a:rPr lang="en-US" sz="800" kern="1200" noProof="0" dirty="0">
                <a:solidFill>
                  <a:schemeClr val="tx1"/>
                </a:solidFill>
                <a:effectLst/>
                <a:latin typeface="+mn-lt"/>
                <a:ea typeface="+mn-ea"/>
                <a:cs typeface="+mn-cs"/>
              </a:rPr>
              <a:t>officer,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8 </a:t>
            </a:r>
            <a:r>
              <a:rPr lang="en-GB" sz="800" dirty="0">
                <a:latin typeface="+mn-lt"/>
              </a:rPr>
              <a:t>Customs security checks</a:t>
            </a:r>
            <a:r>
              <a:rPr lang="en-US" sz="800" dirty="0">
                <a:latin typeface="+mn-lt"/>
              </a:rPr>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senior officer,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8 </a:t>
            </a:r>
            <a:r>
              <a:rPr lang="en-GB" sz="800" b="0" kern="1200" dirty="0">
                <a:solidFill>
                  <a:schemeClr val="tx1"/>
                </a:solidFill>
                <a:effectLst/>
                <a:latin typeface="+mn-lt"/>
                <a:ea typeface="+mn-ea"/>
                <a:cs typeface="+mn-cs"/>
              </a:rPr>
              <a:t>Customs security checks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At the border between two countries, a freight train was being inspected by 2 junior customs officers. During the inspection, some crates were removed from the train and brought into the warehouse for a closer examination.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Inside one of the boxes, the customs officers found a</a:t>
            </a:r>
            <a:r>
              <a:rPr lang="en-GB"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metal object with a diameter of 2 cm and a height of 10-12 cm which they handled for some time before calling two senior custom officers to enquire about what the object could possibly 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senior officers, alarmed by the shape of the object, performed a radioactivity measurement and detected </a:t>
            </a:r>
            <a:r>
              <a:rPr lang="nl-NL" sz="800" dirty="0">
                <a:effectLst/>
                <a:latin typeface="+mn-lt"/>
                <a:ea typeface="Calibri" panose="020F0502020204030204" pitchFamily="34" charset="0"/>
                <a:cs typeface="Times New Roman" panose="02020603050405020304" pitchFamily="18" charset="0"/>
              </a:rPr>
              <a:t>a radioactivity level several times higher that the normal background radiation.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At this point, alerted by their discovery, the officers immediately moved away from the object and called the emergency services.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While waiting for the first responders to arrive, one the two junior officers who handled the object started to experience nausea and the other started to have a headache. </a:t>
            </a:r>
            <a:endParaRPr lang="en-GB" sz="800" dirty="0">
              <a:effectLst/>
              <a:latin typeface="+mn-lt"/>
              <a:ea typeface="Calibri" panose="020F0502020204030204" pitchFamily="34" charset="0"/>
              <a:cs typeface="Times New Roman" panose="02020603050405020304" pitchFamily="18" charset="0"/>
            </a:endParaRP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On-site risk/threat assessment, Security of the area, Isolate people and pet animals on scene, Registration of victims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kern="1200" dirty="0">
                <a:solidFill>
                  <a:schemeClr val="tx1"/>
                </a:solidFill>
                <a:effectLst/>
                <a:latin typeface="+mn-lt"/>
                <a:ea typeface="+mn-ea"/>
                <a:cs typeface="+mn-cs"/>
              </a:rPr>
              <a:t>Things to consider in this scenario</a:t>
            </a:r>
            <a:r>
              <a:rPr lang="en-GB" sz="800" b="0" kern="1200" dirty="0">
                <a:solidFill>
                  <a:schemeClr val="tx1"/>
                </a:solidFill>
                <a:effectLst/>
                <a:latin typeface="+mn-lt"/>
                <a:ea typeface="+mn-ea"/>
                <a:cs typeface="+mn-cs"/>
              </a:rPr>
              <a:t>: The first responders will later determine that the object found was </a:t>
            </a:r>
            <a:r>
              <a:rPr lang="nl-NL" sz="800" dirty="0">
                <a:effectLst/>
                <a:latin typeface="+mn-lt"/>
                <a:ea typeface="Calibri" panose="020F0502020204030204" pitchFamily="34" charset="0"/>
                <a:cs typeface="Times New Roman" panose="02020603050405020304" pitchFamily="18" charset="0"/>
              </a:rPr>
              <a:t>an unshielded Cesium 137 (Cs-137) source. C</a:t>
            </a:r>
            <a:r>
              <a:rPr lang="en-GB" sz="800" dirty="0">
                <a:solidFill>
                  <a:srgbClr val="000000"/>
                </a:solidFill>
                <a:effectLst/>
                <a:latin typeface="+mn-lt"/>
                <a:ea typeface="Calibri" panose="020F0502020204030204" pitchFamily="34" charset="0"/>
                <a:cs typeface="Times New Roman" panose="02020603050405020304" pitchFamily="18" charset="0"/>
              </a:rPr>
              <a:t>s-137 is a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beta</a:t>
            </a:r>
            <a:r>
              <a:rPr lang="en-GB" sz="800" dirty="0">
                <a:solidFill>
                  <a:srgbClr val="000000"/>
                </a:solidFill>
                <a:effectLst/>
                <a:latin typeface="+mn-lt"/>
                <a:ea typeface="Calibri" panose="020F0502020204030204" pitchFamily="34" charset="0"/>
                <a:cs typeface="Times New Roman" panose="02020603050405020304" pitchFamily="18" charset="0"/>
              </a:rPr>
              <a:t> and gamma radiation emitter. It is likely that the source found belonged to a medical radiation therapy device or an industrial gauge.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considering the level of radiation measured, the customs officers might have been exposed to an external acute dose of radiation, but it is unlikely that they inhaled or ingested the material. Although the source in this scenario is strong, it is unlikely that an extremely high dose was received by the two officers after handling the caesium source for a short time. It should be considered that the symptoms experienced by the officers might have been caused by fear once they found out they have been handling a radioactive object. It is, however, important to note that the handling time is purposedly not specified in order to allow the trainer to develop the scenario based on the interactions with the trainees.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high radiation level, should have arrived well equipped to avoid inhalation or ingestion of Cs-137 and reduce the handling time to a minimum, before sealing the source.</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8 </a:t>
            </a:r>
            <a:r>
              <a:rPr lang="en-GB" sz="800" b="0" kern="1200" dirty="0">
                <a:solidFill>
                  <a:schemeClr val="tx1"/>
                </a:solidFill>
                <a:effectLst/>
                <a:latin typeface="+mn-lt"/>
                <a:ea typeface="+mn-ea"/>
                <a:cs typeface="+mn-cs"/>
              </a:rPr>
              <a:t>Customs security checks</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r>
              <a:rPr lang="en-US" sz="100" b="1" kern="1200" dirty="0">
                <a:solidFill>
                  <a:schemeClr val="tx1"/>
                </a:solidFill>
                <a:effectLst/>
                <a:latin typeface="+mn-lt"/>
                <a:ea typeface="+mn-ea"/>
                <a:cs typeface="+mn-cs"/>
              </a:rPr>
              <a:t>Depicted illustration: </a:t>
            </a:r>
            <a:r>
              <a:rPr lang="en-US" sz="100" b="0" kern="1200" dirty="0">
                <a:solidFill>
                  <a:schemeClr val="tx1"/>
                </a:solidFill>
                <a:effectLst/>
                <a:latin typeface="+mn-lt"/>
                <a:ea typeface="+mn-ea"/>
                <a:cs typeface="+mn-cs"/>
              </a:rPr>
              <a:t>Freight train &amp; Cs-137 radioactive source outside shield. </a:t>
            </a:r>
          </a:p>
          <a:p>
            <a:r>
              <a:rPr lang="en-US" sz="100" b="1" i="0" u="none" strike="noStrike" kern="1200" dirty="0">
                <a:solidFill>
                  <a:schemeClr val="tx1"/>
                </a:solidFill>
                <a:effectLst/>
                <a:latin typeface="+mn-lt"/>
                <a:ea typeface="+mn-ea"/>
                <a:cs typeface="+mn-cs"/>
              </a:rPr>
              <a:t>Picture source &amp; IP</a:t>
            </a:r>
            <a:r>
              <a:rPr lang="en-US" sz="100" b="1" kern="1200" dirty="0">
                <a:solidFill>
                  <a:schemeClr val="tx1"/>
                </a:solidFill>
                <a:effectLst/>
                <a:latin typeface="+mn-lt"/>
                <a:ea typeface="+mn-ea"/>
                <a:cs typeface="+mn-cs"/>
              </a:rPr>
              <a:t>: </a:t>
            </a:r>
          </a:p>
          <a:p>
            <a:r>
              <a:rPr lang="en-US" sz="100" b="0" kern="1200" dirty="0">
                <a:solidFill>
                  <a:schemeClr val="tx1"/>
                </a:solidFill>
                <a:effectLst/>
                <a:latin typeface="+mn-lt"/>
                <a:ea typeface="+mn-ea"/>
                <a:cs typeface="+mn-cs"/>
              </a:rPr>
              <a:t>https://pixabay.com/photos/freight-train-tracks-rail-rails-1640353/ free use </a:t>
            </a:r>
            <a:r>
              <a:rPr lang="en-US" sz="100" b="0" kern="1200" dirty="0" err="1">
                <a:solidFill>
                  <a:schemeClr val="tx1"/>
                </a:solidFill>
                <a:effectLst/>
                <a:latin typeface="+mn-lt"/>
                <a:ea typeface="+mn-ea"/>
                <a:cs typeface="+mn-cs"/>
              </a:rPr>
              <a:t>Pixabay</a:t>
            </a:r>
            <a:r>
              <a:rPr lang="en-US" sz="100" b="0" kern="1200" dirty="0">
                <a:solidFill>
                  <a:schemeClr val="tx1"/>
                </a:solidFill>
                <a:effectLst/>
                <a:latin typeface="+mn-lt"/>
                <a:ea typeface="+mn-ea"/>
                <a:cs typeface="+mn-cs"/>
              </a:rPr>
              <a:t> License</a:t>
            </a:r>
          </a:p>
          <a:p>
            <a:r>
              <a:rPr lang="en-US" sz="100" b="0" kern="1200" dirty="0">
                <a:solidFill>
                  <a:schemeClr val="tx1"/>
                </a:solidFill>
                <a:effectLst/>
                <a:latin typeface="+mn-lt"/>
                <a:ea typeface="+mn-ea"/>
                <a:cs typeface="+mn-cs"/>
              </a:rPr>
              <a:t>http://www.hazcom.co.za/radioactivity.php, </a:t>
            </a:r>
            <a:r>
              <a:rPr lang="en-GB" sz="800" dirty="0">
                <a:solidFill>
                  <a:srgbClr val="000000"/>
                </a:solidFill>
                <a:effectLst/>
                <a:latin typeface="Verdana" panose="020B0604030504040204" pitchFamily="34" charset="0"/>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1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8. Customs security checks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8 </a:t>
            </a:r>
            <a:r>
              <a:rPr lang="en-GB" sz="800" b="0" kern="1200" dirty="0">
                <a:solidFill>
                  <a:schemeClr val="tx1"/>
                </a:solidFill>
                <a:effectLst/>
                <a:latin typeface="+mn-lt"/>
                <a:ea typeface="+mn-ea"/>
                <a:cs typeface="+mn-cs"/>
              </a:rPr>
              <a:t>Customs security checks</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Based on the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customs post incident (</a:t>
            </a:r>
            <a:r>
              <a:rPr lang="en-US" sz="800" dirty="0" err="1">
                <a:solidFill>
                  <a:srgbClr val="000000"/>
                </a:solidFill>
                <a:effectLst/>
                <a:latin typeface="+mn-lt"/>
                <a:ea typeface="Calibri" panose="020F0502020204030204" pitchFamily="34" charset="0"/>
                <a:cs typeface="Times New Roman" panose="02020603050405020304" pitchFamily="18" charset="0"/>
              </a:rPr>
              <a:t>Sary-Agash</a:t>
            </a:r>
            <a:r>
              <a:rPr lang="en-US" sz="800" dirty="0">
                <a:solidFill>
                  <a:srgbClr val="000000"/>
                </a:solidFill>
                <a:effectLst/>
                <a:latin typeface="+mn-lt"/>
                <a:ea typeface="Calibri" panose="020F0502020204030204" pitchFamily="34" charset="0"/>
                <a:cs typeface="Times New Roman" panose="02020603050405020304" pitchFamily="18" charset="0"/>
              </a:rPr>
              <a:t>, Kazakhstan), 25/08/2014. https://www.nti.org/analysis/articles/cns-global-incidents-and-trafficking-database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https://www.cdc.gov/nceh/radiation/emergencies/isotopes/cesium.htm</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https://remm.hhs.gov/doseattenuation.htm#cesiumrod</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8. Customs security checks</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625937748"/>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144D92D9-60EA-42D4-9B1B-18EA3B2AA53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80666117"/>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56C1E4E4-61B6-4D16-B51C-1C12411B888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8</a:t>
            </a:r>
            <a:br>
              <a:rPr lang="en-US" dirty="0"/>
            </a:br>
            <a:r>
              <a:rPr lang="en-GB" dirty="0"/>
              <a:t>Customs security checks</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3C9CE066-1FF3-46ED-8112-ABB566D70F9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Placeholder 2" descr="A train travels down the tracks&#10;&#10;Description automatically generated">
            <a:extLst>
              <a:ext uri="{FF2B5EF4-FFF2-40B4-BE49-F238E27FC236}">
                <a16:creationId xmlns:a16="http://schemas.microsoft.com/office/drawing/2014/main" id="{AF1BD2C4-26E7-4508-A49F-412AF28E64B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4" r="-84"/>
          <a:stretch/>
        </p:blipFill>
        <p:spPr>
          <a:xfrm>
            <a:off x="4113011" y="2458436"/>
            <a:ext cx="4468281" cy="2966625"/>
          </a:xfrm>
          <a:prstGeom prst="rect">
            <a:avLst/>
          </a:prstGeom>
        </p:spPr>
      </p:pic>
      <p:pic>
        <p:nvPicPr>
          <p:cNvPr id="14" name="Picture 2" descr="Radioactive source outside shield">
            <a:extLst>
              <a:ext uri="{FF2B5EF4-FFF2-40B4-BE49-F238E27FC236}">
                <a16:creationId xmlns:a16="http://schemas.microsoft.com/office/drawing/2014/main" id="{D0A5123F-D05D-48BB-8DF4-822BB3A85E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6692" y="3003308"/>
            <a:ext cx="3250682" cy="216373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E264DCE0-3D9D-4026-AEF6-83695810FF8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4188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5.2 Scenario 8 </a:t>
            </a:r>
            <a:r>
              <a:rPr lang="en-GB" sz="3600" dirty="0"/>
              <a:t>Customs security checks</a:t>
            </a:r>
            <a:endParaRPr lang="da-DK" sz="3600" dirty="0"/>
          </a:p>
        </p:txBody>
      </p:sp>
      <p:sp>
        <p:nvSpPr>
          <p:cNvPr id="7" name="Text Placeholder 6"/>
          <p:cNvSpPr>
            <a:spLocks noGrp="1"/>
          </p:cNvSpPr>
          <p:nvPr>
            <p:ph type="body" sz="quarter" idx="19"/>
          </p:nvPr>
        </p:nvSpPr>
        <p:spPr>
          <a:xfrm>
            <a:off x="766763" y="2737503"/>
            <a:ext cx="10658474" cy="3320398"/>
          </a:xfrm>
        </p:spPr>
        <p:txBody>
          <a:bodyPr>
            <a:normAutofit fontScale="92500"/>
          </a:bodyPr>
          <a:lstStyle/>
          <a:p>
            <a:r>
              <a:rPr lang="en-US" sz="2400" dirty="0"/>
              <a:t>During inspection of a freight train at a border station, 2 junior customs officers removed a few crates from the train and brought them into the warehouse.</a:t>
            </a:r>
          </a:p>
          <a:p>
            <a:r>
              <a:rPr lang="en-US" sz="2400" dirty="0"/>
              <a:t>Inside one of the boxes the officers found a strange metal object which they handled for some time before calling two senior officers.</a:t>
            </a:r>
          </a:p>
          <a:p>
            <a:r>
              <a:rPr lang="en-US" sz="2400" dirty="0"/>
              <a:t>The senior officers detected a radioactivity level 9 times higher than the normal background radiation.</a:t>
            </a:r>
          </a:p>
          <a:p>
            <a:r>
              <a:rPr lang="en-US" sz="2400" dirty="0"/>
              <a:t>All the officers moved immediately away and called the emergency services.</a:t>
            </a:r>
          </a:p>
          <a:p>
            <a:r>
              <a:rPr lang="en-GB" sz="2400" dirty="0"/>
              <a:t>The object was later determined to be an unshielded Cs-137 source.</a:t>
            </a:r>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421005"/>
            <a:ext cx="1182569" cy="1316497"/>
          </a:xfrm>
          <a:prstGeom prst="rect">
            <a:avLst/>
          </a:prstGeom>
        </p:spPr>
      </p:pic>
      <p:sp>
        <p:nvSpPr>
          <p:cNvPr id="8" name="Footer Placeholder 5">
            <a:extLst>
              <a:ext uri="{FF2B5EF4-FFF2-40B4-BE49-F238E27FC236}">
                <a16:creationId xmlns:a16="http://schemas.microsoft.com/office/drawing/2014/main" id="{B36374DD-1839-426A-8153-689B1A994C2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8 </a:t>
            </a:r>
            <a:r>
              <a:rPr lang="en-GB" dirty="0"/>
              <a:t>Customs security checks</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66199D5A-398E-435C-A703-07AE4DC0A55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8</a:t>
            </a:r>
            <a:br>
              <a:rPr lang="en-US" dirty="0"/>
            </a:br>
            <a:r>
              <a:rPr lang="en-GB" dirty="0"/>
              <a:t>Customs security checks</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D1D48873-2EEA-4E5F-9ECE-BD6011DFDA8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Picture Placeholder 2" descr="A train travels down the tracks&#10;&#10;Description automatically generated">
            <a:extLst>
              <a:ext uri="{FF2B5EF4-FFF2-40B4-BE49-F238E27FC236}">
                <a16:creationId xmlns:a16="http://schemas.microsoft.com/office/drawing/2014/main" id="{7BE167A2-0D37-4723-B936-4DA388D2FEE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4" r="-84"/>
          <a:stretch/>
        </p:blipFill>
        <p:spPr>
          <a:xfrm>
            <a:off x="4113011" y="2458436"/>
            <a:ext cx="4468281" cy="2966625"/>
          </a:xfrm>
          <a:prstGeom prst="rect">
            <a:avLst/>
          </a:prstGeom>
        </p:spPr>
      </p:pic>
      <p:pic>
        <p:nvPicPr>
          <p:cNvPr id="14" name="Picture 2" descr="Radioactive source outside shield">
            <a:extLst>
              <a:ext uri="{FF2B5EF4-FFF2-40B4-BE49-F238E27FC236}">
                <a16:creationId xmlns:a16="http://schemas.microsoft.com/office/drawing/2014/main" id="{423C0DAC-F9D0-4D4E-8FD3-BD1BD95ACE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6692" y="3003308"/>
            <a:ext cx="3250682" cy="216373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89E6B8D3-351E-4675-98BC-A60818ED455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161299"/>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7" name="Text Placeholder 6"/>
          <p:cNvSpPr>
            <a:spLocks noGrp="1"/>
          </p:cNvSpPr>
          <p:nvPr>
            <p:ph type="body" sz="quarter" idx="19"/>
          </p:nvPr>
        </p:nvSpPr>
        <p:spPr>
          <a:xfrm>
            <a:off x="766763" y="2757268"/>
            <a:ext cx="10658474" cy="3300632"/>
          </a:xfrm>
        </p:spPr>
        <p:txBody>
          <a:bodyPr>
            <a:normAutofit fontScale="85000" lnSpcReduction="20000"/>
          </a:bodyPr>
          <a:lstStyle/>
          <a:p>
            <a:pPr algn="just"/>
            <a:r>
              <a:rPr lang="en-US" sz="2400" dirty="0"/>
              <a:t>During inspection of a freight train at a border station, 2 junior customs officers removed a few crates from the train and brought them into the warehouse.</a:t>
            </a:r>
          </a:p>
          <a:p>
            <a:pPr algn="just"/>
            <a:r>
              <a:rPr lang="en-US" sz="2400" dirty="0"/>
              <a:t>Inside one of the boxes the officers found a strange metal object which they handled for some time before calling two senior officers.</a:t>
            </a:r>
          </a:p>
          <a:p>
            <a:pPr algn="just"/>
            <a:r>
              <a:rPr lang="en-US" sz="2400" dirty="0"/>
              <a:t>The senior officers detected a radioactivity level several times higher than the normal background radiation.</a:t>
            </a:r>
          </a:p>
          <a:p>
            <a:pPr algn="just"/>
            <a:r>
              <a:rPr lang="en-US" sz="2400" dirty="0"/>
              <a:t>All the officers moved immediately away and called the emergency services.</a:t>
            </a:r>
          </a:p>
          <a:p>
            <a:pPr algn="just"/>
            <a:r>
              <a:rPr lang="en-GB" sz="2400" dirty="0"/>
              <a:t>After the emergency call, </a:t>
            </a:r>
            <a:r>
              <a:rPr lang="en-US" sz="2400" dirty="0"/>
              <a:t>one the two junior officers who handled the object started to experience nausea and the other started to have a headache. </a:t>
            </a:r>
          </a:p>
          <a:p>
            <a:pPr algn="just"/>
            <a:r>
              <a:rPr lang="en-GB" sz="2400" dirty="0"/>
              <a:t>The object was later determined to be an unshielded Cs-137 source.</a:t>
            </a:r>
            <a:endParaRPr lang="en-US" sz="2400" dirty="0"/>
          </a:p>
          <a:p>
            <a:pPr marL="88900" indent="0" algn="just">
              <a:buNone/>
            </a:pPr>
            <a:endParaRPr lang="en-US" dirty="0"/>
          </a:p>
          <a:p>
            <a:pPr marL="88900" indent="0" algn="just">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240416"/>
            <a:ext cx="1182569" cy="1316497"/>
          </a:xfrm>
          <a:prstGeom prst="rect">
            <a:avLst/>
          </a:prstGeom>
        </p:spPr>
      </p:pic>
      <p:sp>
        <p:nvSpPr>
          <p:cNvPr id="8" name="Footer Placeholder 5">
            <a:extLst>
              <a:ext uri="{FF2B5EF4-FFF2-40B4-BE49-F238E27FC236}">
                <a16:creationId xmlns:a16="http://schemas.microsoft.com/office/drawing/2014/main" id="{D43237F6-47CC-438A-B7C0-3AE891BBA73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486857080"/>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25 YEARS OLD</a:t>
                      </a:r>
                      <a:r>
                        <a:rPr lang="pl-PL" b="1" noProof="0" dirty="0"/>
                        <a:t> </a:t>
                      </a:r>
                      <a:r>
                        <a:rPr lang="en-US" b="1" noProof="0" dirty="0"/>
                        <a:t>MAN</a:t>
                      </a:r>
                      <a:endParaRPr lang="pl-PL" b="1" noProof="0" dirty="0"/>
                    </a:p>
                    <a:p>
                      <a:pPr algn="ctr"/>
                      <a:endParaRPr lang="en-US"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NAUSEA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FATIGUE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RR 32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SBP 105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A</a:t>
                      </a:r>
                      <a:r>
                        <a:rPr lang="pl-PL" b="1" noProof="0" dirty="0"/>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2113BAAF-F86A-4269-8AE1-ABCA99DACFC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8</a:t>
            </a:r>
            <a:br>
              <a:rPr lang="en-US" dirty="0"/>
            </a:br>
            <a:r>
              <a:rPr lang="en-GB" dirty="0"/>
              <a:t>Customs security checks</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CAB959E9-12B8-42E1-AA5F-AA6E07744FD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112174972"/>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27 YEARS OLD</a:t>
                      </a:r>
                      <a:r>
                        <a:rPr lang="pl-PL" b="1" noProof="0" dirty="0"/>
                        <a:t> </a:t>
                      </a:r>
                      <a:r>
                        <a:rPr lang="en-US" b="1" noProof="0" dirty="0"/>
                        <a:t>MAN</a:t>
                      </a:r>
                      <a:endParaRPr lang="pl-PL" b="1" noProof="0" dirty="0"/>
                    </a:p>
                    <a:p>
                      <a:pPr algn="ctr"/>
                      <a:endParaRPr lang="en-US" b="1" noProof="0" dirty="0"/>
                    </a:p>
                    <a:p>
                      <a:pPr marL="285750" indent="-285750">
                        <a:buFont typeface="Arial" panose="020B0604020202020204" pitchFamily="34" charset="0"/>
                        <a:buChar char="•"/>
                      </a:pPr>
                      <a:r>
                        <a:rPr lang="it-IT" b="1" noProof="0" dirty="0"/>
                        <a:t>HEADACHE</a:t>
                      </a:r>
                      <a:endParaRPr lang="en-GB" b="1" noProof="0" dirty="0"/>
                    </a:p>
                    <a:p>
                      <a:pPr marL="285750" indent="-285750">
                        <a:buFont typeface="Arial" panose="020B0604020202020204" pitchFamily="34" charset="0"/>
                        <a:buChar char="•"/>
                      </a:pPr>
                      <a:r>
                        <a:rPr lang="en-GB" b="1" noProof="0" dirty="0"/>
                        <a:t>RR 20</a:t>
                      </a:r>
                    </a:p>
                    <a:p>
                      <a:pPr marL="285750" indent="-285750">
                        <a:buFont typeface="Arial" panose="020B0604020202020204" pitchFamily="34" charset="0"/>
                        <a:buChar char="•"/>
                      </a:pPr>
                      <a:r>
                        <a:rPr lang="en-GB" b="1" noProof="0" dirty="0"/>
                        <a:t>SBP 95</a:t>
                      </a:r>
                    </a:p>
                    <a:p>
                      <a:pPr marL="285750" indent="-285750">
                        <a:buFont typeface="Arial" panose="020B0604020202020204" pitchFamily="34" charset="0"/>
                        <a:buChar char="•"/>
                      </a:pPr>
                      <a:r>
                        <a:rPr lang="en-GB" b="1" noProof="0" dirty="0"/>
                        <a:t>A</a:t>
                      </a:r>
                      <a:r>
                        <a:rPr lang="pl-PL" b="1" noProof="0" dirty="0"/>
                        <a:t>  +</a:t>
                      </a:r>
                    </a:p>
                    <a:p>
                      <a:pPr marL="285750" indent="-285750">
                        <a:buFont typeface="Arial" panose="020B0604020202020204" pitchFamily="34" charset="0"/>
                        <a:buChar char="•"/>
                      </a:pPr>
                      <a:r>
                        <a:rPr lang="pl-PL" b="1" noProof="0" dirty="0"/>
                        <a:t>V</a:t>
                      </a:r>
                    </a:p>
                    <a:p>
                      <a:pPr marL="285750" indent="-285750">
                        <a:buFont typeface="Arial" panose="020B0604020202020204" pitchFamily="34" charset="0"/>
                        <a:buChar char="•"/>
                      </a:pPr>
                      <a:r>
                        <a:rPr lang="pl-PL" b="1" noProof="0" dirty="0"/>
                        <a:t>P</a:t>
                      </a:r>
                    </a:p>
                    <a:p>
                      <a:pPr marL="285750" indent="-285750">
                        <a:buFont typeface="Arial" panose="020B0604020202020204" pitchFamily="34" charset="0"/>
                        <a:buChar char="•"/>
                      </a:pPr>
                      <a:r>
                        <a:rPr lang="pl-PL" b="1" noProof="0"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7675E07C-DAA3-47ED-9718-97FE0D4D70F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25381473"/>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56 YEARS OLD</a:t>
                      </a:r>
                      <a:r>
                        <a:rPr lang="pl-PL" b="1" noProof="0" dirty="0"/>
                        <a:t> </a:t>
                      </a:r>
                      <a:r>
                        <a:rPr lang="en-US" b="1" noProof="0" dirty="0"/>
                        <a:t>MAN</a:t>
                      </a:r>
                      <a:endParaRPr lang="pl-PL" b="1" noProof="0" dirty="0"/>
                    </a:p>
                    <a:p>
                      <a:pPr algn="ctr"/>
                      <a:endParaRPr lang="en-US" b="1" noProof="0" dirty="0"/>
                    </a:p>
                    <a:p>
                      <a:pPr marL="285750" indent="-285750">
                        <a:buFont typeface="Arial" panose="020B0604020202020204" pitchFamily="34" charset="0"/>
                        <a:buChar char="•"/>
                      </a:pPr>
                      <a:r>
                        <a:rPr lang="en-GB" b="1" noProof="0" dirty="0"/>
                        <a:t>NO SYMPTOMS OR VISIBLE SIGNS</a:t>
                      </a:r>
                      <a:r>
                        <a:rPr lang="pl-PL" b="1" noProof="0" dirty="0"/>
                        <a:t> OF WOUNDS OR INJURIES</a:t>
                      </a:r>
                      <a:endParaRPr lang="en-GB" b="1" noProof="0" dirty="0"/>
                    </a:p>
                    <a:p>
                      <a:pPr marL="285750" indent="-285750">
                        <a:buFont typeface="Arial" panose="020B0604020202020204" pitchFamily="34" charset="0"/>
                        <a:buChar char="•"/>
                      </a:pPr>
                      <a:r>
                        <a:rPr lang="en-GB" b="1" noProof="0" dirty="0"/>
                        <a:t>RR 25</a:t>
                      </a:r>
                    </a:p>
                    <a:p>
                      <a:pPr marL="285750" indent="-285750">
                        <a:buFont typeface="Arial" panose="020B0604020202020204" pitchFamily="34" charset="0"/>
                        <a:buChar char="•"/>
                      </a:pPr>
                      <a:r>
                        <a:rPr lang="en-GB" b="1" noProof="0" dirty="0"/>
                        <a:t>SBP 92</a:t>
                      </a:r>
                    </a:p>
                    <a:p>
                      <a:pPr marL="285750" indent="-285750">
                        <a:buFont typeface="Arial" panose="020B0604020202020204" pitchFamily="34" charset="0"/>
                        <a:buChar char="•"/>
                      </a:pPr>
                      <a:r>
                        <a:rPr lang="en-GB" b="1" noProof="0" dirty="0"/>
                        <a:t>A</a:t>
                      </a:r>
                      <a:r>
                        <a:rPr lang="pl-PL" b="1" noProof="0" dirty="0"/>
                        <a:t>  +</a:t>
                      </a:r>
                    </a:p>
                    <a:p>
                      <a:pPr marL="285750" indent="-285750">
                        <a:buFont typeface="Arial" panose="020B0604020202020204" pitchFamily="34" charset="0"/>
                        <a:buChar char="•"/>
                      </a:pPr>
                      <a:r>
                        <a:rPr lang="pl-PL" b="1" noProof="0" dirty="0"/>
                        <a:t>V</a:t>
                      </a:r>
                    </a:p>
                    <a:p>
                      <a:pPr marL="285750" indent="-285750">
                        <a:buFont typeface="Arial" panose="020B0604020202020204" pitchFamily="34" charset="0"/>
                        <a:buChar char="•"/>
                      </a:pPr>
                      <a:r>
                        <a:rPr lang="pl-PL" b="1" noProof="0" dirty="0"/>
                        <a:t>P</a:t>
                      </a:r>
                    </a:p>
                    <a:p>
                      <a:pPr marL="285750" indent="-285750">
                        <a:buFont typeface="Arial" panose="020B0604020202020204" pitchFamily="34" charset="0"/>
                        <a:buChar char="•"/>
                      </a:pPr>
                      <a:r>
                        <a:rPr lang="pl-PL" b="1" noProof="0"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44248DE6-A6C7-4545-A52D-2B216A5DA4E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055247929"/>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49 YEARS OLD</a:t>
                      </a:r>
                      <a:r>
                        <a:rPr lang="pl-PL" b="1" noProof="0" dirty="0"/>
                        <a:t> </a:t>
                      </a:r>
                      <a:r>
                        <a:rPr lang="en-US" b="1" noProof="0" dirty="0"/>
                        <a:t>MAN</a:t>
                      </a:r>
                      <a:endParaRPr lang="pl-PL" b="1" noProof="0" dirty="0"/>
                    </a:p>
                    <a:p>
                      <a:pPr algn="ctr"/>
                      <a:endParaRPr lang="en-US" b="1" noProof="0" dirty="0"/>
                    </a:p>
                    <a:p>
                      <a:pPr marL="285750" indent="-285750">
                        <a:buFont typeface="Arial" panose="020B0604020202020204" pitchFamily="34" charset="0"/>
                        <a:buChar char="•"/>
                      </a:pPr>
                      <a:r>
                        <a:rPr lang="en-GB" b="1" noProof="0" dirty="0"/>
                        <a:t>NO SYMPTOMS OR VISIBLE SIGNS</a:t>
                      </a:r>
                      <a:r>
                        <a:rPr lang="pl-PL" b="1" noProof="0" dirty="0"/>
                        <a:t> OF WOUNDS OR INJURIES</a:t>
                      </a:r>
                      <a:endParaRPr lang="en-GB" b="1" noProof="0" dirty="0"/>
                    </a:p>
                    <a:p>
                      <a:pPr marL="285750" indent="-285750">
                        <a:buFont typeface="Arial" panose="020B0604020202020204" pitchFamily="34" charset="0"/>
                        <a:buChar char="•"/>
                      </a:pPr>
                      <a:r>
                        <a:rPr lang="en-GB" b="1" noProof="0" dirty="0"/>
                        <a:t>RR 18</a:t>
                      </a:r>
                    </a:p>
                    <a:p>
                      <a:pPr marL="285750" indent="-285750">
                        <a:buFont typeface="Arial" panose="020B0604020202020204" pitchFamily="34" charset="0"/>
                        <a:buChar char="•"/>
                      </a:pPr>
                      <a:r>
                        <a:rPr lang="en-GB" b="1" noProof="0" dirty="0"/>
                        <a:t>SBP 105</a:t>
                      </a:r>
                    </a:p>
                    <a:p>
                      <a:pPr marL="285750" indent="-285750">
                        <a:buFont typeface="Arial" panose="020B0604020202020204" pitchFamily="34" charset="0"/>
                        <a:buChar char="•"/>
                      </a:pPr>
                      <a:r>
                        <a:rPr lang="en-GB" b="1" noProof="0" dirty="0"/>
                        <a:t>A</a:t>
                      </a:r>
                      <a:r>
                        <a:rPr lang="pl-PL" b="1" noProof="0" dirty="0"/>
                        <a:t>  +</a:t>
                      </a:r>
                    </a:p>
                    <a:p>
                      <a:pPr marL="285750" indent="-285750">
                        <a:buFont typeface="Arial" panose="020B0604020202020204" pitchFamily="34" charset="0"/>
                        <a:buChar char="•"/>
                      </a:pPr>
                      <a:r>
                        <a:rPr lang="pl-PL" b="1" noProof="0" dirty="0"/>
                        <a:t>V</a:t>
                      </a:r>
                    </a:p>
                    <a:p>
                      <a:pPr marL="285750" indent="-285750">
                        <a:buFont typeface="Arial" panose="020B0604020202020204" pitchFamily="34" charset="0"/>
                        <a:buChar char="•"/>
                      </a:pPr>
                      <a:r>
                        <a:rPr lang="pl-PL" b="1" noProof="0" dirty="0"/>
                        <a:t>P</a:t>
                      </a:r>
                    </a:p>
                    <a:p>
                      <a:pPr marL="285750" indent="-285750">
                        <a:buFont typeface="Arial" panose="020B0604020202020204" pitchFamily="34" charset="0"/>
                        <a:buChar char="•"/>
                      </a:pPr>
                      <a:r>
                        <a:rPr lang="pl-PL" b="1" noProof="0"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8 </a:t>
            </a:r>
            <a:r>
              <a:rPr lang="en-GB" sz="3600" dirty="0"/>
              <a:t>Customs security checks</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23A3C4B7-595C-4005-AE9A-1B3FFCF3A61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8</a:t>
            </a:r>
            <a:br>
              <a:rPr lang="en-US" dirty="0"/>
            </a:br>
            <a:r>
              <a:rPr lang="en-GB" dirty="0"/>
              <a:t>Customs security checks</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6" name="Footer Placeholder 5">
            <a:extLst>
              <a:ext uri="{FF2B5EF4-FFF2-40B4-BE49-F238E27FC236}">
                <a16:creationId xmlns:a16="http://schemas.microsoft.com/office/drawing/2014/main" id="{75DD2C8B-3E93-457F-A0D3-1408F59112A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8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fontScale="92500" lnSpcReduction="10000"/>
          </a:bodyPr>
          <a:lstStyle/>
          <a:p>
            <a:pPr marL="88900" indent="0">
              <a:buNone/>
            </a:pPr>
            <a:r>
              <a:rPr lang="en-US" sz="1800" dirty="0"/>
              <a:t>An emergency call arrives at the dispatch office at 12.15 PM</a:t>
            </a:r>
          </a:p>
          <a:p>
            <a:r>
              <a:rPr lang="en-US" sz="1800" i="1" dirty="0"/>
              <a:t>The caller identifies himself as one of the customs officers working at the border station. He says that four officers came in contact with a radioactive metal object and is asking for the fire brigade to remove the object.</a:t>
            </a:r>
          </a:p>
          <a:p>
            <a:r>
              <a:rPr lang="en-US" sz="1800" b="1" dirty="0"/>
              <a:t>DO asks the caller to describe the scene</a:t>
            </a:r>
          </a:p>
          <a:p>
            <a:r>
              <a:rPr lang="en-US" sz="1800" i="1" dirty="0"/>
              <a:t>The caller says that two officers found the object in a crate and handled it for some time before calling for assistance. Then, the other two measured a very high level of radiation and called the emergency number.</a:t>
            </a:r>
          </a:p>
          <a:p>
            <a:r>
              <a:rPr lang="en-US" sz="1800" b="1" dirty="0"/>
              <a:t>DO asks the man to describe the object</a:t>
            </a:r>
          </a:p>
          <a:p>
            <a:r>
              <a:rPr lang="en-US" sz="1800" i="1" dirty="0"/>
              <a:t>The caller describes it as a metal object </a:t>
            </a:r>
            <a:r>
              <a:rPr lang="en-GB" sz="1800" i="1" dirty="0"/>
              <a:t>with a diameter of 2 cm and a height of 10-12 cm.</a:t>
            </a:r>
            <a:endParaRPr lang="en-US" sz="1800" i="1" dirty="0"/>
          </a:p>
          <a:p>
            <a:r>
              <a:rPr lang="en-US" sz="1800" b="1" dirty="0"/>
              <a:t>DO requests general information on the health conditions of the customs officers</a:t>
            </a:r>
          </a:p>
          <a:p>
            <a:r>
              <a:rPr lang="en-US" sz="1800" i="1" dirty="0"/>
              <a:t>The caller reports that, at the moment, none of them is showing any symptoms.</a:t>
            </a:r>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5D9414F0-0F3F-41D0-A280-31F1B4A2E9C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8_a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155648269"/>
              </p:ext>
            </p:extLst>
          </p:nvPr>
        </p:nvGraphicFramePr>
        <p:xfrm>
          <a:off x="766762" y="3122883"/>
          <a:ext cx="10658475" cy="286512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caller reports that the </a:t>
                      </a:r>
                      <a:r>
                        <a:rPr lang="en-GB" sz="1800" i="1" baseline="0" noProof="0" dirty="0"/>
                        <a:t>officers who found the object handled it for some time without any protection.</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callers says that the they must have handled it for t least a few minutes.</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i="1" baseline="0" noProof="0" dirty="0"/>
                        <a:t>The caller says that nobody is showing any symptoms, but he’s worried for his colleagues who handled the object.</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23F82DD-DBFF-43FC-B037-405FD2471C0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8_b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E83BA368-A1AA-4780-931A-712C4BC5C34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8_c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AB55B14C-A1CB-4AE4-9C43-3782CEB21F9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train travels down the tracks&#10;&#10;Description automatically generated">
            <a:extLst>
              <a:ext uri="{FF2B5EF4-FFF2-40B4-BE49-F238E27FC236}">
                <a16:creationId xmlns:a16="http://schemas.microsoft.com/office/drawing/2014/main" id="{D0617FD4-9DD9-4715-B542-D47123C35789}"/>
              </a:ext>
            </a:extLst>
          </p:cNvPr>
          <p:cNvPicPr>
            <a:picLocks noGrp="1" noChangeAspect="1"/>
          </p:cNvPicPr>
          <p:nvPr>
            <p:ph type="pic" sz="quarter" idx="15"/>
          </p:nvPr>
        </p:nvPicPr>
        <p:blipFill rotWithShape="1">
          <a:blip r:embed="rId3" cstate="print">
            <a:extLst>
              <a:ext uri="{28A0092B-C50C-407E-A947-70E740481C1C}">
                <a14:useLocalDpi xmlns:a14="http://schemas.microsoft.com/office/drawing/2010/main" val="0"/>
              </a:ext>
            </a:extLst>
          </a:blip>
          <a:srcRect l="-274" r="-84"/>
          <a:stretch/>
        </p:blipFill>
        <p:spPr>
          <a:xfrm>
            <a:off x="4113011" y="2458436"/>
            <a:ext cx="4468281" cy="2966625"/>
          </a:xfrm>
        </p:spPr>
      </p:pic>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pic>
        <p:nvPicPr>
          <p:cNvPr id="1026" name="Picture 2" descr="Radioactive source outside shield">
            <a:extLst>
              <a:ext uri="{FF2B5EF4-FFF2-40B4-BE49-F238E27FC236}">
                <a16:creationId xmlns:a16="http://schemas.microsoft.com/office/drawing/2014/main" id="{E0B3FBA4-4994-44EE-8836-999E9A3C9C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6692" y="3003308"/>
            <a:ext cx="3250682" cy="216373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E1A8243C-39B6-480F-8DC2-8FB3559D084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4.1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During inspection of a freight train at a border station, 2 junior customs officers removed a few crates from the train and brought them in the warehouse.</a:t>
            </a:r>
          </a:p>
          <a:p>
            <a:pPr algn="just"/>
            <a:r>
              <a:rPr lang="en-US" dirty="0"/>
              <a:t>Inside one of the boxes the officers found a strange metal object which they handled for some time before calling two senior officers.</a:t>
            </a:r>
          </a:p>
          <a:p>
            <a:pPr algn="just"/>
            <a:r>
              <a:rPr lang="en-US" dirty="0"/>
              <a:t>The senior officers detected a radioactivity level 9 times higher than the normal background radiation.</a:t>
            </a:r>
          </a:p>
          <a:p>
            <a:pPr algn="just"/>
            <a:r>
              <a:rPr lang="en-US" dirty="0"/>
              <a:t>All the officers moved immediately away and called the emergency services.</a:t>
            </a:r>
          </a:p>
          <a:p>
            <a:pPr algn="just"/>
            <a:endParaRPr lang="en-US" dirty="0"/>
          </a:p>
          <a:p>
            <a:pPr marL="88900" indent="0" algn="just">
              <a:buFont typeface="Arial" panose="020B0604020202020204" pitchFamily="34" charset="0"/>
              <a:buNone/>
            </a:pPr>
            <a:endParaRPr lang="en-US" dirty="0"/>
          </a:p>
          <a:p>
            <a:pPr marL="88900" indent="0" algn="just">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15578479-9290-4738-A885-D212F16989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66E6197B-1DD4-4B5D-B92F-046C31258BA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F0032181-71BE-4DE5-AED4-FFC312CD0C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8</a:t>
            </a:r>
            <a:br>
              <a:rPr lang="en-US" dirty="0"/>
            </a:br>
            <a:r>
              <a:rPr lang="en-GB" dirty="0"/>
              <a:t>Customs security checks</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E25B0711-EF1B-472D-BA86-55F996A6AA2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8 </a:t>
            </a:r>
            <a:r>
              <a:rPr lang="en-GB" sz="3600" dirty="0"/>
              <a:t>Customs security checks</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2" descr="A train travels down the tracks&#10;&#10;Description automatically generated">
            <a:extLst>
              <a:ext uri="{FF2B5EF4-FFF2-40B4-BE49-F238E27FC236}">
                <a16:creationId xmlns:a16="http://schemas.microsoft.com/office/drawing/2014/main" id="{2B219202-B3E8-42A2-9332-9454A45E81B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4" r="-84"/>
          <a:stretch/>
        </p:blipFill>
        <p:spPr>
          <a:xfrm>
            <a:off x="4113011" y="2458436"/>
            <a:ext cx="4468281" cy="2966625"/>
          </a:xfrm>
          <a:prstGeom prst="rect">
            <a:avLst/>
          </a:prstGeom>
        </p:spPr>
      </p:pic>
      <p:pic>
        <p:nvPicPr>
          <p:cNvPr id="12" name="Picture 2" descr="Radioactive source outside shield">
            <a:extLst>
              <a:ext uri="{FF2B5EF4-FFF2-40B4-BE49-F238E27FC236}">
                <a16:creationId xmlns:a16="http://schemas.microsoft.com/office/drawing/2014/main" id="{4D9611F4-7C6A-402D-81EA-7E5BB0FC17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26692" y="3003308"/>
            <a:ext cx="3250682" cy="2163735"/>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5">
            <a:extLst>
              <a:ext uri="{FF2B5EF4-FFF2-40B4-BE49-F238E27FC236}">
                <a16:creationId xmlns:a16="http://schemas.microsoft.com/office/drawing/2014/main" id="{3415A9D1-108C-4435-A307-682C46CD1EF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766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5.1 Scenario 8 </a:t>
            </a:r>
            <a:r>
              <a:rPr lang="en-GB" sz="3600" dirty="0"/>
              <a:t>Customs security checks</a:t>
            </a:r>
            <a:endParaRPr lang="da-DK" sz="3600" dirty="0"/>
          </a:p>
        </p:txBody>
      </p:sp>
      <p:sp>
        <p:nvSpPr>
          <p:cNvPr id="7" name="Text Placeholder 6"/>
          <p:cNvSpPr>
            <a:spLocks noGrp="1"/>
          </p:cNvSpPr>
          <p:nvPr>
            <p:ph type="body" sz="quarter" idx="19"/>
          </p:nvPr>
        </p:nvSpPr>
        <p:spPr>
          <a:xfrm>
            <a:off x="766763" y="2772260"/>
            <a:ext cx="10658474" cy="3285640"/>
          </a:xfrm>
        </p:spPr>
        <p:txBody>
          <a:bodyPr>
            <a:normAutofit fontScale="92500" lnSpcReduction="10000"/>
          </a:bodyPr>
          <a:lstStyle/>
          <a:p>
            <a:pPr algn="just"/>
            <a:r>
              <a:rPr lang="en-US" sz="2200" dirty="0"/>
              <a:t>During inspection of a freight train at a border station, 2 junior customs officers removed a few crates from the train and brought them into the warehouse.</a:t>
            </a:r>
          </a:p>
          <a:p>
            <a:pPr algn="just"/>
            <a:r>
              <a:rPr lang="en-US" sz="2200" dirty="0"/>
              <a:t>Inside one of the boxes the officers found a strange metal object which they handled for some time before calling two senior officers.</a:t>
            </a:r>
          </a:p>
          <a:p>
            <a:pPr algn="just"/>
            <a:r>
              <a:rPr lang="en-US" sz="2200" dirty="0"/>
              <a:t>The senior officers detected a radioactivity level 9 times higher than the normal background radiation.</a:t>
            </a:r>
          </a:p>
          <a:p>
            <a:pPr algn="just"/>
            <a:r>
              <a:rPr lang="en-US" sz="2200" dirty="0"/>
              <a:t>All the officers moved immediately away and called the emergency services.</a:t>
            </a:r>
          </a:p>
          <a:p>
            <a:pPr algn="just"/>
            <a:r>
              <a:rPr lang="en-GB" sz="2200" dirty="0"/>
              <a:t>After the emergency call, </a:t>
            </a:r>
            <a:r>
              <a:rPr lang="en-US" sz="2200" dirty="0"/>
              <a:t>one the two junior officers who handled the object started to experience nausea and the other started to have a headache. </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5763"/>
            <a:ext cx="1182569" cy="1316497"/>
          </a:xfrm>
          <a:prstGeom prst="rect">
            <a:avLst/>
          </a:prstGeom>
        </p:spPr>
      </p:pic>
      <p:sp>
        <p:nvSpPr>
          <p:cNvPr id="8" name="Footer Placeholder 5">
            <a:extLst>
              <a:ext uri="{FF2B5EF4-FFF2-40B4-BE49-F238E27FC236}">
                <a16:creationId xmlns:a16="http://schemas.microsoft.com/office/drawing/2014/main" id="{DFA848AA-3C69-405B-8852-309C7AEFED5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7BB728-EEEF-42BF-B32C-686BF96661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6115BD-B8E5-43B8-BE87-CD9F9669264D}">
  <ds:schemaRefs>
    <ds:schemaRef ds:uri="http://purl.org/dc/terms/"/>
    <ds:schemaRef ds:uri="http://schemas.openxmlformats.org/package/2006/metadata/core-properties"/>
    <ds:schemaRef ds:uri="http://schemas.microsoft.com/office/infopath/2007/PartnerControls"/>
    <ds:schemaRef ds:uri="http://www.w3.org/XML/1998/namespace"/>
    <ds:schemaRef ds:uri="43d95f8d-e158-4ad4-850d-afacdd2d9ffb"/>
    <ds:schemaRef ds:uri="http://schemas.microsoft.com/office/2006/documentManagement/types"/>
    <ds:schemaRef ds:uri="http://purl.org/dc/dcmitype/"/>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11988</TotalTime>
  <Words>12508</Words>
  <Application>Microsoft Office PowerPoint</Application>
  <PresentationFormat>Widescreen</PresentationFormat>
  <Paragraphs>903</Paragraphs>
  <Slides>27</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FranklinGotTExtCon</vt:lpstr>
      <vt:lpstr>Georgia</vt:lpstr>
      <vt:lpstr>Segoe UI</vt:lpstr>
      <vt:lpstr>Segoe UI Semibold</vt:lpstr>
      <vt:lpstr>Verdana</vt:lpstr>
      <vt:lpstr>Office Theme</vt:lpstr>
      <vt:lpstr>Scenario discussion  8. Customs security checks</vt:lpstr>
      <vt:lpstr>4.1 Scenario 8 Customs security checks</vt:lpstr>
      <vt:lpstr>4.1 Scenario 8 Customs security checks</vt:lpstr>
      <vt:lpstr>4.1 Scenario 8 Customs security checks</vt:lpstr>
      <vt:lpstr>4.1 Scenario 8 Customs security checks</vt:lpstr>
      <vt:lpstr>4.1 Scenario 8 Customs security checks</vt:lpstr>
      <vt:lpstr>5.1 Scenario 8 Customs security checks</vt:lpstr>
      <vt:lpstr>5.1 Scenario 8 Customs security checks</vt:lpstr>
      <vt:lpstr>5.1 Scenario 8 Customs security checks</vt:lpstr>
      <vt:lpstr>5.1 Scenario 8 Customs security checks</vt:lpstr>
      <vt:lpstr>5.1 Scenario 8 Customs security checks</vt:lpstr>
      <vt:lpstr>5.2 Scenario 8 Customs security checks</vt:lpstr>
      <vt:lpstr>5.2 Scenario 8 Customs security checks</vt:lpstr>
      <vt:lpstr>5.2 Scenario 8 Customs security checks</vt:lpstr>
      <vt:lpstr>5.2 Scenario 8 Customs security checks</vt:lpstr>
      <vt:lpstr>5.6 Scenario 8 Customs security checks</vt:lpstr>
      <vt:lpstr>5.6 Scenario 8 Customs security checks</vt:lpstr>
      <vt:lpstr>5.6 Scenario 8 Customs security checks</vt:lpstr>
      <vt:lpstr>5.6 Scenario 8 Customs security checks</vt:lpstr>
      <vt:lpstr>5.6 Scenario 8 Customs security checks</vt:lpstr>
      <vt:lpstr>5.6 Scenario 8 Customs security checks</vt:lpstr>
      <vt:lpstr>5.6 Scenario 8 Customs security checks</vt:lpstr>
      <vt:lpstr>6.1 Scenario 8 Customs security checks</vt:lpstr>
      <vt:lpstr>6.1 Scenario 8 Emergency call</vt:lpstr>
      <vt:lpstr>6.1 Scenario 8_a Emergency call</vt:lpstr>
      <vt:lpstr>6.1 Scenario 8_b Emergency call</vt:lpstr>
      <vt:lpstr>6.1 Scenario 8_c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739</cp:revision>
  <cp:lastPrinted>2020-01-20T09:16:47Z</cp:lastPrinted>
  <dcterms:created xsi:type="dcterms:W3CDTF">2019-10-21T09:10:33Z</dcterms:created>
  <dcterms:modified xsi:type="dcterms:W3CDTF">2022-11-23T10:44:08Z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