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49"/>
  </p:notesMasterIdLst>
  <p:handoutMasterIdLst>
    <p:handoutMasterId r:id="rId50"/>
  </p:handoutMasterIdLst>
  <p:sldIdLst>
    <p:sldId id="256" r:id="rId5"/>
    <p:sldId id="386" r:id="rId6"/>
    <p:sldId id="387" r:id="rId7"/>
    <p:sldId id="388" r:id="rId8"/>
    <p:sldId id="389" r:id="rId9"/>
    <p:sldId id="390" r:id="rId10"/>
    <p:sldId id="259" r:id="rId11"/>
    <p:sldId id="277" r:id="rId12"/>
    <p:sldId id="260" r:id="rId13"/>
    <p:sldId id="278" r:id="rId14"/>
    <p:sldId id="339" r:id="rId15"/>
    <p:sldId id="361" r:id="rId16"/>
    <p:sldId id="362" r:id="rId17"/>
    <p:sldId id="363" r:id="rId18"/>
    <p:sldId id="364" r:id="rId19"/>
    <p:sldId id="340" r:id="rId20"/>
    <p:sldId id="341" r:id="rId21"/>
    <p:sldId id="342" r:id="rId22"/>
    <p:sldId id="397" r:id="rId23"/>
    <p:sldId id="360" r:id="rId24"/>
    <p:sldId id="385" r:id="rId25"/>
    <p:sldId id="391" r:id="rId26"/>
    <p:sldId id="392" r:id="rId27"/>
    <p:sldId id="365" r:id="rId28"/>
    <p:sldId id="366" r:id="rId29"/>
    <p:sldId id="382" r:id="rId30"/>
    <p:sldId id="383" r:id="rId31"/>
    <p:sldId id="384" r:id="rId32"/>
    <p:sldId id="396" r:id="rId33"/>
    <p:sldId id="261" r:id="rId34"/>
    <p:sldId id="274" r:id="rId35"/>
    <p:sldId id="395" r:id="rId36"/>
    <p:sldId id="289" r:id="rId37"/>
    <p:sldId id="398" r:id="rId38"/>
    <p:sldId id="280" r:id="rId39"/>
    <p:sldId id="281" r:id="rId40"/>
    <p:sldId id="282" r:id="rId41"/>
    <p:sldId id="284" r:id="rId42"/>
    <p:sldId id="283" r:id="rId43"/>
    <p:sldId id="285" r:id="rId44"/>
    <p:sldId id="286" r:id="rId45"/>
    <p:sldId id="287" r:id="rId46"/>
    <p:sldId id="288" r:id="rId47"/>
    <p:sldId id="266"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6"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2"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64" autoAdjust="0"/>
    <p:restoredTop sz="48414" autoAdjust="0"/>
  </p:normalViewPr>
  <p:slideViewPr>
    <p:cSldViewPr snapToGrid="0">
      <p:cViewPr varScale="1">
        <p:scale>
          <a:sx n="37" d="100"/>
          <a:sy n="37" d="100"/>
        </p:scale>
        <p:origin x="2748" y="54"/>
      </p:cViewPr>
      <p:guideLst/>
    </p:cSldViewPr>
  </p:slideViewPr>
  <p:notesTextViewPr>
    <p:cViewPr>
      <p:scale>
        <a:sx n="150" d="100"/>
        <a:sy n="150" d="100"/>
      </p:scale>
      <p:origin x="0" y="-1770"/>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anhydrous-ammonia.biz/anhydrous-ammonia-specifications/" TargetMode="External"/><Relationship Id="rId4" Type="http://schemas.openxmlformats.org/officeDocument/2006/relationships/hyperlink" Target="https://www.cdc.gov/niosh/ershdb/emergencyresponsecard_29750013.html" TargetMode="Externa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16.xml"/><Relationship Id="rId1" Type="http://schemas.openxmlformats.org/officeDocument/2006/relationships/notesMaster" Target="../notesMasters/notesMaster1.xml"/><Relationship Id="rId5" Type="http://schemas.openxmlformats.org/officeDocument/2006/relationships/hyperlink" Target="https://anhydrous-ammonia.biz/anhydrous-ammonia-specifications/" TargetMode="External"/><Relationship Id="rId4" Type="http://schemas.openxmlformats.org/officeDocument/2006/relationships/hyperlink" Target="https://www.cdc.gov/niosh/ershdb/emergencyresponsecard_29750013.html"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18.xml"/><Relationship Id="rId1" Type="http://schemas.openxmlformats.org/officeDocument/2006/relationships/notesMaster" Target="../notesMasters/notesMaster1.xml"/><Relationship Id="rId5" Type="http://schemas.openxmlformats.org/officeDocument/2006/relationships/hyperlink" Target="https://anhydrous-ammonia.biz/anhydrous-ammonia-specifications/" TargetMode="External"/><Relationship Id="rId4" Type="http://schemas.openxmlformats.org/officeDocument/2006/relationships/hyperlink" Target="https://www.cdc.gov/niosh/ershdb/emergencyresponsecard_29750013.html"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19.xml"/><Relationship Id="rId1" Type="http://schemas.openxmlformats.org/officeDocument/2006/relationships/notesMaster" Target="../notesMasters/notesMaster1.xml"/><Relationship Id="rId5" Type="http://schemas.openxmlformats.org/officeDocument/2006/relationships/hyperlink" Target="https://anhydrous-ammonia.biz/anhydrous-ammonia-specifications/" TargetMode="External"/><Relationship Id="rId4" Type="http://schemas.openxmlformats.org/officeDocument/2006/relationships/hyperlink" Target="https://www.cdc.gov/niosh/ershdb/emergencyresponsecard_29750013.html"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hyperlink" Target="https://anhydrous-ammonia.biz/anhydrous-ammonia-specifications/" TargetMode="External"/><Relationship Id="rId4" Type="http://schemas.openxmlformats.org/officeDocument/2006/relationships/hyperlink" Target="https://www.cdc.gov/niosh/ershdb/emergencyresponsecard_29750013.html" TargetMode="Externa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20.xml"/><Relationship Id="rId1" Type="http://schemas.openxmlformats.org/officeDocument/2006/relationships/notesMaster" Target="../notesMasters/notesMaster1.xml"/><Relationship Id="rId5" Type="http://schemas.openxmlformats.org/officeDocument/2006/relationships/hyperlink" Target="https://anhydrous-ammonia.biz/anhydrous-ammonia-specifications/" TargetMode="External"/><Relationship Id="rId4" Type="http://schemas.openxmlformats.org/officeDocument/2006/relationships/hyperlink" Target="https://www.cdc.gov/niosh/ershdb/emergencyresponsecard_29750013.html" TargetMode="Externa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21.xml"/><Relationship Id="rId1" Type="http://schemas.openxmlformats.org/officeDocument/2006/relationships/notesMaster" Target="../notesMasters/notesMaster1.xml"/><Relationship Id="rId5" Type="http://schemas.openxmlformats.org/officeDocument/2006/relationships/hyperlink" Target="https://anhydrous-ammonia.biz/anhydrous-ammonia-specifications/" TargetMode="External"/><Relationship Id="rId4" Type="http://schemas.openxmlformats.org/officeDocument/2006/relationships/hyperlink" Target="https://www.cdc.gov/niosh/ershdb/emergencyresponsecard_29750013.html" TargetMode="Externa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22.xml"/><Relationship Id="rId1" Type="http://schemas.openxmlformats.org/officeDocument/2006/relationships/notesMaster" Target="../notesMasters/notesMaster1.xml"/><Relationship Id="rId5" Type="http://schemas.openxmlformats.org/officeDocument/2006/relationships/hyperlink" Target="https://anhydrous-ammonia.biz/anhydrous-ammonia-specifications/" TargetMode="External"/><Relationship Id="rId4" Type="http://schemas.openxmlformats.org/officeDocument/2006/relationships/hyperlink" Target="https://www.cdc.gov/niosh/ershdb/emergencyresponsecard_29750013.html" TargetMode="Externa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23.xml"/><Relationship Id="rId1" Type="http://schemas.openxmlformats.org/officeDocument/2006/relationships/notesMaster" Target="../notesMasters/notesMaster1.xml"/><Relationship Id="rId5" Type="http://schemas.openxmlformats.org/officeDocument/2006/relationships/hyperlink" Target="https://anhydrous-ammonia.biz/anhydrous-ammonia-specifications/" TargetMode="External"/><Relationship Id="rId4" Type="http://schemas.openxmlformats.org/officeDocument/2006/relationships/hyperlink" Target="https://www.cdc.gov/niosh/ershdb/emergencyresponsecard_29750013.html" TargetMode="Externa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29.xml"/><Relationship Id="rId1" Type="http://schemas.openxmlformats.org/officeDocument/2006/relationships/notesMaster" Target="../notesMasters/notesMaster1.xml"/><Relationship Id="rId5" Type="http://schemas.openxmlformats.org/officeDocument/2006/relationships/hyperlink" Target="https://anhydrous-ammonia.biz/anhydrous-ammonia-specifications/" TargetMode="External"/><Relationship Id="rId4" Type="http://schemas.openxmlformats.org/officeDocument/2006/relationships/hyperlink" Target="https://www.cdc.gov/niosh/ershdb/emergencyresponsecard_29750013.html"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30.xml"/><Relationship Id="rId1" Type="http://schemas.openxmlformats.org/officeDocument/2006/relationships/notesMaster" Target="../notesMasters/notesMaster1.xml"/><Relationship Id="rId5" Type="http://schemas.openxmlformats.org/officeDocument/2006/relationships/hyperlink" Target="https://anhydrous-ammonia.biz/anhydrous-ammonia-specifications/" TargetMode="External"/><Relationship Id="rId4" Type="http://schemas.openxmlformats.org/officeDocument/2006/relationships/hyperlink" Target="https://www.cdc.gov/niosh/ershdb/emergencyresponsecard_29750013.html" TargetMode="Externa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31.xml"/><Relationship Id="rId1" Type="http://schemas.openxmlformats.org/officeDocument/2006/relationships/notesMaster" Target="../notesMasters/notesMaster1.xml"/><Relationship Id="rId5" Type="http://schemas.openxmlformats.org/officeDocument/2006/relationships/hyperlink" Target="https://anhydrous-ammonia.biz/anhydrous-ammonia-specifications/" TargetMode="External"/><Relationship Id="rId4" Type="http://schemas.openxmlformats.org/officeDocument/2006/relationships/hyperlink" Target="https://www.cdc.gov/niosh/ershdb/emergencyresponsecard_29750013.html" TargetMode="Externa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dx.doi.org/10.15585/mmwr.mm6904a4"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5.6P, 6.1P, 6.3P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the simulation of an entire scenario depending on the role of the trainees.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b="0" kern="1200" dirty="0">
                <a:solidFill>
                  <a:schemeClr val="tx1"/>
                </a:solidFill>
                <a:effectLst/>
                <a:latin typeface="+mn-lt"/>
                <a:ea typeface="+mn-ea"/>
                <a:cs typeface="+mn-cs"/>
              </a:rPr>
              <a:t>Farm tractor malfunction</a:t>
            </a:r>
            <a:r>
              <a:rPr lang="en-US" sz="800" b="0" kern="1200" dirty="0">
                <a:solidFill>
                  <a:schemeClr val="tx1"/>
                </a:solidFill>
                <a:effectLst/>
                <a:latin typeface="+mn-lt"/>
                <a:ea typeface="+mn-ea"/>
                <a:cs typeface="+mn-cs"/>
              </a:rPr>
              <a:t>: Instructions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https://www.cdc.gov/niosh/ershdb/emergencyresponsecard_29750013.html</a:t>
            </a:r>
            <a:endParaRPr lang="en-US" sz="800" dirty="0">
              <a:effectLst/>
              <a:latin typeface="+mn-lt"/>
              <a:ea typeface="Calibri" panose="020F0502020204030204" pitchFamily="34" charset="0"/>
              <a:cs typeface="Times New Roman" panose="02020603050405020304" pitchFamily="18" charset="0"/>
            </a:endParaRPr>
          </a:p>
          <a:p>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https://anhydrous-ammonia.biz/anhydrous-ammonia-specifications/</a:t>
            </a:r>
            <a:endParaRPr lang="en-US"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11 </a:t>
            </a:r>
            <a:r>
              <a:rPr lang="en-GB" sz="800" b="0" kern="1200" dirty="0">
                <a:solidFill>
                  <a:schemeClr val="tx1"/>
                </a:solidFill>
                <a:effectLst/>
                <a:latin typeface="+mn-lt"/>
                <a:ea typeface="+mn-ea"/>
                <a:cs typeface="+mn-cs"/>
              </a:rPr>
              <a:t>Farm tractor malfunction</a:t>
            </a:r>
            <a:r>
              <a:rPr lang="en-US" sz="800" b="0" kern="1200" dirty="0">
                <a:solidFill>
                  <a:schemeClr val="tx1"/>
                </a:solidFill>
                <a:effectLst/>
                <a:latin typeface="+mn-lt"/>
                <a:ea typeface="+mn-ea"/>
                <a:cs typeface="+mn-cs"/>
              </a:rPr>
              <a:t>: </a:t>
            </a:r>
            <a:r>
              <a:rPr lang="en-US" sz="800" dirty="0">
                <a:latin typeface="+mn-lt"/>
              </a:rPr>
              <a:t>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latin typeface="+mn-lt"/>
              </a:rPr>
              <a:t>a. Do you think it is necessary to protect yourself first? Why?</a:t>
            </a:r>
          </a:p>
          <a:p>
            <a:r>
              <a:rPr lang="en-US" sz="800" dirty="0">
                <a:latin typeface="+mn-lt"/>
              </a:rPr>
              <a:t>b. Can it be a CBRN scene? What are the signs that make you think so?</a:t>
            </a:r>
          </a:p>
          <a:p>
            <a:r>
              <a:rPr lang="en-US" sz="800" dirty="0">
                <a:latin typeface="+mn-lt"/>
              </a:rPr>
              <a:t>c. Do you look for signs and symbols (ADR, UN, GHS symbols).  What is their meaning?</a:t>
            </a:r>
          </a:p>
          <a:p>
            <a:r>
              <a:rPr lang="en-US" sz="800" dirty="0">
                <a:latin typeface="+mn-lt"/>
              </a:rPr>
              <a:t>d. Strange odor / smell at the scene. What could it mean?</a:t>
            </a:r>
          </a:p>
          <a:p>
            <a:r>
              <a:rPr lang="en-US" sz="800" dirty="0">
                <a:latin typeface="+mn-lt"/>
              </a:rPr>
              <a:t>e. Any signs of poisoning? </a:t>
            </a:r>
          </a:p>
          <a:p>
            <a:r>
              <a:rPr lang="en-US" sz="800" dirty="0">
                <a:latin typeface="+mn-lt"/>
              </a:rPr>
              <a:t>f. Do you think that it</a:t>
            </a:r>
            <a:r>
              <a:rPr lang="en-US" sz="800" baseline="0" dirty="0">
                <a:latin typeface="+mn-lt"/>
              </a:rPr>
              <a:t> is necessary to isolate people and pet animals?</a:t>
            </a:r>
          </a:p>
          <a:p>
            <a:r>
              <a:rPr lang="en-US" sz="800" baseline="0" dirty="0">
                <a:latin typeface="+mn-lt"/>
              </a:rPr>
              <a:t>g. What do you need to know to register the victims?</a:t>
            </a:r>
          </a:p>
          <a:p>
            <a:r>
              <a:rPr lang="en-US" sz="800" baseline="0" dirty="0" err="1">
                <a:latin typeface="+mn-lt"/>
              </a:rPr>
              <a:t>Etc</a:t>
            </a:r>
            <a:r>
              <a:rPr lang="en-US" sz="800" baseline="0" dirty="0">
                <a:latin typeface="+mn-lt"/>
              </a:rPr>
              <a:t>…</a:t>
            </a:r>
            <a:endParaRPr lang="en-US" sz="800" dirty="0">
              <a:latin typeface="+mn-lt"/>
            </a:endParaRPr>
          </a:p>
          <a:p>
            <a:endParaRPr lang="en-US" sz="800" dirty="0">
              <a:latin typeface="+mn-lt"/>
            </a:endParaRPr>
          </a:p>
          <a:p>
            <a:r>
              <a:rPr lang="en-US" sz="800" dirty="0">
                <a:latin typeface="+mn-lt"/>
              </a:rPr>
              <a:t>In this slide,</a:t>
            </a:r>
            <a:r>
              <a:rPr lang="en-US" sz="800" baseline="0" dirty="0">
                <a:latin typeface="+mn-lt"/>
              </a:rPr>
              <a:t> the trainer should facilitate the trainees' discussion on focusing on the elements that are missing, and that are key to perform their work at the best. </a:t>
            </a:r>
            <a:endParaRPr lang="en-US" sz="800" dirty="0">
              <a:latin typeface="+mn-lt"/>
            </a:endParaRPr>
          </a:p>
          <a:p>
            <a:pPr algn="just">
              <a:lnSpc>
                <a:spcPct val="107000"/>
              </a:lnSpc>
              <a:spcAft>
                <a:spcPts val="800"/>
              </a:spcAft>
            </a:pPr>
            <a:endParaRPr lang="en-US" sz="800" b="1" i="0"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57229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11 </a:t>
            </a:r>
            <a:r>
              <a:rPr lang="en-GB" sz="800" b="0" kern="1200" dirty="0">
                <a:solidFill>
                  <a:schemeClr val="tx1"/>
                </a:solidFill>
                <a:effectLst/>
                <a:latin typeface="+mn-lt"/>
                <a:ea typeface="+mn-ea"/>
                <a:cs typeface="+mn-cs"/>
              </a:rPr>
              <a:t>Farm tractor malfunction</a:t>
            </a:r>
            <a:r>
              <a:rPr lang="en-US" sz="800" b="0" kern="1200" dirty="0">
                <a:solidFill>
                  <a:schemeClr val="tx1"/>
                </a:solidFill>
                <a:effectLst/>
                <a:latin typeface="+mn-lt"/>
                <a:ea typeface="+mn-ea"/>
                <a:cs typeface="+mn-cs"/>
              </a:rPr>
              <a:t>: </a:t>
            </a:r>
            <a:r>
              <a:rPr lang="en-US" sz="800" dirty="0">
                <a:latin typeface="+mn-lt"/>
              </a:rPr>
              <a:t>What do you do?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have</a:t>
            </a:r>
            <a:r>
              <a:rPr lang="en-US" sz="800" kern="1200" baseline="0" dirty="0">
                <a:solidFill>
                  <a:schemeClr val="tx1"/>
                </a:solidFill>
                <a:effectLst/>
                <a:latin typeface="+mn-lt"/>
                <a:ea typeface="+mn-ea"/>
                <a:cs typeface="+mn-cs"/>
              </a:rPr>
              <a:t> to report about their potential actions during the first 60 minutes of the intervention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65509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11 </a:t>
            </a:r>
            <a:r>
              <a:rPr lang="en-GB" sz="800" b="0" kern="1200" dirty="0">
                <a:solidFill>
                  <a:schemeClr val="tx1"/>
                </a:solidFill>
                <a:effectLst/>
                <a:latin typeface="+mn-lt"/>
                <a:ea typeface="+mn-ea"/>
                <a:cs typeface="+mn-cs"/>
              </a:rPr>
              <a:t>Farm tractor malfunction</a:t>
            </a:r>
            <a:r>
              <a:rPr lang="en-US" sz="800" dirty="0">
                <a:latin typeface="+mn-lt"/>
              </a:rPr>
              <a: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mn-lt"/>
                <a:ea typeface="Calibri" panose="020F0502020204030204" pitchFamily="34" charset="0"/>
                <a:cs typeface="Times New Roman" panose="02020603050405020304" pitchFamily="18" charset="0"/>
              </a:rPr>
              <a:t>At 6:30 a.m. on May 3, 2019, a farm tractor experienced a mechanical failure that involved its ammonia tank while on a main road in a low-density residential area, resulting in the release of almost 2000 litres of anhydrous ammonia. The tank, which wasn’t full at the time of the incident, had a capacity of almost 4000 litres. The release created a large, low-lying plume of white gas, which lingered in the area and surrounded nearby homes.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Vehicles encountering the plume stalled (possibly caused by the effects on engines or electronics), and drivers and passengers were overcome by the gas.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driver, approaching the area, saw the plume and called the emergency services reporting the incident as a car fire and reported an acrid smell and taste. During the call, the caller experiences throat irritation, coughing, difficulty breathing, and choking.</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Because DO initially reported the incident as a car fire, some FRs arriving at the scene who were unaware of the chemical release were also overcome by the gas. Other FRs who smelled ammonia and saw the white plume retreated quickly to don a self-contained breathing apparatus before attempting rescues.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Victims were rescued from cars and homes nearest to the release.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shelter-in-place order was issued to residents living within a 1.5-Km radius of the release.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No victims had been decontaminated in the field. </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FB applied a water spray to dilute the plume until the ammonia tank was empty, which took almost 3 hours.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release was later investigated by the local authorities, fire department, environmental protection agency.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Nearby coniferous trees were visibly damaged by the ammonia release and were mapped as a proxy for the location of the anhydrous ammonia plume.</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Extra information for the trainees, if needed:</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Cool, humid air and calm winds (these conditions prevented the gas plume to be diluted and dispersed);</a:t>
            </a:r>
          </a:p>
          <a:p>
            <a:pPr algn="just">
              <a:lnSpc>
                <a:spcPct val="107000"/>
              </a:lnSpc>
              <a:spcAft>
                <a:spcPts val="800"/>
              </a:spcAft>
            </a:pPr>
            <a:r>
              <a:rPr lang="en-US" sz="800" b="0" dirty="0">
                <a:effectLst/>
                <a:latin typeface="+mn-lt"/>
                <a:ea typeface="Calibri" panose="020F0502020204030204" pitchFamily="34" charset="0"/>
                <a:cs typeface="Times New Roman" panose="02020603050405020304" pitchFamily="18" charset="0"/>
              </a:rPr>
              <a:t>- Among the 18 first responders who entered the plume, nine experienced symptoms of illness within 24 hours of the release;</a:t>
            </a:r>
          </a:p>
          <a:p>
            <a:pPr algn="just">
              <a:lnSpc>
                <a:spcPct val="107000"/>
              </a:lnSpc>
              <a:spcAft>
                <a:spcPts val="800"/>
              </a:spcAft>
            </a:pPr>
            <a:r>
              <a:rPr lang="en-US" sz="800" b="0" dirty="0">
                <a:effectLst/>
                <a:latin typeface="+mn-lt"/>
                <a:ea typeface="Calibri" panose="020F0502020204030204" pitchFamily="34" charset="0"/>
                <a:cs typeface="Times New Roman" panose="02020603050405020304" pitchFamily="18" charset="0"/>
              </a:rPr>
              <a:t>- The four most common symptoms, each reported by five responders, were cough, burning lungs, shortness of breath, and eye irritation;</a:t>
            </a:r>
          </a:p>
          <a:p>
            <a:pPr algn="just">
              <a:lnSpc>
                <a:spcPct val="107000"/>
              </a:lnSpc>
              <a:spcAft>
                <a:spcPts val="800"/>
              </a:spcAft>
            </a:pPr>
            <a:r>
              <a:rPr lang="en-US" sz="800" b="0" dirty="0">
                <a:effectLst/>
                <a:latin typeface="+mn-lt"/>
                <a:ea typeface="Calibri" panose="020F0502020204030204" pitchFamily="34" charset="0"/>
                <a:cs typeface="Times New Roman" panose="02020603050405020304" pitchFamily="18" charset="0"/>
              </a:rPr>
              <a:t>- Overall</a:t>
            </a:r>
            <a:r>
              <a:rPr lang="en-US" sz="800" dirty="0">
                <a:effectLst/>
                <a:latin typeface="+mn-lt"/>
                <a:ea typeface="Calibri" panose="020F0502020204030204" pitchFamily="34" charset="0"/>
                <a:cs typeface="Times New Roman" panose="02020603050405020304" pitchFamily="18" charset="0"/>
              </a:rPr>
              <a:t>, 129 FB personnel, 30 Police officers, and numerous DO responded.</a:t>
            </a: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kern="1200" noProof="0" dirty="0">
                <a:solidFill>
                  <a:schemeClr val="tx1"/>
                </a:solidFill>
                <a:effectLst/>
                <a:latin typeface="+mn-lt"/>
                <a:ea typeface="+mn-ea"/>
                <a:cs typeface="+mn-cs"/>
              </a:rPr>
              <a:t>The role of the trainer is to direct the discussion towards</a:t>
            </a:r>
            <a:r>
              <a:rPr lang="en-US" sz="800" kern="1200" baseline="0" noProof="0" dirty="0">
                <a:solidFill>
                  <a:schemeClr val="tx1"/>
                </a:solidFill>
                <a:effectLst/>
                <a:latin typeface="+mn-lt"/>
                <a:ea typeface="+mn-ea"/>
                <a:cs typeface="+mn-cs"/>
              </a:rPr>
              <a:t> the definition of priorities on the scene concerning evidence preservation.</a:t>
            </a:r>
            <a:endParaRPr lang="en-US" sz="800" kern="1200" noProof="0" dirty="0">
              <a:solidFill>
                <a:schemeClr val="tx1"/>
              </a:solidFill>
              <a:effectLst/>
              <a:latin typeface="+mn-lt"/>
              <a:ea typeface="+mn-ea"/>
              <a:cs typeface="+mn-cs"/>
            </a:endParaRPr>
          </a:p>
          <a:p>
            <a:pPr algn="just">
              <a:lnSpc>
                <a:spcPct val="107000"/>
              </a:lnSpc>
              <a:spcAft>
                <a:spcPts val="800"/>
              </a:spcAft>
            </a:pPr>
            <a:endParaRPr lang="en-US" sz="800" b="1"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Anhydrous ammonia is a clear, colorless, pungent, irritating gas that can cause severe respiratory and ocular damage. </a:t>
            </a:r>
            <a:r>
              <a:rPr lang="en-US" sz="800" dirty="0">
                <a:solidFill>
                  <a:srgbClr val="000000"/>
                </a:solidFill>
                <a:effectLst/>
                <a:latin typeface="+mn-lt"/>
                <a:ea typeface="Calibri" panose="020F0502020204030204" pitchFamily="34" charset="0"/>
                <a:cs typeface="Times New Roman" panose="02020603050405020304" pitchFamily="18" charset="0"/>
              </a:rPr>
              <a:t>Ammonia can be absorbed into the body by inhalation, ingestion, eye contact, and skin contact. Effects occur rapidly following exposure to ammonia. Some respiratory symptoms may be delayed in onset.</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Ammonia used commercially is usually named anhydrous ammonia. This term emphasizes the absence of water. Because ammonia boils at -33 °C, the liquid must be stored under pressure or at low temperature. It is normally used in agriculture, refrigeration, food industry, as a disinfectant and in chemical manufacturing.</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Responders who initially arrived on scene were unaware it was a hazmat incident. Although some first responders did don the recommended personal protective equipment after smelling ammonia, half of those who entered the plume experienced symptoms, including one responder who required mechanical ventilation.</a:t>
            </a: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11 </a:t>
            </a:r>
            <a:r>
              <a:rPr lang="en-GB" sz="800" b="0" kern="1200" dirty="0">
                <a:solidFill>
                  <a:schemeClr val="tx1"/>
                </a:solidFill>
                <a:effectLst/>
                <a:latin typeface="+mn-lt"/>
                <a:ea typeface="+mn-ea"/>
                <a:cs typeface="+mn-cs"/>
              </a:rPr>
              <a:t>Farm tractor malfunction</a:t>
            </a:r>
            <a:r>
              <a:rPr lang="en-US" sz="800" dirty="0">
                <a:latin typeface="+mn-lt"/>
              </a:rPr>
              <a:t>: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GB" sz="800" dirty="0">
                <a:solidFill>
                  <a:srgbClr val="000000"/>
                </a:solidFill>
                <a:effectLst/>
                <a:latin typeface="+mn-lt"/>
                <a:ea typeface="Calibri" panose="020F0502020204030204" pitchFamily="34" charset="0"/>
                <a:cs typeface="Times New Roman" panose="02020603050405020304" pitchFamily="18" charset="0"/>
              </a:rPr>
              <a:t>Ammonia tank, </a:t>
            </a:r>
            <a:r>
              <a:rPr lang="en-GB" sz="800" b="0" i="0" dirty="0">
                <a:solidFill>
                  <a:srgbClr val="1A1A1A"/>
                </a:solidFill>
                <a:effectLst/>
                <a:latin typeface="+mn-lt"/>
              </a:rPr>
              <a:t>Yellow Tractor in Asphalt Road, low density residential area</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u="sng" dirty="0">
                <a:solidFill>
                  <a:srgbClr val="000000"/>
                </a:solidFill>
                <a:effectLst/>
                <a:latin typeface="+mn-lt"/>
                <a:ea typeface="Calibri" panose="020F0502020204030204" pitchFamily="34" charset="0"/>
                <a:cs typeface="Times New Roman" panose="02020603050405020304" pitchFamily="18" charset="0"/>
              </a:rPr>
              <a:t>https://danielstraining.com/wp-content/uploads/2015/11/100_0775.jpg</a:t>
            </a:r>
            <a:r>
              <a:rPr lang="en-GB" sz="800" u="none" dirty="0">
                <a:solidFill>
                  <a:srgbClr val="000000"/>
                </a:solidFill>
                <a:effectLst/>
                <a:latin typeface="+mn-lt"/>
                <a:ea typeface="Calibri" panose="020F0502020204030204" pitchFamily="34" charset="0"/>
                <a:cs typeface="Times New Roman" panose="02020603050405020304" pitchFamily="18" charset="0"/>
              </a:rPr>
              <a:t> </a:t>
            </a:r>
            <a:r>
              <a:rPr lang="en-US" sz="800" u="none" dirty="0">
                <a:solidFill>
                  <a:srgbClr val="000000"/>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endParaRPr lang="en-GB" sz="800" u="none"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u="sng" dirty="0">
                <a:solidFill>
                  <a:srgbClr val="000000"/>
                </a:solidFill>
                <a:effectLst/>
                <a:latin typeface="+mn-lt"/>
                <a:ea typeface="Calibri" panose="020F0502020204030204" pitchFamily="34" charset="0"/>
                <a:cs typeface="Times New Roman" panose="02020603050405020304" pitchFamily="18" charset="0"/>
              </a:rPr>
              <a:t>https://www.pexels.com/photo/yellow-tractor-in-asphalt-road-771146/</a:t>
            </a:r>
            <a:r>
              <a:rPr lang="en-GB" sz="800" u="none" dirty="0">
                <a:solidFill>
                  <a:srgbClr val="000000"/>
                </a:solidFill>
                <a:effectLst/>
                <a:latin typeface="+mn-lt"/>
                <a:ea typeface="Calibri" panose="020F0502020204030204" pitchFamily="34" charset="0"/>
                <a:cs typeface="Times New Roman" panose="02020603050405020304" pitchFamily="18" charset="0"/>
              </a:rPr>
              <a:t>, free use </a:t>
            </a:r>
            <a:r>
              <a:rPr lang="en-GB" sz="800" u="none" dirty="0" err="1">
                <a:solidFill>
                  <a:srgbClr val="000000"/>
                </a:solidFill>
                <a:effectLst/>
                <a:latin typeface="+mn-lt"/>
                <a:ea typeface="Calibri" panose="020F0502020204030204" pitchFamily="34" charset="0"/>
                <a:cs typeface="Times New Roman" panose="02020603050405020304" pitchFamily="18" charset="0"/>
              </a:rPr>
              <a:t>Pexels</a:t>
            </a:r>
            <a:r>
              <a:rPr lang="en-GB" sz="800" u="none" dirty="0">
                <a:solidFill>
                  <a:srgbClr val="000000"/>
                </a:solidFill>
                <a:effectLst/>
                <a:latin typeface="+mn-lt"/>
                <a:ea typeface="Calibri" panose="020F0502020204030204" pitchFamily="34" charset="0"/>
                <a:cs typeface="Times New Roman" panose="02020603050405020304" pitchFamily="18" charset="0"/>
              </a:rPr>
              <a:t> license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u="sng" dirty="0">
                <a:solidFill>
                  <a:srgbClr val="000000"/>
                </a:solidFill>
                <a:effectLst/>
                <a:latin typeface="+mn-lt"/>
                <a:ea typeface="Calibri" panose="020F0502020204030204" pitchFamily="34" charset="0"/>
                <a:cs typeface="Times New Roman" panose="02020603050405020304" pitchFamily="18" charset="0"/>
              </a:rPr>
              <a:t>https://www.pexels.com/photo/residential-district-with-buildings-in-suburb-area-5922518/</a:t>
            </a:r>
            <a:r>
              <a:rPr lang="en-GB" sz="800" u="none" dirty="0">
                <a:solidFill>
                  <a:srgbClr val="000000"/>
                </a:solidFill>
                <a:effectLst/>
                <a:latin typeface="+mn-lt"/>
                <a:ea typeface="Calibri" panose="020F0502020204030204" pitchFamily="34" charset="0"/>
                <a:cs typeface="Times New Roman" panose="02020603050405020304" pitchFamily="18" charset="0"/>
              </a:rPr>
              <a:t>, free use </a:t>
            </a:r>
            <a:r>
              <a:rPr lang="en-GB" sz="800" u="none" dirty="0" err="1">
                <a:solidFill>
                  <a:srgbClr val="000000"/>
                </a:solidFill>
                <a:effectLst/>
                <a:latin typeface="+mn-lt"/>
                <a:ea typeface="Calibri" panose="020F0502020204030204" pitchFamily="34" charset="0"/>
                <a:cs typeface="Times New Roman" panose="02020603050405020304" pitchFamily="18" charset="0"/>
              </a:rPr>
              <a:t>Pexels</a:t>
            </a:r>
            <a:r>
              <a:rPr lang="en-GB" sz="800" u="none" dirty="0">
                <a:solidFill>
                  <a:srgbClr val="000000"/>
                </a:solidFill>
                <a:effectLst/>
                <a:latin typeface="+mn-lt"/>
                <a:ea typeface="Calibri" panose="020F0502020204030204" pitchFamily="34" charset="0"/>
                <a:cs typeface="Times New Roman" panose="02020603050405020304" pitchFamily="18" charset="0"/>
              </a:rPr>
              <a:t> license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11 </a:t>
            </a:r>
            <a:r>
              <a:rPr lang="en-GB" sz="800" b="0" kern="1200" dirty="0">
                <a:solidFill>
                  <a:schemeClr val="tx1"/>
                </a:solidFill>
                <a:effectLst/>
                <a:latin typeface="+mn-lt"/>
                <a:ea typeface="+mn-ea"/>
                <a:cs typeface="+mn-cs"/>
              </a:rPr>
              <a:t>Farm tractor malfunction</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reflect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latin typeface="+mn-lt"/>
              </a:rPr>
              <a:t>a. Which</a:t>
            </a:r>
            <a:r>
              <a:rPr lang="en-US" sz="800" baseline="0" dirty="0">
                <a:latin typeface="+mn-lt"/>
              </a:rPr>
              <a:t> kind of items you would consider forensic evidences on this scene</a:t>
            </a:r>
            <a:r>
              <a:rPr lang="en-US" sz="800" dirty="0">
                <a:latin typeface="+mn-lt"/>
              </a:rPr>
              <a:t>?</a:t>
            </a:r>
          </a:p>
          <a:p>
            <a:r>
              <a:rPr lang="en-US" sz="800" dirty="0">
                <a:latin typeface="+mn-lt"/>
              </a:rPr>
              <a:t>b.</a:t>
            </a:r>
            <a:r>
              <a:rPr lang="en-US" sz="800" baseline="0" dirty="0">
                <a:latin typeface="+mn-lt"/>
              </a:rPr>
              <a:t> Do you have the possibility to preserve it?</a:t>
            </a:r>
          </a:p>
          <a:p>
            <a:r>
              <a:rPr lang="en-US" sz="800" baseline="0" dirty="0">
                <a:latin typeface="+mn-lt"/>
              </a:rPr>
              <a:t>c. How would you do that?</a:t>
            </a:r>
          </a:p>
          <a:p>
            <a:r>
              <a:rPr lang="en-US" sz="800" baseline="0" dirty="0">
                <a:latin typeface="+mn-lt"/>
              </a:rPr>
              <a:t>…</a:t>
            </a:r>
          </a:p>
          <a:p>
            <a:endParaRPr lang="en-US" sz="800" dirty="0">
              <a:latin typeface="+mn-lt"/>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11 </a:t>
            </a:r>
            <a:r>
              <a:rPr lang="en-GB" sz="800" b="0" kern="1200" dirty="0">
                <a:solidFill>
                  <a:schemeClr val="tx1"/>
                </a:solidFill>
                <a:effectLst/>
                <a:latin typeface="+mn-lt"/>
                <a:ea typeface="+mn-ea"/>
                <a:cs typeface="+mn-cs"/>
              </a:rPr>
              <a:t>Farm tractor malfunction</a:t>
            </a:r>
            <a:r>
              <a:rPr lang="en-US" sz="800" b="0" kern="1200" dirty="0">
                <a:solidFill>
                  <a:schemeClr val="tx1"/>
                </a:solidFill>
                <a:effectLst/>
                <a:latin typeface="+mn-lt"/>
                <a:ea typeface="+mn-ea"/>
                <a:cs typeface="+mn-cs"/>
              </a:rPr>
              <a:t>: Forensic Evidence.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being aware of the development of the scenario, the trainer should facilitate the discussion with the trainees and focus on what they consider evidence, and how they plan to protect it.</a:t>
            </a:r>
          </a:p>
          <a:p>
            <a:r>
              <a:rPr lang="en-GB" sz="800" b="0" kern="1200" baseline="0" dirty="0">
                <a:solidFill>
                  <a:schemeClr val="tx1"/>
                </a:solidFill>
                <a:effectLst/>
                <a:latin typeface="+mn-lt"/>
                <a:ea typeface="+mn-ea"/>
                <a:cs typeface="+mn-cs"/>
              </a:rPr>
              <a:t>e.g. :</a:t>
            </a:r>
          </a:p>
          <a:p>
            <a:pPr marL="171450" indent="-171450">
              <a:buFontTx/>
              <a:buChar char="-"/>
            </a:pPr>
            <a:r>
              <a:rPr lang="en-GB" sz="800" b="0" kern="1200" baseline="0" dirty="0">
                <a:solidFill>
                  <a:schemeClr val="tx1"/>
                </a:solidFill>
                <a:effectLst/>
                <a:latin typeface="+mn-lt"/>
                <a:ea typeface="+mn-ea"/>
                <a:cs typeface="+mn-cs"/>
              </a:rPr>
              <a:t>Investigation on the causes of the incident and the possibility of an act of sabotage/terrorism/revenge might be carried out.</a:t>
            </a:r>
          </a:p>
          <a:p>
            <a:pPr marL="171450" indent="-171450">
              <a:buFontTx/>
              <a:buChar char="-"/>
            </a:pPr>
            <a:r>
              <a:rPr lang="en-GB" sz="800" b="0" kern="1200" baseline="0" dirty="0">
                <a:solidFill>
                  <a:schemeClr val="tx1"/>
                </a:solidFill>
                <a:effectLst/>
                <a:latin typeface="+mn-lt"/>
                <a:ea typeface="+mn-ea"/>
                <a:cs typeface="+mn-cs"/>
              </a:rPr>
              <a:t>Investigation on the effect of the incident on the environment were carried out.</a:t>
            </a: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15698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11 </a:t>
            </a:r>
            <a:r>
              <a:rPr lang="en-GB" sz="800" b="0" kern="1200" dirty="0">
                <a:solidFill>
                  <a:schemeClr val="tx1"/>
                </a:solidFill>
                <a:effectLst/>
                <a:latin typeface="+mn-lt"/>
                <a:ea typeface="+mn-ea"/>
                <a:cs typeface="+mn-cs"/>
              </a:rPr>
              <a:t>Farm tractor malfunction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mn-lt"/>
                <a:ea typeface="Calibri" panose="020F0502020204030204" pitchFamily="34" charset="0"/>
                <a:cs typeface="Times New Roman" panose="02020603050405020304" pitchFamily="18" charset="0"/>
              </a:rPr>
              <a:t>At 6:30 a.m. on May 3, 2019, a farm tractor experienced a mechanical failure that involved its ammonia tank while on a main road in a low-density residential area, resulting in the release of almost 2000 litres of anhydrous ammonia. The tank, which wasn’t full at the time of the incident, had a capacity of almost 4000 litres. The release created a large, low-lying plume of white gas, which lingered in the area and surrounded nearby homes.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Vehicles encountering the plume stalled (possibly caused by the effects on engines or electronics), and drivers and passengers were overcome by the gas.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driver, approaching the area, saw the plume and called the emergency services reporting the incident as a car fire and reported an acrid smell and taste. During the call, the caller experiences throat irritation, coughing, difficulty breathing, and choking.</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Because DO initially reported the incident as a car fire, some FRs arriving at the scene who were unaware of the chemical release were also overcome by the gas. Other FRs who smelled ammonia and saw the white plume retreated quickly to don a self-contained breathing apparatus before attempting rescues.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13 first responders were transported to the hospital. One first responder was hospitalized, requiring intubation, mechanical ventilation, and ICU care.</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Victims were rescued from cars and homes nearest to the release.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Overall, 83 persons, including first responders, motorists, and neighborhood residents, were evaluated at six local hospitals because of exposure to the gas. Among the 83 persons evaluated for effects of the chemical release, 14 were hospitalized, including eight who were admitted to the ICU, seven of whom required endotracheal intubation and mechanical ventilation; no deaths occurred. In addition, ICU health care providers experienced symptoms of secondary exposure.</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No victims had been decontaminated in the field. Many victims were decontaminated at the hospital (clothing removal and soap/water shower). Two hospitals decontaminated victims upon arrival to the ER, and one hospital began to decontaminate admitted victims after some ICU staff members experienced symptoms of secondary exposure in the ICU from off-gassing of anhydrous ammonia from victims’ clothing.</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Extra information for the trainees, if needed:</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Cool, humid air and calm winds (these conditions prevented the gas plume to be diluted and dispersed);</a:t>
            </a:r>
          </a:p>
          <a:p>
            <a:pPr algn="just">
              <a:lnSpc>
                <a:spcPct val="107000"/>
              </a:lnSpc>
              <a:spcAft>
                <a:spcPts val="800"/>
              </a:spcAft>
            </a:pPr>
            <a:r>
              <a:rPr lang="en-US" sz="800" b="0" dirty="0">
                <a:effectLst/>
                <a:latin typeface="+mn-lt"/>
                <a:ea typeface="Calibri" panose="020F0502020204030204" pitchFamily="34" charset="0"/>
                <a:cs typeface="Times New Roman" panose="02020603050405020304" pitchFamily="18" charset="0"/>
              </a:rPr>
              <a:t>- Among the 18 first responders who entered the plume, nine experienced symptoms of illness within 24 hours of the release;</a:t>
            </a:r>
          </a:p>
          <a:p>
            <a:pPr algn="just">
              <a:lnSpc>
                <a:spcPct val="107000"/>
              </a:lnSpc>
              <a:spcAft>
                <a:spcPts val="800"/>
              </a:spcAft>
            </a:pPr>
            <a:r>
              <a:rPr lang="en-US" sz="800" b="0" dirty="0">
                <a:effectLst/>
                <a:latin typeface="+mn-lt"/>
                <a:ea typeface="Calibri" panose="020F0502020204030204" pitchFamily="34" charset="0"/>
                <a:cs typeface="Times New Roman" panose="02020603050405020304" pitchFamily="18" charset="0"/>
              </a:rPr>
              <a:t>- The four most common symptoms, each reported by five responders, were cough, burning lungs, shortness of breath, and eye irritation;</a:t>
            </a:r>
          </a:p>
          <a:p>
            <a:pPr algn="just">
              <a:lnSpc>
                <a:spcPct val="107000"/>
              </a:lnSpc>
              <a:spcAft>
                <a:spcPts val="800"/>
              </a:spcAft>
            </a:pPr>
            <a:r>
              <a:rPr lang="en-US" sz="800" b="0" dirty="0">
                <a:effectLst/>
                <a:latin typeface="+mn-lt"/>
                <a:ea typeface="Calibri" panose="020F0502020204030204" pitchFamily="34" charset="0"/>
                <a:cs typeface="Times New Roman" panose="02020603050405020304" pitchFamily="18" charset="0"/>
              </a:rPr>
              <a:t>- Overall</a:t>
            </a:r>
            <a:r>
              <a:rPr lang="en-US" sz="800" dirty="0">
                <a:effectLst/>
                <a:latin typeface="+mn-lt"/>
                <a:ea typeface="Calibri" panose="020F0502020204030204" pitchFamily="34" charset="0"/>
                <a:cs typeface="Times New Roman" panose="02020603050405020304" pitchFamily="18" charset="0"/>
              </a:rPr>
              <a:t>, 129 FB personnel, 30 Police officers, and numerous DO responded.</a:t>
            </a: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Triage and treatment.</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Anhydrous ammonia is a clear, colorless, pungent, irritating gas that can cause severe respiratory and ocular damage. </a:t>
            </a:r>
            <a:r>
              <a:rPr lang="en-US" sz="800" dirty="0">
                <a:solidFill>
                  <a:srgbClr val="000000"/>
                </a:solidFill>
                <a:effectLst/>
                <a:latin typeface="+mn-lt"/>
                <a:ea typeface="Calibri" panose="020F0502020204030204" pitchFamily="34" charset="0"/>
                <a:cs typeface="Times New Roman" panose="02020603050405020304" pitchFamily="18" charset="0"/>
              </a:rPr>
              <a:t>Ammonia can be absorbed into the body by inhalation, ingestion, eye contact, and skin contact. Ingestion is an uncommon route of exposure. Absorption by eye contact may be limited by severe corrosive injury and/or by significant spasmodic blinking (blepharospasm), even with mild exposures. Effects occur rapidly following exposure to ammonia. Some respiratory symptoms may be delayed in onset.</a:t>
            </a: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Especially interesting in this incident is that secondary exposure of hospital personnel was reported. The amount of gas brought in by the patient(s) is probably minor (most should dissipate before arrival at the hospital) therefore the symptoms of hospital personnel are expected to be very minor. It is reported occasionally also in literature, such as after chlorine gas exposure and multiple casualties.</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Most hospitals reported receiving insufficient information about the chemical, type of exposure, and the number and triage category of inbound victims. These hospitals therefore received inadequate decontamination recommendations, leading to secondary exposures of hospital personnel. Clear communication during a chemical release is essential to reduce exposures and harm. The timing of this event in the early morning when traffic was sparse and its location in a less populated area minimized morbidity among residents and motorists, and the actions of the first responders likely saved lives. However, multiple communication challenges during each part of the response hindered effective action to prevent exposures. Responders who initially arrived on scene were unaware it was a hazmat incident. Although some first responders did don the recommended personal protective equipment after smelling ammonia, half of those who entered the plume experienced symptoms, including one responder who required mechanical ventilation.</a:t>
            </a: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The communication issues between the FRs arriving at the scene and the EMS experienced in this situation are an important aspect of this scenario and should be thoroughly discussed with the trainees. </a:t>
            </a: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https://www.cdc.gov/niosh/ershdb/emergencyresponsecard_29750013.html</a:t>
            </a:r>
            <a:endParaRPr lang="en-US" sz="800" dirty="0">
              <a:effectLst/>
              <a:latin typeface="+mn-lt"/>
              <a:ea typeface="Calibri" panose="020F0502020204030204" pitchFamily="34" charset="0"/>
              <a:cs typeface="Times New Roman" panose="02020603050405020304" pitchFamily="18" charset="0"/>
            </a:endParaRPr>
          </a:p>
          <a:p>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https://anhydrous-ammonia.biz/anhydrous-ammonia-specifications/</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11 </a:t>
            </a:r>
            <a:r>
              <a:rPr lang="en-GB" sz="800" b="0" kern="1200" dirty="0">
                <a:solidFill>
                  <a:schemeClr val="tx1"/>
                </a:solidFill>
                <a:effectLst/>
                <a:latin typeface="+mn-lt"/>
                <a:ea typeface="+mn-ea"/>
                <a:cs typeface="+mn-cs"/>
              </a:rPr>
              <a:t>Farm tractor malfunction</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Openly discuss with trainees presented discussion scenario. Direct their answers in order to obtain proper answers.</a:t>
            </a: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GB" sz="800" dirty="0">
                <a:solidFill>
                  <a:srgbClr val="000000"/>
                </a:solidFill>
                <a:effectLst/>
                <a:latin typeface="+mn-lt"/>
                <a:ea typeface="Calibri" panose="020F0502020204030204" pitchFamily="34" charset="0"/>
                <a:cs typeface="Times New Roman" panose="02020603050405020304" pitchFamily="18" charset="0"/>
              </a:rPr>
              <a:t>Ammonia tank, </a:t>
            </a:r>
            <a:r>
              <a:rPr lang="en-GB" sz="800" b="0" i="0" dirty="0">
                <a:solidFill>
                  <a:srgbClr val="1A1A1A"/>
                </a:solidFill>
                <a:effectLst/>
                <a:latin typeface="+mn-lt"/>
              </a:rPr>
              <a:t>Yellow Tractor in Asphalt Road, low density residential area</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GB" sz="800" u="sng" dirty="0">
                <a:solidFill>
                  <a:srgbClr val="000000"/>
                </a:solidFill>
                <a:effectLst/>
                <a:latin typeface="+mn-lt"/>
                <a:ea typeface="Calibri" panose="020F0502020204030204" pitchFamily="34" charset="0"/>
                <a:cs typeface="Times New Roman" panose="02020603050405020304" pitchFamily="18" charset="0"/>
              </a:rPr>
              <a:t>https://danielstraining.com/wp-content/uploads/2015/11/100_0775.jpg</a:t>
            </a:r>
            <a:r>
              <a:rPr lang="en-GB" sz="800" u="none" dirty="0">
                <a:solidFill>
                  <a:srgbClr val="000000"/>
                </a:solidFill>
                <a:effectLst/>
                <a:latin typeface="+mn-lt"/>
                <a:ea typeface="Calibri" panose="020F0502020204030204" pitchFamily="34" charset="0"/>
                <a:cs typeface="Times New Roman" panose="02020603050405020304" pitchFamily="18" charset="0"/>
              </a:rPr>
              <a:t> - </a:t>
            </a:r>
            <a:r>
              <a:rPr lang="en-GB" sz="800" u="sng" dirty="0">
                <a:solidFill>
                  <a:srgbClr val="000000"/>
                </a:solidFill>
                <a:effectLst/>
                <a:latin typeface="+mn-lt"/>
                <a:ea typeface="Calibri" panose="020F0502020204030204" pitchFamily="34" charset="0"/>
                <a:cs typeface="Times New Roman" panose="02020603050405020304" pitchFamily="18" charset="0"/>
              </a:rPr>
              <a:t>https://www.pexels.com/photo/yellow-tractor-in-asphalt-road-771146/</a:t>
            </a:r>
            <a:r>
              <a:rPr lang="en-GB" sz="800" u="none" dirty="0">
                <a:solidFill>
                  <a:srgbClr val="000000"/>
                </a:solidFill>
                <a:effectLst/>
                <a:latin typeface="+mn-lt"/>
                <a:ea typeface="Calibri" panose="020F0502020204030204" pitchFamily="34" charset="0"/>
                <a:cs typeface="Times New Roman" panose="02020603050405020304" pitchFamily="18" charset="0"/>
              </a:rPr>
              <a:t> - </a:t>
            </a:r>
            <a:r>
              <a:rPr lang="en-GB" sz="800" u="sng" dirty="0">
                <a:solidFill>
                  <a:srgbClr val="000000"/>
                </a:solidFill>
                <a:effectLst/>
                <a:latin typeface="+mn-lt"/>
                <a:ea typeface="Calibri" panose="020F0502020204030204" pitchFamily="34" charset="0"/>
                <a:cs typeface="Times New Roman" panose="02020603050405020304" pitchFamily="18" charset="0"/>
              </a:rPr>
              <a:t>https://www.pexels.com/photo/residential-district-with-buildings-in-suburb-area-5922518/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11 </a:t>
            </a:r>
            <a:r>
              <a:rPr lang="en-GB" sz="800" b="0" kern="1200" dirty="0">
                <a:solidFill>
                  <a:schemeClr val="tx1"/>
                </a:solidFill>
                <a:effectLst/>
                <a:latin typeface="+mn-lt"/>
                <a:ea typeface="+mn-ea"/>
                <a:cs typeface="+mn-cs"/>
              </a:rPr>
              <a:t>Farm tractor malfunction</a:t>
            </a:r>
            <a:r>
              <a:rPr lang="en-US" sz="800" b="0" kern="1200" dirty="0">
                <a:solidFill>
                  <a:schemeClr val="tx1"/>
                </a:solidFill>
                <a:effectLst/>
                <a:latin typeface="+mn-lt"/>
                <a:ea typeface="+mn-ea"/>
                <a:cs typeface="+mn-cs"/>
              </a:rPr>
              <a:t>: Key facts Part I.</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 evolves as described in the previous two slides.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kern="1200" dirty="0">
              <a:solidFill>
                <a:schemeClr val="tx1"/>
              </a:solidFill>
              <a:effectLst/>
              <a:latin typeface="+mn-lt"/>
              <a:ea typeface="+mn-ea"/>
              <a:cs typeface="+mn-cs"/>
            </a:endParaRPr>
          </a:p>
          <a:p>
            <a:pPr algn="just">
              <a:lnSpc>
                <a:spcPct val="107000"/>
              </a:lnSpc>
              <a:spcAft>
                <a:spcPts val="800"/>
              </a:spcAft>
            </a:pPr>
            <a:r>
              <a:rPr lang="nl-NL" sz="800" b="1" dirty="0">
                <a:effectLst/>
                <a:latin typeface="+mn-lt"/>
                <a:ea typeface="Calibri" panose="020F0502020204030204" pitchFamily="34" charset="0"/>
                <a:cs typeface="Times New Roman" panose="02020603050405020304" pitchFamily="18" charset="0"/>
              </a:rPr>
              <a:t>Things to consider:</a:t>
            </a:r>
            <a:r>
              <a:rPr lang="nl-NL" sz="800" dirty="0">
                <a:effectLst/>
                <a:latin typeface="+mn-lt"/>
                <a:ea typeface="Calibri" panose="020F0502020204030204" pitchFamily="34" charset="0"/>
                <a:cs typeface="Times New Roman" panose="02020603050405020304" pitchFamily="18" charset="0"/>
              </a:rPr>
              <a:t>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Anhydrous ammonia is a clear, colorless, pungent, irritating gas that can cause severe respiratory and ocular damage. </a:t>
            </a:r>
            <a:r>
              <a:rPr lang="en-US" sz="800" dirty="0">
                <a:solidFill>
                  <a:srgbClr val="000000"/>
                </a:solidFill>
                <a:effectLst/>
                <a:latin typeface="+mn-lt"/>
                <a:ea typeface="Calibri" panose="020F0502020204030204" pitchFamily="34" charset="0"/>
                <a:cs typeface="Times New Roman" panose="02020603050405020304" pitchFamily="18" charset="0"/>
              </a:rPr>
              <a:t>Ammonia can be absorbed into the body by inhalation, ingestion, eye contact, and skin contact. Ingestion is an uncommon route of exposure. Absorption by eye contact may be limited by severe corrosive injury and/or by significant spasmodic blinking (blepharospasm), even with mild exposures. Effects occur rapidly following exposure to ammonia. Some respiratory symptoms may be delayed in onset.</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timing of this event in the early morning when traffic was sparse and its location in a less populated area minimized morbidity among residents and motorists, and the actions of the first responders likely saved lives. Responders who initially arrived on scene were unaware it was a hazmat incident. Although some first responders did don the recommended personal protective equipment after smelling ammonia, half of those who entered the plume experienced symptoms.</a:t>
            </a: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r>
              <a:rPr lang="en-US" sz="800" kern="1200" baseline="0" dirty="0">
                <a:solidFill>
                  <a:schemeClr val="tx1"/>
                </a:solidFill>
                <a:effectLst/>
                <a:latin typeface="+mn-lt"/>
                <a:ea typeface="+mn-ea"/>
                <a:cs typeface="+mn-cs"/>
              </a:rPr>
              <a:t>Discuss with trainees the risk connected with this scenario and possible treatments for exposure to ammonia.</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address directly to trainees and ask questions. The best possible option is that the trainees will answer correctly, and they can back up with arguments their thesis. The role of the trainer is to direct the discussion to the proper answer.</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latin typeface="+mn-lt"/>
              </a:rPr>
              <a:t>a. Do you think it is necessary to protect yourself first?</a:t>
            </a:r>
          </a:p>
          <a:p>
            <a:r>
              <a:rPr lang="en-US" sz="800" dirty="0">
                <a:latin typeface="+mn-lt"/>
              </a:rPr>
              <a:t>b. Can it be a CBRN scene?</a:t>
            </a:r>
          </a:p>
          <a:p>
            <a:r>
              <a:rPr lang="en-US" sz="800" kern="1200" noProof="0" dirty="0">
                <a:solidFill>
                  <a:schemeClr val="tx1"/>
                </a:solidFill>
                <a:effectLst/>
                <a:latin typeface="+mn-lt"/>
                <a:ea typeface="+mn-ea"/>
                <a:cs typeface="+mn-cs"/>
              </a:rPr>
              <a:t>c. What risks could be associated with this scenario?</a:t>
            </a:r>
          </a:p>
          <a:p>
            <a:r>
              <a:rPr lang="en-US" sz="800" kern="1200" noProof="0" dirty="0">
                <a:solidFill>
                  <a:schemeClr val="tx1"/>
                </a:solidFill>
                <a:effectLst/>
                <a:latin typeface="+mn-lt"/>
                <a:ea typeface="+mn-ea"/>
                <a:cs typeface="+mn-cs"/>
              </a:rPr>
              <a:t>d. What are the likely route of exposure?</a:t>
            </a: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https://www.cdc.gov/niosh/ershdb/emergencyresponsecard_29750013.html</a:t>
            </a:r>
            <a:endParaRPr lang="en-US" sz="800" dirty="0">
              <a:effectLst/>
              <a:latin typeface="+mn-lt"/>
              <a:ea typeface="Calibri" panose="020F0502020204030204" pitchFamily="34" charset="0"/>
              <a:cs typeface="Times New Roman" panose="02020603050405020304" pitchFamily="18" charset="0"/>
            </a:endParaRPr>
          </a:p>
          <a:p>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https://anhydrous-ammonia.biz/anhydrous-ammonia-specifications/</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11 </a:t>
            </a:r>
            <a:r>
              <a:rPr lang="en-GB" sz="800" b="0" kern="1200" dirty="0">
                <a:solidFill>
                  <a:schemeClr val="tx1"/>
                </a:solidFill>
                <a:effectLst/>
                <a:latin typeface="+mn-lt"/>
                <a:ea typeface="+mn-ea"/>
                <a:cs typeface="+mn-cs"/>
              </a:rPr>
              <a:t>Farm tractor malfunction</a:t>
            </a:r>
            <a:r>
              <a:rPr lang="en-US" sz="800" b="0" kern="1200" dirty="0">
                <a:solidFill>
                  <a:schemeClr val="tx1"/>
                </a:solidFill>
                <a:effectLst/>
                <a:latin typeface="+mn-lt"/>
                <a:ea typeface="+mn-ea"/>
                <a:cs typeface="+mn-cs"/>
              </a:rPr>
              <a:t>: Key facts Part II.</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 evolves as described in the previous two slides.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kern="1200" dirty="0">
              <a:solidFill>
                <a:schemeClr val="tx1"/>
              </a:solidFill>
              <a:effectLst/>
              <a:latin typeface="+mn-lt"/>
              <a:ea typeface="+mn-ea"/>
              <a:cs typeface="+mn-cs"/>
            </a:endParaRPr>
          </a:p>
          <a:p>
            <a:pPr algn="just">
              <a:lnSpc>
                <a:spcPct val="107000"/>
              </a:lnSpc>
              <a:spcAft>
                <a:spcPts val="800"/>
              </a:spcAft>
            </a:pPr>
            <a:r>
              <a:rPr lang="nl-NL" sz="800" b="1" dirty="0">
                <a:effectLst/>
                <a:latin typeface="+mn-lt"/>
                <a:ea typeface="Calibri" panose="020F0502020204030204" pitchFamily="34" charset="0"/>
                <a:cs typeface="Times New Roman" panose="02020603050405020304" pitchFamily="18" charset="0"/>
              </a:rPr>
              <a:t>Things to consider:</a:t>
            </a:r>
            <a:r>
              <a:rPr lang="nl-NL" sz="800" dirty="0">
                <a:effectLst/>
                <a:latin typeface="+mn-lt"/>
                <a:ea typeface="Calibri" panose="020F0502020204030204" pitchFamily="34" charset="0"/>
                <a:cs typeface="Times New Roman" panose="02020603050405020304" pitchFamily="18" charset="0"/>
              </a:rPr>
              <a:t>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Anhydrous ammonia is a clear, colorless, pungent, irritating gas that can cause severe respiratory and ocular damage. </a:t>
            </a:r>
            <a:r>
              <a:rPr lang="en-US" sz="800" dirty="0">
                <a:solidFill>
                  <a:srgbClr val="000000"/>
                </a:solidFill>
                <a:effectLst/>
                <a:latin typeface="+mn-lt"/>
                <a:ea typeface="Calibri" panose="020F0502020204030204" pitchFamily="34" charset="0"/>
                <a:cs typeface="Times New Roman" panose="02020603050405020304" pitchFamily="18" charset="0"/>
              </a:rPr>
              <a:t>Ammonia can be absorbed into the body by inhalation, ingestion, eye contact, and skin contact. Ingestion is an uncommon route of exposure. Absorption by eye contact may be limited by severe corrosive injury and/or by significant spasmodic blinking (blepharospasm), even with mild exposures. Effects occur rapidly following exposure to ammonia. Some respiratory symptoms may be delayed in onset.</a:t>
            </a: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Especially interesting in this incident is that secondary exposure of hospital personnel was reported. The amount of gas brought in by the patient(s) is probably minor (most should dissipate before arrival at the hospital) therefore the symptoms of hospital personnel are expected to be very minor. It is reported occasionally also in literature, such as after chlorine gas exposure and multiple casualties.</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Most hospitals reported receiving insufficient information about the chemical, type of exposure, and the number and triage category of inbound victims. These hospitals therefore received inadequate decontamination recommendations, leading to secondary exposures of hospital personnel. Clear communication during a chemical release is essential to reduce exposures and harm. However, multiple communication challenges during each part of the response hindered effective action to prevent exposures. Although some first responders did don the recommended personal protective equipment after smelling ammonia, half of those who entered the plume experienced symptoms, including one responder who required mechanical ventilation.</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communication issues between the FRs arriving at the scene and the EMS experienced in this situation are an important aspect of this scenario and should be thoroughly discussed with the trainees.</a:t>
            </a:r>
            <a:endParaRPr lang="en-US"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dirty="0">
              <a:solidFill>
                <a:srgbClr val="000000"/>
              </a:solidFill>
              <a:effectLst/>
              <a:latin typeface="+mn-lt"/>
              <a:ea typeface="Calibri" panose="020F0502020204030204" pitchFamily="34" charset="0"/>
              <a:cs typeface="Times New Roman" panose="02020603050405020304" pitchFamily="18" charset="0"/>
            </a:endParaRPr>
          </a:p>
          <a:p>
            <a:r>
              <a:rPr lang="en-US" sz="800" kern="1200" baseline="0" dirty="0">
                <a:solidFill>
                  <a:schemeClr val="tx1"/>
                </a:solidFill>
                <a:effectLst/>
                <a:latin typeface="+mn-lt"/>
                <a:ea typeface="+mn-ea"/>
                <a:cs typeface="+mn-cs"/>
              </a:rPr>
              <a:t>Discuss with trainees the risk connected with this scenario and possible treatments for exposure to ammonia.</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address directly to trainees and ask questions. The best possible option is that the trainees will answer correctly, and they can back up with arguments their thesis. The role of the trainer is to direct the discussion to the proper answer.</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latin typeface="+mn-lt"/>
              </a:rPr>
              <a:t>a. Do you think it is necessary to protect yourself first?</a:t>
            </a:r>
          </a:p>
          <a:p>
            <a:r>
              <a:rPr lang="en-US" sz="800" dirty="0">
                <a:latin typeface="+mn-lt"/>
              </a:rPr>
              <a:t>b. Can it be a CBRN scene?</a:t>
            </a:r>
          </a:p>
          <a:p>
            <a:r>
              <a:rPr lang="en-US" sz="800" kern="1200" noProof="0" dirty="0">
                <a:solidFill>
                  <a:schemeClr val="tx1"/>
                </a:solidFill>
                <a:effectLst/>
                <a:latin typeface="+mn-lt"/>
                <a:ea typeface="+mn-ea"/>
                <a:cs typeface="+mn-cs"/>
              </a:rPr>
              <a:t>c. What risks could be associated with this scenario?</a:t>
            </a:r>
          </a:p>
          <a:p>
            <a:r>
              <a:rPr lang="en-US" sz="800" kern="1200" noProof="0" dirty="0">
                <a:solidFill>
                  <a:schemeClr val="tx1"/>
                </a:solidFill>
                <a:effectLst/>
                <a:latin typeface="+mn-lt"/>
                <a:ea typeface="+mn-ea"/>
                <a:cs typeface="+mn-cs"/>
              </a:rPr>
              <a:t>d. What are the likely route of exposure?</a:t>
            </a: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https://www.cdc.gov/niosh/ershdb/emergencyresponsecard_29750013.html</a:t>
            </a:r>
            <a:endParaRPr lang="en-US" sz="800" dirty="0">
              <a:effectLst/>
              <a:latin typeface="+mn-lt"/>
              <a:ea typeface="Calibri" panose="020F0502020204030204" pitchFamily="34" charset="0"/>
              <a:cs typeface="Times New Roman" panose="02020603050405020304" pitchFamily="18" charset="0"/>
            </a:endParaRPr>
          </a:p>
          <a:p>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https://anhydrous-ammonia.biz/anhydrous-ammonia-specifications/</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585772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11 </a:t>
            </a:r>
            <a:r>
              <a:rPr lang="en-GB" sz="800" b="0" kern="1200" dirty="0">
                <a:solidFill>
                  <a:schemeClr val="tx1"/>
                </a:solidFill>
                <a:effectLst/>
                <a:latin typeface="+mn-lt"/>
                <a:ea typeface="+mn-ea"/>
                <a:cs typeface="+mn-cs"/>
              </a:rPr>
              <a:t>Farm tractor malfunction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mn-lt"/>
                <a:ea typeface="Calibri" panose="020F0502020204030204" pitchFamily="34" charset="0"/>
                <a:cs typeface="Times New Roman" panose="02020603050405020304" pitchFamily="18" charset="0"/>
              </a:rPr>
              <a:t>At 6:30 a.m. on May 3, 2019, a farm tractor experienced a mechanical failure that involved its ammonia tank while on a main road in a low-density residential area, resulting in the release of almost 2000 litres of anhydrous ammonia </a:t>
            </a: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that it is an anhydrous ammonia release at this point of the scenario</a:t>
            </a:r>
            <a:r>
              <a:rPr lang="en-US" sz="800" dirty="0">
                <a:effectLst/>
                <a:latin typeface="+mn-lt"/>
                <a:ea typeface="Calibri" panose="020F0502020204030204" pitchFamily="34" charset="0"/>
                <a:cs typeface="Times New Roman" panose="02020603050405020304" pitchFamily="18" charset="0"/>
              </a:rPr>
              <a:t>)</a:t>
            </a:r>
            <a:r>
              <a:rPr lang="en-GB" sz="800" noProof="0" dirty="0">
                <a:effectLst/>
                <a:latin typeface="+mn-lt"/>
                <a:ea typeface="Calibri" panose="020F0502020204030204" pitchFamily="34" charset="0"/>
                <a:cs typeface="Times New Roman" panose="02020603050405020304" pitchFamily="18" charset="0"/>
              </a:rPr>
              <a:t>. The tank, which wasn’t full at the time of the incident, had a capacity of almost 4000 litres. The release created a large, low-lying plume of white gas, which lingered in the area and surrounded nearby homes.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Vehicles encountering the plume stalled (possibly caused by the effects on engines or electronics), and drivers and passengers were overcome by the gas.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driver, approaching the area, saw the plume and called the emergency services reporting the incident as a car fire and reported an acrid smell and taste. During the call, the caller experiences throat irritation, coughing, difficulty breathing, and choking.</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Extra information for the trainees, if needed:</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Cool, humid air and calm winds (these conditions prevented the gas plume to be diluted and dispersed);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baseline="0" dirty="0">
                <a:solidFill>
                  <a:schemeClr val="tx1"/>
                </a:solidFill>
                <a:effectLst/>
                <a:latin typeface="+mn-lt"/>
                <a:ea typeface="+mn-ea"/>
                <a:cs typeface="+mn-cs"/>
              </a:rPr>
              <a:t>(The information on the scenario that are available for the trainees stops at this point.)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noProof="0" dirty="0">
              <a:effectLst/>
              <a:latin typeface="+mn-lt"/>
              <a:ea typeface="Calibri" panose="020F0502020204030204" pitchFamily="34" charset="0"/>
              <a:cs typeface="Times New Roman" panose="02020603050405020304" pitchFamily="18" charset="0"/>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First alert, establish if this could be a CBRN scenario by asking the right questions.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1" kern="1200" baseline="0" dirty="0">
                <a:solidFill>
                  <a:schemeClr val="tx1"/>
                </a:solidFill>
                <a:effectLst/>
                <a:latin typeface="+mn-lt"/>
                <a:ea typeface="+mn-ea"/>
                <a:cs typeface="Times New Roman" panose="02020603050405020304" pitchFamily="18" charset="0"/>
              </a:rPr>
              <a:t>Note for the trainer: Due to the scale of casualties, t</a:t>
            </a:r>
            <a:r>
              <a:rPr lang="en-US" sz="800" b="1" kern="1200" baseline="0" dirty="0">
                <a:solidFill>
                  <a:schemeClr val="tx1"/>
                </a:solidFill>
                <a:effectLst/>
                <a:latin typeface="+mn-lt"/>
                <a:ea typeface="+mn-ea"/>
                <a:cs typeface="+mn-cs"/>
              </a:rPr>
              <a:t>his scenario should be treated as a major incident that may require a high number of resources from more emergency services.</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Anhydrous ammonia is a clear, colorless, pungent, irritating gas that can cause severe respiratory and ocular damage. </a:t>
            </a:r>
            <a:r>
              <a:rPr lang="en-US" sz="800" dirty="0">
                <a:solidFill>
                  <a:srgbClr val="000000"/>
                </a:solidFill>
                <a:effectLst/>
                <a:latin typeface="+mn-lt"/>
                <a:ea typeface="Calibri" panose="020F0502020204030204" pitchFamily="34" charset="0"/>
                <a:cs typeface="Times New Roman" panose="02020603050405020304" pitchFamily="18" charset="0"/>
              </a:rPr>
              <a:t>Ammonia can be absorbed into the body by inhalation, ingestion, eye contact, and skin contact. Effects occur rapidly following exposure to ammonia. Some respiratory symptoms may be delayed in onset.</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Because ammonia boils at -33 °C, the liquid must be stored under pressure or at low temperature. It is normally used in agriculture, refrigeration, food industry, as a disinfectant and in chemical manufacturing.</a:t>
            </a:r>
            <a:endParaRPr lang="en-US"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noProof="0" dirty="0" err="1">
                <a:effectLst/>
                <a:latin typeface="+mn-lt"/>
                <a:ea typeface="Calibri" panose="020F0502020204030204" pitchFamily="34" charset="0"/>
                <a:cs typeface="Times New Roman" panose="02020603050405020304" pitchFamily="18" charset="0"/>
              </a:rPr>
              <a:t>Rispens</a:t>
            </a:r>
            <a:r>
              <a:rPr lang="en-GB" sz="800" noProof="0" dirty="0">
                <a:effectLst/>
                <a:latin typeface="+mn-lt"/>
                <a:ea typeface="Calibri" panose="020F0502020204030204" pitchFamily="34" charset="0"/>
                <a:cs typeface="Times New Roman" panose="02020603050405020304" pitchFamily="18" charset="0"/>
              </a:rPr>
              <a:t> JR, Jones SA, Clemmons NS, et al. Anhydrous Ammonia Chemical Release — Lake County, Illinois, April 2019. MMWR </a:t>
            </a:r>
            <a:r>
              <a:rPr lang="en-GB" sz="800" noProof="0" dirty="0" err="1">
                <a:effectLst/>
                <a:latin typeface="+mn-lt"/>
                <a:ea typeface="Calibri" panose="020F0502020204030204" pitchFamily="34" charset="0"/>
                <a:cs typeface="Times New Roman" panose="02020603050405020304" pitchFamily="18" charset="0"/>
              </a:rPr>
              <a:t>Morb</a:t>
            </a:r>
            <a:r>
              <a:rPr lang="en-GB" sz="800" noProof="0" dirty="0">
                <a:effectLst/>
                <a:latin typeface="+mn-lt"/>
                <a:ea typeface="Calibri" panose="020F0502020204030204" pitchFamily="34" charset="0"/>
                <a:cs typeface="Times New Roman" panose="02020603050405020304" pitchFamily="18" charset="0"/>
              </a:rPr>
              <a:t> Mortal </a:t>
            </a:r>
            <a:r>
              <a:rPr lang="en-GB" sz="800" noProof="0" dirty="0" err="1">
                <a:effectLst/>
                <a:latin typeface="+mn-lt"/>
                <a:ea typeface="Calibri" panose="020F0502020204030204" pitchFamily="34" charset="0"/>
                <a:cs typeface="Times New Roman" panose="02020603050405020304" pitchFamily="18" charset="0"/>
              </a:rPr>
              <a:t>Wkly</a:t>
            </a:r>
            <a:r>
              <a:rPr lang="en-GB" sz="800" noProof="0" dirty="0">
                <a:effectLst/>
                <a:latin typeface="+mn-lt"/>
                <a:ea typeface="Calibri" panose="020F0502020204030204" pitchFamily="34" charset="0"/>
                <a:cs typeface="Times New Roman" panose="02020603050405020304" pitchFamily="18" charset="0"/>
              </a:rPr>
              <a:t>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https://www.cdc.gov/niosh/ershdb/emergencyresponsecard_29750013.html</a:t>
            </a:r>
            <a:endParaRPr lang="en-US" sz="800" dirty="0">
              <a:effectLst/>
              <a:latin typeface="+mn-lt"/>
              <a:ea typeface="Calibri" panose="020F0502020204030204" pitchFamily="34" charset="0"/>
              <a:cs typeface="Times New Roman" panose="02020603050405020304" pitchFamily="18" charset="0"/>
            </a:endParaRPr>
          </a:p>
          <a:p>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https://anhydrous-ammonia.biz/anhydrous-ammonia-specifications/</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11 </a:t>
            </a:r>
            <a:r>
              <a:rPr lang="en-GB" sz="800" b="0" kern="1200" dirty="0">
                <a:solidFill>
                  <a:schemeClr val="tx1"/>
                </a:solidFill>
                <a:effectLst/>
                <a:latin typeface="+mn-lt"/>
                <a:ea typeface="+mn-ea"/>
                <a:cs typeface="+mn-cs"/>
              </a:rPr>
              <a:t>Farm tractor malfunction</a:t>
            </a:r>
            <a:r>
              <a:rPr lang="en-US" sz="800" b="0" kern="1200" dirty="0">
                <a:solidFill>
                  <a:schemeClr val="tx1"/>
                </a:solidFill>
                <a:effectLst/>
                <a:latin typeface="+mn-lt"/>
                <a:ea typeface="+mn-ea"/>
                <a:cs typeface="+mn-cs"/>
              </a:rPr>
              <a:t>: Casualty #1</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GREEN (minimal)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https://www.cdc.gov/niosh/ershdb/emergencyresponsecard_29750013.html</a:t>
            </a:r>
            <a:endParaRPr lang="en-US" sz="800" dirty="0">
              <a:effectLst/>
              <a:latin typeface="+mn-lt"/>
              <a:ea typeface="Calibri" panose="020F0502020204030204" pitchFamily="34" charset="0"/>
              <a:cs typeface="Times New Roman" panose="02020603050405020304" pitchFamily="18" charset="0"/>
            </a:endParaRPr>
          </a:p>
          <a:p>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https://anhydrous-ammonia.biz/anhydrous-ammonia-specifications/</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15698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11 </a:t>
            </a:r>
            <a:r>
              <a:rPr lang="en-GB" sz="800" b="0" kern="1200" dirty="0">
                <a:solidFill>
                  <a:schemeClr val="tx1"/>
                </a:solidFill>
                <a:effectLst/>
                <a:latin typeface="+mn-lt"/>
                <a:ea typeface="+mn-ea"/>
                <a:cs typeface="+mn-cs"/>
              </a:rPr>
              <a:t>Farm tractor malfunction</a:t>
            </a:r>
            <a:r>
              <a:rPr lang="en-US" sz="800" b="0" kern="1200" dirty="0">
                <a:solidFill>
                  <a:schemeClr val="tx1"/>
                </a:solidFill>
                <a:effectLst/>
                <a:latin typeface="+mn-lt"/>
                <a:ea typeface="+mn-ea"/>
                <a:cs typeface="+mn-cs"/>
              </a:rPr>
              <a:t>: Casualty #2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RED (immediate)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https://www.cdc.gov/niosh/ershdb/emergencyresponsecard_29750013.html</a:t>
            </a:r>
            <a:endParaRPr lang="en-US" sz="800" dirty="0">
              <a:effectLst/>
              <a:latin typeface="+mn-lt"/>
              <a:ea typeface="Calibri" panose="020F0502020204030204" pitchFamily="34" charset="0"/>
              <a:cs typeface="Times New Roman" panose="02020603050405020304" pitchFamily="18" charset="0"/>
            </a:endParaRPr>
          </a:p>
          <a:p>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https://anhydrous-ammonia.biz/anhydrous-ammonia-specifications/</a:t>
            </a:r>
            <a:endParaRPr lang="en-US"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7146675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11 </a:t>
            </a:r>
            <a:r>
              <a:rPr lang="en-GB" sz="800" b="0" kern="1200" dirty="0">
                <a:solidFill>
                  <a:schemeClr val="tx1"/>
                </a:solidFill>
                <a:effectLst/>
                <a:latin typeface="+mn-lt"/>
                <a:ea typeface="+mn-ea"/>
                <a:cs typeface="+mn-cs"/>
              </a:rPr>
              <a:t>Farm tractor malfunction</a:t>
            </a:r>
            <a:r>
              <a:rPr lang="en-US" sz="800" b="0" kern="1200" dirty="0">
                <a:solidFill>
                  <a:schemeClr val="tx1"/>
                </a:solidFill>
                <a:effectLst/>
                <a:latin typeface="+mn-lt"/>
                <a:ea typeface="+mn-ea"/>
                <a:cs typeface="+mn-cs"/>
              </a:rPr>
              <a:t>: Casualty #3</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GREEN (minimal)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https://www.cdc.gov/niosh/ershdb/emergencyresponsecard_29750013.html</a:t>
            </a:r>
            <a:endParaRPr lang="en-US" sz="800" dirty="0">
              <a:effectLst/>
              <a:latin typeface="+mn-lt"/>
              <a:ea typeface="Calibri" panose="020F0502020204030204" pitchFamily="34" charset="0"/>
              <a:cs typeface="Times New Roman" panose="02020603050405020304" pitchFamily="18" charset="0"/>
            </a:endParaRPr>
          </a:p>
          <a:p>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https://anhydrous-ammonia.biz/anhydrous-ammonia-specifications/</a:t>
            </a:r>
            <a:endParaRPr lang="en-US"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227418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11 </a:t>
            </a:r>
            <a:r>
              <a:rPr lang="en-GB" sz="800" b="0" kern="1200" dirty="0">
                <a:solidFill>
                  <a:schemeClr val="tx1"/>
                </a:solidFill>
                <a:effectLst/>
                <a:latin typeface="+mn-lt"/>
                <a:ea typeface="+mn-ea"/>
                <a:cs typeface="+mn-cs"/>
              </a:rPr>
              <a:t>Farm tractor malfunction</a:t>
            </a:r>
            <a:r>
              <a:rPr lang="en-US" sz="800" b="0" kern="1200" dirty="0">
                <a:solidFill>
                  <a:schemeClr val="tx1"/>
                </a:solidFill>
                <a:effectLst/>
                <a:latin typeface="+mn-lt"/>
                <a:ea typeface="+mn-ea"/>
                <a:cs typeface="+mn-cs"/>
              </a:rPr>
              <a:t>: Casualty #4</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YELLOW (delayed)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YELLOW</a:t>
            </a:r>
            <a:r>
              <a:rPr lang="en-US" sz="800" kern="1200" dirty="0">
                <a:solidFill>
                  <a:schemeClr val="tx1"/>
                </a:solidFill>
                <a:effectLst/>
                <a:latin typeface="+mn-lt"/>
                <a:ea typeface="+mn-ea"/>
                <a:cs typeface="+mn-cs"/>
              </a:rPr>
              <a:t> color.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https://www.cdc.gov/niosh/ershdb/emergencyresponsecard_29750013.html</a:t>
            </a:r>
            <a:endParaRPr lang="en-US" sz="800" dirty="0">
              <a:effectLst/>
              <a:latin typeface="+mn-lt"/>
              <a:ea typeface="Calibri" panose="020F0502020204030204" pitchFamily="34" charset="0"/>
              <a:cs typeface="Times New Roman" panose="02020603050405020304" pitchFamily="18" charset="0"/>
            </a:endParaRPr>
          </a:p>
          <a:p>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https://anhydrous-ammonia.biz/anhydrous-ammonia-specifications/</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404816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11 Emergency call – </a:t>
            </a:r>
            <a:r>
              <a:rPr lang="en-GB" sz="800" b="0" kern="1200" dirty="0">
                <a:solidFill>
                  <a:schemeClr val="tx1"/>
                </a:solidFill>
                <a:effectLst/>
                <a:latin typeface="+mn-lt"/>
                <a:ea typeface="+mn-ea"/>
                <a:cs typeface="+mn-cs"/>
              </a:rPr>
              <a:t>Farm tractor malfunction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11 Emergency call – </a:t>
            </a:r>
            <a:r>
              <a:rPr lang="en-GB" sz="800" b="0" kern="1200" dirty="0">
                <a:solidFill>
                  <a:schemeClr val="tx1"/>
                </a:solidFill>
                <a:effectLst/>
                <a:latin typeface="+mn-lt"/>
                <a:ea typeface="+mn-ea"/>
                <a:cs typeface="+mn-cs"/>
              </a:rPr>
              <a:t>Farm tractor malfunction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6.1_11_a and 6.1_11_b (Training Option 1) or can be used when playing as the one who performs the emergency call (Training Option 2).</a:t>
            </a:r>
          </a:p>
          <a:p>
            <a:endParaRPr lang="en-US" sz="800" b="0" kern="120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mn-lt"/>
                <a:ea typeface="Calibri" panose="020F0502020204030204" pitchFamily="34" charset="0"/>
                <a:cs typeface="Times New Roman" panose="02020603050405020304" pitchFamily="18" charset="0"/>
              </a:rPr>
              <a:t>At 6:30 a.m. on May 3, 2019, a farm tractor experienced a mechanical failure that involved its ammonia tank while on a main road in a low-density residential area, resulting in the release of almost 2000 litres of anhydrous ammonia </a:t>
            </a: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that it is an anhydrous ammonia release at this point of the scenario</a:t>
            </a:r>
            <a:r>
              <a:rPr lang="en-US" sz="800" dirty="0">
                <a:effectLst/>
                <a:latin typeface="+mn-lt"/>
                <a:ea typeface="Calibri" panose="020F0502020204030204" pitchFamily="34" charset="0"/>
                <a:cs typeface="Times New Roman" panose="02020603050405020304" pitchFamily="18" charset="0"/>
              </a:rPr>
              <a:t>)</a:t>
            </a:r>
            <a:r>
              <a:rPr lang="en-GB" sz="800" noProof="0" dirty="0">
                <a:effectLst/>
                <a:latin typeface="+mn-lt"/>
                <a:ea typeface="Calibri" panose="020F0502020204030204" pitchFamily="34" charset="0"/>
                <a:cs typeface="Times New Roman" panose="02020603050405020304" pitchFamily="18" charset="0"/>
              </a:rPr>
              <a:t>. The tank, which wasn’t full at the time of the incident, had a capacity of almost 4000 litres. The release created a large, low-lying plume of white gas, which lingered in the area and surrounded nearby homes.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Vehicles encountering the plume stalled (possibly caused by the effects on engines or electronics), and drivers and passengers were overcome by the gas.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driver, approaching the area, saw the plume and called the emergency services reporting the incident as a car fire and reported an acrid smell and taste. During the call, the caller experiences throat irritation, coughing, difficulty breathing, and choking.</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Because DO initially reported the incident as a car fire, some FRs arriving at the scene who were unaware of the chemical release were also overcome by the gas. Other FRs who smelled ammonia and saw the white plume retreated quickly to don a self-contained breathing apparatus before attempting rescues.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Extra information for the trainees, if needed:</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Cool, humid air and calm winds (these conditions prevented the gas plume to be diluted and dispersed);</a:t>
            </a:r>
          </a:p>
          <a:p>
            <a:pPr algn="just">
              <a:lnSpc>
                <a:spcPct val="107000"/>
              </a:lnSpc>
              <a:spcAft>
                <a:spcPts val="800"/>
              </a:spcAft>
            </a:pPr>
            <a:r>
              <a:rPr lang="en-US" sz="800" b="0" dirty="0">
                <a:effectLst/>
                <a:latin typeface="+mn-lt"/>
                <a:ea typeface="Calibri" panose="020F0502020204030204" pitchFamily="34" charset="0"/>
                <a:cs typeface="Times New Roman" panose="02020603050405020304" pitchFamily="18" charset="0"/>
              </a:rPr>
              <a:t>- The four most common symptoms, each reported by five responders, were cough, burning lungs, shortness of breath, and eye irritation.</a:t>
            </a:r>
          </a:p>
          <a:p>
            <a:endParaRPr lang="en-US" sz="8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r>
              <a:rPr lang="nl-NL" sz="800" dirty="0">
                <a:effectLst/>
                <a:latin typeface="+mn-lt"/>
                <a:ea typeface="Calibri" panose="020F0502020204030204" pitchFamily="34" charset="0"/>
                <a:cs typeface="Times New Roman" panose="02020603050405020304" pitchFamily="18" charset="0"/>
              </a:rPr>
              <a:t>Based on the symptoms of the victims, the DO might be able to identify the accident as a release of anhydrous ammonia. (</a:t>
            </a:r>
            <a:r>
              <a:rPr lang="nl-NL" sz="800" b="1" dirty="0">
                <a:effectLst/>
                <a:latin typeface="+mn-lt"/>
                <a:ea typeface="Calibri" panose="020F0502020204030204" pitchFamily="34" charset="0"/>
                <a:cs typeface="Times New Roman" panose="02020603050405020304" pitchFamily="18" charset="0"/>
              </a:rPr>
              <a:t>Do not disclose this information to the trainees in order to allow them to work it out on their own</a:t>
            </a:r>
            <a:r>
              <a:rPr lang="nl-NL" sz="800" dirty="0">
                <a:effectLst/>
                <a:latin typeface="+mn-lt"/>
                <a:ea typeface="Calibri" panose="020F0502020204030204" pitchFamily="34" charset="0"/>
                <a:cs typeface="Times New Roman" panose="02020603050405020304" pitchFamily="18" charset="0"/>
              </a:rPr>
              <a:t>)</a:t>
            </a:r>
          </a:p>
          <a:p>
            <a:pPr marL="0" marR="0" lvl="0" indent="0" algn="just" defTabSz="914400" rtl="0" eaLnBrk="1" fontAlgn="auto" latinLnBrk="0" hangingPunct="1">
              <a:lnSpc>
                <a:spcPct val="107000"/>
              </a:lnSpc>
              <a:spcBef>
                <a:spcPts val="0"/>
              </a:spcBef>
              <a:spcAft>
                <a:spcPts val="800"/>
              </a:spcAft>
              <a:buClrTx/>
              <a:buSzTx/>
              <a:buFontTx/>
              <a:buNone/>
              <a:tabLst/>
              <a:defRPr/>
            </a:pPr>
            <a:endParaRPr lang="nl-NL"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nl-NL" sz="800" b="1" kern="1200" baseline="0" dirty="0">
                <a:solidFill>
                  <a:schemeClr val="tx1"/>
                </a:solidFill>
                <a:effectLst/>
                <a:latin typeface="+mn-lt"/>
                <a:ea typeface="+mn-ea"/>
                <a:cs typeface="Times New Roman" panose="02020603050405020304" pitchFamily="18" charset="0"/>
              </a:rPr>
              <a:t>Note to the trainer: Due to the scale of casualties, t</a:t>
            </a:r>
            <a:r>
              <a:rPr lang="en-US" sz="800" b="1" kern="1200" baseline="0" dirty="0">
                <a:solidFill>
                  <a:schemeClr val="tx1"/>
                </a:solidFill>
                <a:effectLst/>
                <a:latin typeface="+mn-lt"/>
                <a:ea typeface="+mn-ea"/>
                <a:cs typeface="+mn-cs"/>
              </a:rPr>
              <a:t>his scenario should be treated as a major incident that may require a high number of resources from more emergency services.</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Anhydrous ammonia is a clear, colorless, pungent, irritating gas that can cause severe respiratory and ocular damage. </a:t>
            </a:r>
            <a:r>
              <a:rPr lang="en-US" sz="800" dirty="0">
                <a:solidFill>
                  <a:srgbClr val="000000"/>
                </a:solidFill>
                <a:effectLst/>
                <a:latin typeface="+mn-lt"/>
                <a:ea typeface="Calibri" panose="020F0502020204030204" pitchFamily="34" charset="0"/>
                <a:cs typeface="Times New Roman" panose="02020603050405020304" pitchFamily="18" charset="0"/>
              </a:rPr>
              <a:t>Ammonia can be absorbed into the body by inhalation, ingestion, eye contact, and skin contact. Ingestion is an uncommon route of exposure. Absorption by eye contact may be limited by severe corrosive injury and/or by significant spasmodic blinking (blepharospasm), even with mild exposures. Effects occur rapidly following exposure to ammonia. Some respiratory symptoms may be delayed in onset.</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Ammonia used commercially is usually named anhydrous ammonia. This term emphasizes the absence of water. Because ammonia boils at -33 °C, the liquid must be stored under pressure or at low temperature. It is normally used in agriculture, refrigeration, food industry, as a disinfectant and in chemical manufacturing.</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Especially interesting in this incident is that secondary exposure of hospital personnel was reported. The amount of gas brought in by the patient(s) is probably minor (most should dissipate before arrival at the hospital) therefore the symptoms of hospital personnel are expected to be very minor. It is reported occasionally also in literature, such as after chlorine gas exposure and multiple casualties.</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Most hospitals reported receiving insufficient information about the chemical, type of exposure, and the number and triage category of inbound victims. These hospitals therefore received inadequate decontamination recommendations, leading to secondary exposures of hospital personnel. Clear communication during a chemical release is essential to reduce exposures and harm. The timing of this event in the early morning when traffic was sparse and its location in a less populated area minimized morbidity among residents and motorists, and the actions of the first responders likely saved lives. However, multiple communication challenges during each part of the response hindered effective action to prevent exposures. Responders who initially arrived on scene were unaware it was a hazmat incident. Although some first responders did don the recommended personal protective equipment after smelling ammonia, half of those who entered the plume experienced symptoms, including one responder who required mechanical ventilation.</a:t>
            </a:r>
          </a:p>
          <a:p>
            <a:pPr marL="0" marR="0" lvl="0" indent="0" algn="just" defTabSz="914400" rtl="0" eaLnBrk="1" fontAlgn="auto" latinLnBrk="0" hangingPunct="1">
              <a:lnSpc>
                <a:spcPct val="107000"/>
              </a:lnSpc>
              <a:spcBef>
                <a:spcPts val="0"/>
              </a:spcBef>
              <a:spcAft>
                <a:spcPts val="800"/>
              </a:spcAft>
              <a:buClrTx/>
              <a:buSzTx/>
              <a:buFontTx/>
              <a:buNone/>
              <a:tabLst/>
              <a:defRPr/>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The communication issues between the FRs arriving at the scene, the DO and the EMS experienced in this situation are an important aspect of this scenario and should be thoroughly discussed with the trainees. </a:t>
            </a:r>
          </a:p>
          <a:p>
            <a:endParaRPr lang="en-US" sz="800"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11 Emergency call – </a:t>
            </a:r>
            <a:r>
              <a:rPr lang="en-GB" sz="800" b="0" kern="1200" dirty="0">
                <a:solidFill>
                  <a:schemeClr val="tx1"/>
                </a:solidFill>
                <a:effectLst/>
                <a:latin typeface="+mn-lt"/>
                <a:ea typeface="+mn-ea"/>
                <a:cs typeface="+mn-cs"/>
              </a:rPr>
              <a:t>Farm tractor malfunction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mn-lt"/>
                <a:ea typeface="Calibri" panose="020F0502020204030204" pitchFamily="34" charset="0"/>
                <a:cs typeface="Times New Roman" panose="02020603050405020304" pitchFamily="18" charset="0"/>
              </a:rPr>
              <a:t>At 6:30 a.m. on May 3, 2019, a farm tractor experienced a mechanical failure that involved its ammonia tank while on a main road in a low-density residential area, resulting in the release of almost 2000 litres of anhydrous ammonia </a:t>
            </a: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that it is an anhydrous ammonia release at this point of the scenario</a:t>
            </a:r>
            <a:r>
              <a:rPr lang="en-US" sz="800" dirty="0">
                <a:effectLst/>
                <a:latin typeface="+mn-lt"/>
                <a:ea typeface="Calibri" panose="020F0502020204030204" pitchFamily="34" charset="0"/>
                <a:cs typeface="Times New Roman" panose="02020603050405020304" pitchFamily="18" charset="0"/>
              </a:rPr>
              <a:t>)</a:t>
            </a:r>
            <a:r>
              <a:rPr lang="en-GB" sz="800" noProof="0" dirty="0">
                <a:effectLst/>
                <a:latin typeface="+mn-lt"/>
                <a:ea typeface="Calibri" panose="020F0502020204030204" pitchFamily="34" charset="0"/>
                <a:cs typeface="Times New Roman" panose="02020603050405020304" pitchFamily="18" charset="0"/>
              </a:rPr>
              <a:t>. The tank, which wasn’t full at the time of the incident, had a capacity of almost 4000 litres. The release created a large, low-lying plume of white gas, which lingered in the area and surrounded nearby homes.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Vehicles encountering the plume stalled (possibly caused by the effects on engines or electronics), and drivers and passengers were overcome by the gas.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driver, approaching the area, saw the plume and called the emergency services reporting the incident as a car fire and reported an acrid smell and taste. During the call, the caller experiences throat irritation, coughing, difficulty breathing, and choking.</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Because DO initially reported the incident as a car fire, some FRs arriving at the scene who were unaware of the chemical release were also overcome by the gas. Other FRs who smelled ammonia and saw the white plume retreated quickly to don a self-contained breathing apparatus before attempting rescues.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Extra information for the trainees, if needed:</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Cool, humid air and calm winds (these conditions prevented the gas plume to be diluted and dispersed);</a:t>
            </a:r>
          </a:p>
          <a:p>
            <a:pPr marL="0" indent="0" algn="just">
              <a:lnSpc>
                <a:spcPct val="107000"/>
              </a:lnSpc>
              <a:spcAft>
                <a:spcPts val="800"/>
              </a:spcAft>
              <a:buFontTx/>
              <a:buNone/>
            </a:pPr>
            <a:r>
              <a:rPr lang="en-US" sz="800" b="0" dirty="0">
                <a:effectLst/>
                <a:latin typeface="+mn-lt"/>
                <a:ea typeface="Calibri" panose="020F0502020204030204" pitchFamily="34" charset="0"/>
                <a:cs typeface="Times New Roman" panose="02020603050405020304" pitchFamily="18" charset="0"/>
              </a:rPr>
              <a:t>- The four most common symptoms, each reported by five responders, were cough, burning lungs, shortness of breath, and eye irritation.</a:t>
            </a:r>
          </a:p>
          <a:p>
            <a:pPr marL="171450" indent="-171450" algn="just">
              <a:lnSpc>
                <a:spcPct val="107000"/>
              </a:lnSpc>
              <a:spcAft>
                <a:spcPts val="800"/>
              </a:spcAft>
              <a:buFontTx/>
              <a:buChar char="-"/>
            </a:pPr>
            <a:endParaRPr lang="en-US" sz="8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Based on the symptoms of the victims, the DO might be able to identify the accident as a release of anhydrous ammonia. </a:t>
            </a:r>
          </a:p>
          <a:p>
            <a:pPr marL="0" marR="0" lvl="0" indent="0" algn="just" defTabSz="914400" rtl="0" eaLnBrk="1" fontAlgn="auto" latinLnBrk="0" hangingPunct="1">
              <a:lnSpc>
                <a:spcPct val="107000"/>
              </a:lnSpc>
              <a:spcBef>
                <a:spcPts val="0"/>
              </a:spcBef>
              <a:spcAft>
                <a:spcPts val="800"/>
              </a:spcAft>
              <a:buClrTx/>
              <a:buSzTx/>
              <a:buFontTx/>
              <a:buNone/>
              <a:tabLst/>
              <a:defRPr/>
            </a:pPr>
            <a:endParaRPr lang="nl-NL" sz="800" b="1" kern="1200" baseline="0" dirty="0">
              <a:solidFill>
                <a:schemeClr val="tx1"/>
              </a:solidFill>
              <a:effectLst/>
              <a:latin typeface="+mn-lt"/>
              <a:ea typeface="+mn-ea"/>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nl-NL" sz="800" b="1" kern="1200" baseline="0" dirty="0">
                <a:solidFill>
                  <a:schemeClr val="tx1"/>
                </a:solidFill>
                <a:effectLst/>
                <a:latin typeface="+mn-lt"/>
                <a:ea typeface="+mn-ea"/>
                <a:cs typeface="Times New Roman" panose="02020603050405020304" pitchFamily="18" charset="0"/>
              </a:rPr>
              <a:t>Note to the trainer: Due to the scale of casualties, t</a:t>
            </a:r>
            <a:r>
              <a:rPr lang="en-US" sz="800" b="1" kern="1200" baseline="0" dirty="0">
                <a:solidFill>
                  <a:schemeClr val="tx1"/>
                </a:solidFill>
                <a:effectLst/>
                <a:latin typeface="+mn-lt"/>
                <a:ea typeface="+mn-ea"/>
                <a:cs typeface="+mn-cs"/>
              </a:rPr>
              <a:t>his scenario should be treated as a major incident that may require a high number of resources from more emergency services.</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endParaRPr lang="en-US" sz="800" u="sng" kern="1200" dirty="0">
              <a:solidFill>
                <a:schemeClr val="tx1"/>
              </a:solidFill>
              <a:effectLst/>
              <a:latin typeface="+mn-lt"/>
              <a:ea typeface="+mn-ea"/>
              <a:cs typeface="+mn-cs"/>
            </a:endParaRPr>
          </a:p>
          <a:p>
            <a:r>
              <a:rPr lang="en-US" sz="800" u="sng" kern="1200" dirty="0">
                <a:solidFill>
                  <a:schemeClr val="tx1"/>
                </a:solidFill>
                <a:effectLst/>
                <a:latin typeface="+mn-lt"/>
                <a:ea typeface="+mn-ea"/>
                <a:cs typeface="+mn-cs"/>
              </a:rPr>
              <a:t>POSSIBLE</a:t>
            </a:r>
            <a:r>
              <a:rPr lang="en-US" sz="800" u="sng" kern="1200" baseline="0" dirty="0">
                <a:solidFill>
                  <a:schemeClr val="tx1"/>
                </a:solidFill>
                <a:effectLst/>
                <a:latin typeface="+mn-lt"/>
                <a:ea typeface="+mn-ea"/>
                <a:cs typeface="+mn-cs"/>
              </a:rPr>
              <a:t> QUESTIONS (for the trainer to know, to facilitate the exercise if needed)</a:t>
            </a:r>
            <a:r>
              <a:rPr lang="en-US" sz="800"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rtl="0" eaLnBrk="1" fontAlgn="t" latinLnBrk="0" hangingPunct="1"/>
            <a:r>
              <a:rPr lang="en-GB" sz="800" b="1" i="0" u="none" strike="noStrike" kern="1200" noProof="0" dirty="0">
                <a:solidFill>
                  <a:schemeClr val="tx1"/>
                </a:solidFill>
                <a:effectLst/>
                <a:latin typeface="+mn-lt"/>
                <a:ea typeface="+mn-ea"/>
                <a:cs typeface="+mn-cs"/>
              </a:rPr>
              <a:t>DO: How many vehicles could be involved</a:t>
            </a:r>
            <a:r>
              <a:rPr lang="en-GB" sz="800" b="1" i="0" u="none" strike="noStrike" kern="1200" baseline="0" noProof="0" dirty="0">
                <a:solidFill>
                  <a:schemeClr val="tx1"/>
                </a:solidFill>
                <a:effectLst/>
                <a:latin typeface="+mn-lt"/>
                <a:ea typeface="+mn-ea"/>
                <a:cs typeface="+mn-cs"/>
              </a:rPr>
              <a:t>?</a:t>
            </a:r>
            <a:endParaRPr lang="en-GB" sz="800" b="0" i="0" u="none" strike="noStrike" kern="1200" noProof="0" dirty="0">
              <a:solidFill>
                <a:schemeClr val="tx1"/>
              </a:solidFill>
              <a:effectLst/>
              <a:latin typeface="+mn-lt"/>
              <a:ea typeface="+mn-ea"/>
              <a:cs typeface="+mn-cs"/>
            </a:endParaRPr>
          </a:p>
          <a:p>
            <a:r>
              <a:rPr lang="en-GB" sz="800" i="1" noProof="0" dirty="0">
                <a:latin typeface="+mn-lt"/>
              </a:rPr>
              <a:t>The caller reports that in the area there are several cars and what seems to be a large farm tractor with a tank</a:t>
            </a:r>
            <a:r>
              <a:rPr lang="en-GB" sz="800" i="1" baseline="0" noProof="0" dirty="0">
                <a:latin typeface="+mn-lt"/>
              </a:rPr>
              <a:t>.</a:t>
            </a:r>
          </a:p>
          <a:p>
            <a:pPr rtl="0" eaLnBrk="1" fontAlgn="t" latinLnBrk="0" hangingPunct="1"/>
            <a:r>
              <a:rPr lang="en-GB" sz="800" b="1" i="0" u="none" strike="noStrike" kern="1200" baseline="0" noProof="0" dirty="0">
                <a:solidFill>
                  <a:schemeClr val="tx1"/>
                </a:solidFill>
                <a:effectLst/>
                <a:latin typeface="+mn-lt"/>
                <a:ea typeface="+mn-ea"/>
                <a:cs typeface="+mn-cs"/>
              </a:rPr>
              <a:t>DO: </a:t>
            </a:r>
            <a:r>
              <a:rPr lang="en-US" sz="800" b="1" i="0" u="none" strike="noStrike" kern="1200" baseline="0" noProof="0" dirty="0">
                <a:solidFill>
                  <a:schemeClr val="tx1"/>
                </a:solidFill>
                <a:effectLst/>
                <a:latin typeface="+mn-lt"/>
                <a:ea typeface="+mn-ea"/>
                <a:cs typeface="+mn-cs"/>
              </a:rPr>
              <a:t>What are the weather conditions like in the area?</a:t>
            </a:r>
            <a:endParaRPr lang="en-US" sz="800" b="1" i="0" u="none" strike="noStrike" kern="1200" noProof="0" dirty="0">
              <a:solidFill>
                <a:schemeClr val="tx1"/>
              </a:solidFill>
              <a:effectLst/>
              <a:latin typeface="+mn-lt"/>
              <a:ea typeface="+mn-ea"/>
              <a:cs typeface="+mn-cs"/>
            </a:endParaRPr>
          </a:p>
          <a:p>
            <a:r>
              <a:rPr lang="en-GB" sz="800" i="1" baseline="0" noProof="0" dirty="0">
                <a:latin typeface="+mn-lt"/>
              </a:rPr>
              <a:t>The caller says there is no wind, and the air is cool and humid.</a:t>
            </a:r>
          </a:p>
          <a:p>
            <a:r>
              <a:rPr lang="en-US" sz="800" b="1" dirty="0">
                <a:latin typeface="+mn-lt"/>
              </a:rPr>
              <a:t>DO Is there anything else you would like to report?</a:t>
            </a:r>
          </a:p>
          <a:p>
            <a:r>
              <a:rPr lang="en-US" sz="800" i="1" dirty="0">
                <a:latin typeface="+mn-lt"/>
              </a:rPr>
              <a:t>The caller reports that it’s a residential area and the plume reached nearby houses.</a:t>
            </a:r>
            <a:endParaRPr lang="en-GB" sz="800" i="1" baseline="0" noProof="0" dirty="0">
              <a:latin typeface="+mn-lt"/>
            </a:endParaRP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47549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11 Emergency call – </a:t>
            </a:r>
            <a:r>
              <a:rPr lang="en-GB" sz="800" b="0" kern="1200" dirty="0">
                <a:solidFill>
                  <a:schemeClr val="tx1"/>
                </a:solidFill>
                <a:effectLst/>
                <a:latin typeface="+mn-lt"/>
                <a:ea typeface="+mn-ea"/>
                <a:cs typeface="+mn-cs"/>
              </a:rPr>
              <a:t>Farm tractor malfunction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r>
              <a:rPr lang="en-US" sz="800" kern="1200" baseline="0" dirty="0">
                <a:solidFill>
                  <a:schemeClr val="tx1"/>
                </a:solidFill>
                <a:effectLst/>
                <a:latin typeface="+mn-lt"/>
                <a:ea typeface="+mn-ea"/>
                <a:cs typeface="+mn-cs"/>
              </a:rPr>
              <a:t>Guide the trainees in answering the questions provided and evaluate if, based of their answers, they consider it necessary to report the information to the emergency service.</a:t>
            </a:r>
          </a:p>
          <a:p>
            <a:r>
              <a:rPr lang="en-US" sz="800" kern="1200" baseline="0" dirty="0">
                <a:solidFill>
                  <a:schemeClr val="tx1"/>
                </a:solidFill>
                <a:effectLst/>
                <a:latin typeface="+mn-lt"/>
                <a:ea typeface="+mn-ea"/>
                <a:cs typeface="+mn-cs"/>
              </a:rPr>
              <a:t>In this scenario, the caller reports a car fire.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In this scenario the DO must inform the emergency health services to be ready to assist many people who were exposed to some toxic chemical, not known at the moment (</a:t>
            </a:r>
            <a:r>
              <a:rPr lang="en-US" sz="800" u="sng" kern="1200" baseline="0" dirty="0">
                <a:solidFill>
                  <a:schemeClr val="tx1"/>
                </a:solidFill>
                <a:effectLst/>
                <a:latin typeface="+mn-lt"/>
                <a:ea typeface="+mn-ea"/>
                <a:cs typeface="+mn-cs"/>
              </a:rPr>
              <a:t>unless the DO understood that it was an anhydrous ammonia release from the information provided by the caller</a:t>
            </a:r>
            <a:r>
              <a:rPr lang="en-US" sz="800" kern="1200" baseline="0" dirty="0">
                <a:solidFill>
                  <a:schemeClr val="tx1"/>
                </a:solidFill>
                <a:effectLst/>
                <a:latin typeface="+mn-lt"/>
                <a:ea typeface="+mn-ea"/>
                <a:cs typeface="+mn-cs"/>
              </a:rPr>
              <a:t>).</a:t>
            </a:r>
            <a:endParaRPr lang="en-GB"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DO might also want to inform the relevant emergency service able to check the contamination level in the area of the incident (for example Fire Brigade).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Take into account that the possibility that the incident was intentional (sabotage/terrorism/revenge) cannot be completely ruled out and therefore police forces might be needed on the scene.</a:t>
            </a:r>
            <a:endParaRPr lang="en-US" sz="800" dirty="0">
              <a:effectLst/>
              <a:latin typeface="+mn-lt"/>
              <a:ea typeface="Calibri" panose="020F0502020204030204" pitchFamily="34" charset="0"/>
              <a:cs typeface="Times New Roman" panose="02020603050405020304" pitchFamily="18" charset="0"/>
            </a:endParaRP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mn-lt"/>
                <a:ea typeface="Calibri" panose="020F0502020204030204" pitchFamily="34" charset="0"/>
                <a:cs typeface="Times New Roman" panose="02020603050405020304" pitchFamily="18" charset="0"/>
              </a:rPr>
              <a:t>At 6:30 a.m. on May 3, 2019, a farm tractor experienced a mechanical failure that involved its ammonia tank while on a main road in a low-density residential area, resulting in the release of almost 2000 litres of anhydrous ammonia </a:t>
            </a: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that it is an anhydrous ammonia release at this point of the scenario</a:t>
            </a:r>
            <a:r>
              <a:rPr lang="en-US" sz="800" dirty="0">
                <a:effectLst/>
                <a:latin typeface="+mn-lt"/>
                <a:ea typeface="Calibri" panose="020F0502020204030204" pitchFamily="34" charset="0"/>
                <a:cs typeface="Times New Roman" panose="02020603050405020304" pitchFamily="18" charset="0"/>
              </a:rPr>
              <a:t>)</a:t>
            </a:r>
            <a:r>
              <a:rPr lang="en-GB" sz="800" noProof="0" dirty="0">
                <a:effectLst/>
                <a:latin typeface="+mn-lt"/>
                <a:ea typeface="Calibri" panose="020F0502020204030204" pitchFamily="34" charset="0"/>
                <a:cs typeface="Times New Roman" panose="02020603050405020304" pitchFamily="18" charset="0"/>
              </a:rPr>
              <a:t>. The tank, which wasn’t full at the time of the incident, had a capacity of almost 4000 litres. The release created a large, low-lying plume of white gas, which lingered in the area and surrounded nearby homes.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Vehicles encountering the plume stalled (possibly caused by the effects on engines or electronics), and drivers and passengers were overcome by the gas.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driver, approaching the area, saw the plume and called the emergency services reporting the incident as a car fire and reported an acrid smell and taste. During the call, the caller experiences throat irritation, coughing, difficulty breathing, and choking.</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Because DO initially reported the incident as a car fire, some FRs arriving at the scene who were unaware of the chemical release were also overcome by the gas. Other FRs who smelled ammonia and saw the white plume retreated quickly to don a self-contained breathing apparatus before attempting rescues.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Extra information for the trainees, if needed:</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Cool, humid air and calm winds (these conditions prevented the gas plume to be diluted and dispersed);</a:t>
            </a:r>
          </a:p>
          <a:p>
            <a:pPr marL="0" indent="0" algn="just">
              <a:lnSpc>
                <a:spcPct val="107000"/>
              </a:lnSpc>
              <a:spcAft>
                <a:spcPts val="800"/>
              </a:spcAft>
              <a:buFontTx/>
              <a:buNone/>
            </a:pPr>
            <a:r>
              <a:rPr lang="en-US" sz="800" b="0" dirty="0">
                <a:effectLst/>
                <a:latin typeface="+mn-lt"/>
                <a:ea typeface="Calibri" panose="020F0502020204030204" pitchFamily="34" charset="0"/>
                <a:cs typeface="Times New Roman" panose="02020603050405020304" pitchFamily="18" charset="0"/>
              </a:rPr>
              <a:t>- The four most common symptoms, each reported by five responders, were cough, burning lungs, shortness of breath, and eye irritation.</a:t>
            </a:r>
          </a:p>
          <a:p>
            <a:pPr marL="171450" indent="-171450" algn="just">
              <a:lnSpc>
                <a:spcPct val="107000"/>
              </a:lnSpc>
              <a:spcAft>
                <a:spcPts val="800"/>
              </a:spcAft>
              <a:buFontTx/>
              <a:buChar char="-"/>
            </a:pPr>
            <a:endParaRPr lang="en-US" sz="8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Based on the symptoms of the victims, the DO might be able to identify the accident as a release of anhydrous ammonia. </a:t>
            </a:r>
          </a:p>
          <a:p>
            <a:pPr marL="0" marR="0" lvl="0" indent="0" algn="just" defTabSz="914400" rtl="0" eaLnBrk="1" fontAlgn="auto" latinLnBrk="0" hangingPunct="1">
              <a:lnSpc>
                <a:spcPct val="107000"/>
              </a:lnSpc>
              <a:spcBef>
                <a:spcPts val="0"/>
              </a:spcBef>
              <a:spcAft>
                <a:spcPts val="800"/>
              </a:spcAft>
              <a:buClrTx/>
              <a:buSzTx/>
              <a:buFontTx/>
              <a:buNone/>
              <a:tabLst/>
              <a:defRPr/>
            </a:pPr>
            <a:endParaRPr lang="nl-NL" sz="800" b="1" kern="1200" baseline="0" dirty="0">
              <a:solidFill>
                <a:schemeClr val="tx1"/>
              </a:solidFill>
              <a:effectLst/>
              <a:latin typeface="+mn-lt"/>
              <a:ea typeface="+mn-ea"/>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nl-NL" sz="800" b="1" kern="1200" baseline="0" dirty="0">
                <a:solidFill>
                  <a:schemeClr val="tx1"/>
                </a:solidFill>
                <a:effectLst/>
                <a:latin typeface="+mn-lt"/>
                <a:ea typeface="+mn-ea"/>
                <a:cs typeface="Times New Roman" panose="02020603050405020304" pitchFamily="18" charset="0"/>
              </a:rPr>
              <a:t>Note to the trainer: Due to the scale of casualties, t</a:t>
            </a:r>
            <a:r>
              <a:rPr lang="en-US" sz="800" b="1" kern="1200" baseline="0" dirty="0">
                <a:solidFill>
                  <a:schemeClr val="tx1"/>
                </a:solidFill>
                <a:effectLst/>
                <a:latin typeface="+mn-lt"/>
                <a:ea typeface="+mn-ea"/>
                <a:cs typeface="+mn-cs"/>
              </a:rPr>
              <a:t>his scenario should be treated as a major incident that may require a high number of resources from more emergency services.</a:t>
            </a:r>
          </a:p>
          <a:p>
            <a:pPr algn="just">
              <a:lnSpc>
                <a:spcPct val="107000"/>
              </a:lnSpc>
              <a:spcAft>
                <a:spcPts val="800"/>
              </a:spcAft>
            </a:pPr>
            <a:endParaRPr lang="en-US" sz="800" b="1" i="0"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3497221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11 Emergency call – </a:t>
            </a:r>
            <a:r>
              <a:rPr lang="en-GB" sz="800" b="0" kern="1200" dirty="0">
                <a:solidFill>
                  <a:schemeClr val="tx1"/>
                </a:solidFill>
                <a:effectLst/>
                <a:latin typeface="+mn-lt"/>
                <a:ea typeface="+mn-ea"/>
                <a:cs typeface="+mn-cs"/>
              </a:rPr>
              <a:t>Farm tractor malfunction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and allow DO to provide the formulation of additional questions they would like to ask to the caller to identify the possible occurrence of a CBRN event.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Guide the trainees in asking more questions, if necessary and evaluate if, based of their answers, they need even more questions to understand the situation. </a:t>
            </a:r>
          </a:p>
          <a:p>
            <a:pPr algn="just">
              <a:lnSpc>
                <a:spcPct val="107000"/>
              </a:lnSpc>
              <a:spcAft>
                <a:spcPts val="800"/>
              </a:spcAft>
            </a:pPr>
            <a:r>
              <a:rPr lang="en-US" sz="800" kern="1200" baseline="0" dirty="0">
                <a:solidFill>
                  <a:schemeClr val="tx1"/>
                </a:solidFill>
                <a:effectLst/>
                <a:latin typeface="+mn-lt"/>
                <a:ea typeface="+mn-ea"/>
                <a:cs typeface="+mn-cs"/>
              </a:rPr>
              <a:t>In this scenario it could be important to understand the chemical agent(s) involved in order to evaluate the exposure and the risk for the first responders. Try to lead the trainees to figuring out that it was a release of anhydrous ammonia</a:t>
            </a:r>
            <a:r>
              <a:rPr lang="en-US" sz="800" dirty="0">
                <a:effectLst/>
                <a:latin typeface="+mn-lt"/>
                <a:ea typeface="Calibri" panose="020F0502020204030204" pitchFamily="34" charset="0"/>
                <a:cs typeface="Times New Roman" panose="02020603050405020304" pitchFamily="18" charset="0"/>
              </a:rPr>
              <a:t> from the information provided by the caller.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In this scenario, take into account the weather conditions that prevented the gas plume to be diluted and dispersed but instead allow the formation of a low-lying plume of anhydrous ammonia.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mn-lt"/>
                <a:ea typeface="Calibri" panose="020F0502020204030204" pitchFamily="34" charset="0"/>
                <a:cs typeface="Times New Roman" panose="02020603050405020304" pitchFamily="18" charset="0"/>
              </a:rPr>
              <a:t>At 6:30 a.m. on May 3, 2019, a farm tractor experienced a mechanical failure that involved its ammonia tank while on a main road in a low-density residential area, resulting in the release of almost 2000 litres of anhydrous ammonia </a:t>
            </a: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that it is an anhydrous ammonia release at this point of the scenario</a:t>
            </a:r>
            <a:r>
              <a:rPr lang="en-US" sz="800" dirty="0">
                <a:effectLst/>
                <a:latin typeface="+mn-lt"/>
                <a:ea typeface="Calibri" panose="020F0502020204030204" pitchFamily="34" charset="0"/>
                <a:cs typeface="Times New Roman" panose="02020603050405020304" pitchFamily="18" charset="0"/>
              </a:rPr>
              <a:t>)</a:t>
            </a:r>
            <a:r>
              <a:rPr lang="en-GB" sz="800" noProof="0" dirty="0">
                <a:effectLst/>
                <a:latin typeface="+mn-lt"/>
                <a:ea typeface="Calibri" panose="020F0502020204030204" pitchFamily="34" charset="0"/>
                <a:cs typeface="Times New Roman" panose="02020603050405020304" pitchFamily="18" charset="0"/>
              </a:rPr>
              <a:t>. The tank, which wasn’t full at the time of the incident, had a capacity of almost 4000 litres. The release created a large, low-lying plume of white gas, which lingered in the area and surrounded nearby homes.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Vehicles encountering the plume stalled (possibly caused by the effects on engines or electronics), and drivers and passengers were overcome by the gas.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driver, approaching the area, saw the plume and called the emergency services reporting the incident as a car fire and reported an acrid smell and taste. During the call, the caller experiences throat irritation, coughing, difficulty breathing, and choking.</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Because DO initially reported the incident as a car fire, some FRs arriving at the scene who were unaware of the chemical release were also overcome by the gas. Other FRs who smelled ammonia and saw the white plume retreated quickly to don a self-contained breathing apparatus before attempting rescues.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Extra information for the trainees, if needed:</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Cool, humid air and calm winds (these conditions prevented the gas plume to be diluted and dispersed);</a:t>
            </a:r>
          </a:p>
          <a:p>
            <a:pPr marL="0" indent="0" algn="just">
              <a:lnSpc>
                <a:spcPct val="107000"/>
              </a:lnSpc>
              <a:spcAft>
                <a:spcPts val="800"/>
              </a:spcAft>
              <a:buFontTx/>
              <a:buNone/>
            </a:pPr>
            <a:r>
              <a:rPr lang="en-US" sz="800" b="0" dirty="0">
                <a:effectLst/>
                <a:latin typeface="+mn-lt"/>
                <a:ea typeface="Calibri" panose="020F0502020204030204" pitchFamily="34" charset="0"/>
                <a:cs typeface="Times New Roman" panose="02020603050405020304" pitchFamily="18" charset="0"/>
              </a:rPr>
              <a:t>- The four most common symptoms, each reported by five responders, were cough, burning lungs, shortness of breath, and eye irritation.</a:t>
            </a:r>
          </a:p>
          <a:p>
            <a:pPr marL="171450" indent="-171450" algn="just">
              <a:lnSpc>
                <a:spcPct val="107000"/>
              </a:lnSpc>
              <a:spcAft>
                <a:spcPts val="800"/>
              </a:spcAft>
              <a:buFontTx/>
              <a:buChar char="-"/>
            </a:pPr>
            <a:endParaRPr lang="en-US" sz="8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Based on the symptoms of the victims, the DO might be able to identify the accident as a release of anhydrous ammonia. </a:t>
            </a:r>
          </a:p>
          <a:p>
            <a:pPr marL="0" marR="0" lvl="0" indent="0" algn="just" defTabSz="914400" rtl="0" eaLnBrk="1" fontAlgn="auto" latinLnBrk="0" hangingPunct="1">
              <a:lnSpc>
                <a:spcPct val="107000"/>
              </a:lnSpc>
              <a:spcBef>
                <a:spcPts val="0"/>
              </a:spcBef>
              <a:spcAft>
                <a:spcPts val="800"/>
              </a:spcAft>
              <a:buClrTx/>
              <a:buSzTx/>
              <a:buFontTx/>
              <a:buNone/>
              <a:tabLst/>
              <a:defRPr/>
            </a:pPr>
            <a:endParaRPr lang="nl-NL" sz="800" b="1" kern="1200" baseline="0" dirty="0">
              <a:solidFill>
                <a:schemeClr val="tx1"/>
              </a:solidFill>
              <a:effectLst/>
              <a:latin typeface="+mn-lt"/>
              <a:ea typeface="+mn-ea"/>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nl-NL" sz="800" b="1" kern="1200" baseline="0" dirty="0">
                <a:solidFill>
                  <a:schemeClr val="tx1"/>
                </a:solidFill>
                <a:effectLst/>
                <a:latin typeface="+mn-lt"/>
                <a:ea typeface="+mn-ea"/>
                <a:cs typeface="Times New Roman" panose="02020603050405020304" pitchFamily="18" charset="0"/>
              </a:rPr>
              <a:t>Note to the trainer: Due to the scale of casualties, t</a:t>
            </a:r>
            <a:r>
              <a:rPr lang="en-US" sz="800" b="1" kern="1200" baseline="0" dirty="0">
                <a:solidFill>
                  <a:schemeClr val="tx1"/>
                </a:solidFill>
                <a:effectLst/>
                <a:latin typeface="+mn-lt"/>
                <a:ea typeface="+mn-ea"/>
                <a:cs typeface="+mn-cs"/>
              </a:rPr>
              <a:t>his scenario should be treated as a major incident that may require a high number of resources from more emergency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9399234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 Title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results is to verify their knowledge concerning medical segregation in case of chemical agent intoxication.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next slides are part of topic 6.3 </a:t>
            </a:r>
            <a:r>
              <a:rPr lang="en-US" sz="800" b="0" kern="1200" noProof="0" dirty="0">
                <a:solidFill>
                  <a:schemeClr val="tx1"/>
                </a:solidFill>
                <a:effectLst/>
                <a:latin typeface="+mn-lt"/>
                <a:ea typeface="+mn-ea"/>
                <a:cs typeface="+mn-cs"/>
              </a:rPr>
              <a:t>Triage related to CBRN. They are intended to be used as a scenario discussion focused on the triage of a large number of victims of this scenario.</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aim is to verify the trainees’ practical skills in triage categorization </a:t>
            </a:r>
            <a:r>
              <a:rPr lang="pl-PL" sz="800" kern="1200" dirty="0">
                <a:solidFill>
                  <a:schemeClr val="tx1"/>
                </a:solidFill>
                <a:effectLst/>
                <a:latin typeface="+mn-lt"/>
                <a:ea typeface="+mn-ea"/>
                <a:cs typeface="+mn-cs"/>
              </a:rPr>
              <a:t>in </a:t>
            </a:r>
            <a:r>
              <a:rPr lang="en-US" sz="800" kern="1200" dirty="0">
                <a:solidFill>
                  <a:schemeClr val="tx1"/>
                </a:solidFill>
                <a:effectLst/>
                <a:latin typeface="+mn-lt"/>
                <a:ea typeface="+mn-ea"/>
                <a:cs typeface="+mn-cs"/>
              </a:rPr>
              <a:t>possible chemical agent intoxication</a:t>
            </a:r>
            <a:r>
              <a:rPr lang="pl-PL" sz="80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mass event. The trainer should interact with trainees and discuss their answers. Furthermore, the trainer should ask for the explanation of the answers</a:t>
            </a:r>
            <a:r>
              <a:rPr lang="pl-PL" sz="80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provided. </a:t>
            </a:r>
            <a:r>
              <a:rPr lang="en-US" sz="800" kern="1200" noProof="0" dirty="0">
                <a:solidFill>
                  <a:schemeClr val="tx1"/>
                </a:solidFill>
                <a:effectLst/>
                <a:latin typeface="+mn-lt"/>
                <a:ea typeface="+mn-ea"/>
                <a:cs typeface="+mn-cs"/>
              </a:rPr>
              <a:t>The trainer should divide the trainees in working groups. The established groups should choose their spokesperson. The information obtained during the presentation should be provided to the trainer only via the spokesperson.</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Detailed description</a:t>
            </a:r>
            <a:r>
              <a:rPr lang="pl-PL" sz="800" kern="1200" dirty="0">
                <a:solidFill>
                  <a:schemeClr val="tx1"/>
                </a:solidFill>
                <a:effectLst/>
                <a:latin typeface="+mn-lt"/>
                <a:ea typeface="+mn-ea"/>
                <a:cs typeface="+mn-cs"/>
              </a:rPr>
              <a:t>s</a:t>
            </a:r>
            <a:r>
              <a:rPr lang="en-US" sz="800" kern="1200" dirty="0">
                <a:solidFill>
                  <a:schemeClr val="tx1"/>
                </a:solidFill>
                <a:effectLst/>
                <a:latin typeface="+mn-lt"/>
                <a:ea typeface="+mn-ea"/>
                <a:cs typeface="+mn-cs"/>
              </a:rPr>
              <a:t> are provided in the slide notes.</a:t>
            </a: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https://www.cdc.gov/niosh/ershdb/emergencyresponsecard_29750013.html</a:t>
            </a:r>
            <a:endParaRPr lang="en-US" sz="800" dirty="0">
              <a:effectLst/>
              <a:latin typeface="+mn-lt"/>
              <a:ea typeface="Calibri" panose="020F0502020204030204" pitchFamily="34" charset="0"/>
              <a:cs typeface="Times New Roman" panose="02020603050405020304" pitchFamily="18" charset="0"/>
            </a:endParaRPr>
          </a:p>
          <a:p>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https://anhydrous-ammonia.biz/anhydrous-ammonia-specifications/</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618576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11 </a:t>
            </a:r>
            <a:r>
              <a:rPr lang="en-GB" sz="800" dirty="0">
                <a:latin typeface="+mn-lt"/>
              </a:rPr>
              <a:t>Farm tractor malfunction</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GB" sz="800" dirty="0">
                <a:solidFill>
                  <a:srgbClr val="000000"/>
                </a:solidFill>
                <a:effectLst/>
                <a:latin typeface="+mn-lt"/>
                <a:ea typeface="Calibri" panose="020F0502020204030204" pitchFamily="34" charset="0"/>
                <a:cs typeface="Times New Roman" panose="02020603050405020304" pitchFamily="18" charset="0"/>
              </a:rPr>
              <a:t>Ammonia tank, </a:t>
            </a:r>
            <a:r>
              <a:rPr lang="en-GB" sz="800" b="0" i="0" dirty="0">
                <a:solidFill>
                  <a:srgbClr val="1A1A1A"/>
                </a:solidFill>
                <a:effectLst/>
                <a:latin typeface="+mn-lt"/>
              </a:rPr>
              <a:t>Yellow Tractor in Asphalt Road, low density residential area</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u="sng" dirty="0">
                <a:solidFill>
                  <a:srgbClr val="000000"/>
                </a:solidFill>
                <a:effectLst/>
                <a:latin typeface="+mn-lt"/>
                <a:ea typeface="Calibri" panose="020F0502020204030204" pitchFamily="34" charset="0"/>
                <a:cs typeface="Times New Roman" panose="02020603050405020304" pitchFamily="18" charset="0"/>
              </a:rPr>
              <a:t>https://danielstraining.com/wp-content/uploads/2015/11/100_0775.jpg</a:t>
            </a:r>
            <a:r>
              <a:rPr lang="en-GB" sz="800" u="none" dirty="0">
                <a:solidFill>
                  <a:srgbClr val="000000"/>
                </a:solidFill>
                <a:effectLst/>
                <a:latin typeface="+mn-lt"/>
                <a:ea typeface="Calibri" panose="020F0502020204030204" pitchFamily="34" charset="0"/>
                <a:cs typeface="Times New Roman" panose="02020603050405020304" pitchFamily="18" charset="0"/>
              </a:rPr>
              <a:t> </a:t>
            </a:r>
            <a:r>
              <a:rPr lang="en-US" sz="800" u="none" dirty="0">
                <a:solidFill>
                  <a:srgbClr val="000000"/>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endParaRPr lang="en-GB" sz="800" u="none"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u="sng" dirty="0">
                <a:solidFill>
                  <a:srgbClr val="000000"/>
                </a:solidFill>
                <a:effectLst/>
                <a:latin typeface="+mn-lt"/>
                <a:ea typeface="Calibri" panose="020F0502020204030204" pitchFamily="34" charset="0"/>
                <a:cs typeface="Times New Roman" panose="02020603050405020304" pitchFamily="18" charset="0"/>
              </a:rPr>
              <a:t>https://www.pexels.com/photo/yellow-tractor-in-asphalt-road-771146/</a:t>
            </a:r>
            <a:r>
              <a:rPr lang="en-GB" sz="800" u="none" dirty="0">
                <a:solidFill>
                  <a:srgbClr val="000000"/>
                </a:solidFill>
                <a:effectLst/>
                <a:latin typeface="+mn-lt"/>
                <a:ea typeface="Calibri" panose="020F0502020204030204" pitchFamily="34" charset="0"/>
                <a:cs typeface="Times New Roman" panose="02020603050405020304" pitchFamily="18" charset="0"/>
              </a:rPr>
              <a:t>, free use </a:t>
            </a:r>
            <a:r>
              <a:rPr lang="en-GB" sz="800" u="none" dirty="0" err="1">
                <a:solidFill>
                  <a:srgbClr val="000000"/>
                </a:solidFill>
                <a:effectLst/>
                <a:latin typeface="+mn-lt"/>
                <a:ea typeface="Calibri" panose="020F0502020204030204" pitchFamily="34" charset="0"/>
                <a:cs typeface="Times New Roman" panose="02020603050405020304" pitchFamily="18" charset="0"/>
              </a:rPr>
              <a:t>Pexels</a:t>
            </a:r>
            <a:r>
              <a:rPr lang="en-GB" sz="800" u="none" dirty="0">
                <a:solidFill>
                  <a:srgbClr val="000000"/>
                </a:solidFill>
                <a:effectLst/>
                <a:latin typeface="+mn-lt"/>
                <a:ea typeface="Calibri" panose="020F0502020204030204" pitchFamily="34" charset="0"/>
                <a:cs typeface="Times New Roman" panose="02020603050405020304" pitchFamily="18" charset="0"/>
              </a:rPr>
              <a:t> license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u="sng" dirty="0">
                <a:solidFill>
                  <a:srgbClr val="000000"/>
                </a:solidFill>
                <a:effectLst/>
                <a:latin typeface="+mn-lt"/>
                <a:ea typeface="Calibri" panose="020F0502020204030204" pitchFamily="34" charset="0"/>
                <a:cs typeface="Times New Roman" panose="02020603050405020304" pitchFamily="18" charset="0"/>
              </a:rPr>
              <a:t>https://www.pexels.com/photo/residential-district-with-buildings-in-suburb-area-5922518/</a:t>
            </a:r>
            <a:r>
              <a:rPr lang="en-GB" sz="800" u="none" dirty="0">
                <a:solidFill>
                  <a:srgbClr val="000000"/>
                </a:solidFill>
                <a:effectLst/>
                <a:latin typeface="+mn-lt"/>
                <a:ea typeface="Calibri" panose="020F0502020204030204" pitchFamily="34" charset="0"/>
                <a:cs typeface="Times New Roman" panose="02020603050405020304" pitchFamily="18" charset="0"/>
              </a:rPr>
              <a:t>, free use </a:t>
            </a:r>
            <a:r>
              <a:rPr lang="en-GB" sz="800" u="none" dirty="0" err="1">
                <a:solidFill>
                  <a:srgbClr val="000000"/>
                </a:solidFill>
                <a:effectLst/>
                <a:latin typeface="+mn-lt"/>
                <a:ea typeface="Calibri" panose="020F0502020204030204" pitchFamily="34" charset="0"/>
                <a:cs typeface="Times New Roman" panose="02020603050405020304" pitchFamily="18" charset="0"/>
              </a:rPr>
              <a:t>Pexels</a:t>
            </a:r>
            <a:r>
              <a:rPr lang="en-GB" sz="800" u="none" dirty="0">
                <a:solidFill>
                  <a:srgbClr val="000000"/>
                </a:solidFill>
                <a:effectLst/>
                <a:latin typeface="+mn-lt"/>
                <a:ea typeface="Calibri" panose="020F0502020204030204" pitchFamily="34" charset="0"/>
                <a:cs typeface="Times New Roman" panose="02020603050405020304" pitchFamily="18" charset="0"/>
              </a:rPr>
              <a:t> license </a:t>
            </a:r>
            <a:endParaRPr lang="en-GB" sz="800" u="sng"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Preliminary information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trainees become familiar with the scenario and its key facts.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While introducing the scenario, discuss with the trainee what could have happened, and the possible chemical agent(s) involved. The bleach smell and the symptoms experienced by the victims should be the indicator of chlorine gas as a possible cause of the intoxication.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Explain that in the next steps of the exercise the trainees will have to assess the conditions of the 10 victims transported to the triage point and assign a triage category to each of them.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indent="0">
              <a:buFont typeface="Arial" panose="020B0604020202020204" pitchFamily="34" charset="0"/>
              <a:buNone/>
            </a:pPr>
            <a:r>
              <a:rPr lang="en-US" sz="800" u="sng" kern="1200" noProof="0" dirty="0">
                <a:solidFill>
                  <a:schemeClr val="tx1"/>
                </a:solidFill>
                <a:effectLst/>
                <a:latin typeface="+mn-lt"/>
                <a:ea typeface="+mn-ea"/>
                <a:cs typeface="+mn-cs"/>
              </a:rPr>
              <a:t>Full scenario:</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mn-lt"/>
                <a:ea typeface="Calibri" panose="020F0502020204030204" pitchFamily="34" charset="0"/>
                <a:cs typeface="Times New Roman" panose="02020603050405020304" pitchFamily="18" charset="0"/>
              </a:rPr>
              <a:t>At 6:30 a.m. on May 3, 2019, a farm tractor experienced a mechanical failure that involved its ammonia tank while on a main road in a low-density residential area, resulting in the release of almost 2000 litres of anhydrous ammonia </a:t>
            </a: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that it is an anhydrous ammonia release at this point of the scenario</a:t>
            </a:r>
            <a:r>
              <a:rPr lang="en-US" sz="800" dirty="0">
                <a:effectLst/>
                <a:latin typeface="+mn-lt"/>
                <a:ea typeface="Calibri" panose="020F0502020204030204" pitchFamily="34" charset="0"/>
                <a:cs typeface="Times New Roman" panose="02020603050405020304" pitchFamily="18" charset="0"/>
              </a:rPr>
              <a:t>)</a:t>
            </a:r>
            <a:r>
              <a:rPr lang="en-GB" sz="800" noProof="0" dirty="0">
                <a:effectLst/>
                <a:latin typeface="+mn-lt"/>
                <a:ea typeface="Calibri" panose="020F0502020204030204" pitchFamily="34" charset="0"/>
                <a:cs typeface="Times New Roman" panose="02020603050405020304" pitchFamily="18" charset="0"/>
              </a:rPr>
              <a:t>. The tank, which wasn’t full at the time of the incident, had a capacity of almost 4000 litres. The release created a large, low-lying plume of white gas, which lingered in the area and surrounded nearby homes.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Vehicles encountering the plume stalled (possibly caused by the effects on engines or electronics), and drivers and passengers were overcome by the gas.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driver, approaching the area, saw the plume and called the emergency services reporting the incident as a car fire and reported an acrid smell and taste. During the call, the caller experiences throat irritation, coughing, difficulty breathing, and choking.</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Because DO initially reported the incident as a car fire, some FRs arriving at the scene who were unaware of the chemical release were also overcome by the gas. Other FRs who smelled ammonia and saw the white plume retreated quickly to don a self-contained breathing apparatus before attempting rescues.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13 first responders were transported to the hospital. One first responder was hospitalized, requiring intubation, mechanical ventilation, and ICU care.</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Victims were rescued from cars and homes nearest to the release.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shelter-in-place order was issued to residents living within a 1.5-Km radius of the release.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Overall, 83 persons, including first responders, motorists, and neighborhood residents, were evaluated at six local hospitals because of exposure to the gas. Among the 83 persons evaluated for effects of the chemical release, 14 were hospitalized, including eight who were admitted to the ICU, seven of whom required endotracheal intubation and mechanical ventilation; no deaths occurred. In addition, ICU health care providers experienced symptoms of secondary exposure.</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No victims had been decontaminated in the field. Many victims were decontaminated at the hospital (clothing removal and soap/water shower). Two hospitals decontaminated victims upon arrival to the ER, and one hospital began to decontaminate admitted victims after some ICU staff members experienced symptoms of secondary exposure in the ICU from off-gassing of anhydrous ammonia from victims’ clothing.</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FB applied a water spray to dilute the plume until the ammonia tank was empty, which took almost 3 hours.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release was later investigated by the local authorities, fire department, environmental protection agency.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Nearby coniferous trees were visibly damaged by the ammonia release and were mapped as a proxy for the location of the anhydrous ammonia plume.</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Extra information for the trainees, if needed:</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Cool, humid air and calm winds (these conditions prevented the gas plume to be diluted and dispersed);</a:t>
            </a:r>
          </a:p>
          <a:p>
            <a:pPr algn="just">
              <a:lnSpc>
                <a:spcPct val="107000"/>
              </a:lnSpc>
              <a:spcAft>
                <a:spcPts val="800"/>
              </a:spcAft>
            </a:pPr>
            <a:r>
              <a:rPr lang="en-US" sz="800" b="0" dirty="0">
                <a:effectLst/>
                <a:latin typeface="+mn-lt"/>
                <a:ea typeface="Calibri" panose="020F0502020204030204" pitchFamily="34" charset="0"/>
                <a:cs typeface="Times New Roman" panose="02020603050405020304" pitchFamily="18" charset="0"/>
              </a:rPr>
              <a:t>- Among the 18 first responders who entered the plume, nine experienced symptoms of illness within 24 hours of the release;</a:t>
            </a:r>
          </a:p>
          <a:p>
            <a:pPr algn="just">
              <a:lnSpc>
                <a:spcPct val="107000"/>
              </a:lnSpc>
              <a:spcAft>
                <a:spcPts val="800"/>
              </a:spcAft>
            </a:pPr>
            <a:r>
              <a:rPr lang="en-US" sz="800" b="0" dirty="0">
                <a:effectLst/>
                <a:latin typeface="+mn-lt"/>
                <a:ea typeface="Calibri" panose="020F0502020204030204" pitchFamily="34" charset="0"/>
                <a:cs typeface="Times New Roman" panose="02020603050405020304" pitchFamily="18" charset="0"/>
              </a:rPr>
              <a:t>- The four most common symptoms, each reported by five responders, were cough, burning lungs, shortness of breath, and eye irritation;</a:t>
            </a:r>
          </a:p>
          <a:p>
            <a:pPr algn="just">
              <a:lnSpc>
                <a:spcPct val="107000"/>
              </a:lnSpc>
              <a:spcAft>
                <a:spcPts val="800"/>
              </a:spcAft>
            </a:pPr>
            <a:r>
              <a:rPr lang="en-US" sz="800" b="0" dirty="0">
                <a:effectLst/>
                <a:latin typeface="+mn-lt"/>
                <a:ea typeface="Calibri" panose="020F0502020204030204" pitchFamily="34" charset="0"/>
                <a:cs typeface="Times New Roman" panose="02020603050405020304" pitchFamily="18" charset="0"/>
              </a:rPr>
              <a:t>- Overall</a:t>
            </a:r>
            <a:r>
              <a:rPr lang="en-US" sz="800" dirty="0">
                <a:effectLst/>
                <a:latin typeface="+mn-lt"/>
                <a:ea typeface="Calibri" panose="020F0502020204030204" pitchFamily="34" charset="0"/>
                <a:cs typeface="Times New Roman" panose="02020603050405020304" pitchFamily="18" charset="0"/>
              </a:rPr>
              <a:t>, 129 FB personnel, 30 Police officers, and numerous DO responded.</a:t>
            </a: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Anhydrous ammonia is a clear, colorless, pungent, irritating gas that can cause severe respiratory and ocular damage. </a:t>
            </a:r>
            <a:r>
              <a:rPr lang="en-US" sz="800" dirty="0">
                <a:solidFill>
                  <a:srgbClr val="000000"/>
                </a:solidFill>
                <a:effectLst/>
                <a:latin typeface="+mn-lt"/>
                <a:ea typeface="Calibri" panose="020F0502020204030204" pitchFamily="34" charset="0"/>
                <a:cs typeface="Times New Roman" panose="02020603050405020304" pitchFamily="18" charset="0"/>
              </a:rPr>
              <a:t>Ammonia can be absorbed into the body by inhalation, ingestion, eye contact, and skin contact. Ingestion is an uncommon route of exposure. Absorption by eye contact may be limited by severe corrosive injury and/or by significant spasmodic blinking (blepharospasm), even with mild exposures. Effects occur rapidly following exposure to ammonia. Some respiratory symptoms may be delayed in onset.</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Ammonia used commercially is usually named anhydrous ammonia. This term emphasizes the absence of water. Because ammonia boils at -33 °C, the liquid must be stored under pressure or at low temperature. It is normally used in agriculture, refrigeration, food industry, as a disinfectant and in chemical manufacturing.</a:t>
            </a: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Especially interesting in this incident is that secondary exposure of hospital personnel was reported. The amount of gas brought in by the patient(s) is probably minor (most should dissipate before arrival at the hospital) therefore the symptoms of hospital personnel are expected to be very minor. It is reported occasionally also in literature, such as after chlorine gas exposure and multiple casualties.</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Most hospitals reported receiving insufficient information about the chemical, type of exposure, and the number and triage category of inbound victims. These hospitals therefore received inadequate decontamination recommendations, leading to secondary exposures of hospital personnel. Clear communication during a chemical release is essential to reduce exposures and harm. The timing of this event in the early morning when traffic was sparse and its location in a less populated area minimized morbidity among residents and motorists, and the actions of the first responders likely saved lives. However, multiple communication challenges during each part of the response hindered effective action to prevent exposures. Responders who initially arrived on scene were unaware it was a hazmat incident. Although some first responders did don the recommended personal protective equipment after smelling ammonia, half of those who entered the plume experienced symptoms, including one responder who required mechanical ventilation.</a:t>
            </a: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The communication issues between the FRs arriving at the scene and the EMS experienced in this situation are an important aspect of this scenario and should be thoroughly discussed with the trainees. </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https://www.cdc.gov/niosh/ershdb/emergencyresponsecard_29750013.html</a:t>
            </a:r>
            <a:endParaRPr lang="en-US" sz="800" dirty="0">
              <a:effectLst/>
              <a:latin typeface="+mn-lt"/>
              <a:ea typeface="Calibri" panose="020F0502020204030204" pitchFamily="34" charset="0"/>
              <a:cs typeface="Times New Roman" panose="02020603050405020304" pitchFamily="18" charset="0"/>
            </a:endParaRPr>
          </a:p>
          <a:p>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https://anhydrous-ammonia.biz/anhydrous-ammonia-specifications/</a:t>
            </a:r>
            <a:endParaRPr lang="en-US" sz="800" dirty="0">
              <a:effectLst/>
              <a:latin typeface="+mn-lt"/>
              <a:ea typeface="Calibri" panose="020F0502020204030204" pitchFamily="34" charset="0"/>
              <a:cs typeface="Times New Roman" panose="02020603050405020304" pitchFamily="18" charset="0"/>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GB" sz="800" dirty="0">
                <a:solidFill>
                  <a:srgbClr val="000000"/>
                </a:solidFill>
                <a:effectLst/>
                <a:latin typeface="+mn-lt"/>
                <a:ea typeface="Calibri" panose="020F0502020204030204" pitchFamily="34" charset="0"/>
                <a:cs typeface="Times New Roman" panose="02020603050405020304" pitchFamily="18" charset="0"/>
              </a:rPr>
              <a:t>Ammonia tank, </a:t>
            </a:r>
            <a:r>
              <a:rPr lang="en-GB" sz="800" b="0" i="0" dirty="0">
                <a:solidFill>
                  <a:srgbClr val="1A1A1A"/>
                </a:solidFill>
                <a:effectLst/>
                <a:latin typeface="+mn-lt"/>
              </a:rPr>
              <a:t>Yellow Tractor in Asphalt Road, low density residential area</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GB" sz="800" u="sng" dirty="0">
                <a:solidFill>
                  <a:srgbClr val="000000"/>
                </a:solidFill>
                <a:effectLst/>
                <a:latin typeface="+mn-lt"/>
                <a:ea typeface="Calibri" panose="020F0502020204030204" pitchFamily="34" charset="0"/>
                <a:cs typeface="Times New Roman" panose="02020603050405020304" pitchFamily="18" charset="0"/>
              </a:rPr>
              <a:t>https://danielstraining.com/wp-content/uploads/2015/11/100_0775.jpg</a:t>
            </a:r>
            <a:r>
              <a:rPr lang="en-GB" sz="800" u="none" dirty="0">
                <a:solidFill>
                  <a:srgbClr val="000000"/>
                </a:solidFill>
                <a:effectLst/>
                <a:latin typeface="+mn-lt"/>
                <a:ea typeface="Calibri" panose="020F0502020204030204" pitchFamily="34" charset="0"/>
                <a:cs typeface="Times New Roman" panose="02020603050405020304" pitchFamily="18" charset="0"/>
              </a:rPr>
              <a:t> - </a:t>
            </a:r>
            <a:r>
              <a:rPr lang="en-GB" sz="800" u="sng" dirty="0">
                <a:solidFill>
                  <a:srgbClr val="000000"/>
                </a:solidFill>
                <a:effectLst/>
                <a:latin typeface="+mn-lt"/>
                <a:ea typeface="Calibri" panose="020F0502020204030204" pitchFamily="34" charset="0"/>
                <a:cs typeface="Times New Roman" panose="02020603050405020304" pitchFamily="18" charset="0"/>
              </a:rPr>
              <a:t>https://www.pexels.com/photo/yellow-tractor-in-asphalt-road-771146/</a:t>
            </a:r>
            <a:r>
              <a:rPr lang="en-GB" sz="800" u="none" dirty="0">
                <a:solidFill>
                  <a:srgbClr val="000000"/>
                </a:solidFill>
                <a:effectLst/>
                <a:latin typeface="+mn-lt"/>
                <a:ea typeface="Calibri" panose="020F0502020204030204" pitchFamily="34" charset="0"/>
                <a:cs typeface="Times New Roman" panose="02020603050405020304" pitchFamily="18" charset="0"/>
              </a:rPr>
              <a:t> - </a:t>
            </a:r>
            <a:r>
              <a:rPr lang="en-GB" sz="800" u="sng" dirty="0">
                <a:solidFill>
                  <a:srgbClr val="000000"/>
                </a:solidFill>
                <a:effectLst/>
                <a:latin typeface="+mn-lt"/>
                <a:ea typeface="Calibri" panose="020F0502020204030204" pitchFamily="34" charset="0"/>
                <a:cs typeface="Times New Roman" panose="02020603050405020304" pitchFamily="18" charset="0"/>
              </a:rPr>
              <a:t>https://www.pexels.com/photo/residential-district-with-buildings-in-suburb-area-5922518/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905228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The </a:t>
            </a:r>
            <a:r>
              <a:rPr lang="en-US" sz="800" kern="1200" noProof="0" dirty="0">
                <a:solidFill>
                  <a:schemeClr val="tx1"/>
                </a:solidFill>
                <a:effectLst/>
                <a:latin typeface="+mn-lt"/>
                <a:ea typeface="+mn-ea"/>
                <a:cs typeface="+mn-cs"/>
              </a:rPr>
              <a:t>possible answers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Cooperation in trainee groups, competition among groups.</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This slide presents some possible doubts and potential points for discussion that could be raised during the presentation of the scenario.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I</a:t>
            </a:r>
            <a:r>
              <a:rPr lang="en-US" sz="800" kern="1200" noProof="0" dirty="0">
                <a:solidFill>
                  <a:schemeClr val="tx1"/>
                </a:solidFill>
                <a:effectLst/>
                <a:latin typeface="+mn-lt"/>
                <a:ea typeface="+mn-ea"/>
                <a:cs typeface="+mn-cs"/>
              </a:rPr>
              <a:t>nteract with trainees. The trainees should provide their own explanation to the points. Discuss concerning the answers given by the trainees to the points on the slide.</a:t>
            </a:r>
            <a:endParaRPr lang="en-US" sz="800" b="0" noProof="0" dirty="0">
              <a:latin typeface="+mn-lt"/>
            </a:endParaRPr>
          </a:p>
          <a:p>
            <a:r>
              <a:rPr lang="en-US" sz="800" kern="1200" noProof="0" dirty="0">
                <a:solidFill>
                  <a:schemeClr val="tx1"/>
                </a:solidFill>
                <a:effectLst/>
                <a:latin typeface="+mn-lt"/>
                <a:ea typeface="+mn-ea"/>
                <a:cs typeface="+mn-cs"/>
              </a:rPr>
              <a:t>Below are some of the possible answers, discuss and interact with trainees. Make sure the trainees in the same group cooperate while different groups compete to find the potential correct answers.</a:t>
            </a:r>
          </a:p>
          <a:p>
            <a:endParaRPr lang="en-US" sz="800" kern="1200" noProof="0" dirty="0">
              <a:solidFill>
                <a:schemeClr val="tx1"/>
              </a:solidFill>
              <a:effectLst/>
              <a:latin typeface="+mn-lt"/>
              <a:ea typeface="+mn-ea"/>
              <a:cs typeface="+mn-cs"/>
            </a:endParaRPr>
          </a:p>
          <a:p>
            <a:r>
              <a:rPr lang="en-US" sz="800" dirty="0">
                <a:latin typeface="+mn-lt"/>
              </a:rPr>
              <a:t>Unintentional release of chemical agents from car fire:</a:t>
            </a:r>
          </a:p>
          <a:p>
            <a:pPr marL="171450" indent="-171450">
              <a:buFontTx/>
              <a:buChar char="-"/>
            </a:pPr>
            <a:r>
              <a:rPr lang="en-US" sz="800" dirty="0">
                <a:latin typeface="+mn-lt"/>
              </a:rPr>
              <a:t>Road accident involving the car</a:t>
            </a:r>
          </a:p>
          <a:p>
            <a:pPr marL="171450" indent="-171450">
              <a:buFontTx/>
              <a:buChar char="-"/>
            </a:pPr>
            <a:r>
              <a:rPr lang="en-US" sz="800" dirty="0">
                <a:latin typeface="+mn-lt"/>
              </a:rPr>
              <a:t>Malfunction of the car on fire</a:t>
            </a:r>
          </a:p>
          <a:p>
            <a:pPr marL="171450" indent="-171450">
              <a:buFontTx/>
              <a:buChar char="-"/>
            </a:pP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latin typeface="+mn-lt"/>
              </a:rPr>
              <a:t>Unintentional release from other sources: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latin typeface="+mn-lt"/>
              </a:rPr>
              <a:t>Road accident of another vehicle.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latin typeface="+mn-lt"/>
              </a:rPr>
              <a:t>Malfunction of another vehicle.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latin typeface="+mn-lt"/>
              </a:rPr>
              <a:t>Release from a site near the road.</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sz="800" dirty="0">
              <a:latin typeface="+mn-lt"/>
            </a:endParaRPr>
          </a:p>
          <a:p>
            <a:r>
              <a:rPr lang="en-US" sz="800" dirty="0">
                <a:latin typeface="+mn-lt"/>
              </a:rPr>
              <a:t>Intentional release of chemical agents (could it be a revenge act or a terrorist attack?)</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latin typeface="+mn-lt"/>
              </a:rPr>
              <a:t>Equipment failure due to sabotage for terrorist purposes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latin typeface="+mn-lt"/>
              </a:rPr>
              <a:t>Equipment failure due to sabotage for other purposes (extreme anger, revenge, etc.)</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Based on the description of the scenario, the accident was caused by a mechanical failure of the farm tractor’s ammonia tank.</a:t>
            </a:r>
            <a:r>
              <a:rPr lang="en-US" sz="800" dirty="0">
                <a:latin typeface="+mn-lt"/>
              </a:rPr>
              <a:t> However, sabotage or terrorism cannot be ruled out at this point. Further investigation into this matter will be necessary.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800" dirty="0">
              <a:latin typeface="+mn-lt"/>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Inform the media – discuss with the trainees about the necessity of informing the media. Discuss with them that any kind of information released to the media may cause unexpected reactions among the population (especially locally), which could create difficulties in properly executing the appropriate emergency procedures.</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https://www.cdc.gov/niosh/ershdb/emergencyresponsecard_29750013.html</a:t>
            </a:r>
            <a:endParaRPr lang="en-US" sz="800" dirty="0">
              <a:effectLst/>
              <a:latin typeface="+mn-lt"/>
              <a:ea typeface="Calibri" panose="020F0502020204030204" pitchFamily="34" charset="0"/>
              <a:cs typeface="Times New Roman" panose="02020603050405020304" pitchFamily="18" charset="0"/>
            </a:endParaRPr>
          </a:p>
          <a:p>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https://anhydrous-ammonia.biz/anhydrous-ammonia-specifications/</a:t>
            </a:r>
            <a:endParaRPr lang="en-US" sz="800" dirty="0">
              <a:effectLst/>
              <a:latin typeface="+mn-lt"/>
              <a:ea typeface="Calibri" panose="020F0502020204030204" pitchFamily="34" charset="0"/>
              <a:cs typeface="Times New Roman" panose="02020603050405020304" pitchFamily="18" charset="0"/>
            </a:endParaRP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21933099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Triage introduction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the proper allocation of victims based on provided symptoms.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Explain that the aim of this exercise is to verify the trainees’ knowledge concerning the medical segregation. The trainees need to allocate (based on provided symptoms</a:t>
            </a:r>
            <a:r>
              <a:rPr lang="pl-PL" sz="800" kern="1200" dirty="0">
                <a:solidFill>
                  <a:schemeClr val="tx1"/>
                </a:solidFill>
                <a:effectLst/>
                <a:latin typeface="+mn-lt"/>
                <a:ea typeface="+mn-ea"/>
                <a:cs typeface="+mn-cs"/>
              </a:rPr>
              <a:t>, </a:t>
            </a:r>
            <a:r>
              <a:rPr lang="en-US" sz="800" dirty="0">
                <a:latin typeface="+mn-lt"/>
              </a:rPr>
              <a:t>Respiratory Rate</a:t>
            </a:r>
            <a:r>
              <a:rPr lang="pl-PL" sz="800" dirty="0">
                <a:latin typeface="+mn-lt"/>
              </a:rPr>
              <a:t> (RR), </a:t>
            </a:r>
            <a:r>
              <a:rPr lang="en-US" sz="800" dirty="0">
                <a:latin typeface="+mn-lt"/>
              </a:rPr>
              <a:t>Systolic Blood Pressure</a:t>
            </a:r>
            <a:r>
              <a:rPr lang="pl-PL" sz="800" dirty="0">
                <a:latin typeface="+mn-lt"/>
              </a:rPr>
              <a:t> (SBP), AVPU scale (Alert, Voice, Pain, Unresponsive) </a:t>
            </a:r>
            <a:r>
              <a:rPr lang="en-US" sz="800" kern="1200" dirty="0">
                <a:solidFill>
                  <a:schemeClr val="tx1"/>
                </a:solidFill>
                <a:effectLst/>
                <a:latin typeface="+mn-lt"/>
                <a:ea typeface="+mn-ea"/>
                <a:cs typeface="+mn-cs"/>
              </a:rPr>
              <a:t>the patients to the four triage categories (The categories are described in detail in the following slide). Interact with the trainees. Compare the provided answers, discuss with trainees their answers.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latin typeface="+mn-lt"/>
            </a:endParaRPr>
          </a:p>
        </p:txBody>
      </p:sp>
    </p:spTree>
    <p:extLst>
      <p:ext uri="{BB962C8B-B14F-4D97-AF65-F5344CB8AC3E}">
        <p14:creationId xmlns:p14="http://schemas.microsoft.com/office/powerpoint/2010/main" val="21654711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Triage methodology.</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the proper allocation of victims based on provided symptoms</a:t>
            </a:r>
            <a:r>
              <a:rPr lang="pl-PL" sz="800" kern="1200" dirty="0">
                <a:solidFill>
                  <a:schemeClr val="tx1"/>
                </a:solidFill>
                <a:effectLst/>
                <a:latin typeface="+mn-lt"/>
                <a:ea typeface="+mn-ea"/>
                <a:cs typeface="+mn-cs"/>
              </a:rPr>
              <a:t>, RR, SBP, AVPU</a:t>
            </a:r>
            <a:r>
              <a:rPr lang="en-US" sz="80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the scoring criteria, ask the trainees to write it down. It will allow them to properly allocate the victims to the triage categories.</a:t>
            </a:r>
            <a:endParaRPr lang="pl-PL"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15096090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first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delayed group.</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slide is prepared in such a way that the answers will appear later than text with symptoms. Allow the trainees to work for approx. 1-2 minutes and collect the written answers provided by the working groups spokespersons. The time 1-2 minutes reflects the real situation. Try to collect the answers in this same time. </a:t>
            </a:r>
          </a:p>
          <a:p>
            <a:r>
              <a:rPr lang="en-US" sz="800" b="1" kern="1200" noProof="0" dirty="0">
                <a:solidFill>
                  <a:schemeClr val="tx1"/>
                </a:solidFill>
                <a:effectLst/>
                <a:latin typeface="+mn-lt"/>
                <a:ea typeface="+mn-ea"/>
                <a:cs typeface="+mn-cs"/>
              </a:rPr>
              <a:t>These instructions apply to all the following slides.</a:t>
            </a:r>
          </a:p>
          <a:p>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should allocate the victim to the </a:t>
            </a:r>
            <a:r>
              <a:rPr lang="en-US" sz="800" b="1" kern="1200" noProof="0" dirty="0">
                <a:solidFill>
                  <a:schemeClr val="tx1"/>
                </a:solidFill>
                <a:effectLst/>
                <a:latin typeface="+mn-lt"/>
                <a:ea typeface="+mn-ea"/>
                <a:cs typeface="+mn-cs"/>
              </a:rPr>
              <a:t>minimal (GREEN) </a:t>
            </a:r>
            <a:r>
              <a:rPr lang="en-US" sz="800" kern="1200" noProof="0" dirty="0">
                <a:solidFill>
                  <a:schemeClr val="tx1"/>
                </a:solidFill>
                <a:effectLst/>
                <a:latin typeface="+mn-lt"/>
                <a:ea typeface="+mn-ea"/>
                <a:cs typeface="+mn-cs"/>
              </a:rPr>
              <a:t>group. This mean that, the symptoms are not life threating and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13477612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Symptoms of second victim.</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immediate (red)</a:t>
            </a:r>
            <a:r>
              <a:rPr lang="en-US" sz="800" kern="1200" noProof="0" dirty="0">
                <a:solidFill>
                  <a:schemeClr val="tx1"/>
                </a:solidFill>
                <a:effectLst/>
                <a:latin typeface="+mn-lt"/>
                <a:ea typeface="+mn-ea"/>
                <a:cs typeface="+mn-cs"/>
              </a:rPr>
              <a:t> group. </a:t>
            </a:r>
            <a:r>
              <a:rPr lang="pl-PL" sz="800" kern="1200" dirty="0">
                <a:solidFill>
                  <a:schemeClr val="tx1"/>
                </a:solidFill>
                <a:effectLst/>
                <a:latin typeface="+mn-lt"/>
                <a:ea typeface="+mn-ea"/>
                <a:cs typeface="+mn-cs"/>
              </a:rPr>
              <a:t>AVPU</a:t>
            </a:r>
            <a:r>
              <a:rPr lang="en-US" sz="800" kern="1200" dirty="0">
                <a:solidFill>
                  <a:schemeClr val="tx1"/>
                </a:solidFill>
                <a:effectLst/>
                <a:latin typeface="+mn-lt"/>
                <a:ea typeface="+mn-ea"/>
                <a:cs typeface="+mn-cs"/>
              </a:rPr>
              <a:t>, SBP, RR and symptoms point to a life threating state.</a:t>
            </a:r>
            <a:r>
              <a:rPr lang="en-US" sz="800" kern="1200" noProof="0" dirty="0">
                <a:solidFill>
                  <a:schemeClr val="tx1"/>
                </a:solidFill>
                <a:effectLst/>
                <a:latin typeface="+mn-lt"/>
                <a:ea typeface="+mn-ea"/>
                <a:cs typeface="+mn-cs"/>
              </a:rPr>
              <a:t>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16224412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third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This mean that, the symptoms are not life threating and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26706351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fourth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immediate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allocate the patient to the </a:t>
            </a:r>
            <a:r>
              <a:rPr lang="en-US" sz="800" b="1" kern="1200" dirty="0">
                <a:solidFill>
                  <a:schemeClr val="tx1"/>
                </a:solidFill>
                <a:effectLst/>
                <a:latin typeface="+mn-lt"/>
                <a:ea typeface="+mn-ea"/>
                <a:cs typeface="+mn-cs"/>
              </a:rPr>
              <a:t>minimal (green)</a:t>
            </a:r>
            <a:r>
              <a:rPr lang="en-US" sz="800" kern="1200" dirty="0">
                <a:solidFill>
                  <a:schemeClr val="tx1"/>
                </a:solidFill>
                <a:effectLst/>
                <a:latin typeface="+mn-lt"/>
                <a:ea typeface="+mn-ea"/>
                <a:cs typeface="+mn-cs"/>
              </a:rPr>
              <a:t> group. </a:t>
            </a:r>
            <a:r>
              <a:rPr lang="en-US" sz="800" kern="1200" noProof="0" dirty="0">
                <a:solidFill>
                  <a:schemeClr val="tx1"/>
                </a:solidFill>
                <a:effectLst/>
                <a:latin typeface="+mn-lt"/>
                <a:ea typeface="+mn-ea"/>
                <a:cs typeface="+mn-cs"/>
              </a:rPr>
              <a:t>This mean that, the symptoms are not life threating and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39037450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fifth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delayed (yellow)</a:t>
            </a:r>
            <a:r>
              <a:rPr lang="en-US" sz="800" kern="1200" noProof="0" dirty="0">
                <a:solidFill>
                  <a:schemeClr val="tx1"/>
                </a:solidFill>
                <a:effectLst/>
                <a:latin typeface="+mn-lt"/>
                <a:ea typeface="+mn-ea"/>
                <a:cs typeface="+mn-cs"/>
              </a:rPr>
              <a:t> group. The provided symptoms are not life threating, however, require medical intervention provided by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3127484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sixth victims.</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immediate (red)</a:t>
            </a:r>
            <a:r>
              <a:rPr lang="en-US" sz="800" kern="1200" noProof="0" dirty="0">
                <a:solidFill>
                  <a:schemeClr val="tx1"/>
                </a:solidFill>
                <a:effectLst/>
                <a:latin typeface="+mn-lt"/>
                <a:ea typeface="+mn-ea"/>
                <a:cs typeface="+mn-cs"/>
              </a:rPr>
              <a:t> group. </a:t>
            </a:r>
            <a:r>
              <a:rPr lang="pl-PL" sz="800" kern="1200" dirty="0">
                <a:solidFill>
                  <a:schemeClr val="tx1"/>
                </a:solidFill>
                <a:effectLst/>
                <a:latin typeface="+mn-lt"/>
                <a:ea typeface="+mn-ea"/>
                <a:cs typeface="+mn-cs"/>
              </a:rPr>
              <a:t>AVPU</a:t>
            </a:r>
            <a:r>
              <a:rPr lang="en-US" sz="800" kern="1200" dirty="0">
                <a:solidFill>
                  <a:schemeClr val="tx1"/>
                </a:solidFill>
                <a:effectLst/>
                <a:latin typeface="+mn-lt"/>
                <a:ea typeface="+mn-ea"/>
                <a:cs typeface="+mn-cs"/>
              </a:rPr>
              <a:t>, SBP, RR and symptoms point to a life threating state.</a:t>
            </a:r>
            <a:r>
              <a:rPr lang="en-US" sz="800" kern="1200" noProof="0" dirty="0">
                <a:solidFill>
                  <a:schemeClr val="tx1"/>
                </a:solidFill>
                <a:effectLst/>
                <a:latin typeface="+mn-lt"/>
                <a:ea typeface="+mn-ea"/>
                <a:cs typeface="+mn-cs"/>
              </a:rPr>
              <a:t>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3771193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11 </a:t>
            </a:r>
            <a:r>
              <a:rPr lang="en-GB" sz="800" b="0" kern="1200" dirty="0">
                <a:solidFill>
                  <a:schemeClr val="tx1"/>
                </a:solidFill>
                <a:effectLst/>
                <a:latin typeface="+mn-lt"/>
                <a:ea typeface="+mn-ea"/>
                <a:cs typeface="+mn-cs"/>
              </a:rPr>
              <a:t>Farm tractor malfunction</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seventh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dead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7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7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700" kern="1200" dirty="0">
                <a:solidFill>
                  <a:schemeClr val="tx1"/>
                </a:solidFill>
                <a:effectLst/>
                <a:latin typeface="+mn-lt"/>
                <a:ea typeface="+mn-ea"/>
                <a:cs typeface="+mn-cs"/>
              </a:rPr>
              <a:t>The provided symptoms allocate the patient to the </a:t>
            </a:r>
            <a:r>
              <a:rPr lang="en-US" sz="700" b="1" kern="1200" dirty="0">
                <a:solidFill>
                  <a:schemeClr val="tx1"/>
                </a:solidFill>
                <a:effectLst/>
                <a:latin typeface="+mn-lt"/>
                <a:ea typeface="+mn-ea"/>
                <a:cs typeface="+mn-cs"/>
              </a:rPr>
              <a:t>minimal (green)</a:t>
            </a:r>
            <a:r>
              <a:rPr lang="en-US" sz="700" kern="1200" dirty="0">
                <a:solidFill>
                  <a:schemeClr val="tx1"/>
                </a:solidFill>
                <a:effectLst/>
                <a:latin typeface="+mn-lt"/>
                <a:ea typeface="+mn-ea"/>
                <a:cs typeface="+mn-cs"/>
              </a:rPr>
              <a:t> group. </a:t>
            </a:r>
            <a:r>
              <a:rPr lang="en-US" sz="800" kern="1200" noProof="0" dirty="0">
                <a:solidFill>
                  <a:schemeClr val="tx1"/>
                </a:solidFill>
                <a:effectLst/>
                <a:latin typeface="+mn-lt"/>
                <a:ea typeface="+mn-ea"/>
                <a:cs typeface="+mn-cs"/>
              </a:rPr>
              <a:t>This mean that, the symptoms are not life threating and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33197548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eighth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delayed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immediate (red)</a:t>
            </a:r>
            <a:r>
              <a:rPr lang="en-US" sz="800" kern="1200" noProof="0" dirty="0">
                <a:solidFill>
                  <a:schemeClr val="tx1"/>
                </a:solidFill>
                <a:effectLst/>
                <a:latin typeface="+mn-lt"/>
                <a:ea typeface="+mn-ea"/>
                <a:cs typeface="+mn-cs"/>
              </a:rPr>
              <a:t> group. </a:t>
            </a:r>
            <a:r>
              <a:rPr lang="pl-PL" sz="800" kern="1200" dirty="0">
                <a:solidFill>
                  <a:schemeClr val="tx1"/>
                </a:solidFill>
                <a:effectLst/>
                <a:latin typeface="+mn-lt"/>
                <a:ea typeface="+mn-ea"/>
                <a:cs typeface="+mn-cs"/>
              </a:rPr>
              <a:t>AVPU</a:t>
            </a:r>
            <a:r>
              <a:rPr lang="en-US" sz="800" kern="1200" dirty="0">
                <a:solidFill>
                  <a:schemeClr val="tx1"/>
                </a:solidFill>
                <a:effectLst/>
                <a:latin typeface="+mn-lt"/>
                <a:ea typeface="+mn-ea"/>
                <a:cs typeface="+mn-cs"/>
              </a:rPr>
              <a:t>, SBP, RR and symptoms point to a life threating state.</a:t>
            </a:r>
            <a:r>
              <a:rPr lang="en-US" sz="800" kern="1200" noProof="0" dirty="0">
                <a:solidFill>
                  <a:schemeClr val="tx1"/>
                </a:solidFill>
                <a:effectLst/>
                <a:latin typeface="+mn-lt"/>
                <a:ea typeface="+mn-ea"/>
                <a:cs typeface="+mn-cs"/>
              </a:rPr>
              <a:t>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27017215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ninth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categorized the patient to dead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allocate the patient to the </a:t>
            </a:r>
            <a:r>
              <a:rPr lang="en-US" sz="800" b="1" kern="1200" dirty="0">
                <a:solidFill>
                  <a:schemeClr val="tx1"/>
                </a:solidFill>
                <a:effectLst/>
                <a:latin typeface="+mn-lt"/>
                <a:ea typeface="+mn-ea"/>
                <a:cs typeface="+mn-cs"/>
              </a:rPr>
              <a:t>minimal (green)</a:t>
            </a:r>
            <a:r>
              <a:rPr lang="en-US" sz="800" kern="1200" dirty="0">
                <a:solidFill>
                  <a:schemeClr val="tx1"/>
                </a:solidFill>
                <a:effectLst/>
                <a:latin typeface="+mn-lt"/>
                <a:ea typeface="+mn-ea"/>
                <a:cs typeface="+mn-cs"/>
              </a:rPr>
              <a:t> group. </a:t>
            </a:r>
            <a:r>
              <a:rPr lang="en-US" sz="800" kern="1200" noProof="0" dirty="0">
                <a:solidFill>
                  <a:schemeClr val="tx1"/>
                </a:solidFill>
                <a:effectLst/>
                <a:latin typeface="+mn-lt"/>
                <a:ea typeface="+mn-ea"/>
                <a:cs typeface="+mn-cs"/>
              </a:rPr>
              <a:t>This mean that, the symptoms are not life threating and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94569115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tenth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immediate (red)</a:t>
            </a:r>
            <a:r>
              <a:rPr lang="en-US" sz="800" kern="1200" noProof="0" dirty="0">
                <a:solidFill>
                  <a:schemeClr val="tx1"/>
                </a:solidFill>
                <a:effectLst/>
                <a:latin typeface="+mn-lt"/>
                <a:ea typeface="+mn-ea"/>
                <a:cs typeface="+mn-cs"/>
              </a:rPr>
              <a:t> group. </a:t>
            </a:r>
            <a:r>
              <a:rPr lang="pl-PL" sz="800" kern="1200" dirty="0">
                <a:solidFill>
                  <a:schemeClr val="tx1"/>
                </a:solidFill>
                <a:effectLst/>
                <a:latin typeface="+mn-lt"/>
                <a:ea typeface="+mn-ea"/>
                <a:cs typeface="+mn-cs"/>
              </a:rPr>
              <a:t>AVPU</a:t>
            </a:r>
            <a:r>
              <a:rPr lang="en-US" sz="800" kern="1200" dirty="0">
                <a:solidFill>
                  <a:schemeClr val="tx1"/>
                </a:solidFill>
                <a:effectLst/>
                <a:latin typeface="+mn-lt"/>
                <a:ea typeface="+mn-ea"/>
                <a:cs typeface="+mn-cs"/>
              </a:rPr>
              <a:t>, SBP, RR and symptoms point to a life threating state.</a:t>
            </a:r>
            <a:r>
              <a:rPr lang="en-US" sz="800" kern="1200" noProof="0" dirty="0">
                <a:solidFill>
                  <a:schemeClr val="tx1"/>
                </a:solidFill>
                <a:effectLst/>
                <a:latin typeface="+mn-lt"/>
                <a:ea typeface="+mn-ea"/>
                <a:cs typeface="+mn-cs"/>
              </a:rPr>
              <a:t>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148941674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Final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1862534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11 </a:t>
            </a:r>
            <a:r>
              <a:rPr lang="en-GB" sz="800" dirty="0">
                <a:latin typeface="+mn-lt"/>
              </a:rPr>
              <a:t>Farm tractor malfunction</a:t>
            </a:r>
            <a:r>
              <a:rPr lang="en-US" sz="800" dirty="0">
                <a:latin typeface="+mn-lt"/>
              </a:rPr>
              <a:t>: What do you ask? METHANE.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latin typeface="+mn-lt"/>
              </a:rPr>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latin typeface="+mn-lt"/>
              </a:rPr>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latin typeface="+mn-lt"/>
              </a:rPr>
              <a:t>only </a:t>
            </a:r>
            <a:r>
              <a:rPr lang="en-US" sz="800" b="0" kern="1200" dirty="0">
                <a:solidFill>
                  <a:schemeClr val="tx1"/>
                </a:solidFill>
                <a:effectLst/>
                <a:latin typeface="+mn-lt"/>
                <a:ea typeface="+mn-ea"/>
                <a:cs typeface="+mn-cs"/>
              </a:rPr>
              <a:t>be answered by </a:t>
            </a:r>
            <a:r>
              <a:rPr lang="en-US" sz="800" dirty="0">
                <a:latin typeface="+mn-lt"/>
              </a:rPr>
              <a:t>the caller(s) own </a:t>
            </a:r>
            <a:r>
              <a:rPr lang="en-US" sz="800" b="0" kern="1200" dirty="0">
                <a:solidFill>
                  <a:schemeClr val="tx1"/>
                </a:solidFill>
                <a:effectLst/>
                <a:latin typeface="+mn-lt"/>
                <a:ea typeface="+mn-ea"/>
                <a:cs typeface="+mn-cs"/>
              </a:rPr>
              <a:t>observations </a:t>
            </a:r>
            <a:r>
              <a:rPr lang="en-US" sz="800" dirty="0">
                <a:latin typeface="+mn-lt"/>
              </a:rPr>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latin typeface="+mn-lt"/>
              </a:rPr>
              <a:t>In this slide,</a:t>
            </a:r>
            <a:r>
              <a:rPr lang="en-US" sz="800" baseline="0" dirty="0">
                <a:latin typeface="+mn-lt"/>
              </a:rPr>
              <a:t> the trainer should facilitate the trainees' discussion on asking the right questions using the METHANE protocol.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driver,</a:t>
            </a:r>
            <a:r>
              <a:rPr lang="en-US" sz="800" kern="1200" dirty="0">
                <a:solidFill>
                  <a:schemeClr val="tx1"/>
                </a:solidFill>
                <a:effectLst/>
                <a:latin typeface="+mn-lt"/>
                <a:ea typeface="+mn-ea"/>
                <a:cs typeface="+mn-cs"/>
              </a:rPr>
              <a:t> or the subsequent call made by the FRs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latin typeface="+mn-lt"/>
              </a:rPr>
              <a:t>a. Do you think it is necessary to protect yourself first?</a:t>
            </a:r>
          </a:p>
          <a:p>
            <a:r>
              <a:rPr lang="en-US" sz="800" dirty="0">
                <a:latin typeface="+mn-lt"/>
              </a:rPr>
              <a:t>b. Can it be a CBRN scene?</a:t>
            </a:r>
          </a:p>
          <a:p>
            <a:r>
              <a:rPr lang="en-US" sz="800" dirty="0">
                <a:latin typeface="+mn-lt"/>
              </a:rPr>
              <a:t>c. Do you look for signs and symbols (ADR, UN, GHS symbols). </a:t>
            </a:r>
          </a:p>
          <a:p>
            <a:r>
              <a:rPr lang="en-US" sz="800" dirty="0">
                <a:latin typeface="+mn-lt"/>
              </a:rPr>
              <a:t>d. Strange odor / smell at the scene.</a:t>
            </a:r>
          </a:p>
          <a:p>
            <a:r>
              <a:rPr lang="en-US" sz="800" dirty="0">
                <a:latin typeface="+mn-lt"/>
              </a:rPr>
              <a:t>e. Any signs of poisoning? </a:t>
            </a:r>
          </a:p>
          <a:p>
            <a:r>
              <a:rPr lang="en-US" sz="800" dirty="0">
                <a:latin typeface="+mn-lt"/>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57229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11 </a:t>
            </a:r>
            <a:r>
              <a:rPr lang="en-GB" sz="800" dirty="0">
                <a:latin typeface="+mn-lt"/>
              </a:rPr>
              <a:t>Farm tractor malfunction</a:t>
            </a:r>
            <a:r>
              <a:rPr lang="en-US" sz="800" dirty="0">
                <a:latin typeface="+mn-lt"/>
              </a:rPr>
              <a:t>: What do you ask? Four W’s.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latin typeface="+mn-lt"/>
              </a:rPr>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latin typeface="+mn-lt"/>
              </a:rPr>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latin typeface="+mn-lt"/>
              </a:rPr>
              <a:t>only </a:t>
            </a:r>
            <a:r>
              <a:rPr lang="en-US" sz="800" b="0" kern="1200" dirty="0">
                <a:solidFill>
                  <a:schemeClr val="tx1"/>
                </a:solidFill>
                <a:effectLst/>
                <a:latin typeface="+mn-lt"/>
                <a:ea typeface="+mn-ea"/>
                <a:cs typeface="+mn-cs"/>
              </a:rPr>
              <a:t>be answered by </a:t>
            </a:r>
            <a:r>
              <a:rPr lang="en-US" sz="800" dirty="0">
                <a:latin typeface="+mn-lt"/>
              </a:rPr>
              <a:t>the caller(s) own </a:t>
            </a:r>
            <a:r>
              <a:rPr lang="en-US" sz="800" b="0" kern="1200" dirty="0">
                <a:solidFill>
                  <a:schemeClr val="tx1"/>
                </a:solidFill>
                <a:effectLst/>
                <a:latin typeface="+mn-lt"/>
                <a:ea typeface="+mn-ea"/>
                <a:cs typeface="+mn-cs"/>
              </a:rPr>
              <a:t>observations </a:t>
            </a:r>
            <a:r>
              <a:rPr lang="en-US" sz="800" dirty="0">
                <a:latin typeface="+mn-lt"/>
              </a:rPr>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latin typeface="+mn-lt"/>
              </a:rPr>
              <a:t>In this slide,</a:t>
            </a:r>
            <a:r>
              <a:rPr lang="en-US" sz="800" baseline="0" dirty="0">
                <a:latin typeface="+mn-lt"/>
              </a:rPr>
              <a:t> the trainer should facilitate the trainees' discussion on asking the right questions using the Four W’s protocol.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driver,</a:t>
            </a:r>
            <a:r>
              <a:rPr lang="en-US" sz="800" kern="1200" dirty="0">
                <a:solidFill>
                  <a:schemeClr val="tx1"/>
                </a:solidFill>
                <a:effectLst/>
                <a:latin typeface="+mn-lt"/>
                <a:ea typeface="+mn-ea"/>
                <a:cs typeface="+mn-cs"/>
              </a:rPr>
              <a:t> or the subsequent call made by the FRs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latin typeface="+mn-lt"/>
              </a:rPr>
              <a:t>a. Do you think it is necessary to protect yourself first?</a:t>
            </a:r>
          </a:p>
          <a:p>
            <a:r>
              <a:rPr lang="en-US" sz="800" dirty="0">
                <a:latin typeface="+mn-lt"/>
              </a:rPr>
              <a:t>b. Can it be a CBRN scene?</a:t>
            </a:r>
          </a:p>
          <a:p>
            <a:r>
              <a:rPr lang="en-US" sz="800" dirty="0">
                <a:latin typeface="+mn-lt"/>
              </a:rPr>
              <a:t>c. Do you look for signs and symbols (ADR, UN, GHS symbols). </a:t>
            </a:r>
          </a:p>
          <a:p>
            <a:r>
              <a:rPr lang="en-US" sz="800" dirty="0">
                <a:latin typeface="+mn-lt"/>
              </a:rPr>
              <a:t>d. Strange odor / smell at the scene.</a:t>
            </a:r>
          </a:p>
          <a:p>
            <a:r>
              <a:rPr lang="en-US" sz="800" dirty="0">
                <a:latin typeface="+mn-lt"/>
              </a:rPr>
              <a:t>e. Any signs of poisoning? </a:t>
            </a:r>
          </a:p>
          <a:p>
            <a:r>
              <a:rPr lang="en-US" sz="800" dirty="0">
                <a:latin typeface="+mn-lt"/>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65509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11 </a:t>
            </a:r>
            <a:r>
              <a:rPr lang="en-GB" sz="800" b="0" kern="1200" dirty="0">
                <a:solidFill>
                  <a:schemeClr val="tx1"/>
                </a:solidFill>
                <a:effectLst/>
                <a:latin typeface="+mn-lt"/>
                <a:ea typeface="+mn-ea"/>
                <a:cs typeface="+mn-cs"/>
              </a:rPr>
              <a:t>Farm tractor malfunction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mn-lt"/>
                <a:ea typeface="Calibri" panose="020F0502020204030204" pitchFamily="34" charset="0"/>
                <a:cs typeface="Times New Roman" panose="02020603050405020304" pitchFamily="18" charset="0"/>
              </a:rPr>
              <a:t>At 6:30 a.m. on May 3, 2019, a farm tractor experienced a mechanical failure that involved its ammonia tank while on a main road in a low-density residential area, resulting in the release of almost 2000 litres of anhydrous ammonia </a:t>
            </a: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that it is an anhydrous ammonia release at this point of the scenario</a:t>
            </a:r>
            <a:r>
              <a:rPr lang="en-US" sz="800" dirty="0">
                <a:effectLst/>
                <a:latin typeface="+mn-lt"/>
                <a:ea typeface="Calibri" panose="020F0502020204030204" pitchFamily="34" charset="0"/>
                <a:cs typeface="Times New Roman" panose="02020603050405020304" pitchFamily="18" charset="0"/>
              </a:rPr>
              <a:t>)</a:t>
            </a:r>
            <a:r>
              <a:rPr lang="en-GB" sz="800" noProof="0" dirty="0">
                <a:effectLst/>
                <a:latin typeface="+mn-lt"/>
                <a:ea typeface="Calibri" panose="020F0502020204030204" pitchFamily="34" charset="0"/>
                <a:cs typeface="Times New Roman" panose="02020603050405020304" pitchFamily="18" charset="0"/>
              </a:rPr>
              <a:t>. The tank, which wasn’t full at the time of the incident, had a capacity of almost 4000 litres. The release created a large, low-lying plume of white gas, which lingered in the area and surrounded nearby homes.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Vehicles encountering the plume stalled (possibly caused by the effects on engines or electronics), and drivers and passengers were overcome by the gas.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driver, approaching the area, saw the plume and called the emergency services reporting the incident as a car fire and reported an acrid smell and taste. During the call, the caller experiences throat irritation, coughing, difficulty breathing, and choking.</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Because DO initially reported the incident as a car fire, some FRs arriving at the scene who were unaware of the chemical release were also overcome by the gas. Other FRs who smelled ammonia and saw the white plume retreated quickly to don a self-contained breathing apparatus before attempting rescues.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Victims were rescued from cars and homes nearest to the release. A shelter-in-place order was issued to residents living within a 1.5-Km radius of the release.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FB applied a water spray to dilute the plume until the ammonia tank was empty, which took almost 3 hours.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Extra information for the trainees, if needed:</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Cool, humid air and calm winds (these conditions prevented the gas plume to be diluted and dispersed);</a:t>
            </a:r>
          </a:p>
          <a:p>
            <a:pPr algn="just">
              <a:lnSpc>
                <a:spcPct val="107000"/>
              </a:lnSpc>
              <a:spcAft>
                <a:spcPts val="800"/>
              </a:spcAft>
            </a:pPr>
            <a:r>
              <a:rPr lang="en-US" sz="800" b="0" dirty="0">
                <a:effectLst/>
                <a:latin typeface="+mn-lt"/>
                <a:ea typeface="Calibri" panose="020F0502020204030204" pitchFamily="34" charset="0"/>
                <a:cs typeface="Times New Roman" panose="02020603050405020304" pitchFamily="18" charset="0"/>
              </a:rPr>
              <a:t>- Among the 18 first responders who entered the plume, nine experienced symptoms of illness within 24 hours of the release;</a:t>
            </a:r>
          </a:p>
          <a:p>
            <a:pPr algn="just">
              <a:lnSpc>
                <a:spcPct val="107000"/>
              </a:lnSpc>
              <a:spcAft>
                <a:spcPts val="800"/>
              </a:spcAft>
            </a:pPr>
            <a:r>
              <a:rPr lang="en-US" sz="800" b="0" dirty="0">
                <a:effectLst/>
                <a:latin typeface="+mn-lt"/>
                <a:ea typeface="Calibri" panose="020F0502020204030204" pitchFamily="34" charset="0"/>
                <a:cs typeface="Times New Roman" panose="02020603050405020304" pitchFamily="18" charset="0"/>
              </a:rPr>
              <a:t>- The four most common symptoms, each reported by five responders, were cough, burning lungs, shortness of breath, and eye irritation;</a:t>
            </a:r>
          </a:p>
          <a:p>
            <a:pPr marL="0" indent="0" algn="just">
              <a:lnSpc>
                <a:spcPct val="107000"/>
              </a:lnSpc>
              <a:spcAft>
                <a:spcPts val="800"/>
              </a:spcAft>
              <a:buFontTx/>
              <a:buNone/>
            </a:pPr>
            <a:r>
              <a:rPr lang="en-US" sz="800" b="0" kern="1200" dirty="0">
                <a:solidFill>
                  <a:schemeClr val="tx1"/>
                </a:solidFill>
                <a:effectLst/>
                <a:latin typeface="+mn-lt"/>
                <a:ea typeface="Calibri" panose="020F0502020204030204" pitchFamily="34" charset="0"/>
                <a:cs typeface="Times New Roman" panose="02020603050405020304" pitchFamily="18" charset="0"/>
              </a:rPr>
              <a:t>- Overall, 129 FB personnel, 30 Police officers, and numerous DO responded.</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0" kern="1200" baseline="0" dirty="0">
                <a:solidFill>
                  <a:schemeClr val="tx1"/>
                </a:solidFill>
                <a:effectLst/>
                <a:latin typeface="+mn-lt"/>
                <a:ea typeface="+mn-ea"/>
                <a:cs typeface="+mn-cs"/>
              </a:rPr>
              <a:t>(The information on the scenario that are available for the trainees stops at this point.)</a:t>
            </a:r>
          </a:p>
          <a:p>
            <a:pPr marL="285750" indent="-285750" algn="just">
              <a:lnSpc>
                <a:spcPct val="107000"/>
              </a:lnSpc>
              <a:spcAft>
                <a:spcPts val="800"/>
              </a:spcAft>
              <a:buFontTx/>
              <a:buChar char="-"/>
            </a:pPr>
            <a:endParaRPr lang="en-US" sz="800" dirty="0">
              <a:effectLst/>
              <a:latin typeface="+mn-lt"/>
              <a:ea typeface="Calibri" panose="020F0502020204030204" pitchFamily="34" charset="0"/>
              <a:cs typeface="Times New Roman" panose="02020603050405020304" pitchFamily="18" charset="0"/>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On-site risk/threat assessment, Security of the area, Isolate people and pet animals on scene, Registration of victims.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to provide to the dispatch officer who is going to forward their request (for instance, notifying the potential for radiological contamination).</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Anhydrous ammonia is a clear, colorless, pungent, irritating gas that can cause severe respiratory and ocular damage. </a:t>
            </a:r>
            <a:r>
              <a:rPr lang="en-US" sz="800" dirty="0">
                <a:solidFill>
                  <a:srgbClr val="000000"/>
                </a:solidFill>
                <a:effectLst/>
                <a:latin typeface="+mn-lt"/>
                <a:ea typeface="Calibri" panose="020F0502020204030204" pitchFamily="34" charset="0"/>
                <a:cs typeface="Times New Roman" panose="02020603050405020304" pitchFamily="18" charset="0"/>
              </a:rPr>
              <a:t>Ammonia can be absorbed into the body by inhalation, ingestion, eye contact, and skin contact. Effects occur rapidly following exposure to ammonia. Some respiratory symptoms may be delayed in onset.</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Ammonia used commercially is usually named anhydrous ammonia. This term emphasizes the absence of water. Because ammonia boils at -33 °C, the liquid must be stored under pressure or at low temperature. It is normally used in agriculture, refrigeration, food industry, as a disinfectant and in chemical manufacturing.</a:t>
            </a:r>
            <a:endParaRPr lang="en-US"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11 </a:t>
            </a:r>
            <a:r>
              <a:rPr lang="en-GB" sz="800" b="0" kern="1200" dirty="0">
                <a:solidFill>
                  <a:schemeClr val="tx1"/>
                </a:solidFill>
                <a:effectLst/>
                <a:latin typeface="+mn-lt"/>
                <a:ea typeface="+mn-ea"/>
                <a:cs typeface="+mn-cs"/>
              </a:rPr>
              <a:t>Farm tractor malfunction</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GB" sz="800" dirty="0">
                <a:solidFill>
                  <a:srgbClr val="000000"/>
                </a:solidFill>
                <a:effectLst/>
                <a:latin typeface="+mn-lt"/>
                <a:ea typeface="Calibri" panose="020F0502020204030204" pitchFamily="34" charset="0"/>
                <a:cs typeface="Times New Roman" panose="02020603050405020304" pitchFamily="18" charset="0"/>
              </a:rPr>
              <a:t>Ammonia tank, </a:t>
            </a:r>
            <a:r>
              <a:rPr lang="en-GB" sz="800" b="0" i="0" dirty="0">
                <a:solidFill>
                  <a:srgbClr val="1A1A1A"/>
                </a:solidFill>
                <a:effectLst/>
                <a:latin typeface="+mn-lt"/>
              </a:rPr>
              <a:t>Yellow Tractor in Asphalt Road, low density residential area</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u="sng" dirty="0">
                <a:solidFill>
                  <a:srgbClr val="000000"/>
                </a:solidFill>
                <a:effectLst/>
                <a:latin typeface="+mn-lt"/>
                <a:ea typeface="Calibri" panose="020F0502020204030204" pitchFamily="34" charset="0"/>
                <a:cs typeface="Times New Roman" panose="02020603050405020304" pitchFamily="18" charset="0"/>
              </a:rPr>
              <a:t>https://danielstraining.com/wp-content/uploads/2015/11/100_0775.jpg</a:t>
            </a:r>
            <a:r>
              <a:rPr lang="en-GB" sz="800" u="none" dirty="0">
                <a:solidFill>
                  <a:srgbClr val="000000"/>
                </a:solidFill>
                <a:effectLst/>
                <a:latin typeface="+mn-lt"/>
                <a:ea typeface="Calibri" panose="020F0502020204030204" pitchFamily="34" charset="0"/>
                <a:cs typeface="Times New Roman" panose="02020603050405020304" pitchFamily="18" charset="0"/>
              </a:rPr>
              <a:t> </a:t>
            </a:r>
            <a:r>
              <a:rPr lang="en-US" sz="800" u="none" dirty="0">
                <a:solidFill>
                  <a:srgbClr val="000000"/>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endParaRPr lang="en-GB" sz="800" u="none"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u="sng" dirty="0">
                <a:solidFill>
                  <a:srgbClr val="000000"/>
                </a:solidFill>
                <a:effectLst/>
                <a:latin typeface="+mn-lt"/>
                <a:ea typeface="Calibri" panose="020F0502020204030204" pitchFamily="34" charset="0"/>
                <a:cs typeface="Times New Roman" panose="02020603050405020304" pitchFamily="18" charset="0"/>
              </a:rPr>
              <a:t>https://www.pexels.com/photo/yellow-tractor-in-asphalt-road-771146/</a:t>
            </a:r>
            <a:r>
              <a:rPr lang="en-GB" sz="800" u="none" dirty="0">
                <a:solidFill>
                  <a:srgbClr val="000000"/>
                </a:solidFill>
                <a:effectLst/>
                <a:latin typeface="+mn-lt"/>
                <a:ea typeface="Calibri" panose="020F0502020204030204" pitchFamily="34" charset="0"/>
                <a:cs typeface="Times New Roman" panose="02020603050405020304" pitchFamily="18" charset="0"/>
              </a:rPr>
              <a:t>, free use </a:t>
            </a:r>
            <a:r>
              <a:rPr lang="en-GB" sz="800" u="none" dirty="0" err="1">
                <a:solidFill>
                  <a:srgbClr val="000000"/>
                </a:solidFill>
                <a:effectLst/>
                <a:latin typeface="+mn-lt"/>
                <a:ea typeface="Calibri" panose="020F0502020204030204" pitchFamily="34" charset="0"/>
                <a:cs typeface="Times New Roman" panose="02020603050405020304" pitchFamily="18" charset="0"/>
              </a:rPr>
              <a:t>Pexels</a:t>
            </a:r>
            <a:r>
              <a:rPr lang="en-GB" sz="800" u="none" dirty="0">
                <a:solidFill>
                  <a:srgbClr val="000000"/>
                </a:solidFill>
                <a:effectLst/>
                <a:latin typeface="+mn-lt"/>
                <a:ea typeface="Calibri" panose="020F0502020204030204" pitchFamily="34" charset="0"/>
                <a:cs typeface="Times New Roman" panose="02020603050405020304" pitchFamily="18" charset="0"/>
              </a:rPr>
              <a:t> license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u="sng" dirty="0">
                <a:solidFill>
                  <a:srgbClr val="000000"/>
                </a:solidFill>
                <a:effectLst/>
                <a:latin typeface="+mn-lt"/>
                <a:ea typeface="Calibri" panose="020F0502020204030204" pitchFamily="34" charset="0"/>
                <a:cs typeface="Times New Roman" panose="02020603050405020304" pitchFamily="18" charset="0"/>
              </a:rPr>
              <a:t>https://www.pexels.com/photo/residential-district-with-buildings-in-suburb-area-5922518/</a:t>
            </a:r>
            <a:r>
              <a:rPr lang="en-GB" sz="800" u="none" dirty="0">
                <a:solidFill>
                  <a:srgbClr val="000000"/>
                </a:solidFill>
                <a:effectLst/>
                <a:latin typeface="+mn-lt"/>
                <a:ea typeface="Calibri" panose="020F0502020204030204" pitchFamily="34" charset="0"/>
                <a:cs typeface="Times New Roman" panose="02020603050405020304" pitchFamily="18" charset="0"/>
              </a:rPr>
              <a:t>, free use </a:t>
            </a:r>
            <a:r>
              <a:rPr lang="en-GB" sz="800" u="none" dirty="0" err="1">
                <a:solidFill>
                  <a:srgbClr val="000000"/>
                </a:solidFill>
                <a:effectLst/>
                <a:latin typeface="+mn-lt"/>
                <a:ea typeface="Calibri" panose="020F0502020204030204" pitchFamily="34" charset="0"/>
                <a:cs typeface="Times New Roman" panose="02020603050405020304" pitchFamily="18" charset="0"/>
              </a:rPr>
              <a:t>Pexels</a:t>
            </a:r>
            <a:r>
              <a:rPr lang="en-GB" sz="800" u="none" dirty="0">
                <a:solidFill>
                  <a:srgbClr val="000000"/>
                </a:solidFill>
                <a:effectLst/>
                <a:latin typeface="+mn-lt"/>
                <a:ea typeface="Calibri" panose="020F0502020204030204" pitchFamily="34" charset="0"/>
                <a:cs typeface="Times New Roman" panose="02020603050405020304" pitchFamily="18" charset="0"/>
              </a:rPr>
              <a:t> license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Farm tractor malfunction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11 </a:t>
            </a:r>
            <a:r>
              <a:rPr lang="en-GB" sz="800" b="0" kern="1200" dirty="0">
                <a:solidFill>
                  <a:schemeClr val="tx1"/>
                </a:solidFill>
                <a:effectLst/>
                <a:latin typeface="+mn-lt"/>
                <a:ea typeface="+mn-ea"/>
                <a:cs typeface="+mn-cs"/>
              </a:rPr>
              <a:t>Farm tractor malfunction</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dirty="0">
                <a:solidFill>
                  <a:srgbClr val="000000"/>
                </a:solidFill>
                <a:effectLst/>
                <a:latin typeface="+mn-lt"/>
                <a:ea typeface="Calibri" panose="020F0502020204030204" pitchFamily="34" charset="0"/>
                <a:cs typeface="Times New Roman" panose="02020603050405020304" pitchFamily="18" charset="0"/>
              </a:rPr>
              <a:t>Based on the Anhydrous Ammonia Chemical Release — Lake County, Illinois, April 2019.</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Rispens JR, Jones SA, Clemmons NS, et al. Anhydrous Ammonia Chemical Release — Lake County, Illinois, April 2019. MMWR Morb Mortal Wkly Rep 2020;69:109–113.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http://dx.doi.org/10.15585/mmwr.mm6904a4</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0.xml"/><Relationship Id="rId1" Type="http://schemas.openxmlformats.org/officeDocument/2006/relationships/slideLayout" Target="../slideLayouts/slideLayout8.xml"/><Relationship Id="rId5" Type="http://schemas.openxmlformats.org/officeDocument/2006/relationships/image" Target="../media/image8.jpeg"/><Relationship Id="rId4" Type="http://schemas.openxmlformats.org/officeDocument/2006/relationships/image" Target="../media/image5.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11. </a:t>
            </a:r>
            <a:r>
              <a:rPr lang="en-GB" sz="3600" b="1" dirty="0">
                <a:solidFill>
                  <a:schemeClr val="tx1"/>
                </a:solidFill>
              </a:rPr>
              <a:t>Farm tractor malfunction</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600" dirty="0"/>
              <a:t>5.1 Scenario 11 </a:t>
            </a:r>
            <a:r>
              <a:rPr lang="en-GB" sz="3600" dirty="0"/>
              <a:t>Farm tractor malfunction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2616590731"/>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8" name="Footer Placeholder 5">
            <a:extLst>
              <a:ext uri="{FF2B5EF4-FFF2-40B4-BE49-F238E27FC236}">
                <a16:creationId xmlns:a16="http://schemas.microsoft.com/office/drawing/2014/main" id="{A83E2CC5-0C83-4EBB-BE0D-F960CCDDE59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122165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600" dirty="0"/>
              <a:t>5.1 Scenario 11 </a:t>
            </a:r>
            <a:r>
              <a:rPr lang="en-GB" sz="3600" dirty="0"/>
              <a:t>Farm tractor malfunction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11</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3830579497"/>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GB" noProof="0"/>
                        <a:t>Issue</a:t>
                      </a:r>
                    </a:p>
                  </a:txBody>
                  <a:tcPr anchor="ctr"/>
                </a:tc>
                <a:tc>
                  <a:txBody>
                    <a:bodyPr/>
                    <a:lstStyle/>
                    <a:p>
                      <a:pPr algn="ctr"/>
                      <a:r>
                        <a:rPr lang="en-GB" noProof="0"/>
                        <a:t>?</a:t>
                      </a:r>
                    </a:p>
                  </a:txBody>
                  <a:tcPr anchor="ctr"/>
                </a:tc>
                <a:extLst>
                  <a:ext uri="{0D108BD9-81ED-4DB2-BD59-A6C34878D82A}">
                    <a16:rowId xmlns:a16="http://schemas.microsoft.com/office/drawing/2014/main" val="4001992366"/>
                  </a:ext>
                </a:extLst>
              </a:tr>
              <a:tr h="731478">
                <a:tc>
                  <a:txBody>
                    <a:bodyPr/>
                    <a:lstStyle/>
                    <a:p>
                      <a:r>
                        <a:rPr lang="en-GB" sz="1400" b="1" noProof="0"/>
                        <a:t>RISK ASSESSMENT</a:t>
                      </a:r>
                    </a:p>
                  </a:txBody>
                  <a:tcPr/>
                </a:tc>
                <a:tc>
                  <a:txBody>
                    <a:bodyPr/>
                    <a:lstStyle/>
                    <a:p>
                      <a:endParaRPr lang="en-GB" noProof="0"/>
                    </a:p>
                  </a:txBody>
                  <a:tcPr/>
                </a:tc>
                <a:extLst>
                  <a:ext uri="{0D108BD9-81ED-4DB2-BD59-A6C34878D82A}">
                    <a16:rowId xmlns:a16="http://schemas.microsoft.com/office/drawing/2014/main" val="1046857827"/>
                  </a:ext>
                </a:extLst>
              </a:tr>
              <a:tr h="731478">
                <a:tc>
                  <a:txBody>
                    <a:bodyPr/>
                    <a:lstStyle/>
                    <a:p>
                      <a:r>
                        <a:rPr lang="en-GB" sz="1400" b="1" noProof="0"/>
                        <a:t>SECUREING THE AREA</a:t>
                      </a:r>
                    </a:p>
                  </a:txBody>
                  <a:tcPr/>
                </a:tc>
                <a:tc>
                  <a:txBody>
                    <a:bodyPr/>
                    <a:lstStyle/>
                    <a:p>
                      <a:endParaRPr lang="en-GB" noProof="0"/>
                    </a:p>
                  </a:txBody>
                  <a:tcPr/>
                </a:tc>
                <a:extLst>
                  <a:ext uri="{0D108BD9-81ED-4DB2-BD59-A6C34878D82A}">
                    <a16:rowId xmlns:a16="http://schemas.microsoft.com/office/drawing/2014/main" val="3083009163"/>
                  </a:ext>
                </a:extLst>
              </a:tr>
              <a:tr h="731478">
                <a:tc>
                  <a:txBody>
                    <a:bodyPr/>
                    <a:lstStyle/>
                    <a:p>
                      <a:r>
                        <a:rPr lang="en-GB" sz="1400" b="1" noProof="0"/>
                        <a:t>ISOLATION OF PEOPLE AND PET ANIMAL</a:t>
                      </a:r>
                    </a:p>
                  </a:txBody>
                  <a:tcPr/>
                </a:tc>
                <a:tc>
                  <a:txBody>
                    <a:bodyPr/>
                    <a:lstStyle/>
                    <a:p>
                      <a:endParaRPr lang="en-GB" noProof="0"/>
                    </a:p>
                  </a:txBody>
                  <a:tcPr/>
                </a:tc>
                <a:extLst>
                  <a:ext uri="{0D108BD9-81ED-4DB2-BD59-A6C34878D82A}">
                    <a16:rowId xmlns:a16="http://schemas.microsoft.com/office/drawing/2014/main" val="2825654998"/>
                  </a:ext>
                </a:extLst>
              </a:tr>
              <a:tr h="731478">
                <a:tc>
                  <a:txBody>
                    <a:bodyPr/>
                    <a:lstStyle/>
                    <a:p>
                      <a:r>
                        <a:rPr lang="en-GB" sz="1400" b="1" noProof="0"/>
                        <a:t>REGISTRATION OF VICTIMS</a:t>
                      </a:r>
                    </a:p>
                  </a:txBody>
                  <a:tcPr/>
                </a:tc>
                <a:tc>
                  <a:txBody>
                    <a:bodyPr/>
                    <a:lstStyle/>
                    <a:p>
                      <a:endParaRPr lang="en-GB" noProof="0" dirty="0"/>
                    </a:p>
                  </a:txBody>
                  <a:tcPr/>
                </a:tc>
                <a:extLst>
                  <a:ext uri="{0D108BD9-81ED-4DB2-BD59-A6C34878D82A}">
                    <a16:rowId xmlns:a16="http://schemas.microsoft.com/office/drawing/2014/main" val="3335498470"/>
                  </a:ext>
                </a:extLst>
              </a:tr>
            </a:tbl>
          </a:graphicData>
        </a:graphic>
      </p:graphicFrame>
      <p:sp>
        <p:nvSpPr>
          <p:cNvPr id="8" name="Footer Placeholder 5">
            <a:extLst>
              <a:ext uri="{FF2B5EF4-FFF2-40B4-BE49-F238E27FC236}">
                <a16:creationId xmlns:a16="http://schemas.microsoft.com/office/drawing/2014/main" id="{DE7B680E-BE86-4C66-ABBE-A67D932D93B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39127045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5.2 Scenario 11</a:t>
            </a:r>
            <a:br>
              <a:rPr lang="en-US" dirty="0"/>
            </a:br>
            <a:r>
              <a:rPr lang="en-GB" dirty="0"/>
              <a:t>Farm tractor malfunction</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12</a:t>
            </a:fld>
            <a:endParaRPr lang="aa-ET" dirty="0"/>
          </a:p>
        </p:txBody>
      </p:sp>
      <p:sp>
        <p:nvSpPr>
          <p:cNvPr id="6" name="Footer Placeholder 5">
            <a:extLst>
              <a:ext uri="{FF2B5EF4-FFF2-40B4-BE49-F238E27FC236}">
                <a16:creationId xmlns:a16="http://schemas.microsoft.com/office/drawing/2014/main" id="{E0777517-1664-4D87-BABE-F636E803564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365999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5.2 Scenario 11 </a:t>
            </a:r>
            <a:r>
              <a:rPr lang="en-GB" sz="3600" dirty="0"/>
              <a:t>Farm tractor malfunction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10">
            <a:extLst>
              <a:ext uri="{FF2B5EF4-FFF2-40B4-BE49-F238E27FC236}">
                <a16:creationId xmlns:a16="http://schemas.microsoft.com/office/drawing/2014/main" id="{2BE1DCD0-723D-463D-A195-DE66CECABFB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59250" y="1492250"/>
            <a:ext cx="3712447" cy="2465802"/>
          </a:xfrm>
          <a:prstGeom prst="rect">
            <a:avLst/>
          </a:prstGeom>
          <a:noFill/>
          <a:ln>
            <a:noFill/>
          </a:ln>
        </p:spPr>
      </p:pic>
      <p:pic>
        <p:nvPicPr>
          <p:cNvPr id="12" name="Picture 11" descr="Aerial view of houses along trees in park and straight asphalt roads located in countryside">
            <a:extLst>
              <a:ext uri="{FF2B5EF4-FFF2-40B4-BE49-F238E27FC236}">
                <a16:creationId xmlns:a16="http://schemas.microsoft.com/office/drawing/2014/main" id="{E1DE1B46-CA82-424D-8E91-B745D9D97DE7}"/>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45121" y="1492250"/>
            <a:ext cx="3180115" cy="4770173"/>
          </a:xfrm>
          <a:prstGeom prst="rect">
            <a:avLst/>
          </a:prstGeom>
          <a:noFill/>
          <a:ln>
            <a:noFill/>
          </a:ln>
        </p:spPr>
      </p:pic>
      <p:pic>
        <p:nvPicPr>
          <p:cNvPr id="15" name="Picture 14" descr="Yellow Tractor in Asphalt Road">
            <a:extLst>
              <a:ext uri="{FF2B5EF4-FFF2-40B4-BE49-F238E27FC236}">
                <a16:creationId xmlns:a16="http://schemas.microsoft.com/office/drawing/2014/main" id="{65F3852E-C21A-4ECB-9FDA-753D289A5BB7}"/>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59250" y="4059361"/>
            <a:ext cx="3712447" cy="2372684"/>
          </a:xfrm>
          <a:prstGeom prst="rect">
            <a:avLst/>
          </a:prstGeom>
          <a:noFill/>
          <a:ln>
            <a:noFill/>
          </a:ln>
        </p:spPr>
      </p:pic>
      <p:sp>
        <p:nvSpPr>
          <p:cNvPr id="13" name="Footer Placeholder 5">
            <a:extLst>
              <a:ext uri="{FF2B5EF4-FFF2-40B4-BE49-F238E27FC236}">
                <a16:creationId xmlns:a16="http://schemas.microsoft.com/office/drawing/2014/main" id="{471BB7C4-3C45-4244-8646-F7717BFD609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518736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497826"/>
            <a:ext cx="9120062" cy="1471612"/>
          </a:xfrm>
        </p:spPr>
        <p:txBody>
          <a:bodyPr/>
          <a:lstStyle/>
          <a:p>
            <a:r>
              <a:rPr lang="en-US" dirty="0"/>
              <a:t>Key facts</a:t>
            </a:r>
          </a:p>
        </p:txBody>
      </p:sp>
      <p:sp>
        <p:nvSpPr>
          <p:cNvPr id="6" name="Title 5"/>
          <p:cNvSpPr>
            <a:spLocks noGrp="1"/>
          </p:cNvSpPr>
          <p:nvPr>
            <p:ph type="title"/>
          </p:nvPr>
        </p:nvSpPr>
        <p:spPr>
          <a:xfrm>
            <a:off x="766762" y="242331"/>
            <a:ext cx="10658476" cy="884477"/>
          </a:xfrm>
        </p:spPr>
        <p:txBody>
          <a:bodyPr lIns="0" tIns="0" rIns="0" bIns="0">
            <a:noAutofit/>
          </a:bodyPr>
          <a:lstStyle/>
          <a:p>
            <a:r>
              <a:rPr lang="en-US" sz="3600" dirty="0"/>
              <a:t>5.2 Scenario 11 </a:t>
            </a:r>
            <a:r>
              <a:rPr lang="en-GB" sz="3600" dirty="0"/>
              <a:t>Farm tractor malfunction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14</a:t>
            </a:fld>
            <a:endParaRPr lang="aa-ET" dirty="0"/>
          </a:p>
        </p:txBody>
      </p:sp>
      <p:pic>
        <p:nvPicPr>
          <p:cNvPr id="10" name="Picture 9"/>
          <p:cNvPicPr>
            <a:picLocks noChangeAspect="1"/>
          </p:cNvPicPr>
          <p:nvPr/>
        </p:nvPicPr>
        <p:blipFill>
          <a:blip r:embed="rId3">
            <a:clrChange>
              <a:clrFrom>
                <a:srgbClr val="FFFFFF"/>
              </a:clrFrom>
              <a:clrTo>
                <a:srgbClr val="FFFFFF">
                  <a:alpha val="0"/>
                </a:srgbClr>
              </a:clrTo>
            </a:clrChange>
          </a:blip>
          <a:stretch>
            <a:fillRect/>
          </a:stretch>
        </p:blipFill>
        <p:spPr>
          <a:xfrm flipH="1">
            <a:off x="910589" y="592183"/>
            <a:ext cx="1182569" cy="1316497"/>
          </a:xfrm>
          <a:prstGeom prst="rect">
            <a:avLst/>
          </a:prstGeom>
        </p:spPr>
      </p:pic>
      <p:sp>
        <p:nvSpPr>
          <p:cNvPr id="11" name="Text Placeholder 6">
            <a:extLst>
              <a:ext uri="{FF2B5EF4-FFF2-40B4-BE49-F238E27FC236}">
                <a16:creationId xmlns:a16="http://schemas.microsoft.com/office/drawing/2014/main" id="{F2B70F21-65D0-48AB-9368-DC1907292F76}"/>
              </a:ext>
            </a:extLst>
          </p:cNvPr>
          <p:cNvSpPr txBox="1">
            <a:spLocks/>
          </p:cNvSpPr>
          <p:nvPr/>
        </p:nvSpPr>
        <p:spPr>
          <a:xfrm>
            <a:off x="766762" y="1874058"/>
            <a:ext cx="10658474" cy="4713243"/>
          </a:xfrm>
          <a:prstGeom prst="rect">
            <a:avLst/>
          </a:prstGeom>
        </p:spPr>
        <p:txBody>
          <a:bodyPr vert="horz" lIns="91440" tIns="45720" rIns="91440" bIns="45720" rtlCol="0">
            <a:normAutofit fontScale="77500" lnSpcReduction="200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t>At 6:30 a.m. on May 3, 2019, a farm tractor experienced a mechanical failure that involved its ammonia tank while on a main road in a low-density residential area, resulting in the release of almost 2000 litres of anhydrous ammonia that created a large, low-lying plume of white gas, which lingered in the area and surrounded nearby homes. </a:t>
            </a:r>
          </a:p>
          <a:p>
            <a:r>
              <a:rPr lang="en-GB" sz="2000" dirty="0"/>
              <a:t>Vehicles encountering the plume stalled, and drivers and passengers were overcome by the gas. A driver saw the plume and called the emergency services reporting the incident as a car fire and reported an acrid smell and taste. During the call, the caller experiences throat irritation, coughing, difficulty breathing, and choking.</a:t>
            </a:r>
          </a:p>
          <a:p>
            <a:r>
              <a:rPr lang="en-GB" sz="2000" dirty="0"/>
              <a:t>Because DO initially reported the incident as a car fire some FRs arriving at the scene were also overcome by the gas. Other FRs who smelled the acrid odour and saw the white plume retreated quickly to don a self-contained breathing apparatus before attempting rescues.</a:t>
            </a:r>
          </a:p>
          <a:p>
            <a:r>
              <a:rPr lang="en-GB" sz="2000" dirty="0"/>
              <a:t>Victims were rescued from cars and homes nearest to the release. A shelter-in-place order was issued to residents living within a 1.5-Km radius of the release. </a:t>
            </a:r>
          </a:p>
          <a:p>
            <a:r>
              <a:rPr lang="en-GB" sz="2000" dirty="0"/>
              <a:t>No victims had been decontaminated in the field. </a:t>
            </a:r>
          </a:p>
          <a:p>
            <a:r>
              <a:rPr lang="en-GB" sz="2000" dirty="0"/>
              <a:t>The FB applied a water spray to dilute the plume until the ammonia tank was empty, which took almost 3 hours. </a:t>
            </a:r>
          </a:p>
          <a:p>
            <a:r>
              <a:rPr lang="en-GB" sz="2000" dirty="0"/>
              <a:t>The release was investigated by the local authorities, fire department, environmental protection agency. </a:t>
            </a:r>
          </a:p>
          <a:p>
            <a:r>
              <a:rPr lang="en-GB" sz="2000" dirty="0"/>
              <a:t>Nearby coniferous trees were visibly damaged by the ammonia release and were mapped as a proxy for the location of the anhydrous ammonia plume.</a:t>
            </a:r>
          </a:p>
        </p:txBody>
      </p:sp>
      <p:sp>
        <p:nvSpPr>
          <p:cNvPr id="8" name="Footer Placeholder 5">
            <a:extLst>
              <a:ext uri="{FF2B5EF4-FFF2-40B4-BE49-F238E27FC236}">
                <a16:creationId xmlns:a16="http://schemas.microsoft.com/office/drawing/2014/main" id="{52CB7147-867A-42FE-B8B5-80F38CDE838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53907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p:txBody>
          <a:bodyPr lIns="0" tIns="0" rIns="0" bIns="0">
            <a:normAutofit/>
          </a:bodyPr>
          <a:lstStyle/>
          <a:p>
            <a:r>
              <a:rPr lang="en-US" dirty="0"/>
              <a:t>5.2 Scenario 11 </a:t>
            </a:r>
            <a:r>
              <a:rPr lang="en-GB" dirty="0"/>
              <a:t>Farm tractor malfunction</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15</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extLst>
              <p:ext uri="{D42A27DB-BD31-4B8C-83A1-F6EECF244321}">
                <p14:modId xmlns:p14="http://schemas.microsoft.com/office/powerpoint/2010/main" val="1209032823"/>
              </p:ext>
            </p:extLst>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en-GB" noProof="0" dirty="0"/>
                        <a:t>consider</a:t>
                      </a:r>
                      <a:r>
                        <a:rPr lang="it-IT" dirty="0"/>
                        <a:t> </a:t>
                      </a:r>
                      <a:r>
                        <a:rPr lang="it-IT" dirty="0" err="1"/>
                        <a:t>as</a:t>
                      </a:r>
                      <a:r>
                        <a:rPr lang="it-IT" dirty="0"/>
                        <a:t> </a:t>
                      </a:r>
                      <a:r>
                        <a:rPr lang="it-IT" dirty="0" err="1"/>
                        <a:t>evidence</a:t>
                      </a:r>
                      <a:r>
                        <a:rPr lang="it-IT" dirty="0"/>
                        <a:t> on </a:t>
                      </a:r>
                      <a:r>
                        <a:rPr lang="it-IT" dirty="0" err="1"/>
                        <a:t>this</a:t>
                      </a:r>
                      <a:r>
                        <a:rPr lang="it-IT" dirty="0"/>
                        <a:t>  scene</a:t>
                      </a:r>
                    </a:p>
                  </a:txBody>
                  <a:tcPr anchor="ctr"/>
                </a:tc>
                <a:tc hMerge="1">
                  <a:txBody>
                    <a:bodyPr/>
                    <a:lstStyle/>
                    <a:p>
                      <a:endParaRPr lang="it-IT"/>
                    </a:p>
                  </a:txBody>
                  <a:tcPr/>
                </a:tc>
                <a:tc>
                  <a:txBody>
                    <a:bodyPr/>
                    <a:lstStyle/>
                    <a:p>
                      <a:pPr algn="ctr"/>
                      <a:r>
                        <a:rPr lang="en-GB" noProof="0" dirty="0"/>
                        <a:t>What would you do to preserve it</a:t>
                      </a:r>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
        <p:nvSpPr>
          <p:cNvPr id="11" name="Footer Placeholder 5">
            <a:extLst>
              <a:ext uri="{FF2B5EF4-FFF2-40B4-BE49-F238E27FC236}">
                <a16:creationId xmlns:a16="http://schemas.microsoft.com/office/drawing/2014/main" id="{7CDEE69B-38C7-4C8D-876D-F43D2E5D7F3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9824098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5.6 Scenario 11</a:t>
            </a:r>
            <a:br>
              <a:rPr lang="en-US" dirty="0"/>
            </a:br>
            <a:r>
              <a:rPr lang="en-GB" dirty="0"/>
              <a:t>Farm tractor malfunction</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16</a:t>
            </a:fld>
            <a:endParaRPr lang="aa-ET" dirty="0"/>
          </a:p>
        </p:txBody>
      </p:sp>
      <p:sp>
        <p:nvSpPr>
          <p:cNvPr id="7" name="Footer Placeholder 5">
            <a:extLst>
              <a:ext uri="{FF2B5EF4-FFF2-40B4-BE49-F238E27FC236}">
                <a16:creationId xmlns:a16="http://schemas.microsoft.com/office/drawing/2014/main" id="{3C14CEB6-40B7-42DB-8B97-030B533ADBC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3091428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5.6 Scenario 11 </a:t>
            </a:r>
            <a:r>
              <a:rPr lang="en-GB" sz="3600" dirty="0"/>
              <a:t>Farm tractor malfunction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17</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10">
            <a:extLst>
              <a:ext uri="{FF2B5EF4-FFF2-40B4-BE49-F238E27FC236}">
                <a16:creationId xmlns:a16="http://schemas.microsoft.com/office/drawing/2014/main" id="{21C5D5A1-9A82-4C7C-8E60-B4F37F8FC8F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59250" y="1492250"/>
            <a:ext cx="3712447" cy="2465802"/>
          </a:xfrm>
          <a:prstGeom prst="rect">
            <a:avLst/>
          </a:prstGeom>
          <a:noFill/>
          <a:ln>
            <a:noFill/>
          </a:ln>
        </p:spPr>
      </p:pic>
      <p:pic>
        <p:nvPicPr>
          <p:cNvPr id="12" name="Picture 11" descr="Aerial view of houses along trees in park and straight asphalt roads located in countryside">
            <a:extLst>
              <a:ext uri="{FF2B5EF4-FFF2-40B4-BE49-F238E27FC236}">
                <a16:creationId xmlns:a16="http://schemas.microsoft.com/office/drawing/2014/main" id="{2F86E44D-116D-4634-8978-7291B11DBF8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45121" y="1492250"/>
            <a:ext cx="3180115" cy="4770173"/>
          </a:xfrm>
          <a:prstGeom prst="rect">
            <a:avLst/>
          </a:prstGeom>
          <a:noFill/>
          <a:ln>
            <a:noFill/>
          </a:ln>
        </p:spPr>
      </p:pic>
      <p:pic>
        <p:nvPicPr>
          <p:cNvPr id="16" name="Picture 15" descr="Yellow Tractor in Asphalt Road">
            <a:extLst>
              <a:ext uri="{FF2B5EF4-FFF2-40B4-BE49-F238E27FC236}">
                <a16:creationId xmlns:a16="http://schemas.microsoft.com/office/drawing/2014/main" id="{DEB69595-8CD5-463F-8222-022C7B6AFF6F}"/>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59250" y="4059361"/>
            <a:ext cx="3712447" cy="2372684"/>
          </a:xfrm>
          <a:prstGeom prst="rect">
            <a:avLst/>
          </a:prstGeom>
          <a:noFill/>
          <a:ln>
            <a:noFill/>
          </a:ln>
        </p:spPr>
      </p:pic>
      <p:sp>
        <p:nvSpPr>
          <p:cNvPr id="13" name="Footer Placeholder 5">
            <a:extLst>
              <a:ext uri="{FF2B5EF4-FFF2-40B4-BE49-F238E27FC236}">
                <a16:creationId xmlns:a16="http://schemas.microsoft.com/office/drawing/2014/main" id="{8E05B018-F8D6-4856-A199-C0960765079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0278593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521219"/>
            <a:ext cx="9120062" cy="1471612"/>
          </a:xfrm>
        </p:spPr>
        <p:txBody>
          <a:bodyPr/>
          <a:lstStyle/>
          <a:p>
            <a:r>
              <a:rPr lang="en-US" dirty="0"/>
              <a:t>Key facts</a:t>
            </a:r>
          </a:p>
        </p:txBody>
      </p:sp>
      <p:sp>
        <p:nvSpPr>
          <p:cNvPr id="6" name="Title 5"/>
          <p:cNvSpPr>
            <a:spLocks noGrp="1"/>
          </p:cNvSpPr>
          <p:nvPr>
            <p:ph type="title"/>
          </p:nvPr>
        </p:nvSpPr>
        <p:spPr>
          <a:xfrm>
            <a:off x="766762" y="349011"/>
            <a:ext cx="10658476" cy="884477"/>
          </a:xfrm>
        </p:spPr>
        <p:txBody>
          <a:bodyPr lIns="0" tIns="0" rIns="0" bIns="0">
            <a:noAutofit/>
          </a:bodyPr>
          <a:lstStyle/>
          <a:p>
            <a:r>
              <a:rPr lang="en-US" sz="3600" dirty="0"/>
              <a:t>5.6 Scenario 11 </a:t>
            </a:r>
            <a:r>
              <a:rPr lang="en-GB" sz="3600" dirty="0"/>
              <a:t>Farm tractor malfunction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clrChange>
              <a:clrFrom>
                <a:srgbClr val="FFFFFF"/>
              </a:clrFrom>
              <a:clrTo>
                <a:srgbClr val="FFFFFF">
                  <a:alpha val="0"/>
                </a:srgbClr>
              </a:clrTo>
            </a:clrChange>
          </a:blip>
          <a:stretch>
            <a:fillRect/>
          </a:stretch>
        </p:blipFill>
        <p:spPr>
          <a:xfrm flipH="1">
            <a:off x="910589" y="600336"/>
            <a:ext cx="1182569" cy="1316497"/>
          </a:xfrm>
          <a:prstGeom prst="rect">
            <a:avLst/>
          </a:prstGeom>
        </p:spPr>
      </p:pic>
      <p:sp>
        <p:nvSpPr>
          <p:cNvPr id="12" name="Text Placeholder 6">
            <a:extLst>
              <a:ext uri="{FF2B5EF4-FFF2-40B4-BE49-F238E27FC236}">
                <a16:creationId xmlns:a16="http://schemas.microsoft.com/office/drawing/2014/main" id="{4841E9C2-C5B6-4DDA-B183-08163C26CBD6}"/>
              </a:ext>
            </a:extLst>
          </p:cNvPr>
          <p:cNvSpPr txBox="1">
            <a:spLocks/>
          </p:cNvSpPr>
          <p:nvPr/>
        </p:nvSpPr>
        <p:spPr>
          <a:xfrm>
            <a:off x="766763" y="1904999"/>
            <a:ext cx="10658474" cy="4485409"/>
          </a:xfrm>
          <a:prstGeom prst="rect">
            <a:avLst/>
          </a:prstGeom>
        </p:spPr>
        <p:txBody>
          <a:bodyPr vert="horz" lIns="91440" tIns="45720" rIns="91440" bIns="45720" rtlCol="0">
            <a:normAutofit fontScale="85000" lnSpcReduction="100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At 6:30 a.m. on May 3, 2019, a farm tractor experienced a mechanical failure that involved its ammonia tank while on a main road in a low-density residential area, resulting in the release of almost 2000 litres of anhydrous ammonia that created a large, low-lying plume of white gas, which lingered in the area and surrounded nearby homes. </a:t>
            </a:r>
          </a:p>
          <a:p>
            <a:r>
              <a:rPr lang="en-GB" dirty="0"/>
              <a:t>Vehicles encountering the plume stalled, and drivers and passengers were overcome by the gas.</a:t>
            </a:r>
          </a:p>
          <a:p>
            <a:r>
              <a:rPr lang="en-GB" dirty="0"/>
              <a:t>A driver saw the plume and called the emergency services reporting the incident as a car fire and reported an acrid smell and taste. During the call, the caller experiences throat irritation, coughing, difficulty breathing, and choking.</a:t>
            </a:r>
          </a:p>
          <a:p>
            <a:r>
              <a:rPr lang="en-GB" dirty="0"/>
              <a:t>Because DO initially reported the incident as a car fire some FRs arriving at the scene were also overcome by the gas. Other FRs who smelled the acrid odour and saw the white plume retreated quickly to don a self-contained breathing apparatus before attempting rescues.</a:t>
            </a:r>
          </a:p>
          <a:p>
            <a:r>
              <a:rPr lang="en-GB" dirty="0"/>
              <a:t>Victims were rescued from cars and homes nearest to the release. </a:t>
            </a:r>
          </a:p>
        </p:txBody>
      </p:sp>
      <p:sp>
        <p:nvSpPr>
          <p:cNvPr id="8" name="Footer Placeholder 5">
            <a:extLst>
              <a:ext uri="{FF2B5EF4-FFF2-40B4-BE49-F238E27FC236}">
                <a16:creationId xmlns:a16="http://schemas.microsoft.com/office/drawing/2014/main" id="{47713E09-593C-4A84-987A-9000CE6D1D0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839539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521219"/>
            <a:ext cx="9120062" cy="1471612"/>
          </a:xfrm>
        </p:spPr>
        <p:txBody>
          <a:bodyPr/>
          <a:lstStyle/>
          <a:p>
            <a:r>
              <a:rPr lang="en-US" dirty="0"/>
              <a:t>Key facts</a:t>
            </a:r>
          </a:p>
        </p:txBody>
      </p:sp>
      <p:sp>
        <p:nvSpPr>
          <p:cNvPr id="6" name="Title 5"/>
          <p:cNvSpPr>
            <a:spLocks noGrp="1"/>
          </p:cNvSpPr>
          <p:nvPr>
            <p:ph type="title"/>
          </p:nvPr>
        </p:nvSpPr>
        <p:spPr>
          <a:xfrm>
            <a:off x="766762" y="349011"/>
            <a:ext cx="10658476" cy="884477"/>
          </a:xfrm>
        </p:spPr>
        <p:txBody>
          <a:bodyPr lIns="0" tIns="0" rIns="0" bIns="0">
            <a:noAutofit/>
          </a:bodyPr>
          <a:lstStyle/>
          <a:p>
            <a:r>
              <a:rPr lang="en-US" sz="3600" dirty="0"/>
              <a:t>5.6 Scenario 11 </a:t>
            </a:r>
            <a:r>
              <a:rPr lang="en-GB" sz="3600" dirty="0"/>
              <a:t>Farm tractor malfunction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19</a:t>
            </a:fld>
            <a:endParaRPr lang="aa-ET" dirty="0"/>
          </a:p>
        </p:txBody>
      </p:sp>
      <p:pic>
        <p:nvPicPr>
          <p:cNvPr id="10" name="Picture 9"/>
          <p:cNvPicPr>
            <a:picLocks noChangeAspect="1"/>
          </p:cNvPicPr>
          <p:nvPr/>
        </p:nvPicPr>
        <p:blipFill>
          <a:blip r:embed="rId3">
            <a:clrChange>
              <a:clrFrom>
                <a:srgbClr val="FFFFFF"/>
              </a:clrFrom>
              <a:clrTo>
                <a:srgbClr val="FFFFFF">
                  <a:alpha val="0"/>
                </a:srgbClr>
              </a:clrTo>
            </a:clrChange>
          </a:blip>
          <a:stretch>
            <a:fillRect/>
          </a:stretch>
        </p:blipFill>
        <p:spPr>
          <a:xfrm flipH="1">
            <a:off x="910589" y="600336"/>
            <a:ext cx="1182569" cy="1316497"/>
          </a:xfrm>
          <a:prstGeom prst="rect">
            <a:avLst/>
          </a:prstGeom>
        </p:spPr>
      </p:pic>
      <p:sp>
        <p:nvSpPr>
          <p:cNvPr id="8" name="Text Placeholder 6">
            <a:extLst>
              <a:ext uri="{FF2B5EF4-FFF2-40B4-BE49-F238E27FC236}">
                <a16:creationId xmlns:a16="http://schemas.microsoft.com/office/drawing/2014/main" id="{7ECD564C-775C-41B0-93DF-CCB36A139DE0}"/>
              </a:ext>
            </a:extLst>
          </p:cNvPr>
          <p:cNvSpPr txBox="1">
            <a:spLocks/>
          </p:cNvSpPr>
          <p:nvPr/>
        </p:nvSpPr>
        <p:spPr>
          <a:xfrm>
            <a:off x="766763" y="1904999"/>
            <a:ext cx="10658474" cy="4485409"/>
          </a:xfrm>
          <a:prstGeom prst="rect">
            <a:avLst/>
          </a:prstGeom>
        </p:spPr>
        <p:txBody>
          <a:bodyPr vert="horz" lIns="91440" tIns="45720" rIns="91440" bIns="45720" rtlCol="0">
            <a:normAutofit fontScale="92500" lnSpcReduction="100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83 persons, including FRs, motorists, and neighbourhood residents, were evaluated at six local hospitals because of exposure to the gas. </a:t>
            </a:r>
          </a:p>
          <a:p>
            <a:r>
              <a:rPr lang="en-GB" dirty="0"/>
              <a:t>Among the 83 persons evaluated, 14 were hospitalized. </a:t>
            </a:r>
          </a:p>
          <a:p>
            <a:r>
              <a:rPr lang="en-GB" dirty="0"/>
              <a:t>8 persons were admitted to the ICU, 7 of whom required endotracheal intubation and mechanical ventilation.</a:t>
            </a:r>
          </a:p>
          <a:p>
            <a:r>
              <a:rPr lang="en-GB" dirty="0"/>
              <a:t>No victims had been decontaminated in the field.</a:t>
            </a:r>
          </a:p>
          <a:p>
            <a:r>
              <a:rPr lang="en-GB" dirty="0"/>
              <a:t>Many victims were decontaminated at the hospital. Two hospitals decontaminated victims upon arrival to the ER</a:t>
            </a:r>
          </a:p>
          <a:p>
            <a:r>
              <a:rPr lang="en-GB" dirty="0"/>
              <a:t>One hospital began to decontaminate admitted victims after some ICU staff members experienced symptoms of secondary exposure in the ICU from off-gassing of anhydrous ammonia from victims’ clothing.</a:t>
            </a:r>
          </a:p>
          <a:p>
            <a:r>
              <a:rPr lang="en-GB" dirty="0"/>
              <a:t>No deaths occurred. </a:t>
            </a:r>
          </a:p>
        </p:txBody>
      </p:sp>
      <p:sp>
        <p:nvSpPr>
          <p:cNvPr id="12" name="Footer Placeholder 5">
            <a:extLst>
              <a:ext uri="{FF2B5EF4-FFF2-40B4-BE49-F238E27FC236}">
                <a16:creationId xmlns:a16="http://schemas.microsoft.com/office/drawing/2014/main" id="{1145AD2B-3617-48BA-BD73-E4585E21679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9365443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4.1 Scenario 11</a:t>
            </a:r>
            <a:br>
              <a:rPr lang="en-US" dirty="0"/>
            </a:br>
            <a:r>
              <a:rPr lang="en-GB" dirty="0"/>
              <a:t>Farm tractor malfunction</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48F0ED8D-2547-48D5-991F-401CECCF0C2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495470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37061038"/>
              </p:ext>
            </p:extLst>
          </p:nvPr>
        </p:nvGraphicFramePr>
        <p:xfrm>
          <a:off x="1045367" y="3056754"/>
          <a:ext cx="10462413" cy="341376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sz="1600" b="1" noProof="0" dirty="0"/>
                        <a:t>28 YEARS OLD MAN</a:t>
                      </a:r>
                      <a:endParaRPr lang="pl-PL" sz="1600" b="1" noProof="0" dirty="0"/>
                    </a:p>
                    <a:p>
                      <a:pPr algn="ctr"/>
                      <a:endParaRPr lang="en-US" sz="1600" b="1" noProof="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600" b="1" noProof="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Burning sensation in the eyes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No visible wounds or injury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RR 28</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SBP 100</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V</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U</a:t>
                      </a:r>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11 </a:t>
            </a:r>
            <a:r>
              <a:rPr lang="en-GB" sz="3600" dirty="0"/>
              <a:t>Farm tractor malfunction</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20</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BD59D7F1-A111-4F57-9232-EB816F1FA85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44205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999205782"/>
              </p:ext>
            </p:extLst>
          </p:nvPr>
        </p:nvGraphicFramePr>
        <p:xfrm>
          <a:off x="1045367" y="3056754"/>
          <a:ext cx="10462413" cy="313944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sz="1600" noProof="0" dirty="0"/>
                        <a:t>Casualty #2</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sz="1600" b="1" noProof="0" dirty="0"/>
                        <a:t>45 YEARS OLD MAN (First responder)</a:t>
                      </a:r>
                      <a:endParaRPr lang="pl-PL" sz="1600" b="1" noProof="0" dirty="0"/>
                    </a:p>
                    <a:p>
                      <a:pPr algn="ctr"/>
                      <a:endParaRPr lang="en-US" sz="1600" b="1" noProof="0" dirty="0"/>
                    </a:p>
                    <a:p>
                      <a:endParaRPr lang="it-IT" sz="1600" b="1"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Respiratory distress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No visible wounds or injuries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RR 35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SBP 70</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V</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U</a:t>
                      </a:r>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11 </a:t>
            </a:r>
            <a:r>
              <a:rPr lang="en-GB" sz="3600" dirty="0"/>
              <a:t>Farm tractor malfunction</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21</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2DD86480-6739-4A0C-A20B-F9F2301DBED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229254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4088430063"/>
              </p:ext>
            </p:extLst>
          </p:nvPr>
        </p:nvGraphicFramePr>
        <p:xfrm>
          <a:off x="1045367" y="3056754"/>
          <a:ext cx="10462413" cy="338328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#3</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sz="1600" b="1" noProof="0" dirty="0"/>
                        <a:t>20 YEARS OLD WOMAN</a:t>
                      </a:r>
                      <a:endParaRPr lang="pl-PL" sz="1600" b="1" noProof="0" dirty="0"/>
                    </a:p>
                    <a:p>
                      <a:pPr algn="ctr"/>
                      <a:endParaRPr lang="en-US" sz="1600" b="1" noProof="0" dirty="0"/>
                    </a:p>
                    <a:p>
                      <a:endParaRPr lang="it-IT" sz="1600" b="1" dirty="0"/>
                    </a:p>
                    <a:p>
                      <a:pPr marL="285750" indent="-285750">
                        <a:buFont typeface="Arial" panose="020B0604020202020204" pitchFamily="34" charset="0"/>
                        <a:buChar char="•"/>
                      </a:pPr>
                      <a:r>
                        <a:rPr lang="en-GB" sz="1600" b="1" noProof="0" dirty="0"/>
                        <a:t>Eye irritation</a:t>
                      </a:r>
                    </a:p>
                    <a:p>
                      <a:pPr marL="285750" indent="-285750">
                        <a:buFont typeface="Arial" panose="020B0604020202020204" pitchFamily="34" charset="0"/>
                        <a:buChar char="•"/>
                      </a:pPr>
                      <a:r>
                        <a:rPr lang="en-GB" sz="1600" b="1" noProof="0" dirty="0"/>
                        <a:t>Lacrimation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No visible wounds or injuries</a:t>
                      </a:r>
                    </a:p>
                    <a:p>
                      <a:pPr marL="285750" indent="-285750">
                        <a:buFont typeface="Arial" panose="020B0604020202020204" pitchFamily="34" charset="0"/>
                        <a:buChar char="•"/>
                      </a:pPr>
                      <a:r>
                        <a:rPr lang="en-GB" sz="1600" b="1" noProof="0" dirty="0"/>
                        <a:t>RR 20</a:t>
                      </a:r>
                    </a:p>
                    <a:p>
                      <a:pPr marL="285750" indent="-285750">
                        <a:buFont typeface="Arial" panose="020B0604020202020204" pitchFamily="34" charset="0"/>
                        <a:buChar char="•"/>
                      </a:pPr>
                      <a:r>
                        <a:rPr lang="en-GB" sz="1600" b="1" noProof="0" dirty="0"/>
                        <a:t>SBP 110</a:t>
                      </a:r>
                    </a:p>
                    <a:p>
                      <a:pPr marL="285750" indent="-285750">
                        <a:buFont typeface="Arial" panose="020B0604020202020204" pitchFamily="34" charset="0"/>
                        <a:buChar char="•"/>
                      </a:pPr>
                      <a:r>
                        <a:rPr lang="en-GB" sz="1600" b="1" noProof="0" dirty="0"/>
                        <a:t>A+</a:t>
                      </a:r>
                    </a:p>
                    <a:p>
                      <a:pPr marL="285750" indent="-285750">
                        <a:buFont typeface="Arial" panose="020B0604020202020204" pitchFamily="34" charset="0"/>
                        <a:buChar char="•"/>
                      </a:pPr>
                      <a:r>
                        <a:rPr lang="en-GB" sz="1600" b="1" noProof="0" dirty="0"/>
                        <a:t>V</a:t>
                      </a:r>
                    </a:p>
                    <a:p>
                      <a:pPr marL="285750" indent="-285750">
                        <a:buFont typeface="Arial" panose="020B0604020202020204" pitchFamily="34" charset="0"/>
                        <a:buChar char="•"/>
                      </a:pPr>
                      <a:r>
                        <a:rPr lang="en-GB" sz="1600" b="1" noProof="0" dirty="0"/>
                        <a:t>P</a:t>
                      </a:r>
                    </a:p>
                    <a:p>
                      <a:pPr marL="285750" indent="-285750">
                        <a:buFont typeface="Arial" panose="020B0604020202020204" pitchFamily="34" charset="0"/>
                        <a:buChar char="•"/>
                      </a:pPr>
                      <a:r>
                        <a:rPr lang="en-GB" sz="1600" b="1" noProof="0" dirty="0"/>
                        <a:t>U</a:t>
                      </a:r>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11 </a:t>
            </a:r>
            <a:r>
              <a:rPr lang="en-GB" sz="3600" dirty="0"/>
              <a:t>Farm tractor malfunction</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22</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6027E192-3677-4E4A-9FB2-12F482300A3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7855134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1481977631"/>
              </p:ext>
            </p:extLst>
          </p:nvPr>
        </p:nvGraphicFramePr>
        <p:xfrm>
          <a:off x="1045367" y="3056754"/>
          <a:ext cx="10462413" cy="338328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#4</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sz="1600" b="1" noProof="0" dirty="0"/>
                        <a:t>40 YEARS OLD MAN</a:t>
                      </a:r>
                      <a:endParaRPr lang="pl-PL" sz="1600" b="1" noProof="0" dirty="0"/>
                    </a:p>
                    <a:p>
                      <a:pPr algn="ctr"/>
                      <a:endParaRPr lang="en-US" sz="1600" b="1" noProof="0" dirty="0"/>
                    </a:p>
                    <a:p>
                      <a:endParaRPr lang="it-IT" sz="1600" b="1" dirty="0"/>
                    </a:p>
                    <a:p>
                      <a:pPr marL="285750" indent="-285750">
                        <a:buFont typeface="Arial" panose="020B0604020202020204" pitchFamily="34" charset="0"/>
                        <a:buChar char="•"/>
                      </a:pPr>
                      <a:r>
                        <a:rPr lang="en-GB" sz="1600" b="1" noProof="0" dirty="0"/>
                        <a:t>Rhinorrhoea</a:t>
                      </a:r>
                    </a:p>
                    <a:p>
                      <a:pPr marL="285750" indent="-285750">
                        <a:buFont typeface="Arial" panose="020B0604020202020204" pitchFamily="34" charset="0"/>
                        <a:buChar char="•"/>
                      </a:pPr>
                      <a:r>
                        <a:rPr lang="en-GB" sz="1600" b="1" noProof="0" dirty="0"/>
                        <a:t>Coughing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No visible wounds or injuries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RR 32</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SBP 85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V+</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U</a:t>
                      </a:r>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11 </a:t>
            </a:r>
            <a:r>
              <a:rPr lang="en-GB" sz="3600" dirty="0"/>
              <a:t>Farm tractor malfunction</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23</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F6E771B3-BFC3-4EBE-8FF1-D93DAAC561E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5869651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6.1 Scenario 11</a:t>
            </a:r>
            <a:br>
              <a:rPr lang="en-US" dirty="0"/>
            </a:br>
            <a:r>
              <a:rPr lang="en-GB" dirty="0"/>
              <a:t>Farm tractor malfunction</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24</a:t>
            </a:fld>
            <a:endParaRPr lang="aa-ET" dirty="0"/>
          </a:p>
        </p:txBody>
      </p:sp>
      <p:sp>
        <p:nvSpPr>
          <p:cNvPr id="7" name="Footer Placeholder 5">
            <a:extLst>
              <a:ext uri="{FF2B5EF4-FFF2-40B4-BE49-F238E27FC236}">
                <a16:creationId xmlns:a16="http://schemas.microsoft.com/office/drawing/2014/main" id="{14AC7082-2D51-4300-9D79-003AD3E8335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4573183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86897"/>
            <a:ext cx="9120062" cy="1471612"/>
          </a:xfrm>
        </p:spPr>
        <p:txBody>
          <a:bodyPr/>
          <a:lstStyle/>
          <a:p>
            <a:r>
              <a:rPr lang="en-US" dirty="0"/>
              <a:t>The emergency call</a:t>
            </a:r>
          </a:p>
        </p:txBody>
      </p:sp>
      <p:sp>
        <p:nvSpPr>
          <p:cNvPr id="6" name="Title 5"/>
          <p:cNvSpPr>
            <a:spLocks noGrp="1"/>
          </p:cNvSpPr>
          <p:nvPr>
            <p:ph type="title"/>
          </p:nvPr>
        </p:nvSpPr>
        <p:spPr/>
        <p:txBody>
          <a:bodyPr lIns="0" tIns="0" rIns="0" bIns="0">
            <a:normAutofit/>
          </a:bodyPr>
          <a:lstStyle/>
          <a:p>
            <a:r>
              <a:rPr lang="en-US" sz="4000" dirty="0"/>
              <a:t>6.1 Scenario 11 Emergency call</a:t>
            </a:r>
            <a:endParaRPr lang="da-DK" sz="4000" dirty="0"/>
          </a:p>
        </p:txBody>
      </p:sp>
      <p:sp>
        <p:nvSpPr>
          <p:cNvPr id="7" name="Text Placeholder 6"/>
          <p:cNvSpPr>
            <a:spLocks noGrp="1"/>
          </p:cNvSpPr>
          <p:nvPr>
            <p:ph type="body" sz="quarter" idx="19"/>
          </p:nvPr>
        </p:nvSpPr>
        <p:spPr>
          <a:xfrm>
            <a:off x="766763" y="2643321"/>
            <a:ext cx="10658474" cy="3731839"/>
          </a:xfrm>
        </p:spPr>
        <p:txBody>
          <a:bodyPr>
            <a:normAutofit/>
          </a:bodyPr>
          <a:lstStyle/>
          <a:p>
            <a:pPr marL="88900" indent="0">
              <a:buNone/>
            </a:pPr>
            <a:r>
              <a:rPr lang="en-US" sz="1800" dirty="0"/>
              <a:t>An emergency call arrives at the dispatch office at 6.42 AM</a:t>
            </a:r>
          </a:p>
          <a:p>
            <a:r>
              <a:rPr lang="en-US" sz="1800" i="1" dirty="0"/>
              <a:t>The caller identifies himself </a:t>
            </a:r>
            <a:r>
              <a:rPr lang="en-GB" sz="1800" i="1" dirty="0"/>
              <a:t>a driver who is calling to report a car fire along the main road</a:t>
            </a:r>
            <a:r>
              <a:rPr lang="en-US" sz="1800" i="1" dirty="0"/>
              <a:t>.</a:t>
            </a:r>
          </a:p>
          <a:p>
            <a:r>
              <a:rPr lang="en-GB" sz="1800" b="1" dirty="0"/>
              <a:t>DO asks the caller to describe the scene</a:t>
            </a:r>
          </a:p>
          <a:p>
            <a:r>
              <a:rPr lang="en-US" sz="1800" i="1" dirty="0"/>
              <a:t>The caller </a:t>
            </a:r>
            <a:r>
              <a:rPr lang="en-GB" sz="1800" i="1" dirty="0"/>
              <a:t>reports that there is a white plume on the road that seems coming from a car fire and some vehicles are engulfed in the plume.</a:t>
            </a:r>
            <a:endParaRPr lang="en-US" sz="1800" i="1" dirty="0"/>
          </a:p>
          <a:p>
            <a:r>
              <a:rPr lang="en-US" sz="1800" b="1" dirty="0"/>
              <a:t>DO asks whether the caller noticed any particular smell</a:t>
            </a:r>
          </a:p>
          <a:p>
            <a:r>
              <a:rPr lang="en-GB" sz="1800" i="1" dirty="0"/>
              <a:t>The caller reported an acrid smell and taste.</a:t>
            </a:r>
          </a:p>
          <a:p>
            <a:r>
              <a:rPr lang="en-US" sz="1800" b="1" dirty="0"/>
              <a:t>DO asks the conditions of the caller</a:t>
            </a:r>
          </a:p>
          <a:p>
            <a:r>
              <a:rPr lang="en-US" sz="1800" i="1" dirty="0"/>
              <a:t>The caller reports that he’s experiencing </a:t>
            </a:r>
            <a:r>
              <a:rPr lang="en-GB" sz="1800" i="1" dirty="0"/>
              <a:t>throat irritation, coughing, difficulty breathing, and choking</a:t>
            </a:r>
            <a:r>
              <a:rPr lang="en-US" sz="1800" i="1" dirty="0"/>
              <a:t>.</a:t>
            </a:r>
          </a:p>
          <a:p>
            <a:endParaRPr lang="en-US" sz="1800" i="1"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25</a:t>
            </a:fld>
            <a:endParaRPr lang="aa-ET" dirty="0"/>
          </a:p>
        </p:txBody>
      </p:sp>
      <p:pic>
        <p:nvPicPr>
          <p:cNvPr id="10" name="Picture 9"/>
          <p:cNvPicPr>
            <a:picLocks noChangeAspect="1"/>
          </p:cNvPicPr>
          <p:nvPr/>
        </p:nvPicPr>
        <p:blipFill>
          <a:blip r:embed="rId3"/>
          <a:stretch>
            <a:fillRect/>
          </a:stretch>
        </p:blipFill>
        <p:spPr>
          <a:xfrm flipH="1">
            <a:off x="910589" y="1366014"/>
            <a:ext cx="1182569" cy="1316497"/>
          </a:xfrm>
          <a:prstGeom prst="rect">
            <a:avLst/>
          </a:prstGeom>
        </p:spPr>
      </p:pic>
      <p:sp>
        <p:nvSpPr>
          <p:cNvPr id="8" name="Footer Placeholder 5">
            <a:extLst>
              <a:ext uri="{FF2B5EF4-FFF2-40B4-BE49-F238E27FC236}">
                <a16:creationId xmlns:a16="http://schemas.microsoft.com/office/drawing/2014/main" id="{21B3FF1F-AD08-4E8C-9AC2-4EA5040B742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271712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11_a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26</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3011899892"/>
              </p:ext>
            </p:extLst>
          </p:nvPr>
        </p:nvGraphicFramePr>
        <p:xfrm>
          <a:off x="766762" y="2973257"/>
          <a:ext cx="10658475" cy="286512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a:t>Provide a</a:t>
                      </a:r>
                      <a:r>
                        <a:rPr lang="en-GB" baseline="0" noProof="0"/>
                        <a:t> question for the given answer</a:t>
                      </a:r>
                      <a:endParaRPr lang="en-GB" noProof="0"/>
                    </a:p>
                  </a:txBody>
                  <a:tcPr/>
                </a:tc>
                <a:extLst>
                  <a:ext uri="{0D108BD9-81ED-4DB2-BD59-A6C34878D82A}">
                    <a16:rowId xmlns:a16="http://schemas.microsoft.com/office/drawing/2014/main" val="10000"/>
                  </a:ext>
                </a:extLst>
              </a:tr>
              <a:tr h="370840">
                <a:tc>
                  <a:txBody>
                    <a:bodyPr/>
                    <a:lstStyle/>
                    <a:p>
                      <a:r>
                        <a:rPr lang="en-GB" noProof="0"/>
                        <a:t>DO: </a:t>
                      </a:r>
                    </a:p>
                  </a:txBody>
                  <a:tcPr/>
                </a:tc>
                <a:extLst>
                  <a:ext uri="{0D108BD9-81ED-4DB2-BD59-A6C34878D82A}">
                    <a16:rowId xmlns:a16="http://schemas.microsoft.com/office/drawing/2014/main" val="10001"/>
                  </a:ext>
                </a:extLst>
              </a:tr>
              <a:tr h="370840">
                <a:tc>
                  <a:txBody>
                    <a:bodyPr/>
                    <a:lstStyle/>
                    <a:p>
                      <a:r>
                        <a:rPr lang="en-GB" sz="1800" i="1" noProof="0" dirty="0"/>
                        <a:t>The caller reports that in the area there are several cars and what seems to be a large farm tractor with a tank</a:t>
                      </a:r>
                      <a:r>
                        <a:rPr lang="en-GB" sz="1800" i="1" baseline="0" noProof="0" dirty="0"/>
                        <a:t>.</a:t>
                      </a:r>
                    </a:p>
                  </a:txBody>
                  <a:tcPr/>
                </a:tc>
                <a:extLst>
                  <a:ext uri="{0D108BD9-81ED-4DB2-BD59-A6C34878D82A}">
                    <a16:rowId xmlns:a16="http://schemas.microsoft.com/office/drawing/2014/main" val="10002"/>
                  </a:ext>
                </a:extLst>
              </a:tr>
              <a:tr h="370840">
                <a:tc>
                  <a:txBody>
                    <a:bodyPr/>
                    <a:lstStyle/>
                    <a:p>
                      <a:r>
                        <a:rPr lang="en-GB" baseline="0" noProof="0" dirty="0"/>
                        <a:t>DO:</a:t>
                      </a:r>
                    </a:p>
                  </a:txBody>
                  <a:tcPr/>
                </a:tc>
                <a:extLst>
                  <a:ext uri="{0D108BD9-81ED-4DB2-BD59-A6C34878D82A}">
                    <a16:rowId xmlns:a16="http://schemas.microsoft.com/office/drawing/2014/main" val="10003"/>
                  </a:ext>
                </a:extLst>
              </a:tr>
              <a:tr h="370840">
                <a:tc>
                  <a:txBody>
                    <a:bodyPr/>
                    <a:lstStyle/>
                    <a:p>
                      <a:r>
                        <a:rPr lang="en-GB" i="1" baseline="0" noProof="0" dirty="0"/>
                        <a:t>The caller says there is no wind, and the air is cool and humid.</a:t>
                      </a:r>
                    </a:p>
                  </a:txBody>
                  <a:tcPr/>
                </a:tc>
                <a:extLst>
                  <a:ext uri="{0D108BD9-81ED-4DB2-BD59-A6C34878D82A}">
                    <a16:rowId xmlns:a16="http://schemas.microsoft.com/office/drawing/2014/main" val="10004"/>
                  </a:ext>
                </a:extLst>
              </a:tr>
              <a:tr h="370840">
                <a:tc>
                  <a:txBody>
                    <a:bodyPr/>
                    <a:lstStyle/>
                    <a:p>
                      <a:r>
                        <a:rPr lang="en-GB" baseline="0" noProof="0"/>
                        <a:t>DO:</a:t>
                      </a:r>
                    </a:p>
                  </a:txBody>
                  <a:tcPr/>
                </a:tc>
                <a:extLst>
                  <a:ext uri="{0D108BD9-81ED-4DB2-BD59-A6C34878D82A}">
                    <a16:rowId xmlns:a16="http://schemas.microsoft.com/office/drawing/2014/main" val="10005"/>
                  </a:ext>
                </a:extLst>
              </a:tr>
              <a:tr h="370840">
                <a:tc>
                  <a:txBody>
                    <a:bodyPr/>
                    <a:lstStyle/>
                    <a:p>
                      <a:r>
                        <a:rPr lang="en-US" sz="1800" i="1" dirty="0"/>
                        <a:t>The caller reports that it’s a residential area and the plume reached nearby houses.</a:t>
                      </a:r>
                      <a:endParaRPr lang="en-GB" sz="1800" i="1" baseline="0" noProof="0" dirty="0"/>
                    </a:p>
                  </a:txBody>
                  <a:tcPr/>
                </a:tc>
                <a:extLst>
                  <a:ext uri="{0D108BD9-81ED-4DB2-BD59-A6C34878D82A}">
                    <a16:rowId xmlns:a16="http://schemas.microsoft.com/office/drawing/2014/main" val="10006"/>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DFE4DDD8-F7D4-4270-8EF2-5C89A44DC63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11_b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27</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814360544"/>
              </p:ext>
            </p:extLst>
          </p:nvPr>
        </p:nvGraphicFramePr>
        <p:xfrm>
          <a:off x="766762" y="2840809"/>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a:t>Consider</a:t>
                      </a:r>
                      <a:r>
                        <a:rPr lang="en-GB" baseline="0" noProof="0"/>
                        <a:t> the following:</a:t>
                      </a:r>
                      <a:endParaRPr lang="en-GB" noProof="0"/>
                    </a:p>
                  </a:txBody>
                  <a:tcPr/>
                </a:tc>
                <a:extLst>
                  <a:ext uri="{0D108BD9-81ED-4DB2-BD59-A6C34878D82A}">
                    <a16:rowId xmlns:a16="http://schemas.microsoft.com/office/drawing/2014/main" val="10000"/>
                  </a:ext>
                </a:extLst>
              </a:tr>
              <a:tr h="370840">
                <a:tc>
                  <a:txBody>
                    <a:bodyPr/>
                    <a:lstStyle/>
                    <a:p>
                      <a:pPr marL="342900" indent="-342900">
                        <a:buAutoNum type="arabicParenR"/>
                      </a:pPr>
                      <a:r>
                        <a:rPr lang="en-GB" baseline="0" noProof="0"/>
                        <a:t>Is there anything else you would need to know before passing the call to the emergency service?</a:t>
                      </a:r>
                    </a:p>
                    <a:p>
                      <a:pPr marL="342900" indent="-342900">
                        <a:buAutoNum type="arabicParenR"/>
                      </a:pPr>
                      <a:endParaRPr lang="en-GB" baseline="0" noProof="0"/>
                    </a:p>
                    <a:p>
                      <a:pPr marL="342900" indent="-342900">
                        <a:buAutoNum type="arabicParenR"/>
                      </a:pPr>
                      <a:endParaRPr lang="en-GB" baseline="0" noProof="0"/>
                    </a:p>
                  </a:txBody>
                  <a:tcPr/>
                </a:tc>
                <a:extLst>
                  <a:ext uri="{0D108BD9-81ED-4DB2-BD59-A6C34878D82A}">
                    <a16:rowId xmlns:a16="http://schemas.microsoft.com/office/drawing/2014/main" val="10001"/>
                  </a:ext>
                </a:extLst>
              </a:tr>
              <a:tr h="370840">
                <a:tc>
                  <a:txBody>
                    <a:bodyPr/>
                    <a:lstStyle/>
                    <a:p>
                      <a:pPr marL="0" indent="0">
                        <a:buNone/>
                      </a:pPr>
                      <a:r>
                        <a:rPr lang="en-GB" baseline="0" noProof="0"/>
                        <a:t>2) Would you pass the call to other emergency services beyond the one requested by the caller?</a:t>
                      </a:r>
                    </a:p>
                    <a:p>
                      <a:pPr marL="342900" indent="-342900">
                        <a:buAutoNum type="arabicParenR"/>
                      </a:pPr>
                      <a:endParaRPr lang="en-GB" baseline="0" noProof="0"/>
                    </a:p>
                    <a:p>
                      <a:pPr marL="0" indent="0">
                        <a:buNone/>
                      </a:pPr>
                      <a:endParaRPr lang="en-GB" baseline="0" noProof="0"/>
                    </a:p>
                  </a:txBody>
                  <a:tcPr/>
                </a:tc>
                <a:extLst>
                  <a:ext uri="{0D108BD9-81ED-4DB2-BD59-A6C34878D82A}">
                    <a16:rowId xmlns:a16="http://schemas.microsoft.com/office/drawing/2014/main" val="10002"/>
                  </a:ext>
                </a:extLst>
              </a:tr>
              <a:tr h="370840">
                <a:tc>
                  <a:txBody>
                    <a:bodyPr/>
                    <a:lstStyle/>
                    <a:p>
                      <a:r>
                        <a:rPr lang="en-GB" i="0" baseline="0" noProof="0" dirty="0"/>
                        <a:t>3) What message would you refer to the emergency service(s)?</a:t>
                      </a:r>
                    </a:p>
                    <a:p>
                      <a:endParaRPr lang="en-GB" i="0" baseline="0" noProof="0" dirty="0"/>
                    </a:p>
                    <a:p>
                      <a:endParaRPr lang="en-GB" i="0" baseline="0" noProof="0" dirty="0"/>
                    </a:p>
                    <a:p>
                      <a:endParaRPr lang="en-GB" i="0" baseline="0" noProof="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11645238-C10C-4B42-A350-97994C4D65F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11_c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28</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162808552"/>
              </p:ext>
            </p:extLst>
          </p:nvPr>
        </p:nvGraphicFramePr>
        <p:xfrm>
          <a:off x="766762" y="2792026"/>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en-GB" baseline="0" noProof="0"/>
                        <a:t>List the questions you would ask to the person calling and specify why</a:t>
                      </a:r>
                      <a:endParaRPr lang="en-GB" noProof="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64FDF714-01F1-4AA2-AC99-9759D46F542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6.3 Scenario 11</a:t>
            </a:r>
            <a:br>
              <a:rPr lang="en-US" dirty="0"/>
            </a:br>
            <a:r>
              <a:rPr lang="en-GB" dirty="0"/>
              <a:t>Farm tractor malfunction</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29</a:t>
            </a:fld>
            <a:endParaRPr lang="aa-ET" dirty="0"/>
          </a:p>
        </p:txBody>
      </p:sp>
      <p:sp>
        <p:nvSpPr>
          <p:cNvPr id="10" name="Footer Placeholder 5">
            <a:extLst>
              <a:ext uri="{FF2B5EF4-FFF2-40B4-BE49-F238E27FC236}">
                <a16:creationId xmlns:a16="http://schemas.microsoft.com/office/drawing/2014/main" id="{F56414F7-C707-4952-9AC0-7E750B9848A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42177510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4.1 Scenario 11 </a:t>
            </a:r>
            <a:r>
              <a:rPr lang="en-GB" sz="3600" dirty="0"/>
              <a:t>Farm tractor malfunction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2" name="Picture 11">
            <a:extLst>
              <a:ext uri="{FF2B5EF4-FFF2-40B4-BE49-F238E27FC236}">
                <a16:creationId xmlns:a16="http://schemas.microsoft.com/office/drawing/2014/main" id="{1F51406B-A0EA-4D7A-BC2D-FE4E488FEB0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59250" y="1492250"/>
            <a:ext cx="3712447" cy="2465802"/>
          </a:xfrm>
          <a:prstGeom prst="rect">
            <a:avLst/>
          </a:prstGeom>
          <a:noFill/>
          <a:ln>
            <a:noFill/>
          </a:ln>
        </p:spPr>
      </p:pic>
      <p:pic>
        <p:nvPicPr>
          <p:cNvPr id="14" name="Picture 13" descr="Aerial view of houses along trees in park and straight asphalt roads located in countryside">
            <a:extLst>
              <a:ext uri="{FF2B5EF4-FFF2-40B4-BE49-F238E27FC236}">
                <a16:creationId xmlns:a16="http://schemas.microsoft.com/office/drawing/2014/main" id="{1442A9E6-7ADE-4ED7-AB7D-919EE858556B}"/>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45121" y="1492250"/>
            <a:ext cx="3180115" cy="4770173"/>
          </a:xfrm>
          <a:prstGeom prst="rect">
            <a:avLst/>
          </a:prstGeom>
          <a:noFill/>
          <a:ln>
            <a:noFill/>
          </a:ln>
        </p:spPr>
      </p:pic>
      <p:pic>
        <p:nvPicPr>
          <p:cNvPr id="15" name="Picture 14" descr="Yellow Tractor in Asphalt Road">
            <a:extLst>
              <a:ext uri="{FF2B5EF4-FFF2-40B4-BE49-F238E27FC236}">
                <a16:creationId xmlns:a16="http://schemas.microsoft.com/office/drawing/2014/main" id="{67062FF5-5381-4A65-BE75-C76C99F0B8B6}"/>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59250" y="4176928"/>
            <a:ext cx="3712447" cy="2372684"/>
          </a:xfrm>
          <a:prstGeom prst="rect">
            <a:avLst/>
          </a:prstGeom>
          <a:noFill/>
          <a:ln>
            <a:noFill/>
          </a:ln>
        </p:spPr>
      </p:pic>
      <p:sp>
        <p:nvSpPr>
          <p:cNvPr id="11" name="Footer Placeholder 5">
            <a:extLst>
              <a:ext uri="{FF2B5EF4-FFF2-40B4-BE49-F238E27FC236}">
                <a16:creationId xmlns:a16="http://schemas.microsoft.com/office/drawing/2014/main" id="{B8663EC5-7731-46C1-AAD2-6DF577BC59A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909641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May 3, 2019 06:30</a:t>
            </a:r>
          </a:p>
        </p:txBody>
      </p:sp>
      <p:sp>
        <p:nvSpPr>
          <p:cNvPr id="3" name="Text Placeholder 2"/>
          <p:cNvSpPr>
            <a:spLocks noGrp="1"/>
          </p:cNvSpPr>
          <p:nvPr>
            <p:ph type="body" sz="quarter" idx="15"/>
          </p:nvPr>
        </p:nvSpPr>
        <p:spPr>
          <a:xfrm>
            <a:off x="343649" y="2086021"/>
            <a:ext cx="10956871" cy="4301992"/>
          </a:xfrm>
        </p:spPr>
        <p:txBody>
          <a:bodyPr>
            <a:normAutofit fontScale="77500" lnSpcReduction="20000"/>
          </a:bodyPr>
          <a:lstStyle/>
          <a:p>
            <a:pPr algn="just"/>
            <a:r>
              <a:rPr lang="en-US" dirty="0"/>
              <a:t>Location: along the main road in a low-density residential </a:t>
            </a:r>
          </a:p>
          <a:p>
            <a:pPr marL="355600" lvl="1" indent="0" algn="just">
              <a:buNone/>
            </a:pPr>
            <a:r>
              <a:rPr lang="en-US" dirty="0"/>
              <a:t>area</a:t>
            </a:r>
          </a:p>
          <a:p>
            <a:pPr algn="just"/>
            <a:r>
              <a:rPr lang="en-US" dirty="0"/>
              <a:t>Witnesses’ observation: white gas plume engulfing many vehicles and a large </a:t>
            </a:r>
          </a:p>
          <a:p>
            <a:pPr marL="355600" lvl="1" indent="0" algn="just">
              <a:buNone/>
            </a:pPr>
            <a:r>
              <a:rPr lang="en-US" dirty="0"/>
              <a:t>farm tractor with a tank.</a:t>
            </a:r>
          </a:p>
          <a:p>
            <a:pPr algn="just"/>
            <a:r>
              <a:rPr lang="en-US" dirty="0"/>
              <a:t>Acrid smell and taste coming from the plume.</a:t>
            </a:r>
          </a:p>
          <a:p>
            <a:pPr algn="just"/>
            <a:r>
              <a:rPr lang="en-GB" dirty="0"/>
              <a:t>Common symptoms: throat irritation, cough, difficulty breathing, burning lungs, eye irritation and choking sensation.</a:t>
            </a:r>
            <a:endParaRPr lang="en-US" dirty="0"/>
          </a:p>
          <a:p>
            <a:pPr algn="just"/>
            <a:r>
              <a:rPr lang="en-GB" dirty="0"/>
              <a:t>One driver called the emergency services to report a car fire.</a:t>
            </a:r>
            <a:endParaRPr lang="en-US" altLang="pl-PL" dirty="0"/>
          </a:p>
          <a:p>
            <a:pPr algn="just"/>
            <a:r>
              <a:rPr lang="en-GB" altLang="pl-PL" dirty="0"/>
              <a:t>FRs arriving at the overcome by the gas. </a:t>
            </a:r>
          </a:p>
          <a:p>
            <a:pPr algn="just"/>
            <a:r>
              <a:rPr lang="en-GB" altLang="pl-PL" dirty="0"/>
              <a:t>Other FRs retreated quickly to don a self-contained breathing apparatus before attempting rescues. </a:t>
            </a:r>
            <a:endParaRPr lang="en-US" altLang="pl-PL" dirty="0"/>
          </a:p>
          <a:p>
            <a:pPr algn="just"/>
            <a:r>
              <a:rPr lang="en-US" altLang="pl-PL" dirty="0"/>
              <a:t>First responders: </a:t>
            </a:r>
            <a:r>
              <a:rPr lang="en-US" altLang="pl-PL"/>
              <a:t>decontamination and transport </a:t>
            </a:r>
            <a:r>
              <a:rPr lang="en-US" altLang="pl-PL" dirty="0"/>
              <a:t>of 10 victims to triage point.</a:t>
            </a:r>
          </a:p>
          <a:p>
            <a:pPr algn="just"/>
            <a:r>
              <a:rPr lang="en-US" dirty="0"/>
              <a:t>Step by step action: triage of victims</a:t>
            </a:r>
            <a:r>
              <a:rPr lang="en-US" altLang="pl-PL" dirty="0"/>
              <a:t> </a:t>
            </a:r>
          </a:p>
          <a:p>
            <a:endParaRPr lang="en-US" altLang="pl-PL"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30</a:t>
            </a:fld>
            <a:endParaRPr lang="en-BE" dirty="0"/>
          </a:p>
        </p:txBody>
      </p:sp>
      <p:pic>
        <p:nvPicPr>
          <p:cNvPr id="10" name="Picture 9">
            <a:extLst>
              <a:ext uri="{FF2B5EF4-FFF2-40B4-BE49-F238E27FC236}">
                <a16:creationId xmlns:a16="http://schemas.microsoft.com/office/drawing/2014/main" id="{7B7D24C0-BAB7-462C-8F8F-A07245A2C94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20853" y="333267"/>
            <a:ext cx="2274859" cy="1510958"/>
          </a:xfrm>
          <a:prstGeom prst="rect">
            <a:avLst/>
          </a:prstGeom>
          <a:noFill/>
          <a:ln>
            <a:noFill/>
          </a:ln>
        </p:spPr>
      </p:pic>
      <p:pic>
        <p:nvPicPr>
          <p:cNvPr id="11" name="Picture 10" descr="Aerial view of houses along trees in park and straight asphalt roads located in countryside">
            <a:extLst>
              <a:ext uri="{FF2B5EF4-FFF2-40B4-BE49-F238E27FC236}">
                <a16:creationId xmlns:a16="http://schemas.microsoft.com/office/drawing/2014/main" id="{6578E439-E16A-4D0C-B220-169B4C6E5C1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72507" y="70030"/>
            <a:ext cx="1948664" cy="2922996"/>
          </a:xfrm>
          <a:prstGeom prst="rect">
            <a:avLst/>
          </a:prstGeom>
          <a:noFill/>
          <a:ln>
            <a:noFill/>
          </a:ln>
        </p:spPr>
      </p:pic>
      <p:pic>
        <p:nvPicPr>
          <p:cNvPr id="12" name="Picture 11" descr="Yellow Tractor in Asphalt Road">
            <a:extLst>
              <a:ext uri="{FF2B5EF4-FFF2-40B4-BE49-F238E27FC236}">
                <a16:creationId xmlns:a16="http://schemas.microsoft.com/office/drawing/2014/main" id="{189D1117-3B7F-4001-B8F8-B735A4D696A5}"/>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69200" y="333267"/>
            <a:ext cx="2274858" cy="1453898"/>
          </a:xfrm>
          <a:prstGeom prst="rect">
            <a:avLst/>
          </a:prstGeom>
          <a:noFill/>
          <a:ln>
            <a:noFill/>
          </a:ln>
        </p:spPr>
      </p:pic>
      <p:sp>
        <p:nvSpPr>
          <p:cNvPr id="9" name="Footer Placeholder 5">
            <a:extLst>
              <a:ext uri="{FF2B5EF4-FFF2-40B4-BE49-F238E27FC236}">
                <a16:creationId xmlns:a16="http://schemas.microsoft.com/office/drawing/2014/main" id="{BDAFF58F-D324-4D24-80AB-424AC966AFF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9371419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Potential points for discussion</a:t>
            </a:r>
          </a:p>
        </p:txBody>
      </p:sp>
      <p:sp>
        <p:nvSpPr>
          <p:cNvPr id="3" name="Text Placeholder 2"/>
          <p:cNvSpPr>
            <a:spLocks noGrp="1"/>
          </p:cNvSpPr>
          <p:nvPr>
            <p:ph type="body" sz="quarter" idx="15"/>
          </p:nvPr>
        </p:nvSpPr>
        <p:spPr/>
        <p:txBody>
          <a:bodyPr/>
          <a:lstStyle/>
          <a:p>
            <a:r>
              <a:rPr lang="en-US" dirty="0"/>
              <a:t>Unintentional release of chemical agents from the car fire</a:t>
            </a:r>
            <a:endParaRPr lang="pl-PL" dirty="0"/>
          </a:p>
          <a:p>
            <a:endParaRPr lang="en-US" dirty="0"/>
          </a:p>
          <a:p>
            <a:r>
              <a:rPr lang="en-US" dirty="0"/>
              <a:t>Unintentional release of chemical agents from other sources</a:t>
            </a:r>
            <a:endParaRPr lang="pl-PL" dirty="0"/>
          </a:p>
          <a:p>
            <a:endParaRPr lang="en-US" dirty="0"/>
          </a:p>
          <a:p>
            <a:r>
              <a:rPr lang="en-US" dirty="0"/>
              <a:t>Intentional release of chemical agents </a:t>
            </a:r>
          </a:p>
          <a:p>
            <a:endParaRPr lang="en-US" dirty="0"/>
          </a:p>
          <a:p>
            <a:r>
              <a:rPr lang="en-US" dirty="0"/>
              <a:t>Inform the media</a:t>
            </a:r>
          </a:p>
        </p:txBody>
      </p:sp>
      <p:sp>
        <p:nvSpPr>
          <p:cNvPr id="4" name="Slide Number Placeholder 3"/>
          <p:cNvSpPr>
            <a:spLocks noGrp="1"/>
          </p:cNvSpPr>
          <p:nvPr>
            <p:ph type="sldNum" sz="quarter" idx="4"/>
          </p:nvPr>
        </p:nvSpPr>
        <p:spPr/>
        <p:txBody>
          <a:bodyPr/>
          <a:lstStyle/>
          <a:p>
            <a:fld id="{A814E660-BF25-4843-B2A0-93C6E2B6253B}" type="slidenum">
              <a:rPr lang="en-US" smtClean="0"/>
              <a:pPr/>
              <a:t>31</a:t>
            </a:fld>
            <a:endParaRPr lang="en-US"/>
          </a:p>
        </p:txBody>
      </p:sp>
      <p:sp>
        <p:nvSpPr>
          <p:cNvPr id="6" name="Footer Placeholder 5">
            <a:extLst>
              <a:ext uri="{FF2B5EF4-FFF2-40B4-BE49-F238E27FC236}">
                <a16:creationId xmlns:a16="http://schemas.microsoft.com/office/drawing/2014/main" id="{3EAD7148-EC32-485D-98CC-58EA4442A5B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6519225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2" y="604696"/>
            <a:ext cx="10956871" cy="985576"/>
          </a:xfrm>
        </p:spPr>
        <p:txBody>
          <a:bodyPr/>
          <a:lstStyle/>
          <a:p>
            <a:r>
              <a:rPr lang="en-US" sz="3800" dirty="0"/>
              <a:t>May 3, 2019 06:55 – Arrival of first responders </a:t>
            </a:r>
          </a:p>
        </p:txBody>
      </p:sp>
      <p:sp>
        <p:nvSpPr>
          <p:cNvPr id="3" name="Text Placeholder 2"/>
          <p:cNvSpPr>
            <a:spLocks noGrp="1"/>
          </p:cNvSpPr>
          <p:nvPr>
            <p:ph type="body" sz="quarter" idx="15"/>
          </p:nvPr>
        </p:nvSpPr>
        <p:spPr>
          <a:xfrm>
            <a:off x="766762" y="1590272"/>
            <a:ext cx="10658475" cy="4301992"/>
          </a:xfrm>
        </p:spPr>
        <p:txBody>
          <a:bodyPr>
            <a:normAutofit lnSpcReduction="10000"/>
          </a:bodyPr>
          <a:lstStyle/>
          <a:p>
            <a:r>
              <a:rPr lang="en-US" dirty="0"/>
              <a:t>Triage the victims</a:t>
            </a:r>
            <a:endParaRPr lang="pl-PL" dirty="0"/>
          </a:p>
          <a:p>
            <a:endParaRPr lang="pl-PL" dirty="0"/>
          </a:p>
          <a:p>
            <a:endParaRPr lang="pl-PL" dirty="0"/>
          </a:p>
          <a:p>
            <a:endParaRPr lang="pl-PL" dirty="0"/>
          </a:p>
          <a:p>
            <a:endParaRPr lang="pl-PL" dirty="0"/>
          </a:p>
          <a:p>
            <a:r>
              <a:rPr lang="pl-PL" dirty="0"/>
              <a:t>SYMPTOMS </a:t>
            </a:r>
          </a:p>
          <a:p>
            <a:r>
              <a:rPr lang="en-US" dirty="0"/>
              <a:t>RESPIRATORY RATE</a:t>
            </a:r>
            <a:r>
              <a:rPr lang="pl-PL" dirty="0"/>
              <a:t> (RR)</a:t>
            </a:r>
          </a:p>
          <a:p>
            <a:r>
              <a:rPr lang="en-US" dirty="0"/>
              <a:t>SYSTOLIC BLOOD PRESSURE</a:t>
            </a:r>
            <a:r>
              <a:rPr lang="pl-PL" dirty="0"/>
              <a:t> (SBP)</a:t>
            </a:r>
          </a:p>
          <a:p>
            <a:r>
              <a:rPr lang="pl-PL" dirty="0"/>
              <a:t>THE AVPU SCALE (ALERT, VOICE, PAIN, UNRESPONSIVE)</a:t>
            </a:r>
          </a:p>
          <a:p>
            <a:endParaRPr lang="pl-PL"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32</a:t>
            </a:fld>
            <a:endParaRPr lang="en-US"/>
          </a:p>
        </p:txBody>
      </p:sp>
      <p:sp>
        <p:nvSpPr>
          <p:cNvPr id="9" name="Title 4">
            <a:extLst>
              <a:ext uri="{FF2B5EF4-FFF2-40B4-BE49-F238E27FC236}">
                <a16:creationId xmlns:a16="http://schemas.microsoft.com/office/drawing/2014/main" id="{40B34542-2E66-41A0-BB0B-ED307D99C028}"/>
              </a:ext>
            </a:extLst>
          </p:cNvPr>
          <p:cNvSpPr>
            <a:spLocks noGrp="1"/>
          </p:cNvSpPr>
          <p:nvPr/>
        </p:nvSpPr>
        <p:spPr>
          <a:xfrm>
            <a:off x="3268132" y="2392487"/>
            <a:ext cx="5350934" cy="1264121"/>
          </a:xfrm>
          <a:prstGeom prst="rect">
            <a:avLst/>
          </a:prstGeom>
          <a:solidFill>
            <a:schemeClr val="accent1"/>
          </a:solidFill>
        </p:spPr>
        <p:txBody>
          <a:bodyPr vert="horz" lIns="182880" tIns="182880" rIns="182880" bIns="182880" rtlCol="0" anchor="ctr" anchorCtr="0">
            <a:normAutofit/>
          </a:bodyPr>
          <a:lstStyle>
            <a:lvl1pPr algn="l" defTabSz="914400" rtl="0" eaLnBrk="1" latinLnBrk="0" hangingPunct="1">
              <a:lnSpc>
                <a:spcPct val="90000"/>
              </a:lnSpc>
              <a:spcBef>
                <a:spcPct val="0"/>
              </a:spcBef>
              <a:buNone/>
              <a:defRPr sz="4400" b="0" kern="1200">
                <a:solidFill>
                  <a:schemeClr val="bg1"/>
                </a:solidFill>
                <a:latin typeface="FranklinGotTExtCon" pitchFamily="2" charset="0"/>
                <a:ea typeface="+mj-ea"/>
                <a:cs typeface="+mj-cs"/>
              </a:defRPr>
            </a:lvl1pPr>
          </a:lstStyle>
          <a:p>
            <a:pPr algn="ctr"/>
            <a:r>
              <a:rPr lang="en-US" dirty="0"/>
              <a:t>Triage methodology</a:t>
            </a:r>
          </a:p>
        </p:txBody>
      </p:sp>
      <p:sp>
        <p:nvSpPr>
          <p:cNvPr id="8" name="Footer Placeholder 5">
            <a:extLst>
              <a:ext uri="{FF2B5EF4-FFF2-40B4-BE49-F238E27FC236}">
                <a16:creationId xmlns:a16="http://schemas.microsoft.com/office/drawing/2014/main" id="{220DD3AF-A26F-4A30-B77B-BA47388823C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799795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A814E660-BF25-4843-B2A0-93C6E2B6253B}" type="slidenum">
              <a:rPr lang="en-US" smtClean="0"/>
              <a:pPr/>
              <a:t>33</a:t>
            </a:fld>
            <a:endParaRPr lang="en-US"/>
          </a:p>
        </p:txBody>
      </p:sp>
      <p:sp>
        <p:nvSpPr>
          <p:cNvPr id="9" name="Title 4">
            <a:extLst>
              <a:ext uri="{FF2B5EF4-FFF2-40B4-BE49-F238E27FC236}">
                <a16:creationId xmlns:a16="http://schemas.microsoft.com/office/drawing/2014/main" id="{40B34542-2E66-41A0-BB0B-ED307D99C028}"/>
              </a:ext>
            </a:extLst>
          </p:cNvPr>
          <p:cNvSpPr>
            <a:spLocks noGrp="1"/>
          </p:cNvSpPr>
          <p:nvPr/>
        </p:nvSpPr>
        <p:spPr>
          <a:xfrm>
            <a:off x="270932" y="234950"/>
            <a:ext cx="5350934" cy="1264121"/>
          </a:xfrm>
          <a:prstGeom prst="rect">
            <a:avLst/>
          </a:prstGeom>
          <a:solidFill>
            <a:schemeClr val="accent1"/>
          </a:solidFill>
        </p:spPr>
        <p:txBody>
          <a:bodyPr vert="horz" lIns="182880" tIns="182880" rIns="182880" bIns="182880" rtlCol="0" anchor="ctr" anchorCtr="0">
            <a:normAutofit/>
          </a:bodyPr>
          <a:lstStyle>
            <a:lvl1pPr algn="l" defTabSz="914400" rtl="0" eaLnBrk="1" latinLnBrk="0" hangingPunct="1">
              <a:lnSpc>
                <a:spcPct val="90000"/>
              </a:lnSpc>
              <a:spcBef>
                <a:spcPct val="0"/>
              </a:spcBef>
              <a:buNone/>
              <a:defRPr sz="4400" b="0" kern="1200">
                <a:solidFill>
                  <a:schemeClr val="bg1"/>
                </a:solidFill>
                <a:latin typeface="FranklinGotTExtCon" pitchFamily="2" charset="0"/>
                <a:ea typeface="+mj-ea"/>
                <a:cs typeface="+mj-cs"/>
              </a:defRPr>
            </a:lvl1pPr>
          </a:lstStyle>
          <a:p>
            <a:pPr algn="ctr"/>
            <a:r>
              <a:rPr lang="en-US" dirty="0"/>
              <a:t>Triage methodology</a:t>
            </a:r>
          </a:p>
        </p:txBody>
      </p:sp>
      <p:sp>
        <p:nvSpPr>
          <p:cNvPr id="13" name="Prostokąt 12">
            <a:extLst>
              <a:ext uri="{FF2B5EF4-FFF2-40B4-BE49-F238E27FC236}">
                <a16:creationId xmlns:a16="http://schemas.microsoft.com/office/drawing/2014/main" id="{94838C07-DD0E-44A8-8043-A0C198B65C24}"/>
              </a:ext>
            </a:extLst>
          </p:cNvPr>
          <p:cNvSpPr/>
          <p:nvPr/>
        </p:nvSpPr>
        <p:spPr>
          <a:xfrm>
            <a:off x="9228665" y="4229185"/>
            <a:ext cx="1253067" cy="35833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4" name="Prostokąt 13">
            <a:extLst>
              <a:ext uri="{FF2B5EF4-FFF2-40B4-BE49-F238E27FC236}">
                <a16:creationId xmlns:a16="http://schemas.microsoft.com/office/drawing/2014/main" id="{8903BA8E-793E-444B-A24E-382E3AB8D5E6}"/>
              </a:ext>
            </a:extLst>
          </p:cNvPr>
          <p:cNvSpPr/>
          <p:nvPr/>
        </p:nvSpPr>
        <p:spPr>
          <a:xfrm>
            <a:off x="9228665" y="4813165"/>
            <a:ext cx="1253067" cy="35833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5" name="Prostokąt 14">
            <a:extLst>
              <a:ext uri="{FF2B5EF4-FFF2-40B4-BE49-F238E27FC236}">
                <a16:creationId xmlns:a16="http://schemas.microsoft.com/office/drawing/2014/main" id="{7A9E3953-42DA-4C88-8B13-1523A680F4A3}"/>
              </a:ext>
            </a:extLst>
          </p:cNvPr>
          <p:cNvSpPr/>
          <p:nvPr/>
        </p:nvSpPr>
        <p:spPr>
          <a:xfrm>
            <a:off x="9228665" y="5277162"/>
            <a:ext cx="1253067" cy="35833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7" name="Prostokąt 16">
            <a:extLst>
              <a:ext uri="{FF2B5EF4-FFF2-40B4-BE49-F238E27FC236}">
                <a16:creationId xmlns:a16="http://schemas.microsoft.com/office/drawing/2014/main" id="{20300D02-F79D-4DFC-AFAE-E698BDB76D33}"/>
              </a:ext>
            </a:extLst>
          </p:cNvPr>
          <p:cNvSpPr/>
          <p:nvPr/>
        </p:nvSpPr>
        <p:spPr>
          <a:xfrm>
            <a:off x="9228665" y="5742717"/>
            <a:ext cx="1253067" cy="358332"/>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2" name="Text Placeholder 2">
            <a:extLst>
              <a:ext uri="{FF2B5EF4-FFF2-40B4-BE49-F238E27FC236}">
                <a16:creationId xmlns:a16="http://schemas.microsoft.com/office/drawing/2014/main" id="{696739D5-139A-42BE-B8B0-2D36053D6D40}"/>
              </a:ext>
            </a:extLst>
          </p:cNvPr>
          <p:cNvSpPr>
            <a:spLocks noGrp="1"/>
          </p:cNvSpPr>
          <p:nvPr>
            <p:ph type="body" sz="quarter" idx="15"/>
          </p:nvPr>
        </p:nvSpPr>
        <p:spPr>
          <a:xfrm>
            <a:off x="0" y="1555287"/>
            <a:ext cx="12192000" cy="4659245"/>
          </a:xfrm>
        </p:spPr>
        <p:txBody>
          <a:bodyPr>
            <a:normAutofit lnSpcReduction="10000"/>
          </a:bodyPr>
          <a:lstStyle/>
          <a:p>
            <a:pPr marL="88900" indent="0">
              <a:buNone/>
            </a:pPr>
            <a:r>
              <a:rPr lang="en-US" b="1" dirty="0"/>
              <a:t>RR</a:t>
            </a:r>
            <a:r>
              <a:rPr lang="pl-PL" dirty="0"/>
              <a:t> </a:t>
            </a:r>
            <a:r>
              <a:rPr lang="en-US" dirty="0">
                <a:effectLst>
                  <a:outerShdw blurRad="38100" dist="38100" dir="2700000" algn="tl">
                    <a:srgbClr val="000000">
                      <a:alpha val="43137"/>
                    </a:srgbClr>
                  </a:outerShdw>
                </a:effectLst>
              </a:rPr>
              <a:t>10-29</a:t>
            </a:r>
            <a:r>
              <a:rPr lang="pl-PL" dirty="0">
                <a:effectLst>
                  <a:outerShdw blurRad="38100" dist="38100" dir="2700000" algn="tl">
                    <a:srgbClr val="000000">
                      <a:alpha val="43137"/>
                    </a:srgbClr>
                  </a:outerShdw>
                </a:effectLst>
              </a:rPr>
              <a:t>	</a:t>
            </a:r>
            <a:r>
              <a:rPr lang="en-US" b="1" dirty="0">
                <a:solidFill>
                  <a:srgbClr val="FF0000"/>
                </a:solidFill>
                <a:effectLst>
                  <a:outerShdw blurRad="38100" dist="38100" dir="2700000" algn="tl">
                    <a:srgbClr val="000000">
                      <a:alpha val="43137"/>
                    </a:srgbClr>
                  </a:outerShdw>
                </a:effectLst>
              </a:rPr>
              <a:t>4</a:t>
            </a:r>
            <a:r>
              <a:rPr lang="pl-PL" b="1" dirty="0">
                <a:solidFill>
                  <a:srgbClr val="FF0000"/>
                </a:solidFill>
              </a:rPr>
              <a:t>		</a:t>
            </a:r>
            <a:r>
              <a:rPr lang="pl-PL" b="1" dirty="0"/>
              <a:t>SBP</a:t>
            </a:r>
            <a:r>
              <a:rPr lang="pl-PL" dirty="0"/>
              <a:t>	</a:t>
            </a:r>
            <a:r>
              <a:rPr lang="pl-PL" dirty="0">
                <a:effectLst>
                  <a:outerShdw blurRad="38100" dist="38100" dir="2700000" algn="tl">
                    <a:srgbClr val="000000">
                      <a:alpha val="43137"/>
                    </a:srgbClr>
                  </a:outerShdw>
                </a:effectLst>
              </a:rPr>
              <a:t>&gt;90	</a:t>
            </a:r>
            <a:r>
              <a:rPr lang="pl-PL" b="1" dirty="0">
                <a:solidFill>
                  <a:srgbClr val="FF0000"/>
                </a:solidFill>
                <a:effectLst>
                  <a:outerShdw blurRad="38100" dist="38100" dir="2700000" algn="tl">
                    <a:srgbClr val="000000">
                      <a:alpha val="43137"/>
                    </a:srgbClr>
                  </a:outerShdw>
                </a:effectLst>
              </a:rPr>
              <a:t>4</a:t>
            </a:r>
            <a:r>
              <a:rPr lang="pl-PL" b="1" dirty="0">
                <a:solidFill>
                  <a:srgbClr val="FF0000"/>
                </a:solidFill>
              </a:rPr>
              <a:t>		</a:t>
            </a:r>
            <a:r>
              <a:rPr lang="pl-PL" b="1" dirty="0"/>
              <a:t>AVPU</a:t>
            </a:r>
            <a:r>
              <a:rPr lang="pl-PL" dirty="0"/>
              <a:t>	</a:t>
            </a:r>
            <a:r>
              <a:rPr lang="pl-PL" dirty="0">
                <a:effectLst>
                  <a:outerShdw blurRad="38100" dist="38100" dir="2700000" algn="tl">
                    <a:srgbClr val="000000">
                      <a:alpha val="43137"/>
                    </a:srgbClr>
                  </a:outerShdw>
                </a:effectLst>
              </a:rPr>
              <a:t>A	</a:t>
            </a:r>
            <a:r>
              <a:rPr lang="pl-PL" b="1" dirty="0">
                <a:solidFill>
                  <a:srgbClr val="FF0000"/>
                </a:solidFill>
                <a:effectLst>
                  <a:outerShdw blurRad="38100" dist="38100" dir="2700000" algn="tl">
                    <a:srgbClr val="000000">
                      <a:alpha val="43137"/>
                    </a:srgbClr>
                  </a:outerShdw>
                </a:effectLst>
              </a:rPr>
              <a:t>4</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t> 	</a:t>
            </a:r>
            <a:r>
              <a:rPr lang="en-US" dirty="0">
                <a:effectLst>
                  <a:outerShdw blurRad="38100" dist="38100" dir="2700000" algn="tl">
                    <a:srgbClr val="000000">
                      <a:alpha val="43137"/>
                    </a:srgbClr>
                  </a:outerShdw>
                </a:effectLst>
              </a:rPr>
              <a:t>&gt;29	</a:t>
            </a:r>
            <a:r>
              <a:rPr lang="en-US" b="1" dirty="0">
                <a:solidFill>
                  <a:srgbClr val="FF0000"/>
                </a:solidFill>
                <a:effectLst>
                  <a:outerShdw blurRad="38100" dist="38100" dir="2700000" algn="tl">
                    <a:srgbClr val="000000">
                      <a:alpha val="43137"/>
                    </a:srgbClr>
                  </a:outerShdw>
                </a:effectLst>
              </a:rPr>
              <a:t>3</a:t>
            </a:r>
            <a:r>
              <a:rPr lang="pl-PL" b="1" dirty="0">
                <a:solidFill>
                  <a:srgbClr val="FF0000"/>
                </a:solidFill>
                <a:effectLst>
                  <a:outerShdw blurRad="38100" dist="38100" dir="2700000" algn="tl">
                    <a:srgbClr val="000000">
                      <a:alpha val="43137"/>
                    </a:srgbClr>
                  </a:outerShdw>
                </a:effectLst>
              </a:rPr>
              <a:t>			</a:t>
            </a:r>
            <a:r>
              <a:rPr lang="pl-PL" dirty="0">
                <a:effectLst>
                  <a:outerShdw blurRad="38100" dist="38100" dir="2700000" algn="tl">
                    <a:srgbClr val="000000">
                      <a:alpha val="43137"/>
                    </a:srgbClr>
                  </a:outerShdw>
                </a:effectLst>
              </a:rPr>
              <a:t>76-89 </a:t>
            </a:r>
            <a:r>
              <a:rPr lang="pl-PL" b="1" dirty="0">
                <a:solidFill>
                  <a:srgbClr val="FF0000"/>
                </a:solidFill>
                <a:effectLst>
                  <a:outerShdw blurRad="38100" dist="38100" dir="2700000" algn="tl">
                    <a:srgbClr val="000000">
                      <a:alpha val="43137"/>
                    </a:srgbClr>
                  </a:outerShdw>
                </a:effectLst>
              </a:rPr>
              <a:t>	3			</a:t>
            </a:r>
            <a:r>
              <a:rPr lang="pl-PL" dirty="0">
                <a:effectLst>
                  <a:outerShdw blurRad="38100" dist="38100" dir="2700000" algn="tl">
                    <a:srgbClr val="000000">
                      <a:alpha val="43137"/>
                    </a:srgbClr>
                  </a:outerShdw>
                </a:effectLst>
              </a:rPr>
              <a:t>V</a:t>
            </a:r>
            <a:r>
              <a:rPr lang="pl-PL" b="1" dirty="0">
                <a:solidFill>
                  <a:srgbClr val="FF0000"/>
                </a:solidFill>
                <a:effectLst>
                  <a:outerShdw blurRad="38100" dist="38100" dir="2700000" algn="tl">
                    <a:srgbClr val="000000">
                      <a:alpha val="43137"/>
                    </a:srgbClr>
                  </a:outerShdw>
                </a:effectLst>
              </a:rPr>
              <a:t>	3			</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effectLst>
                  <a:outerShdw blurRad="38100" dist="38100" dir="2700000" algn="tl">
                    <a:srgbClr val="000000">
                      <a:alpha val="43137"/>
                    </a:srgbClr>
                  </a:outerShdw>
                </a:effectLst>
              </a:rPr>
              <a:t> 	6-9	</a:t>
            </a:r>
            <a:r>
              <a:rPr lang="en-US" b="1" dirty="0">
                <a:solidFill>
                  <a:srgbClr val="FF0000"/>
                </a:solidFill>
                <a:effectLst>
                  <a:outerShdw blurRad="38100" dist="38100" dir="2700000" algn="tl">
                    <a:srgbClr val="000000">
                      <a:alpha val="43137"/>
                    </a:srgbClr>
                  </a:outerShdw>
                </a:effectLst>
              </a:rPr>
              <a:t>2</a:t>
            </a:r>
            <a:r>
              <a:rPr lang="pl-PL" b="1" dirty="0">
                <a:solidFill>
                  <a:srgbClr val="FF0000"/>
                </a:solidFill>
                <a:effectLst>
                  <a:outerShdw blurRad="38100" dist="38100" dir="2700000" algn="tl">
                    <a:srgbClr val="000000">
                      <a:alpha val="43137"/>
                    </a:srgbClr>
                  </a:outerShdw>
                </a:effectLst>
              </a:rPr>
              <a:t>			</a:t>
            </a:r>
            <a:r>
              <a:rPr lang="pl-PL" dirty="0">
                <a:effectLst>
                  <a:outerShdw blurRad="38100" dist="38100" dir="2700000" algn="tl">
                    <a:srgbClr val="000000">
                      <a:alpha val="43137"/>
                    </a:srgbClr>
                  </a:outerShdw>
                </a:effectLst>
              </a:rPr>
              <a:t>50-75	</a:t>
            </a:r>
            <a:r>
              <a:rPr lang="pl-PL" b="1" dirty="0">
                <a:solidFill>
                  <a:srgbClr val="FF0000"/>
                </a:solidFill>
                <a:effectLst>
                  <a:outerShdw blurRad="38100" dist="38100" dir="2700000" algn="tl">
                    <a:srgbClr val="000000">
                      <a:alpha val="43137"/>
                    </a:srgbClr>
                  </a:outerShdw>
                </a:effectLst>
              </a:rPr>
              <a:t>2			</a:t>
            </a:r>
            <a:r>
              <a:rPr lang="pl-PL" dirty="0">
                <a:effectLst>
                  <a:outerShdw blurRad="38100" dist="38100" dir="2700000" algn="tl">
                    <a:srgbClr val="000000">
                      <a:alpha val="43137"/>
                    </a:srgbClr>
                  </a:outerShdw>
                </a:effectLst>
              </a:rPr>
              <a:t>P	</a:t>
            </a:r>
            <a:r>
              <a:rPr lang="pl-PL" b="1" dirty="0">
                <a:solidFill>
                  <a:srgbClr val="FF0000"/>
                </a:solidFill>
                <a:effectLst>
                  <a:outerShdw blurRad="38100" dist="38100" dir="2700000" algn="tl">
                    <a:srgbClr val="000000">
                      <a:alpha val="43137"/>
                    </a:srgbClr>
                  </a:outerShdw>
                </a:effectLst>
              </a:rPr>
              <a:t>2</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effectLst>
                  <a:outerShdw blurRad="38100" dist="38100" dir="2700000" algn="tl">
                    <a:srgbClr val="000000">
                      <a:alpha val="43137"/>
                    </a:srgbClr>
                  </a:outerShdw>
                </a:effectLst>
              </a:rPr>
              <a:t> 	1-5	</a:t>
            </a:r>
            <a:r>
              <a:rPr lang="en-US" b="1" dirty="0">
                <a:solidFill>
                  <a:srgbClr val="FF0000"/>
                </a:solidFill>
                <a:effectLst>
                  <a:outerShdw blurRad="38100" dist="38100" dir="2700000" algn="tl">
                    <a:srgbClr val="000000">
                      <a:alpha val="43137"/>
                    </a:srgbClr>
                  </a:outerShdw>
                </a:effectLst>
              </a:rPr>
              <a:t>1</a:t>
            </a:r>
            <a:r>
              <a:rPr lang="pl-PL" b="1" dirty="0">
                <a:solidFill>
                  <a:srgbClr val="FF0000"/>
                </a:solidFill>
                <a:effectLst>
                  <a:outerShdw blurRad="38100" dist="38100" dir="2700000" algn="tl">
                    <a:srgbClr val="000000">
                      <a:alpha val="43137"/>
                    </a:srgbClr>
                  </a:outerShdw>
                </a:effectLst>
              </a:rPr>
              <a:t>			</a:t>
            </a:r>
            <a:r>
              <a:rPr lang="pl-PL" dirty="0">
                <a:effectLst>
                  <a:outerShdw blurRad="38100" dist="38100" dir="2700000" algn="tl">
                    <a:srgbClr val="000000">
                      <a:alpha val="43137"/>
                    </a:srgbClr>
                  </a:outerShdw>
                </a:effectLst>
              </a:rPr>
              <a:t>1-49	</a:t>
            </a:r>
            <a:r>
              <a:rPr lang="pl-PL" b="1" dirty="0">
                <a:solidFill>
                  <a:srgbClr val="FF0000"/>
                </a:solidFill>
                <a:effectLst>
                  <a:outerShdw blurRad="38100" dist="38100" dir="2700000" algn="tl">
                    <a:srgbClr val="000000">
                      <a:alpha val="43137"/>
                    </a:srgbClr>
                  </a:outerShdw>
                </a:effectLst>
              </a:rPr>
              <a:t>1			</a:t>
            </a:r>
            <a:r>
              <a:rPr lang="pl-PL" dirty="0">
                <a:effectLst>
                  <a:outerShdw blurRad="38100" dist="38100" dir="2700000" algn="tl">
                    <a:srgbClr val="000000">
                      <a:alpha val="43137"/>
                    </a:srgbClr>
                  </a:outerShdw>
                </a:effectLst>
              </a:rPr>
              <a:t>U	</a:t>
            </a:r>
            <a:r>
              <a:rPr lang="pl-PL" b="1" dirty="0">
                <a:solidFill>
                  <a:srgbClr val="FF0000"/>
                </a:solidFill>
                <a:effectLst>
                  <a:outerShdw blurRad="38100" dist="38100" dir="2700000" algn="tl">
                    <a:srgbClr val="000000">
                      <a:alpha val="43137"/>
                    </a:srgbClr>
                  </a:outerShdw>
                </a:effectLst>
              </a:rPr>
              <a:t>1</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effectLst>
                  <a:outerShdw blurRad="38100" dist="38100" dir="2700000" algn="tl">
                    <a:srgbClr val="000000">
                      <a:alpha val="43137"/>
                    </a:srgbClr>
                  </a:outerShdw>
                </a:effectLst>
              </a:rPr>
              <a:t> 	0	</a:t>
            </a:r>
            <a:r>
              <a:rPr lang="en-US" b="1" dirty="0">
                <a:solidFill>
                  <a:srgbClr val="FF0000"/>
                </a:solidFill>
                <a:effectLst>
                  <a:outerShdw blurRad="38100" dist="38100" dir="2700000" algn="tl">
                    <a:srgbClr val="000000">
                      <a:alpha val="43137"/>
                    </a:srgbClr>
                  </a:outerShdw>
                </a:effectLst>
              </a:rPr>
              <a:t>0</a:t>
            </a:r>
            <a:r>
              <a:rPr lang="pl-PL" b="1" dirty="0">
                <a:solidFill>
                  <a:srgbClr val="FF0000"/>
                </a:solidFill>
                <a:effectLst>
                  <a:outerShdw blurRad="38100" dist="38100" dir="2700000" algn="tl">
                    <a:srgbClr val="000000">
                      <a:alpha val="43137"/>
                    </a:srgbClr>
                  </a:outerShdw>
                </a:effectLst>
              </a:rPr>
              <a:t>			</a:t>
            </a:r>
            <a:r>
              <a:rPr lang="pl-PL" dirty="0">
                <a:effectLst>
                  <a:outerShdw blurRad="38100" dist="38100" dir="2700000" algn="tl">
                    <a:srgbClr val="000000">
                      <a:alpha val="43137"/>
                    </a:srgbClr>
                  </a:outerShdw>
                </a:effectLst>
              </a:rPr>
              <a:t>0	</a:t>
            </a:r>
            <a:r>
              <a:rPr lang="pl-PL" b="1" dirty="0">
                <a:solidFill>
                  <a:srgbClr val="FF0000"/>
                </a:solidFill>
                <a:effectLst>
                  <a:outerShdw blurRad="38100" dist="38100" dir="2700000" algn="tl">
                    <a:srgbClr val="000000">
                      <a:alpha val="43137"/>
                    </a:srgbClr>
                  </a:outerShdw>
                </a:effectLst>
              </a:rPr>
              <a:t>0			</a:t>
            </a:r>
            <a:r>
              <a:rPr lang="pl-PL" dirty="0">
                <a:effectLst>
                  <a:outerShdw blurRad="38100" dist="38100" dir="2700000" algn="tl">
                    <a:srgbClr val="000000">
                      <a:alpha val="43137"/>
                    </a:srgbClr>
                  </a:outerShdw>
                </a:effectLst>
              </a:rPr>
              <a:t>DEAD	</a:t>
            </a:r>
            <a:r>
              <a:rPr lang="pl-PL" b="1" dirty="0">
                <a:solidFill>
                  <a:srgbClr val="FF0000"/>
                </a:solidFill>
                <a:effectLst>
                  <a:outerShdw blurRad="38100" dist="38100" dir="2700000" algn="tl">
                    <a:srgbClr val="000000">
                      <a:alpha val="43137"/>
                    </a:srgbClr>
                  </a:outerShdw>
                </a:effectLst>
              </a:rPr>
              <a:t>0</a:t>
            </a:r>
            <a:endParaRPr lang="pl-PL" b="1" dirty="0">
              <a:solidFill>
                <a:srgbClr val="FF0000"/>
              </a:solidFill>
            </a:endParaRPr>
          </a:p>
          <a:p>
            <a:pPr marL="88900" indent="0">
              <a:buNone/>
            </a:pPr>
            <a:r>
              <a:rPr lang="pl-PL" dirty="0"/>
              <a:t>INTERPRETATION</a:t>
            </a:r>
          </a:p>
          <a:p>
            <a:pPr marL="88900" indent="0">
              <a:buNone/>
            </a:pPr>
            <a:r>
              <a:rPr lang="pl-PL" dirty="0"/>
              <a:t>SYMPTOMS + TOTAL SCORE RR + SBP + </a:t>
            </a:r>
            <a:r>
              <a:rPr lang="en-US" dirty="0"/>
              <a:t>AVPU</a:t>
            </a:r>
            <a:r>
              <a:rPr lang="pl-PL" dirty="0"/>
              <a:t>  </a:t>
            </a:r>
            <a:r>
              <a:rPr lang="pl-PL" b="1" dirty="0">
                <a:solidFill>
                  <a:srgbClr val="FF0000"/>
                </a:solidFill>
              </a:rPr>
              <a:t>1-10</a:t>
            </a:r>
            <a:r>
              <a:rPr lang="pl-PL" dirty="0"/>
              <a:t> – IMMEDIATE</a:t>
            </a:r>
          </a:p>
          <a:p>
            <a:pPr marL="88900" indent="0">
              <a:buNone/>
            </a:pPr>
            <a:r>
              <a:rPr lang="pl-PL" dirty="0"/>
              <a:t>SYMPTOMS + TOTAL SCORE RR + SBP + </a:t>
            </a:r>
            <a:r>
              <a:rPr lang="en-US" dirty="0"/>
              <a:t>AVPU</a:t>
            </a:r>
            <a:r>
              <a:rPr lang="pl-PL" dirty="0"/>
              <a:t> </a:t>
            </a:r>
            <a:r>
              <a:rPr lang="pl-PL" b="1" dirty="0">
                <a:solidFill>
                  <a:srgbClr val="FFFF00"/>
                </a:solidFill>
              </a:rPr>
              <a:t>11</a:t>
            </a:r>
            <a:r>
              <a:rPr lang="pl-PL" dirty="0"/>
              <a:t> - DELAYED	</a:t>
            </a:r>
            <a:endParaRPr lang="en-US" dirty="0"/>
          </a:p>
          <a:p>
            <a:pPr marL="88900" indent="0">
              <a:buNone/>
            </a:pPr>
            <a:r>
              <a:rPr lang="pl-PL" dirty="0"/>
              <a:t>SYMPTOMS + TOTAL SCORE RR + SBP + </a:t>
            </a:r>
            <a:r>
              <a:rPr lang="en-US" dirty="0"/>
              <a:t>AVPU </a:t>
            </a:r>
            <a:r>
              <a:rPr lang="pl-PL" b="1" dirty="0">
                <a:solidFill>
                  <a:srgbClr val="00B050"/>
                </a:solidFill>
              </a:rPr>
              <a:t>12</a:t>
            </a:r>
            <a:r>
              <a:rPr lang="pl-PL" dirty="0"/>
              <a:t> – MINIMAL</a:t>
            </a:r>
          </a:p>
          <a:p>
            <a:pPr marL="88900" indent="0">
              <a:buNone/>
            </a:pPr>
            <a:r>
              <a:rPr lang="pl-PL" dirty="0"/>
              <a:t>SYMPTOMS + TOTAL SCORE RR + SBP + </a:t>
            </a:r>
            <a:r>
              <a:rPr lang="en-US" dirty="0"/>
              <a:t>AVPU</a:t>
            </a:r>
            <a:r>
              <a:rPr lang="pl-PL" dirty="0"/>
              <a:t> </a:t>
            </a:r>
            <a:r>
              <a:rPr lang="pl-PL" b="1" dirty="0"/>
              <a:t>0</a:t>
            </a:r>
            <a:r>
              <a:rPr lang="pl-PL" dirty="0"/>
              <a:t> – DEAD</a:t>
            </a:r>
          </a:p>
          <a:p>
            <a:pPr marL="88900" indent="0">
              <a:buNone/>
            </a:pPr>
            <a:endParaRPr lang="en-US" dirty="0"/>
          </a:p>
        </p:txBody>
      </p:sp>
      <p:sp>
        <p:nvSpPr>
          <p:cNvPr id="10" name="Footer Placeholder 5">
            <a:extLst>
              <a:ext uri="{FF2B5EF4-FFF2-40B4-BE49-F238E27FC236}">
                <a16:creationId xmlns:a16="http://schemas.microsoft.com/office/drawing/2014/main" id="{642B6343-C333-4801-8BE9-EE1582AD862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44066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VICTIM NO 1</a:t>
            </a:r>
          </a:p>
        </p:txBody>
      </p:sp>
      <p:sp>
        <p:nvSpPr>
          <p:cNvPr id="3" name="Text Placeholder 2"/>
          <p:cNvSpPr>
            <a:spLocks noGrp="1"/>
          </p:cNvSpPr>
          <p:nvPr>
            <p:ph type="body" sz="quarter" idx="15"/>
          </p:nvPr>
        </p:nvSpPr>
        <p:spPr/>
        <p:txBody>
          <a:bodyPr>
            <a:normAutofit fontScale="92500" lnSpcReduction="20000"/>
          </a:bodyPr>
          <a:lstStyle/>
          <a:p>
            <a:r>
              <a:rPr lang="en-US" b="1" dirty="0"/>
              <a:t>30 YR FEMALE</a:t>
            </a:r>
          </a:p>
          <a:p>
            <a:endParaRPr lang="en-US" b="1" dirty="0"/>
          </a:p>
          <a:p>
            <a:pPr lvl="1"/>
            <a:r>
              <a:rPr lang="en-US" b="1" dirty="0"/>
              <a:t>Burning sensation in the nose</a:t>
            </a:r>
          </a:p>
          <a:p>
            <a:pPr lvl="1"/>
            <a:r>
              <a:rPr lang="en-US" b="1" dirty="0"/>
              <a:t>No visible wounds or injuries</a:t>
            </a:r>
          </a:p>
          <a:p>
            <a:pPr lvl="1"/>
            <a:r>
              <a:rPr lang="en-US" b="1" dirty="0"/>
              <a:t>RR 28</a:t>
            </a:r>
          </a:p>
          <a:p>
            <a:pPr lvl="1"/>
            <a:r>
              <a:rPr lang="en-US" b="1" dirty="0"/>
              <a:t>SBP 105</a:t>
            </a:r>
          </a:p>
          <a:p>
            <a:pPr lvl="1"/>
            <a:r>
              <a:rPr lang="en-US" b="1" dirty="0"/>
              <a:t>A+</a:t>
            </a:r>
          </a:p>
          <a:p>
            <a:pPr lvl="1"/>
            <a:r>
              <a:rPr lang="en-US" b="1" dirty="0"/>
              <a:t>V</a:t>
            </a:r>
          </a:p>
          <a:p>
            <a:pPr lvl="1"/>
            <a:r>
              <a:rPr lang="en-US" b="1" dirty="0"/>
              <a:t>P</a:t>
            </a:r>
          </a:p>
          <a:p>
            <a:pPr lvl="1"/>
            <a:r>
              <a:rPr lang="en-US" b="1" dirty="0"/>
              <a:t>U</a:t>
            </a:r>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34</a:t>
            </a:fld>
            <a:endParaRPr lang="en-BE" dirty="0"/>
          </a:p>
        </p:txBody>
      </p:sp>
      <p:sp>
        <p:nvSpPr>
          <p:cNvPr id="6" name="Footer Placeholder 5">
            <a:extLst>
              <a:ext uri="{FF2B5EF4-FFF2-40B4-BE49-F238E27FC236}">
                <a16:creationId xmlns:a16="http://schemas.microsoft.com/office/drawing/2014/main" id="{6959AA28-8E18-4CAA-8BF6-2DEBADE3ECB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0409101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2</a:t>
            </a:r>
          </a:p>
        </p:txBody>
      </p:sp>
      <p:sp>
        <p:nvSpPr>
          <p:cNvPr id="3" name="Text Placeholder 2"/>
          <p:cNvSpPr>
            <a:spLocks noGrp="1"/>
          </p:cNvSpPr>
          <p:nvPr>
            <p:ph type="body" sz="quarter" idx="15"/>
          </p:nvPr>
        </p:nvSpPr>
        <p:spPr/>
        <p:txBody>
          <a:bodyPr>
            <a:normAutofit fontScale="92500" lnSpcReduction="20000"/>
          </a:bodyPr>
          <a:lstStyle/>
          <a:p>
            <a:r>
              <a:rPr lang="en-US" b="1" dirty="0"/>
              <a:t>60 YR MALE</a:t>
            </a:r>
          </a:p>
          <a:p>
            <a:endParaRPr lang="en-US" dirty="0"/>
          </a:p>
          <a:p>
            <a:pPr lvl="1"/>
            <a:r>
              <a:rPr lang="en-GB" b="1" dirty="0"/>
              <a:t>Respiratory failure</a:t>
            </a:r>
          </a:p>
          <a:p>
            <a:pPr lvl="1"/>
            <a:r>
              <a:rPr lang="en-US" b="1" dirty="0"/>
              <a:t>No visible wounds or injuries</a:t>
            </a:r>
          </a:p>
          <a:p>
            <a:pPr lvl="1"/>
            <a:r>
              <a:rPr lang="en-GB" b="1" dirty="0"/>
              <a:t>RR 8</a:t>
            </a:r>
          </a:p>
          <a:p>
            <a:pPr lvl="1"/>
            <a:r>
              <a:rPr lang="en-US" b="1" dirty="0"/>
              <a:t>SBP 50</a:t>
            </a:r>
          </a:p>
          <a:p>
            <a:pPr lvl="1"/>
            <a:r>
              <a:rPr lang="en-US" b="1" dirty="0"/>
              <a:t>A</a:t>
            </a:r>
          </a:p>
          <a:p>
            <a:pPr lvl="1"/>
            <a:r>
              <a:rPr lang="en-US" b="1" dirty="0"/>
              <a:t>V</a:t>
            </a:r>
          </a:p>
          <a:p>
            <a:pPr lvl="1"/>
            <a:r>
              <a:rPr lang="en-US" b="1" dirty="0"/>
              <a:t>P+</a:t>
            </a:r>
          </a:p>
          <a:p>
            <a:pPr lvl="1"/>
            <a:r>
              <a:rPr lang="en-US" b="1" dirty="0"/>
              <a:t>U</a:t>
            </a:r>
          </a:p>
          <a:p>
            <a:pPr lvl="1"/>
            <a:endParaRPr lang="en-US" b="1" dirty="0"/>
          </a:p>
          <a:p>
            <a:r>
              <a:rPr lang="en-US" b="1" dirty="0">
                <a:solidFill>
                  <a:srgbClr val="FF0000"/>
                </a:solidFill>
                <a:effectLst>
                  <a:outerShdw blurRad="38100" dist="38100" dir="2700000" algn="tl">
                    <a:srgbClr val="000000">
                      <a:alpha val="43137"/>
                    </a:srgbClr>
                  </a:outerShdw>
                </a:effectLst>
              </a:rPr>
              <a:t>IMMEDIATE (RED)</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35</a:t>
            </a:fld>
            <a:endParaRPr lang="en-BE" dirty="0"/>
          </a:p>
        </p:txBody>
      </p:sp>
      <p:sp>
        <p:nvSpPr>
          <p:cNvPr id="6" name="Footer Placeholder 5">
            <a:extLst>
              <a:ext uri="{FF2B5EF4-FFF2-40B4-BE49-F238E27FC236}">
                <a16:creationId xmlns:a16="http://schemas.microsoft.com/office/drawing/2014/main" id="{C00E118C-4093-47D6-BE9B-598FDBBAB8F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5408692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3</a:t>
            </a:r>
          </a:p>
        </p:txBody>
      </p:sp>
      <p:sp>
        <p:nvSpPr>
          <p:cNvPr id="3" name="Text Placeholder 2"/>
          <p:cNvSpPr>
            <a:spLocks noGrp="1"/>
          </p:cNvSpPr>
          <p:nvPr>
            <p:ph type="body" sz="quarter" idx="15"/>
          </p:nvPr>
        </p:nvSpPr>
        <p:spPr/>
        <p:txBody>
          <a:bodyPr>
            <a:normAutofit fontScale="92500" lnSpcReduction="20000"/>
          </a:bodyPr>
          <a:lstStyle/>
          <a:p>
            <a:r>
              <a:rPr lang="en-US" b="1" dirty="0"/>
              <a:t>25 YR MALE</a:t>
            </a:r>
          </a:p>
          <a:p>
            <a:endParaRPr lang="en-US" b="1" dirty="0"/>
          </a:p>
          <a:p>
            <a:pPr lvl="1"/>
            <a:r>
              <a:rPr lang="en-US" b="1" dirty="0"/>
              <a:t>Burning sensation in the throat</a:t>
            </a:r>
          </a:p>
          <a:p>
            <a:pPr lvl="1"/>
            <a:r>
              <a:rPr lang="en-US" b="1" dirty="0"/>
              <a:t>No visible wounds or injuries</a:t>
            </a:r>
          </a:p>
          <a:p>
            <a:pPr lvl="1"/>
            <a:r>
              <a:rPr lang="en-US" b="1" dirty="0"/>
              <a:t>RR 25</a:t>
            </a:r>
          </a:p>
          <a:p>
            <a:pPr lvl="1"/>
            <a:r>
              <a:rPr lang="en-US" b="1" dirty="0"/>
              <a:t>SBP 115</a:t>
            </a:r>
          </a:p>
          <a:p>
            <a:pPr lvl="1"/>
            <a:r>
              <a:rPr lang="en-US" b="1" dirty="0"/>
              <a:t>A+</a:t>
            </a:r>
          </a:p>
          <a:p>
            <a:pPr lvl="1"/>
            <a:r>
              <a:rPr lang="en-US" b="1" dirty="0"/>
              <a:t>V</a:t>
            </a:r>
          </a:p>
          <a:p>
            <a:pPr lvl="1"/>
            <a:r>
              <a:rPr lang="en-US" b="1" dirty="0"/>
              <a:t>P</a:t>
            </a:r>
          </a:p>
          <a:p>
            <a:pPr lvl="1"/>
            <a:r>
              <a:rPr lang="en-US" b="1" dirty="0"/>
              <a:t>U</a:t>
            </a:r>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36</a:t>
            </a:fld>
            <a:endParaRPr lang="en-BE" dirty="0"/>
          </a:p>
        </p:txBody>
      </p:sp>
      <p:sp>
        <p:nvSpPr>
          <p:cNvPr id="6" name="Footer Placeholder 5">
            <a:extLst>
              <a:ext uri="{FF2B5EF4-FFF2-40B4-BE49-F238E27FC236}">
                <a16:creationId xmlns:a16="http://schemas.microsoft.com/office/drawing/2014/main" id="{CAAE122C-64D0-4DAD-A996-92A3687BF62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6845391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4</a:t>
            </a:r>
          </a:p>
        </p:txBody>
      </p:sp>
      <p:sp>
        <p:nvSpPr>
          <p:cNvPr id="3" name="Text Placeholder 2"/>
          <p:cNvSpPr>
            <a:spLocks noGrp="1"/>
          </p:cNvSpPr>
          <p:nvPr>
            <p:ph type="body" sz="quarter" idx="15"/>
          </p:nvPr>
        </p:nvSpPr>
        <p:spPr/>
        <p:txBody>
          <a:bodyPr>
            <a:normAutofit fontScale="92500" lnSpcReduction="20000"/>
          </a:bodyPr>
          <a:lstStyle/>
          <a:p>
            <a:r>
              <a:rPr lang="en-GB" b="1" dirty="0"/>
              <a:t>35 YR MALE</a:t>
            </a:r>
          </a:p>
          <a:p>
            <a:endParaRPr lang="en-GB" b="1" dirty="0"/>
          </a:p>
          <a:p>
            <a:pPr lvl="1"/>
            <a:r>
              <a:rPr lang="en-GB" b="1" dirty="0"/>
              <a:t>Rhinorrhoea</a:t>
            </a:r>
          </a:p>
          <a:p>
            <a:pPr lvl="1"/>
            <a:r>
              <a:rPr lang="en-GB" b="1" dirty="0"/>
              <a:t>No visible wounds or injuries</a:t>
            </a:r>
          </a:p>
          <a:p>
            <a:pPr lvl="1"/>
            <a:r>
              <a:rPr lang="en-GB" b="1" dirty="0"/>
              <a:t>RR 24</a:t>
            </a:r>
          </a:p>
          <a:p>
            <a:pPr lvl="1"/>
            <a:r>
              <a:rPr lang="en-GB" b="1" dirty="0"/>
              <a:t>SBP 130</a:t>
            </a:r>
          </a:p>
          <a:p>
            <a:pPr lvl="1"/>
            <a:r>
              <a:rPr lang="en-GB" b="1" dirty="0"/>
              <a:t>A+</a:t>
            </a:r>
          </a:p>
          <a:p>
            <a:pPr lvl="1"/>
            <a:r>
              <a:rPr lang="en-GB" b="1" dirty="0"/>
              <a:t>V</a:t>
            </a:r>
          </a:p>
          <a:p>
            <a:pPr lvl="1"/>
            <a:r>
              <a:rPr lang="en-GB" b="1" dirty="0"/>
              <a:t>P</a:t>
            </a:r>
          </a:p>
          <a:p>
            <a:pPr lvl="1"/>
            <a:r>
              <a:rPr lang="en-GB" b="1" dirty="0"/>
              <a:t>U</a:t>
            </a:r>
          </a:p>
          <a:p>
            <a:pPr lvl="1"/>
            <a:endParaRPr lang="en-GB" b="1" dirty="0"/>
          </a:p>
          <a:p>
            <a:r>
              <a:rPr lang="en-GB" b="1" dirty="0">
                <a:solidFill>
                  <a:srgbClr val="00B050"/>
                </a:solidFill>
                <a:effectLst>
                  <a:outerShdw blurRad="38100" dist="38100" dir="2700000" algn="tl">
                    <a:srgbClr val="000000">
                      <a:alpha val="43137"/>
                    </a:srgbClr>
                  </a:outerShdw>
                </a:effectLst>
              </a:rPr>
              <a:t>MINIMAL (GREEN)</a:t>
            </a:r>
          </a:p>
          <a:p>
            <a:pPr lvl="1"/>
            <a:endParaRPr lang="en-GB"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37</a:t>
            </a:fld>
            <a:endParaRPr lang="en-BE" dirty="0"/>
          </a:p>
        </p:txBody>
      </p:sp>
      <p:sp>
        <p:nvSpPr>
          <p:cNvPr id="6" name="Footer Placeholder 5">
            <a:extLst>
              <a:ext uri="{FF2B5EF4-FFF2-40B4-BE49-F238E27FC236}">
                <a16:creationId xmlns:a16="http://schemas.microsoft.com/office/drawing/2014/main" id="{E4446322-7D2B-4C98-83BD-289C382496E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7780878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5</a:t>
            </a:r>
          </a:p>
        </p:txBody>
      </p:sp>
      <p:sp>
        <p:nvSpPr>
          <p:cNvPr id="3" name="Text Placeholder 2"/>
          <p:cNvSpPr>
            <a:spLocks noGrp="1"/>
          </p:cNvSpPr>
          <p:nvPr>
            <p:ph type="body" sz="quarter" idx="15"/>
          </p:nvPr>
        </p:nvSpPr>
        <p:spPr/>
        <p:txBody>
          <a:bodyPr>
            <a:normAutofit fontScale="92500" lnSpcReduction="20000"/>
          </a:bodyPr>
          <a:lstStyle/>
          <a:p>
            <a:r>
              <a:rPr lang="en-US" b="1" dirty="0"/>
              <a:t>45 YR FEMALE</a:t>
            </a:r>
          </a:p>
          <a:p>
            <a:endParaRPr lang="en-US" b="1" dirty="0"/>
          </a:p>
          <a:p>
            <a:pPr lvl="1"/>
            <a:r>
              <a:rPr lang="en-GB" b="1" dirty="0"/>
              <a:t>Upper airway swelling</a:t>
            </a:r>
          </a:p>
          <a:p>
            <a:pPr lvl="1"/>
            <a:r>
              <a:rPr lang="en-GB" b="1" dirty="0"/>
              <a:t>No visible wounds or injuries</a:t>
            </a:r>
          </a:p>
          <a:p>
            <a:pPr lvl="1"/>
            <a:r>
              <a:rPr lang="en-GB" b="1" dirty="0"/>
              <a:t>RR 30</a:t>
            </a:r>
          </a:p>
          <a:p>
            <a:pPr lvl="1"/>
            <a:r>
              <a:rPr lang="en-GB" b="1" dirty="0"/>
              <a:t>SBP 88</a:t>
            </a:r>
          </a:p>
          <a:p>
            <a:pPr lvl="1"/>
            <a:r>
              <a:rPr lang="en-GB" b="1" dirty="0"/>
              <a:t>A</a:t>
            </a:r>
          </a:p>
          <a:p>
            <a:pPr lvl="1"/>
            <a:r>
              <a:rPr lang="en-GB" b="1" dirty="0"/>
              <a:t>V+</a:t>
            </a:r>
          </a:p>
          <a:p>
            <a:pPr lvl="1"/>
            <a:r>
              <a:rPr lang="en-GB" b="1" dirty="0"/>
              <a:t>P</a:t>
            </a:r>
          </a:p>
          <a:p>
            <a:pPr lvl="1"/>
            <a:r>
              <a:rPr lang="en-GB" b="1" dirty="0"/>
              <a:t>U</a:t>
            </a:r>
          </a:p>
          <a:p>
            <a:pPr lvl="1"/>
            <a:endParaRPr lang="en-US" b="1" dirty="0"/>
          </a:p>
          <a:p>
            <a:r>
              <a:rPr lang="en-US" b="1" dirty="0">
                <a:solidFill>
                  <a:srgbClr val="FFFF00"/>
                </a:solidFill>
                <a:effectLst>
                  <a:outerShdw blurRad="38100" dist="38100" dir="2700000" algn="tl">
                    <a:srgbClr val="000000">
                      <a:alpha val="43137"/>
                    </a:srgbClr>
                  </a:outerShdw>
                </a:effectLst>
              </a:rPr>
              <a:t>DELAYED (YELLOW)</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38</a:t>
            </a:fld>
            <a:endParaRPr lang="en-BE" dirty="0"/>
          </a:p>
        </p:txBody>
      </p:sp>
      <p:sp>
        <p:nvSpPr>
          <p:cNvPr id="6" name="Footer Placeholder 5">
            <a:extLst>
              <a:ext uri="{FF2B5EF4-FFF2-40B4-BE49-F238E27FC236}">
                <a16:creationId xmlns:a16="http://schemas.microsoft.com/office/drawing/2014/main" id="{387D9060-F03F-4AA6-AD2A-F733FA3D554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2116611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6</a:t>
            </a:r>
          </a:p>
        </p:txBody>
      </p:sp>
      <p:sp>
        <p:nvSpPr>
          <p:cNvPr id="3" name="Text Placeholder 2"/>
          <p:cNvSpPr>
            <a:spLocks noGrp="1"/>
          </p:cNvSpPr>
          <p:nvPr>
            <p:ph type="body" sz="quarter" idx="15"/>
          </p:nvPr>
        </p:nvSpPr>
        <p:spPr/>
        <p:txBody>
          <a:bodyPr>
            <a:normAutofit fontScale="92500" lnSpcReduction="10000"/>
          </a:bodyPr>
          <a:lstStyle/>
          <a:p>
            <a:r>
              <a:rPr lang="en-US" b="1" dirty="0"/>
              <a:t>30 YR FEMALE</a:t>
            </a:r>
          </a:p>
          <a:p>
            <a:endParaRPr lang="en-US" b="1" dirty="0"/>
          </a:p>
          <a:p>
            <a:pPr lvl="1"/>
            <a:r>
              <a:rPr lang="en-GB" b="1" dirty="0"/>
              <a:t>Open tibial fractures</a:t>
            </a:r>
          </a:p>
          <a:p>
            <a:pPr lvl="1"/>
            <a:r>
              <a:rPr lang="en-GB" b="1" dirty="0"/>
              <a:t>RR 5</a:t>
            </a:r>
          </a:p>
          <a:p>
            <a:pPr lvl="1"/>
            <a:r>
              <a:rPr lang="en-GB" b="1" dirty="0"/>
              <a:t>SBP 40</a:t>
            </a:r>
          </a:p>
          <a:p>
            <a:pPr lvl="1"/>
            <a:r>
              <a:rPr lang="en-GB" b="1" dirty="0"/>
              <a:t>A</a:t>
            </a:r>
          </a:p>
          <a:p>
            <a:pPr lvl="1"/>
            <a:r>
              <a:rPr lang="en-GB" b="1" dirty="0"/>
              <a:t>V</a:t>
            </a:r>
          </a:p>
          <a:p>
            <a:pPr lvl="1"/>
            <a:r>
              <a:rPr lang="en-GB" b="1" dirty="0"/>
              <a:t>P+</a:t>
            </a:r>
          </a:p>
          <a:p>
            <a:pPr lvl="1"/>
            <a:r>
              <a:rPr lang="en-GB" b="1" dirty="0"/>
              <a:t>U</a:t>
            </a:r>
          </a:p>
          <a:p>
            <a:pPr lvl="1"/>
            <a:endParaRPr lang="en-US" b="1" dirty="0"/>
          </a:p>
          <a:p>
            <a:r>
              <a:rPr lang="en-US" b="1" dirty="0">
                <a:solidFill>
                  <a:srgbClr val="FF0000"/>
                </a:solidFill>
                <a:effectLst>
                  <a:outerShdw blurRad="38100" dist="38100" dir="2700000" algn="tl">
                    <a:srgbClr val="000000">
                      <a:alpha val="43137"/>
                    </a:srgbClr>
                  </a:outerShdw>
                </a:effectLst>
              </a:rPr>
              <a:t>IMMEDIATE (RED)</a:t>
            </a:r>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39</a:t>
            </a:fld>
            <a:endParaRPr lang="en-BE" dirty="0"/>
          </a:p>
        </p:txBody>
      </p:sp>
      <p:sp>
        <p:nvSpPr>
          <p:cNvPr id="6" name="Footer Placeholder 5">
            <a:extLst>
              <a:ext uri="{FF2B5EF4-FFF2-40B4-BE49-F238E27FC236}">
                <a16:creationId xmlns:a16="http://schemas.microsoft.com/office/drawing/2014/main" id="{29923F41-62F5-4020-B29B-06801CBD7E6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7969341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01973"/>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600" dirty="0"/>
              <a:t>4.1 Scenario 11 </a:t>
            </a:r>
            <a:r>
              <a:rPr lang="en-GB" sz="3600" dirty="0"/>
              <a:t>Farm tractor malfunction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pic>
        <p:nvPicPr>
          <p:cNvPr id="10" name="Picture 9"/>
          <p:cNvPicPr>
            <a:picLocks noChangeAspect="1"/>
          </p:cNvPicPr>
          <p:nvPr/>
        </p:nvPicPr>
        <p:blipFill>
          <a:blip r:embed="rId3"/>
          <a:stretch>
            <a:fillRect/>
          </a:stretch>
        </p:blipFill>
        <p:spPr>
          <a:xfrm flipH="1">
            <a:off x="910589" y="1381090"/>
            <a:ext cx="1182569" cy="1316497"/>
          </a:xfrm>
          <a:prstGeom prst="rect">
            <a:avLst/>
          </a:prstGeom>
        </p:spPr>
      </p:pic>
      <p:sp>
        <p:nvSpPr>
          <p:cNvPr id="12" name="Text Placeholder 6">
            <a:extLst>
              <a:ext uri="{FF2B5EF4-FFF2-40B4-BE49-F238E27FC236}">
                <a16:creationId xmlns:a16="http://schemas.microsoft.com/office/drawing/2014/main" id="{250BF81B-D428-4371-BE90-02064B60EF8F}"/>
              </a:ext>
            </a:extLst>
          </p:cNvPr>
          <p:cNvSpPr txBox="1">
            <a:spLocks/>
          </p:cNvSpPr>
          <p:nvPr/>
        </p:nvSpPr>
        <p:spPr>
          <a:xfrm>
            <a:off x="766763" y="2773585"/>
            <a:ext cx="10658474" cy="3284315"/>
          </a:xfrm>
          <a:prstGeom prst="rect">
            <a:avLst/>
          </a:prstGeom>
        </p:spPr>
        <p:txBody>
          <a:bodyPr vert="horz" lIns="91440" tIns="45720" rIns="91440" bIns="45720" rtlCol="0">
            <a:normAutofit fontScale="92500" lnSpcReduction="200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At 6:30 a.m. on May 3, 2019, a farm tractor experienced a mechanical failure that involved its tank while on a main road in a low-density residential area, resulting in the release of part of its content.</a:t>
            </a:r>
            <a:endParaRPr lang="en-US" dirty="0"/>
          </a:p>
          <a:p>
            <a:r>
              <a:rPr lang="en-GB" dirty="0"/>
              <a:t>The release created a large, low-lying plume of white gas, which lingered in the area and surrounded nearby homes. </a:t>
            </a:r>
          </a:p>
          <a:p>
            <a:r>
              <a:rPr lang="en-GB" dirty="0"/>
              <a:t>Vehicles encountering the plume stalled, and drivers and passengers were overcome by the gas.</a:t>
            </a:r>
          </a:p>
          <a:p>
            <a:r>
              <a:rPr lang="en-GB" dirty="0"/>
              <a:t>A driver saw the plume and called the emergency services reporting the incident as a car fire and reported an acrid smell and taste. During the call, the caller experiences throat irritation, coughing, difficulty breathing, and choking.</a:t>
            </a:r>
          </a:p>
          <a:p>
            <a:endParaRPr lang="en-GB" dirty="0"/>
          </a:p>
          <a:p>
            <a:endParaRPr lang="en-GB" dirty="0"/>
          </a:p>
          <a:p>
            <a:pPr marL="88900" indent="0">
              <a:buNone/>
            </a:pPr>
            <a:endParaRPr lang="en-US" dirty="0"/>
          </a:p>
          <a:p>
            <a:pPr marL="88900" indent="0">
              <a:buFont typeface="Arial" panose="020B0604020202020204" pitchFamily="34" charset="0"/>
              <a:buNone/>
            </a:pPr>
            <a:endParaRPr lang="en-US" dirty="0"/>
          </a:p>
          <a:p>
            <a:pPr marL="88900" indent="0">
              <a:buFont typeface="Arial" panose="020B0604020202020204" pitchFamily="34" charset="0"/>
              <a:buNone/>
            </a:pPr>
            <a:endParaRPr lang="en-US" dirty="0"/>
          </a:p>
        </p:txBody>
      </p:sp>
      <p:sp>
        <p:nvSpPr>
          <p:cNvPr id="8" name="Footer Placeholder 5">
            <a:extLst>
              <a:ext uri="{FF2B5EF4-FFF2-40B4-BE49-F238E27FC236}">
                <a16:creationId xmlns:a16="http://schemas.microsoft.com/office/drawing/2014/main" id="{1FFAB516-0CD5-4526-AF2C-8A76EE9EB34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42746530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7</a:t>
            </a:r>
          </a:p>
        </p:txBody>
      </p:sp>
      <p:sp>
        <p:nvSpPr>
          <p:cNvPr id="3" name="Text Placeholder 2"/>
          <p:cNvSpPr>
            <a:spLocks noGrp="1"/>
          </p:cNvSpPr>
          <p:nvPr>
            <p:ph type="body" sz="quarter" idx="15"/>
          </p:nvPr>
        </p:nvSpPr>
        <p:spPr/>
        <p:txBody>
          <a:bodyPr>
            <a:normAutofit fontScale="85000" lnSpcReduction="20000"/>
          </a:bodyPr>
          <a:lstStyle/>
          <a:p>
            <a:r>
              <a:rPr lang="en-US" b="1" dirty="0"/>
              <a:t>30 YR MALE</a:t>
            </a:r>
          </a:p>
          <a:p>
            <a:endParaRPr lang="en-US" b="1" dirty="0"/>
          </a:p>
          <a:p>
            <a:pPr lvl="1"/>
            <a:r>
              <a:rPr lang="en-GB" b="1" dirty="0"/>
              <a:t>Runny nose</a:t>
            </a:r>
          </a:p>
          <a:p>
            <a:pPr lvl="1"/>
            <a:r>
              <a:rPr lang="en-GB" b="1" dirty="0"/>
              <a:t>Lacrimation</a:t>
            </a:r>
          </a:p>
          <a:p>
            <a:pPr lvl="1"/>
            <a:r>
              <a:rPr lang="en-GB" b="1" dirty="0"/>
              <a:t>No visible wounds or injuries</a:t>
            </a:r>
          </a:p>
          <a:p>
            <a:pPr lvl="1"/>
            <a:r>
              <a:rPr lang="en-GB" b="1" dirty="0"/>
              <a:t>RR 25</a:t>
            </a:r>
          </a:p>
          <a:p>
            <a:pPr lvl="1"/>
            <a:r>
              <a:rPr lang="en-GB" b="1" dirty="0"/>
              <a:t>SBP 120</a:t>
            </a:r>
          </a:p>
          <a:p>
            <a:pPr lvl="1"/>
            <a:r>
              <a:rPr lang="en-GB" b="1" dirty="0"/>
              <a:t>A+</a:t>
            </a:r>
          </a:p>
          <a:p>
            <a:pPr lvl="1"/>
            <a:r>
              <a:rPr lang="en-GB" b="1" dirty="0"/>
              <a:t>V</a:t>
            </a:r>
          </a:p>
          <a:p>
            <a:pPr lvl="1"/>
            <a:r>
              <a:rPr lang="en-GB" b="1" dirty="0"/>
              <a:t>P</a:t>
            </a:r>
          </a:p>
          <a:p>
            <a:pPr lvl="1"/>
            <a:r>
              <a:rPr lang="en-GB" b="1" dirty="0"/>
              <a:t>U</a:t>
            </a:r>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a:p>
            <a:endParaRPr lang="en-US"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40</a:t>
            </a:fld>
            <a:endParaRPr lang="en-BE" dirty="0"/>
          </a:p>
        </p:txBody>
      </p:sp>
      <p:sp>
        <p:nvSpPr>
          <p:cNvPr id="6" name="Footer Placeholder 5">
            <a:extLst>
              <a:ext uri="{FF2B5EF4-FFF2-40B4-BE49-F238E27FC236}">
                <a16:creationId xmlns:a16="http://schemas.microsoft.com/office/drawing/2014/main" id="{BC810B50-AD6D-474D-842E-148C0E86843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9575341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8</a:t>
            </a:r>
          </a:p>
        </p:txBody>
      </p:sp>
      <p:sp>
        <p:nvSpPr>
          <p:cNvPr id="3" name="Text Placeholder 2"/>
          <p:cNvSpPr>
            <a:spLocks noGrp="1"/>
          </p:cNvSpPr>
          <p:nvPr>
            <p:ph type="body" sz="quarter" idx="15"/>
          </p:nvPr>
        </p:nvSpPr>
        <p:spPr/>
        <p:txBody>
          <a:bodyPr>
            <a:normAutofit fontScale="92500" lnSpcReduction="20000"/>
          </a:bodyPr>
          <a:lstStyle/>
          <a:p>
            <a:r>
              <a:rPr lang="en-US" b="1" dirty="0"/>
              <a:t>55 YR MALE</a:t>
            </a:r>
          </a:p>
          <a:p>
            <a:endParaRPr lang="en-US" b="1" dirty="0"/>
          </a:p>
          <a:p>
            <a:pPr lvl="1"/>
            <a:r>
              <a:rPr lang="en-GB" b="1" dirty="0"/>
              <a:t>Airway obstruction</a:t>
            </a:r>
          </a:p>
          <a:p>
            <a:pPr lvl="1"/>
            <a:r>
              <a:rPr lang="en-GB" b="1" dirty="0"/>
              <a:t>No visible wounds or injuries</a:t>
            </a:r>
          </a:p>
          <a:p>
            <a:pPr lvl="1"/>
            <a:r>
              <a:rPr lang="en-GB" b="1" dirty="0"/>
              <a:t>RR 6</a:t>
            </a:r>
          </a:p>
          <a:p>
            <a:pPr lvl="1"/>
            <a:r>
              <a:rPr lang="en-GB" b="1" dirty="0"/>
              <a:t>SBP 40</a:t>
            </a:r>
          </a:p>
          <a:p>
            <a:pPr lvl="1"/>
            <a:r>
              <a:rPr lang="en-GB" b="1" dirty="0"/>
              <a:t>A</a:t>
            </a:r>
          </a:p>
          <a:p>
            <a:pPr lvl="1"/>
            <a:r>
              <a:rPr lang="en-GB" b="1" dirty="0"/>
              <a:t>V</a:t>
            </a:r>
          </a:p>
          <a:p>
            <a:pPr lvl="1"/>
            <a:r>
              <a:rPr lang="en-GB" b="1" dirty="0"/>
              <a:t>P+</a:t>
            </a:r>
          </a:p>
          <a:p>
            <a:pPr lvl="1"/>
            <a:r>
              <a:rPr lang="en-GB" b="1" dirty="0"/>
              <a:t>U</a:t>
            </a:r>
          </a:p>
          <a:p>
            <a:pPr lvl="1"/>
            <a:endParaRPr lang="en-US" b="1" dirty="0"/>
          </a:p>
          <a:p>
            <a:r>
              <a:rPr lang="en-US" b="1" dirty="0">
                <a:solidFill>
                  <a:srgbClr val="FF0000"/>
                </a:solidFill>
                <a:effectLst>
                  <a:outerShdw blurRad="38100" dist="38100" dir="2700000" algn="tl">
                    <a:srgbClr val="000000">
                      <a:alpha val="43137"/>
                    </a:srgbClr>
                  </a:outerShdw>
                </a:effectLst>
              </a:rPr>
              <a:t>IMMEDIATE (RED)</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41</a:t>
            </a:fld>
            <a:endParaRPr lang="en-BE" dirty="0"/>
          </a:p>
        </p:txBody>
      </p:sp>
      <p:sp>
        <p:nvSpPr>
          <p:cNvPr id="6" name="Footer Placeholder 5">
            <a:extLst>
              <a:ext uri="{FF2B5EF4-FFF2-40B4-BE49-F238E27FC236}">
                <a16:creationId xmlns:a16="http://schemas.microsoft.com/office/drawing/2014/main" id="{E27E1644-9723-46CD-9915-CEEC842E730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7746333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9</a:t>
            </a:r>
          </a:p>
        </p:txBody>
      </p:sp>
      <p:sp>
        <p:nvSpPr>
          <p:cNvPr id="3" name="Text Placeholder 2"/>
          <p:cNvSpPr>
            <a:spLocks noGrp="1"/>
          </p:cNvSpPr>
          <p:nvPr>
            <p:ph type="body" sz="quarter" idx="15"/>
          </p:nvPr>
        </p:nvSpPr>
        <p:spPr/>
        <p:txBody>
          <a:bodyPr>
            <a:normAutofit fontScale="85000" lnSpcReduction="20000"/>
          </a:bodyPr>
          <a:lstStyle/>
          <a:p>
            <a:r>
              <a:rPr lang="en-US" b="1" dirty="0"/>
              <a:t>40 YR MALE</a:t>
            </a:r>
          </a:p>
          <a:p>
            <a:endParaRPr lang="en-US" b="1" dirty="0"/>
          </a:p>
          <a:p>
            <a:pPr lvl="1"/>
            <a:r>
              <a:rPr lang="en-GB" b="1" dirty="0"/>
              <a:t>Cough</a:t>
            </a:r>
          </a:p>
          <a:p>
            <a:pPr lvl="1"/>
            <a:r>
              <a:rPr lang="en-GB" b="1" dirty="0"/>
              <a:t>Lacrimation</a:t>
            </a:r>
          </a:p>
          <a:p>
            <a:pPr lvl="1"/>
            <a:r>
              <a:rPr lang="en-GB" b="1" dirty="0"/>
              <a:t>No visible wounds or injuries</a:t>
            </a:r>
          </a:p>
          <a:p>
            <a:pPr lvl="1"/>
            <a:r>
              <a:rPr lang="en-GB" b="1" dirty="0"/>
              <a:t>RR 15</a:t>
            </a:r>
          </a:p>
          <a:p>
            <a:pPr lvl="1"/>
            <a:r>
              <a:rPr lang="en-GB" b="1" dirty="0"/>
              <a:t>SBP 95</a:t>
            </a:r>
          </a:p>
          <a:p>
            <a:pPr lvl="1"/>
            <a:r>
              <a:rPr lang="en-GB" b="1" dirty="0"/>
              <a:t>A+</a:t>
            </a:r>
          </a:p>
          <a:p>
            <a:pPr lvl="1"/>
            <a:r>
              <a:rPr lang="en-GB" b="1" dirty="0"/>
              <a:t>V</a:t>
            </a:r>
          </a:p>
          <a:p>
            <a:pPr lvl="1"/>
            <a:r>
              <a:rPr lang="en-GB" b="1" dirty="0"/>
              <a:t>P</a:t>
            </a:r>
          </a:p>
          <a:p>
            <a:pPr lvl="1"/>
            <a:r>
              <a:rPr lang="en-GB" b="1" dirty="0"/>
              <a:t>U</a:t>
            </a:r>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42</a:t>
            </a:fld>
            <a:endParaRPr lang="en-BE" dirty="0"/>
          </a:p>
        </p:txBody>
      </p:sp>
      <p:sp>
        <p:nvSpPr>
          <p:cNvPr id="6" name="Footer Placeholder 5">
            <a:extLst>
              <a:ext uri="{FF2B5EF4-FFF2-40B4-BE49-F238E27FC236}">
                <a16:creationId xmlns:a16="http://schemas.microsoft.com/office/drawing/2014/main" id="{8B36459A-9015-4122-8A3A-8293A17DE08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9006421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10</a:t>
            </a:r>
          </a:p>
        </p:txBody>
      </p:sp>
      <p:sp>
        <p:nvSpPr>
          <p:cNvPr id="3" name="Text Placeholder 2"/>
          <p:cNvSpPr>
            <a:spLocks noGrp="1"/>
          </p:cNvSpPr>
          <p:nvPr>
            <p:ph type="body" sz="quarter" idx="15"/>
          </p:nvPr>
        </p:nvSpPr>
        <p:spPr/>
        <p:txBody>
          <a:bodyPr>
            <a:normAutofit fontScale="92500" lnSpcReduction="20000"/>
          </a:bodyPr>
          <a:lstStyle/>
          <a:p>
            <a:r>
              <a:rPr lang="en-US" b="1" dirty="0"/>
              <a:t>30 YR FEMALE</a:t>
            </a:r>
          </a:p>
          <a:p>
            <a:endParaRPr lang="en-US" b="1" dirty="0"/>
          </a:p>
          <a:p>
            <a:pPr lvl="1"/>
            <a:r>
              <a:rPr lang="en-US" b="1" dirty="0"/>
              <a:t>Symptoms of edema</a:t>
            </a:r>
          </a:p>
          <a:p>
            <a:pPr lvl="1"/>
            <a:r>
              <a:rPr lang="en-US" b="1" dirty="0"/>
              <a:t>No visible wounds or injuries</a:t>
            </a:r>
          </a:p>
          <a:p>
            <a:pPr lvl="1"/>
            <a:r>
              <a:rPr lang="en-US" b="1" dirty="0"/>
              <a:t>RR 5</a:t>
            </a:r>
          </a:p>
          <a:p>
            <a:pPr lvl="1"/>
            <a:r>
              <a:rPr lang="en-US" b="1" dirty="0"/>
              <a:t>SBP 35</a:t>
            </a:r>
          </a:p>
          <a:p>
            <a:pPr lvl="1"/>
            <a:r>
              <a:rPr lang="en-US" b="1" dirty="0"/>
              <a:t>A</a:t>
            </a:r>
          </a:p>
          <a:p>
            <a:pPr lvl="1"/>
            <a:r>
              <a:rPr lang="en-US" b="1" dirty="0"/>
              <a:t>V</a:t>
            </a:r>
          </a:p>
          <a:p>
            <a:pPr lvl="1"/>
            <a:r>
              <a:rPr lang="en-US" b="1" dirty="0"/>
              <a:t>P+</a:t>
            </a:r>
          </a:p>
          <a:p>
            <a:pPr lvl="1"/>
            <a:r>
              <a:rPr lang="en-US" b="1" dirty="0"/>
              <a:t>U</a:t>
            </a:r>
          </a:p>
          <a:p>
            <a:pPr lvl="1"/>
            <a:endParaRPr lang="en-US" b="1" dirty="0"/>
          </a:p>
          <a:p>
            <a:r>
              <a:rPr lang="en-US" b="1" dirty="0">
                <a:solidFill>
                  <a:srgbClr val="FF0000"/>
                </a:solidFill>
                <a:effectLst>
                  <a:outerShdw blurRad="38100" dist="38100" dir="2700000" algn="tl">
                    <a:srgbClr val="000000">
                      <a:alpha val="43137"/>
                    </a:srgbClr>
                  </a:outerShdw>
                </a:effectLst>
              </a:rPr>
              <a:t>IMMEDIATE (RED)</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43</a:t>
            </a:fld>
            <a:endParaRPr lang="en-BE" dirty="0"/>
          </a:p>
        </p:txBody>
      </p:sp>
      <p:sp>
        <p:nvSpPr>
          <p:cNvPr id="6" name="Footer Placeholder 5">
            <a:extLst>
              <a:ext uri="{FF2B5EF4-FFF2-40B4-BE49-F238E27FC236}">
                <a16:creationId xmlns:a16="http://schemas.microsoft.com/office/drawing/2014/main" id="{B876C2A9-4179-423C-BC46-9F668922711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7120805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en-US"/>
              <a:t>Thank you</a:t>
            </a:r>
          </a:p>
        </p:txBody>
      </p:sp>
      <p:sp>
        <p:nvSpPr>
          <p:cNvPr id="4" name="Slide Number Placeholder 3"/>
          <p:cNvSpPr>
            <a:spLocks noGrp="1"/>
          </p:cNvSpPr>
          <p:nvPr>
            <p:ph type="sldNum" sz="quarter" idx="4"/>
          </p:nvPr>
        </p:nvSpPr>
        <p:spPr/>
        <p:txBody>
          <a:bodyPr/>
          <a:lstStyle/>
          <a:p>
            <a:fld id="{A814E660-BF25-4843-B2A0-93C6E2B6253B}" type="slidenum">
              <a:rPr lang="en-BE" smtClean="0"/>
              <a:pPr/>
              <a:t>44</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8" name="Footer Placeholder 5">
            <a:extLst>
              <a:ext uri="{FF2B5EF4-FFF2-40B4-BE49-F238E27FC236}">
                <a16:creationId xmlns:a16="http://schemas.microsoft.com/office/drawing/2014/main" id="{DF818369-A4E9-4F5D-BB75-DE2A3E954CC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4603143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785119"/>
            <a:ext cx="9120062" cy="1471612"/>
          </a:xfrm>
        </p:spPr>
        <p:txBody>
          <a:body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METHANE protocol?</a:t>
            </a:r>
            <a:endParaRPr lang="en-US" dirty="0"/>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600" dirty="0"/>
              <a:t>4.1 Scenario 11 </a:t>
            </a:r>
            <a:r>
              <a:rPr lang="en-GB" sz="3600" dirty="0"/>
              <a:t>Farm tractor malfunction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pic>
        <p:nvPicPr>
          <p:cNvPr id="10" name="Picture 9"/>
          <p:cNvPicPr>
            <a:picLocks noChangeAspect="1"/>
          </p:cNvPicPr>
          <p:nvPr/>
        </p:nvPicPr>
        <p:blipFill>
          <a:blip r:embed="rId3"/>
          <a:stretch>
            <a:fillRect/>
          </a:stretch>
        </p:blipFill>
        <p:spPr>
          <a:xfrm flipH="1">
            <a:off x="910589" y="878304"/>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415347016"/>
              </p:ext>
            </p:extLst>
          </p:nvPr>
        </p:nvGraphicFramePr>
        <p:xfrm>
          <a:off x="766761" y="2395785"/>
          <a:ext cx="10658476" cy="4007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468000">
                <a:tc>
                  <a:txBody>
                    <a:bodyPr/>
                    <a:lstStyle/>
                    <a:p>
                      <a:r>
                        <a:rPr lang="en-GB" sz="1400" b="1" noProof="0" dirty="0"/>
                        <a:t>Major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468000">
                <a:tc>
                  <a:txBody>
                    <a:bodyPr/>
                    <a:lstStyle/>
                    <a:p>
                      <a:r>
                        <a:rPr lang="en-GB" sz="1400" b="1" noProof="0" dirty="0"/>
                        <a:t>Exact location</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46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468000">
                <a:tc>
                  <a:txBody>
                    <a:bodyPr/>
                    <a:lstStyle/>
                    <a:p>
                      <a:r>
                        <a:rPr lang="en-GB" sz="1400" b="1" noProof="0" dirty="0"/>
                        <a:t>Hazard</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r h="468000">
                <a:tc>
                  <a:txBody>
                    <a:bodyPr/>
                    <a:lstStyle/>
                    <a:p>
                      <a:r>
                        <a:rPr lang="en-GB" sz="1400" b="1" noProof="0" dirty="0"/>
                        <a:t>Access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781576083"/>
                  </a:ext>
                </a:extLst>
              </a:tr>
              <a:tr h="468000">
                <a:tc>
                  <a:txBody>
                    <a:bodyPr/>
                    <a:lstStyle/>
                    <a:p>
                      <a:r>
                        <a:rPr lang="en-GB" sz="1400" b="1" noProof="0" dirty="0"/>
                        <a:t>Number of casualties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873210608"/>
                  </a:ext>
                </a:extLst>
              </a:tr>
              <a:tr h="468000">
                <a:tc>
                  <a:txBody>
                    <a:bodyPr/>
                    <a:lstStyle/>
                    <a:p>
                      <a:r>
                        <a:rPr lang="en-GB" sz="1400" b="1" noProof="0" dirty="0"/>
                        <a:t>Emergency services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784654550"/>
                  </a:ext>
                </a:extLst>
              </a:tr>
            </a:tbl>
          </a:graphicData>
        </a:graphic>
      </p:graphicFrame>
      <p:sp>
        <p:nvSpPr>
          <p:cNvPr id="8" name="Footer Placeholder 5">
            <a:extLst>
              <a:ext uri="{FF2B5EF4-FFF2-40B4-BE49-F238E27FC236}">
                <a16:creationId xmlns:a16="http://schemas.microsoft.com/office/drawing/2014/main" id="{58B5A4DE-65E6-47F3-B311-780475DE654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26607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1" y="367308"/>
            <a:ext cx="10658476" cy="884477"/>
          </a:xfrm>
        </p:spPr>
        <p:txBody>
          <a:bodyPr lIns="0" tIns="0" rIns="0" bIns="0">
            <a:noAutofit/>
          </a:bodyPr>
          <a:lstStyle/>
          <a:p>
            <a:r>
              <a:rPr lang="en-US" sz="3600" dirty="0"/>
              <a:t>4.1 Scenario 11 </a:t>
            </a:r>
            <a:r>
              <a:rPr lang="en-GB" sz="3600" dirty="0"/>
              <a:t>Farm tractor malfunction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6</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499375"/>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94546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910589" y="1038648"/>
            <a:ext cx="1182569" cy="1316497"/>
          </a:xfrm>
          <a:prstGeom prst="rect">
            <a:avLst/>
          </a:prstGeom>
        </p:spPr>
      </p:pic>
      <p:sp>
        <p:nvSpPr>
          <p:cNvPr id="8" name="Footer Placeholder 5">
            <a:extLst>
              <a:ext uri="{FF2B5EF4-FFF2-40B4-BE49-F238E27FC236}">
                <a16:creationId xmlns:a16="http://schemas.microsoft.com/office/drawing/2014/main" id="{56E357AD-D7C4-41DA-BFF5-45C5D2BDC75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9646440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5.1 Scenario 11</a:t>
            </a:r>
            <a:br>
              <a:rPr lang="en-US" dirty="0"/>
            </a:br>
            <a:r>
              <a:rPr lang="en-GB" dirty="0"/>
              <a:t>Farm tractor malfunction</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7</a:t>
            </a:fld>
            <a:endParaRPr lang="aa-ET" dirty="0"/>
          </a:p>
        </p:txBody>
      </p:sp>
      <p:sp>
        <p:nvSpPr>
          <p:cNvPr id="7" name="Footer Placeholder 5">
            <a:extLst>
              <a:ext uri="{FF2B5EF4-FFF2-40B4-BE49-F238E27FC236}">
                <a16:creationId xmlns:a16="http://schemas.microsoft.com/office/drawing/2014/main" id="{B1D0F3D6-3829-43AA-B1E0-05A08F0C767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610528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5.1 Scenario 11 </a:t>
            </a:r>
            <a:r>
              <a:rPr lang="en-GB" sz="3600" dirty="0"/>
              <a:t>Farm tractor malfunction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10">
            <a:extLst>
              <a:ext uri="{FF2B5EF4-FFF2-40B4-BE49-F238E27FC236}">
                <a16:creationId xmlns:a16="http://schemas.microsoft.com/office/drawing/2014/main" id="{D9F1B3BF-0D3C-42AA-A8D0-BE5D2155A5E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59250" y="1492250"/>
            <a:ext cx="3712447" cy="2465802"/>
          </a:xfrm>
          <a:prstGeom prst="rect">
            <a:avLst/>
          </a:prstGeom>
          <a:noFill/>
          <a:ln>
            <a:noFill/>
          </a:ln>
        </p:spPr>
      </p:pic>
      <p:pic>
        <p:nvPicPr>
          <p:cNvPr id="13" name="Picture 12" descr="Aerial view of houses along trees in park and straight asphalt roads located in countryside">
            <a:extLst>
              <a:ext uri="{FF2B5EF4-FFF2-40B4-BE49-F238E27FC236}">
                <a16:creationId xmlns:a16="http://schemas.microsoft.com/office/drawing/2014/main" id="{3AFC90C7-2F23-4ACF-97D8-13072CCAE0A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45121" y="1492250"/>
            <a:ext cx="3180115" cy="4770173"/>
          </a:xfrm>
          <a:prstGeom prst="rect">
            <a:avLst/>
          </a:prstGeom>
          <a:noFill/>
          <a:ln>
            <a:noFill/>
          </a:ln>
        </p:spPr>
      </p:pic>
      <p:pic>
        <p:nvPicPr>
          <p:cNvPr id="14" name="Picture 13" descr="Yellow Tractor in Asphalt Road">
            <a:extLst>
              <a:ext uri="{FF2B5EF4-FFF2-40B4-BE49-F238E27FC236}">
                <a16:creationId xmlns:a16="http://schemas.microsoft.com/office/drawing/2014/main" id="{30E458D6-017C-4343-AE61-6791960AE5BC}"/>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59250" y="4059361"/>
            <a:ext cx="3712447" cy="2372684"/>
          </a:xfrm>
          <a:prstGeom prst="rect">
            <a:avLst/>
          </a:prstGeom>
          <a:noFill/>
          <a:ln>
            <a:noFill/>
          </a:ln>
        </p:spPr>
      </p:pic>
      <p:sp>
        <p:nvSpPr>
          <p:cNvPr id="15" name="Footer Placeholder 5">
            <a:extLst>
              <a:ext uri="{FF2B5EF4-FFF2-40B4-BE49-F238E27FC236}">
                <a16:creationId xmlns:a16="http://schemas.microsoft.com/office/drawing/2014/main" id="{0650FBC4-B4C7-47F2-90B5-CE205506DA9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9757149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370806"/>
            <a:ext cx="9120062" cy="1471612"/>
          </a:xfrm>
        </p:spPr>
        <p:txBody>
          <a:bodyPr/>
          <a:lstStyle/>
          <a:p>
            <a:r>
              <a:rPr lang="en-US" dirty="0"/>
              <a:t>Key facts</a:t>
            </a:r>
          </a:p>
        </p:txBody>
      </p:sp>
      <p:sp>
        <p:nvSpPr>
          <p:cNvPr id="6" name="Title 5"/>
          <p:cNvSpPr>
            <a:spLocks noGrp="1"/>
          </p:cNvSpPr>
          <p:nvPr>
            <p:ph type="title"/>
          </p:nvPr>
        </p:nvSpPr>
        <p:spPr>
          <a:xfrm>
            <a:off x="766762" y="211851"/>
            <a:ext cx="10658476" cy="884477"/>
          </a:xfrm>
        </p:spPr>
        <p:txBody>
          <a:bodyPr lIns="0" tIns="0" rIns="0" bIns="0">
            <a:noAutofit/>
          </a:bodyPr>
          <a:lstStyle/>
          <a:p>
            <a:r>
              <a:rPr lang="en-US" sz="3600" dirty="0"/>
              <a:t>5.1 Scenario 11 </a:t>
            </a:r>
            <a:r>
              <a:rPr lang="en-GB" sz="3600" dirty="0"/>
              <a:t>Farm tractor malfunction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pic>
        <p:nvPicPr>
          <p:cNvPr id="10" name="Picture 9"/>
          <p:cNvPicPr>
            <a:picLocks noChangeAspect="1"/>
          </p:cNvPicPr>
          <p:nvPr/>
        </p:nvPicPr>
        <p:blipFill>
          <a:blip r:embed="rId3">
            <a:clrChange>
              <a:clrFrom>
                <a:srgbClr val="FFFFFF"/>
              </a:clrFrom>
              <a:clrTo>
                <a:srgbClr val="FFFFFF">
                  <a:alpha val="0"/>
                </a:srgbClr>
              </a:clrTo>
            </a:clrChange>
          </a:blip>
          <a:stretch>
            <a:fillRect/>
          </a:stretch>
        </p:blipFill>
        <p:spPr>
          <a:xfrm flipH="1">
            <a:off x="910589" y="449923"/>
            <a:ext cx="1182569" cy="1316497"/>
          </a:xfrm>
          <a:prstGeom prst="rect">
            <a:avLst/>
          </a:prstGeom>
        </p:spPr>
      </p:pic>
      <p:sp>
        <p:nvSpPr>
          <p:cNvPr id="11" name="Text Placeholder 6">
            <a:extLst>
              <a:ext uri="{FF2B5EF4-FFF2-40B4-BE49-F238E27FC236}">
                <a16:creationId xmlns:a16="http://schemas.microsoft.com/office/drawing/2014/main" id="{25BFCE89-C99B-4540-A945-9C80FB57B918}"/>
              </a:ext>
            </a:extLst>
          </p:cNvPr>
          <p:cNvSpPr txBox="1">
            <a:spLocks/>
          </p:cNvSpPr>
          <p:nvPr/>
        </p:nvSpPr>
        <p:spPr>
          <a:xfrm>
            <a:off x="766763" y="1766420"/>
            <a:ext cx="10658474" cy="4713243"/>
          </a:xfrm>
          <a:prstGeom prst="rect">
            <a:avLst/>
          </a:prstGeom>
        </p:spPr>
        <p:txBody>
          <a:bodyPr vert="horz" lIns="91440" tIns="45720" rIns="91440" bIns="45720" rtlCol="0">
            <a:normAutofit fontScale="92500" lnSpcReduction="100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At 6:30 a.m. on May 3, 2019, a farm tractor experienced a mechanical failure that involved its tank while on a main road in a low-density residential area, resulting in the release of part of its content.</a:t>
            </a:r>
            <a:endParaRPr lang="en-US" sz="1800" dirty="0"/>
          </a:p>
          <a:p>
            <a:r>
              <a:rPr lang="en-GB" sz="1800" dirty="0"/>
              <a:t>The release created a large, low-lying plume of white gas, which lingered in the area and surrounded nearby homes. </a:t>
            </a:r>
          </a:p>
          <a:p>
            <a:r>
              <a:rPr lang="en-GB" sz="1800" dirty="0"/>
              <a:t>Vehicles encountering the plume stalled, and drivers and passengers were overcome by the gas.</a:t>
            </a:r>
          </a:p>
          <a:p>
            <a:r>
              <a:rPr lang="en-GB" sz="1800" dirty="0"/>
              <a:t>A driver saw the plume and called the emergency services reporting the incident as a car fire and reported an acrid smell and taste. During the call, the caller experiences throat irritation, coughing, difficulty breathing, and choking.</a:t>
            </a:r>
          </a:p>
          <a:p>
            <a:r>
              <a:rPr lang="en-GB" sz="1800" dirty="0"/>
              <a:t>DO initially reported the incident as a car fire.</a:t>
            </a:r>
          </a:p>
          <a:p>
            <a:r>
              <a:rPr lang="en-GB" sz="1800" dirty="0"/>
              <a:t>Some FRs arriving at the scene were also overcome by the gas. Other FRs who smelled the acrid odour and saw the white plume retreated quickly to don a self-contained breathing apparatus before attempting rescues.</a:t>
            </a:r>
          </a:p>
          <a:p>
            <a:r>
              <a:rPr lang="en-GB" sz="1800" dirty="0"/>
              <a:t>Victims were rescued from cars and homes nearest to the release. A shelter-in-place order was issued to residents living within a 1.5-Km radius of the release. </a:t>
            </a:r>
          </a:p>
          <a:p>
            <a:r>
              <a:rPr lang="en-GB" sz="1800" dirty="0"/>
              <a:t>The FB applied a water spray to dilute the plume until the tank was empty, which took almost 3 hours.</a:t>
            </a:r>
            <a:endParaRPr lang="en-US" sz="1800" dirty="0"/>
          </a:p>
        </p:txBody>
      </p:sp>
      <p:sp>
        <p:nvSpPr>
          <p:cNvPr id="12" name="Footer Placeholder 5">
            <a:extLst>
              <a:ext uri="{FF2B5EF4-FFF2-40B4-BE49-F238E27FC236}">
                <a16:creationId xmlns:a16="http://schemas.microsoft.com/office/drawing/2014/main" id="{B364EEDF-A688-4C7D-84A6-DFE1BB366A4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791817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890A9C-5141-46E3-8622-FB72B9FEC1BD}">
  <ds:schemaRefs>
    <ds:schemaRef ds:uri="http://schemas.microsoft.com/sharepoint/v3/contenttype/forms"/>
  </ds:schemaRefs>
</ds:datastoreItem>
</file>

<file path=customXml/itemProps2.xml><?xml version="1.0" encoding="utf-8"?>
<ds:datastoreItem xmlns:ds="http://schemas.openxmlformats.org/officeDocument/2006/customXml" ds:itemID="{6B6115BD-B8E5-43B8-BE87-CD9F9669264D}">
  <ds:schemaRefs>
    <ds:schemaRef ds:uri="http://purl.org/dc/dcmitype/"/>
    <ds:schemaRef ds:uri="http://schemas.openxmlformats.org/package/2006/metadata/core-properties"/>
    <ds:schemaRef ds:uri="43d95f8d-e158-4ad4-850d-afacdd2d9ffb"/>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5B1F05C8-E301-4FF8-B1A5-A68D91F872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14218</TotalTime>
  <Words>19859</Words>
  <Application>Microsoft Office PowerPoint</Application>
  <PresentationFormat>Widescreen</PresentationFormat>
  <Paragraphs>1525</Paragraphs>
  <Slides>44</Slides>
  <Notes>44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44</vt:i4>
      </vt:variant>
    </vt:vector>
  </HeadingPairs>
  <TitlesOfParts>
    <vt:vector size="50" baseType="lpstr">
      <vt:lpstr>Arial</vt:lpstr>
      <vt:lpstr>FranklinGotTExtCon</vt:lpstr>
      <vt:lpstr>Georgia</vt:lpstr>
      <vt:lpstr>Segoe UI</vt:lpstr>
      <vt:lpstr>Segoe UI Semibold</vt:lpstr>
      <vt:lpstr>Office Theme</vt:lpstr>
      <vt:lpstr>Scenario discussion  11. Farm tractor malfunction</vt:lpstr>
      <vt:lpstr>4.1 Scenario 11 Farm tractor malfunction</vt:lpstr>
      <vt:lpstr>4.1 Scenario 11 Farm tractor malfunction</vt:lpstr>
      <vt:lpstr>4.1 Scenario 11 Farm tractor malfunction</vt:lpstr>
      <vt:lpstr>4.1 Scenario 11 Farm tractor malfunction</vt:lpstr>
      <vt:lpstr>4.1 Scenario 11 Farm tractor malfunction</vt:lpstr>
      <vt:lpstr>5.1 Scenario 11 Farm tractor malfunction</vt:lpstr>
      <vt:lpstr>5.1 Scenario 11 Farm tractor malfunction</vt:lpstr>
      <vt:lpstr>5.1 Scenario 11 Farm tractor malfunction</vt:lpstr>
      <vt:lpstr>5.1 Scenario 11 Farm tractor malfunction</vt:lpstr>
      <vt:lpstr>5.1 Scenario 11 Farm tractor malfunction</vt:lpstr>
      <vt:lpstr>5.2 Scenario 11 Farm tractor malfunction</vt:lpstr>
      <vt:lpstr>5.2 Scenario 11 Farm tractor malfunction</vt:lpstr>
      <vt:lpstr>5.2 Scenario 11 Farm tractor malfunction</vt:lpstr>
      <vt:lpstr>5.2 Scenario 11 Farm tractor malfunction</vt:lpstr>
      <vt:lpstr>5.6 Scenario 11 Farm tractor malfunction</vt:lpstr>
      <vt:lpstr>5.6 Scenario 11 Farm tractor malfunction</vt:lpstr>
      <vt:lpstr>5.6 Scenario 11 Farm tractor malfunction</vt:lpstr>
      <vt:lpstr>5.6 Scenario 11 Farm tractor malfunction</vt:lpstr>
      <vt:lpstr>5.6 Scenario 11 Farm tractor malfunction</vt:lpstr>
      <vt:lpstr>5.6 Scenario 11 Farm tractor malfunction</vt:lpstr>
      <vt:lpstr>5.6 Scenario 11 Farm tractor malfunction</vt:lpstr>
      <vt:lpstr>5.6 Scenario 11 Farm tractor malfunction</vt:lpstr>
      <vt:lpstr>6.1 Scenario 11 Farm tractor malfunction</vt:lpstr>
      <vt:lpstr>6.1 Scenario 11 Emergency call</vt:lpstr>
      <vt:lpstr>6.1 Scenario 11_a Emergency call</vt:lpstr>
      <vt:lpstr>6.1 Scenario 11_b Emergency call</vt:lpstr>
      <vt:lpstr>6.1 Scenario 11_c Emergency call</vt:lpstr>
      <vt:lpstr>6.3 Scenario 11 Farm tractor malfunction</vt:lpstr>
      <vt:lpstr>May 3, 2019 06:30</vt:lpstr>
      <vt:lpstr>Potential points for discussion</vt:lpstr>
      <vt:lpstr>May 3, 2019 06:55 – Arrival of first responders </vt:lpstr>
      <vt:lpstr>PowerPoint Presentation</vt:lpstr>
      <vt:lpstr>VICTIM NO 1</vt:lpstr>
      <vt:lpstr>VICTIM NO 2</vt:lpstr>
      <vt:lpstr>VICTIM NO 3</vt:lpstr>
      <vt:lpstr>VICTIM NO 4</vt:lpstr>
      <vt:lpstr>VICTIM NO 5</vt:lpstr>
      <vt:lpstr>VICTIM NO 6</vt:lpstr>
      <vt:lpstr>VICTIM NO 7</vt:lpstr>
      <vt:lpstr>VICTIM NO 8</vt:lpstr>
      <vt:lpstr>VICTIM NO 9</vt:lpstr>
      <vt:lpstr>VICTIM NO 10</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835</cp:revision>
  <cp:lastPrinted>2020-01-20T09:16:47Z</cp:lastPrinted>
  <dcterms:created xsi:type="dcterms:W3CDTF">2019-10-21T09:10:33Z</dcterms:created>
  <dcterms:modified xsi:type="dcterms:W3CDTF">2022-11-23T11:17:51Z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