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91"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48649" autoAdjust="0"/>
  </p:normalViewPr>
  <p:slideViewPr>
    <p:cSldViewPr snapToGrid="0">
      <p:cViewPr varScale="1">
        <p:scale>
          <a:sx n="43" d="100"/>
          <a:sy n="43" d="100"/>
        </p:scale>
        <p:origin x="2400" y="54"/>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dirty="0">
                <a:solidFill>
                  <a:schemeClr val="tx1"/>
                </a:solidFill>
              </a:rPr>
              <a:t>Chemical incident in hospital laboratory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15 Chemical incident in hospital laboratory</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15 Chemical incident in hospital laboratory</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15 Chemical incident in hospital laboratory.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15 Chemical incident in hospital laboratory: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noProof="0" dirty="0">
                <a:solidFill>
                  <a:srgbClr val="000000"/>
                </a:solidFill>
                <a:effectLst/>
                <a:latin typeface="+mn-lt"/>
                <a:ea typeface="Calibri" panose="020F0502020204030204" pitchFamily="34" charset="0"/>
                <a:cs typeface="Times New Roman" panose="02020603050405020304" pitchFamily="18" charset="0"/>
              </a:rPr>
              <a:t>The incident is likely to be considered an accident that does not require a formal forensic investigation. Internally the hospital will perform an investigation on the cause of the accident and review of safety procedures </a:t>
            </a:r>
            <a:endParaRPr lang="en-GB" sz="800" noProof="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Chemical burn, safety hood with exploded glassware, safety shower in use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http://www.ehsdb.com/first-aid-for-chemical-burns.php</a:t>
            </a:r>
          </a:p>
          <a:p>
            <a:r>
              <a:rPr lang="en-US" sz="800" b="0" kern="1200" dirty="0">
                <a:solidFill>
                  <a:schemeClr val="tx1"/>
                </a:solidFill>
                <a:effectLst/>
                <a:latin typeface="+mn-lt"/>
                <a:ea typeface="+mn-ea"/>
                <a:cs typeface="+mn-cs"/>
              </a:rPr>
              <a:t>https://www.sciencedirect.com/science/article/abs/pii/S1871553214000516</a:t>
            </a:r>
          </a:p>
          <a:p>
            <a:r>
              <a:rPr lang="en-US" sz="800" b="0" kern="1200" dirty="0">
                <a:solidFill>
                  <a:schemeClr val="tx1"/>
                </a:solidFill>
                <a:effectLst/>
                <a:latin typeface="+mn-lt"/>
                <a:ea typeface="+mn-ea"/>
                <a:cs typeface="+mn-cs"/>
              </a:rPr>
              <a:t>https://www.ishn.com/gdpr-policy?url=https%3A%2F%2Fwww.ishn.com%2Farticles%2F93314-the-ultimate-emergency-shower-never-has-to-be-used</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15 Chemical incident in hospital laboratory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pPr marL="0" indent="0">
              <a:buFontTx/>
              <a:buNone/>
            </a:pPr>
            <a:endParaRPr lang="en-GB"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noProof="0" dirty="0">
                <a:solidFill>
                  <a:srgbClr val="000000"/>
                </a:solidFill>
                <a:effectLst/>
                <a:latin typeface="+mn-lt"/>
                <a:ea typeface="Calibri" panose="020F0502020204030204" pitchFamily="34" charset="0"/>
                <a:cs typeface="Times New Roman" panose="02020603050405020304" pitchFamily="18" charset="0"/>
              </a:rPr>
              <a:t>The incident is likely to be considered an accident that does not require a formal forensic investigation. Internally the hospital will perform an investigation on the cause of the accident and review of safety procedures </a:t>
            </a:r>
            <a:endParaRPr lang="en-GB" sz="800" noProof="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15 Chemical incident in hospital laboratory</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response of the colleague of the victim as well as the hospital’s own responders has been very adequate, and the exposure risks of the EMS personnel should be limited. Thorough decontamination could be considered but is not strictly necessary. As the incident occurred in a laboratory with a high air exchange rate the risks of exposure in this room are also limited but protective equipment should be worn by responders entering the laboratory. Evacuation of the corridor or adjacent laboratories should not be necessary. </a:t>
            </a:r>
            <a:r>
              <a:rPr lang="en-US" sz="800" dirty="0">
                <a:solidFill>
                  <a:srgbClr val="000000"/>
                </a:solidFill>
                <a:effectLst/>
                <a:latin typeface="+mn-lt"/>
                <a:ea typeface="Calibri" panose="020F0502020204030204" pitchFamily="34" charset="0"/>
                <a:cs typeface="Times New Roman" panose="02020603050405020304" pitchFamily="18" charset="0"/>
              </a:rPr>
              <a:t>The incident is likely to be considered an accident that does not require a formal forensic investigation. Internally the hospital will perform an investigation on the cause of the accident and review of safety procedures.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incident occurs in a regular laboratory and victims are either self referring to the GP office (for GP target audiences) or wait at the incident scene for help (for AS target audiences).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Chemical burn, safety hood with exploded glassware, safety shower in use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http://www.ehsdb.com/first-aid-for-chemical-burns.php</a:t>
            </a:r>
          </a:p>
          <a:p>
            <a:r>
              <a:rPr lang="en-US" sz="800" b="0" kern="1200" dirty="0">
                <a:solidFill>
                  <a:schemeClr val="tx1"/>
                </a:solidFill>
                <a:effectLst/>
                <a:latin typeface="+mn-lt"/>
                <a:ea typeface="+mn-ea"/>
                <a:cs typeface="+mn-cs"/>
              </a:rPr>
              <a:t>https://www.sciencedirect.com/science/article/abs/pii/S1871553214000516</a:t>
            </a:r>
          </a:p>
          <a:p>
            <a:r>
              <a:rPr lang="en-US" sz="800" b="0" kern="1200" dirty="0">
                <a:solidFill>
                  <a:schemeClr val="tx1"/>
                </a:solidFill>
                <a:effectLst/>
                <a:latin typeface="+mn-lt"/>
                <a:ea typeface="+mn-ea"/>
                <a:cs typeface="+mn-cs"/>
              </a:rPr>
              <a:t>https://www.ishn.com/gdpr-policy?url=https%3A%2F%2Fwww.ishn.com%2Farticles%2F93314-the-ultimate-emergency-shower-never-has-to-be-used</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15 Chemical incident in hospital laboratory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their thesis with arguments.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15 Chemical incident in hospital laboratory</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15 </a:t>
            </a:r>
            <a:r>
              <a:rPr lang="en-US" sz="800" b="0" dirty="0">
                <a:latin typeface="+mn-lt"/>
              </a:rPr>
              <a:t>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15 Chemical incident in hospital laboratory</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07236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6.1 Scenario 15 Chemical incident in hospital laboratory </a:t>
            </a:r>
            <a:r>
              <a:rPr lang="en-US" sz="800" b="0" kern="1200" dirty="0">
                <a:solidFill>
                  <a:schemeClr val="tx1"/>
                </a:solidFill>
                <a:effectLst/>
                <a:latin typeface="+mn-lt"/>
                <a:ea typeface="+mn-ea"/>
                <a:cs typeface="+mn-cs"/>
              </a:rPr>
              <a:t>Emergency 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15 Chemical incident in hospital laboratory: </a:t>
            </a:r>
            <a:r>
              <a:rPr lang="en-US" sz="800" b="0" kern="1200" dirty="0">
                <a:solidFill>
                  <a:schemeClr val="tx1"/>
                </a:solidFill>
                <a:effectLst/>
                <a:latin typeface="+mn-lt"/>
                <a:ea typeface="+mn-ea"/>
                <a:cs typeface="+mn-cs"/>
              </a:rPr>
              <a:t>Emergency call</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pPr>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15 Chemical incident in hospital laboratory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pPr>
              <a:lnSpc>
                <a:spcPct val="107000"/>
              </a:lnSpc>
              <a:spcAft>
                <a:spcPts val="800"/>
              </a:spcAft>
            </a:pPr>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0" i="0" u="none" strike="noStrike" kern="1200" dirty="0">
                <a:solidFill>
                  <a:srgbClr val="FFFFFF"/>
                </a:solidFill>
                <a:effectLst/>
                <a:latin typeface="+mn-lt"/>
              </a:rPr>
              <a:t>  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An accident with a corrosive chemical occurred in one of our laboratories</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accident occurred on the 3</a:t>
            </a:r>
            <a:r>
              <a:rPr lang="en-US" sz="800" b="0" i="1" u="none" strike="noStrike" kern="1200" baseline="30000" dirty="0">
                <a:solidFill>
                  <a:srgbClr val="000000"/>
                </a:solidFill>
                <a:effectLst/>
                <a:latin typeface="+mn-lt"/>
              </a:rPr>
              <a:t>rd</a:t>
            </a:r>
            <a:r>
              <a:rPr lang="en-US" sz="800" b="0" i="1" u="none" strike="noStrike" kern="1200" dirty="0">
                <a:solidFill>
                  <a:srgbClr val="000000"/>
                </a:solidFill>
                <a:effectLst/>
                <a:latin typeface="+mn-lt"/>
              </a:rPr>
              <a:t> floor of the Saint Mary hospital in Greentown. The lab number is 3.14</a:t>
            </a:r>
            <a:endParaRPr lang="en-GB" sz="800" b="0" i="0" u="none" strike="noStrike" dirty="0">
              <a:effectLst/>
              <a:latin typeface="+mn-lt"/>
            </a:endParaRPr>
          </a:p>
          <a:p>
            <a:pPr marL="0" algn="l" rtl="0" eaLnBrk="1" fontAlgn="t" latinLnBrk="0" hangingPunct="1">
              <a:spcBef>
                <a:spcPts val="0"/>
              </a:spcBef>
              <a:spcAft>
                <a:spcPts val="0"/>
              </a:spcAft>
            </a:pPr>
            <a:r>
              <a:rPr lang="en-GB" sz="800" b="0" i="0" u="none" strike="noStrike" kern="1200" baseline="0" dirty="0">
                <a:solidFill>
                  <a:srgbClr val="000000"/>
                </a:solidFill>
                <a:effectLst/>
                <a:latin typeface="+mn-lt"/>
              </a:rPr>
              <a:t>  DO:</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caller states that an accident occurred while working with a toxic and corrosive chemical and two persons got exposed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0" u="none" strike="noStrike" kern="1200" baseline="0" dirty="0">
                <a:solidFill>
                  <a:srgbClr val="000000"/>
                </a:solidFill>
                <a:effectLst/>
                <a:latin typeface="+mn-lt"/>
              </a:rPr>
              <a:t>DO :</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One person is severely affected and the person who helped him is mildly affected. They were both brought to the emergency medical service desk on the first floor </a:t>
            </a:r>
            <a:endParaRPr lang="en-GB" sz="800" b="0" i="0"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a:t>
            </a:r>
            <a:r>
              <a:rPr lang="en-GB" sz="800" dirty="0" err="1">
                <a:solidFill>
                  <a:srgbClr val="000000"/>
                </a:solidFill>
                <a:effectLst/>
                <a:latin typeface="+mn-lt"/>
                <a:ea typeface="Calibri" panose="020F0502020204030204" pitchFamily="34" charset="0"/>
                <a:cs typeface="Times New Roman" panose="02020603050405020304" pitchFamily="18" charset="0"/>
              </a:rPr>
              <a:t>evacuatethe</a:t>
            </a:r>
            <a:r>
              <a:rPr lang="en-GB" sz="800" dirty="0">
                <a:solidFill>
                  <a:srgbClr val="000000"/>
                </a:solidFill>
                <a:effectLst/>
                <a:latin typeface="+mn-lt"/>
                <a:ea typeface="Calibri" panose="020F0502020204030204" pitchFamily="34" charset="0"/>
                <a:cs typeface="Times New Roman" panose="02020603050405020304" pitchFamily="18" charset="0"/>
              </a:rPr>
              <a:t>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Chemical burn, safety hood with exploded glassware, safety shower in use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http://www.ehsdb.com/first-aid-for-chemical-burns.php</a:t>
            </a:r>
          </a:p>
          <a:p>
            <a:r>
              <a:rPr lang="en-US" sz="800" b="0" kern="1200" dirty="0">
                <a:solidFill>
                  <a:schemeClr val="tx1"/>
                </a:solidFill>
                <a:effectLst/>
                <a:latin typeface="+mn-lt"/>
                <a:ea typeface="+mn-ea"/>
                <a:cs typeface="+mn-cs"/>
              </a:rPr>
              <a:t>https://www.sciencedirect.com/science/article/abs/pii/S1871553214000516</a:t>
            </a:r>
          </a:p>
          <a:p>
            <a:r>
              <a:rPr lang="en-US" sz="800" b="0" kern="1200" dirty="0">
                <a:solidFill>
                  <a:schemeClr val="tx1"/>
                </a:solidFill>
                <a:effectLst/>
                <a:latin typeface="+mn-lt"/>
                <a:ea typeface="+mn-ea"/>
                <a:cs typeface="+mn-cs"/>
              </a:rPr>
              <a:t>https://www.ishn.com/gdpr-policy?url=https%3A%2F%2Fwww.ishn.com%2Farticles%2F93314-the-ultimate-emergency-shower-never-has-to-be-used</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4.1 P First Alert.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5</a:t>
            </a:r>
            <a:r>
              <a:rPr lang="en-US" sz="800" dirty="0">
                <a:latin typeface="+mn-lt"/>
              </a:rPr>
              <a:t>.1 Scenario 15 Chemical incident in hospital laboratory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lnSpc>
                <a:spcPct val="107000"/>
              </a:lnSpc>
              <a:spcAft>
                <a:spcPts val="800"/>
              </a:spcAft>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Scenario: </a:t>
            </a:r>
            <a:r>
              <a:rPr lang="en-GB" sz="800" dirty="0">
                <a:solidFill>
                  <a:srgbClr val="000000"/>
                </a:solidFill>
                <a:effectLst/>
                <a:latin typeface="+mn-lt"/>
                <a:ea typeface="Calibri" panose="020F0502020204030204" pitchFamily="34" charset="0"/>
                <a:cs typeface="Times New Roman" panose="02020603050405020304" pitchFamily="18" charset="0"/>
              </a:rPr>
              <a:t>In the laboratory environment of a large university hospital, an intern is performing certain actions in a fume hood, but something goes wrong during one of the actions and he throws a chemical liquid over himself. The substance is hydrogen fluoride and he has inhaled vapor and got liquid on him. His colleague in the lab takes him away from the fume hood, takes off his lab coat and rinses the chemical substance off his arms, legs and face as best he can by using an emergency shower. He then briefly reports to the responders of the hospital what has happened and supports the trainee in taking him to the EMS on the ground floor of the hospital. The responders of the hospital evacuate the lab room and the commander of the hospital responders warns the emergency services</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incident occurs in a regular laboratory and victims are either self referring to the GP office (for GP target audiences) or wait at the incident scene for help (for AS target audiences).  </a:t>
            </a:r>
            <a:endParaRPr lang="nl-NL"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15 Chemical incident in hospital laboratory: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Chemical burn, safety hood with exploded glassware, safety shower in use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http://www.ehsdb.com/first-aid-for-chemical-burns.php</a:t>
            </a:r>
          </a:p>
          <a:p>
            <a:r>
              <a:rPr lang="en-US" sz="800" b="0" kern="1200" dirty="0">
                <a:solidFill>
                  <a:schemeClr val="tx1"/>
                </a:solidFill>
                <a:effectLst/>
                <a:latin typeface="+mn-lt"/>
                <a:ea typeface="+mn-ea"/>
                <a:cs typeface="+mn-cs"/>
              </a:rPr>
              <a:t>https://www.sciencedirect.com/science/article/abs/pii/S1871553214000516</a:t>
            </a:r>
          </a:p>
          <a:p>
            <a:r>
              <a:rPr lang="en-US" sz="800" b="0" kern="1200" dirty="0">
                <a:solidFill>
                  <a:schemeClr val="tx1"/>
                </a:solidFill>
                <a:effectLst/>
                <a:latin typeface="+mn-lt"/>
                <a:ea typeface="+mn-ea"/>
                <a:cs typeface="+mn-cs"/>
              </a:rPr>
              <a:t>https://www.ishn.com/gdpr-policy?url=https%3A%2F%2Fwww.ishn.com%2Farticles%2F93314-the-ultimate-emergency-shower-never-has-to-be-used</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15. Chemical incident in hospital laboratory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15 Chemical incident in hospital laboratory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response of the colleague of the victim as well as the hospitals own responders has been very adequate, and the exposure risks of the EMS personnel should be limited. Thorough decontamination could be considered but is not strictly necessary. As the incident occurred in a laboratory with a high air exchange rate the risks of exposure in this room are also limited but protective equipment should be worn by responders entering the laboratory. Evacuation of the corridor or adjacent laboratories should not be necessary.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incident occurs in a regular laboratory and victims are either self referring to the GP office (for GP target audiences) or wait at the incident scene for help (for AS target audiences).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common laboratory accidents </a:t>
            </a:r>
          </a:p>
          <a:p>
            <a:r>
              <a:rPr lang="en-US" sz="800" b="0" kern="1200" dirty="0">
                <a:solidFill>
                  <a:schemeClr val="tx1"/>
                </a:solidFill>
                <a:effectLst/>
                <a:latin typeface="+mn-lt"/>
                <a:ea typeface="+mn-ea"/>
                <a:cs typeface="+mn-cs"/>
              </a:rPr>
              <a:t>https://www.ehs.ucsb.edu/labsafety/laboratory-accidents</a:t>
            </a:r>
          </a:p>
          <a:p>
            <a:r>
              <a:rPr lang="en-US" sz="800" b="0" kern="1200" dirty="0">
                <a:solidFill>
                  <a:schemeClr val="tx1"/>
                </a:solidFill>
                <a:effectLst/>
                <a:latin typeface="+mn-lt"/>
                <a:ea typeface="+mn-ea"/>
                <a:cs typeface="+mn-cs"/>
              </a:rPr>
              <a:t>https://www.researchgate.net/publication/337358227_A_review_and_critique_of_academic_lab_safety_research</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15. Chemical incident in hospital laboratory </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15 Chemical incident in hospital laboratory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A6E37600-8A0A-4EC0-B590-5DE82031675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15 Chemical incident in hospital laboratory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770EFA7A-6AB2-42B5-BA90-91E3F372A7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5.2 Scenario 15</a:t>
            </a:r>
            <a:br>
              <a:rPr lang="en-US" dirty="0"/>
            </a:br>
            <a:r>
              <a:rPr lang="en-US" dirty="0"/>
              <a:t>Chemical incident in hospital laboratory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74966194-C3A4-4CE6-8D14-3D32853DCD3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CFBDFE65-F858-4DCD-8AC7-4D43D1F4B652}"/>
              </a:ext>
            </a:extLst>
          </p:cNvPr>
          <p:cNvPicPr>
            <a:picLocks noChangeAspect="1"/>
          </p:cNvPicPr>
          <p:nvPr/>
        </p:nvPicPr>
        <p:blipFill>
          <a:blip r:embed="rId4"/>
          <a:stretch>
            <a:fillRect/>
          </a:stretch>
        </p:blipFill>
        <p:spPr>
          <a:xfrm>
            <a:off x="8294291" y="4140271"/>
            <a:ext cx="3321445" cy="2487878"/>
          </a:xfrm>
          <a:prstGeom prst="rect">
            <a:avLst/>
          </a:prstGeom>
        </p:spPr>
      </p:pic>
      <p:pic>
        <p:nvPicPr>
          <p:cNvPr id="14" name="Picture 13">
            <a:extLst>
              <a:ext uri="{FF2B5EF4-FFF2-40B4-BE49-F238E27FC236}">
                <a16:creationId xmlns:a16="http://schemas.microsoft.com/office/drawing/2014/main" id="{14588E69-2ABA-4D2E-A85C-227EFF5D9AD0}"/>
              </a:ext>
            </a:extLst>
          </p:cNvPr>
          <p:cNvPicPr>
            <a:picLocks noChangeAspect="1"/>
          </p:cNvPicPr>
          <p:nvPr/>
        </p:nvPicPr>
        <p:blipFill>
          <a:blip r:embed="rId5"/>
          <a:stretch>
            <a:fillRect/>
          </a:stretch>
        </p:blipFill>
        <p:spPr>
          <a:xfrm>
            <a:off x="392945" y="3987539"/>
            <a:ext cx="3400425" cy="2409825"/>
          </a:xfrm>
          <a:prstGeom prst="rect">
            <a:avLst/>
          </a:prstGeom>
        </p:spPr>
      </p:pic>
      <p:pic>
        <p:nvPicPr>
          <p:cNvPr id="16" name="Picture 15">
            <a:extLst>
              <a:ext uri="{FF2B5EF4-FFF2-40B4-BE49-F238E27FC236}">
                <a16:creationId xmlns:a16="http://schemas.microsoft.com/office/drawing/2014/main" id="{5B31908D-1652-4060-8D43-739481C04C6A}"/>
              </a:ext>
            </a:extLst>
          </p:cNvPr>
          <p:cNvPicPr>
            <a:picLocks noChangeAspect="1"/>
          </p:cNvPicPr>
          <p:nvPr/>
        </p:nvPicPr>
        <p:blipFill>
          <a:blip r:embed="rId6"/>
          <a:stretch>
            <a:fillRect/>
          </a:stretch>
        </p:blipFill>
        <p:spPr>
          <a:xfrm>
            <a:off x="4077837" y="3563911"/>
            <a:ext cx="4019550" cy="2676525"/>
          </a:xfrm>
          <a:prstGeom prst="rect">
            <a:avLst/>
          </a:prstGeom>
        </p:spPr>
      </p:pic>
      <p:sp>
        <p:nvSpPr>
          <p:cNvPr id="11" name="Footer Placeholder 5">
            <a:extLst>
              <a:ext uri="{FF2B5EF4-FFF2-40B4-BE49-F238E27FC236}">
                <a16:creationId xmlns:a16="http://schemas.microsoft.com/office/drawing/2014/main" id="{50505365-179D-47EE-B027-DC4C5A0D4D5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15 Chemical incident in hospital laboratory </a:t>
            </a:r>
            <a:endParaRPr lang="da-DK" dirty="0"/>
          </a:p>
        </p:txBody>
      </p:sp>
      <p:sp>
        <p:nvSpPr>
          <p:cNvPr id="7" name="Text Placeholder 6"/>
          <p:cNvSpPr>
            <a:spLocks noGrp="1"/>
          </p:cNvSpPr>
          <p:nvPr>
            <p:ph type="body" sz="quarter" idx="19"/>
          </p:nvPr>
        </p:nvSpPr>
        <p:spPr>
          <a:xfrm>
            <a:off x="766763" y="3139237"/>
            <a:ext cx="10658474" cy="2918663"/>
          </a:xfrm>
        </p:spPr>
        <p:txBody>
          <a:bodyPr>
            <a:normAutofit/>
          </a:bodyPr>
          <a:lstStyle/>
          <a:p>
            <a:r>
              <a:rPr lang="en-US" dirty="0"/>
              <a:t>A person from a company emergency response calls the dispatch office reporting an accident in a laboratory  </a:t>
            </a:r>
          </a:p>
          <a:p>
            <a:r>
              <a:rPr lang="en-US" dirty="0"/>
              <a:t>The accident involved a person working with toxic chemical in a fume hood </a:t>
            </a:r>
          </a:p>
          <a:p>
            <a:r>
              <a:rPr lang="en-US" dirty="0"/>
              <a:t>His colleague pulled him away from the fume hood, took of his lab coat and put him under the emergency shower  </a:t>
            </a:r>
          </a:p>
          <a:p>
            <a:r>
              <a:rPr lang="en-US" dirty="0"/>
              <a:t>They are both moving to the EMS on the first floor of the hospital</a:t>
            </a:r>
          </a:p>
          <a:p>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1718715"/>
            <a:ext cx="1182569" cy="1316497"/>
          </a:xfrm>
          <a:prstGeom prst="rect">
            <a:avLst/>
          </a:prstGeom>
        </p:spPr>
      </p:pic>
      <p:sp>
        <p:nvSpPr>
          <p:cNvPr id="8" name="Footer Placeholder 5">
            <a:extLst>
              <a:ext uri="{FF2B5EF4-FFF2-40B4-BE49-F238E27FC236}">
                <a16:creationId xmlns:a16="http://schemas.microsoft.com/office/drawing/2014/main" id="{3A09E9D1-229F-4626-9364-24108469D82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15 Chemical incident in hospital laboratory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BC365C77-C1B9-4035-8692-E2492A15BF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 Scenario 15 Chemical incident in hospital laboratory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8" name="Footer Placeholder 5">
            <a:extLst>
              <a:ext uri="{FF2B5EF4-FFF2-40B4-BE49-F238E27FC236}">
                <a16:creationId xmlns:a16="http://schemas.microsoft.com/office/drawing/2014/main" id="{AD69EE14-1622-4DCA-998E-5150218F548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fontScale="90000"/>
          </a:bodyPr>
          <a:lstStyle/>
          <a:p>
            <a:r>
              <a:rPr lang="en-US" dirty="0"/>
              <a:t>5.6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5EDFEE07-C82C-465F-BE35-3477BD36A38F}"/>
              </a:ext>
            </a:extLst>
          </p:cNvPr>
          <p:cNvPicPr>
            <a:picLocks noChangeAspect="1"/>
          </p:cNvPicPr>
          <p:nvPr/>
        </p:nvPicPr>
        <p:blipFill>
          <a:blip r:embed="rId4"/>
          <a:stretch>
            <a:fillRect/>
          </a:stretch>
        </p:blipFill>
        <p:spPr>
          <a:xfrm>
            <a:off x="8294291" y="4140271"/>
            <a:ext cx="3321445" cy="2487878"/>
          </a:xfrm>
          <a:prstGeom prst="rect">
            <a:avLst/>
          </a:prstGeom>
        </p:spPr>
      </p:pic>
      <p:pic>
        <p:nvPicPr>
          <p:cNvPr id="14" name="Picture 13">
            <a:extLst>
              <a:ext uri="{FF2B5EF4-FFF2-40B4-BE49-F238E27FC236}">
                <a16:creationId xmlns:a16="http://schemas.microsoft.com/office/drawing/2014/main" id="{FD5B3DD6-C601-44DF-BECF-D6744489EC69}"/>
              </a:ext>
            </a:extLst>
          </p:cNvPr>
          <p:cNvPicPr>
            <a:picLocks noChangeAspect="1"/>
          </p:cNvPicPr>
          <p:nvPr/>
        </p:nvPicPr>
        <p:blipFill>
          <a:blip r:embed="rId5"/>
          <a:stretch>
            <a:fillRect/>
          </a:stretch>
        </p:blipFill>
        <p:spPr>
          <a:xfrm>
            <a:off x="392945" y="3987539"/>
            <a:ext cx="3400425" cy="2409825"/>
          </a:xfrm>
          <a:prstGeom prst="rect">
            <a:avLst/>
          </a:prstGeom>
        </p:spPr>
      </p:pic>
      <p:pic>
        <p:nvPicPr>
          <p:cNvPr id="17" name="Picture 16">
            <a:extLst>
              <a:ext uri="{FF2B5EF4-FFF2-40B4-BE49-F238E27FC236}">
                <a16:creationId xmlns:a16="http://schemas.microsoft.com/office/drawing/2014/main" id="{F9830E4A-B581-4177-B612-A4CB6A157E88}"/>
              </a:ext>
            </a:extLst>
          </p:cNvPr>
          <p:cNvPicPr>
            <a:picLocks noChangeAspect="1"/>
          </p:cNvPicPr>
          <p:nvPr/>
        </p:nvPicPr>
        <p:blipFill>
          <a:blip r:embed="rId6"/>
          <a:stretch>
            <a:fillRect/>
          </a:stretch>
        </p:blipFill>
        <p:spPr>
          <a:xfrm>
            <a:off x="4077837" y="3563911"/>
            <a:ext cx="4019550" cy="2676525"/>
          </a:xfrm>
          <a:prstGeom prst="rect">
            <a:avLst/>
          </a:prstGeom>
        </p:spPr>
      </p:pic>
      <p:sp>
        <p:nvSpPr>
          <p:cNvPr id="12" name="Footer Placeholder 5">
            <a:extLst>
              <a:ext uri="{FF2B5EF4-FFF2-40B4-BE49-F238E27FC236}">
                <a16:creationId xmlns:a16="http://schemas.microsoft.com/office/drawing/2014/main" id="{B38457B2-4624-47DB-8DF1-FB9ECB21E91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15 Chemical incident in hospital laboratory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fontScale="77500" lnSpcReduction="20000"/>
          </a:bodyPr>
          <a:lstStyle/>
          <a:p>
            <a:r>
              <a:rPr lang="en-US" dirty="0"/>
              <a:t>A person from a company emergency response calls the dispatch office reporting an accident in a laboratory  </a:t>
            </a:r>
          </a:p>
          <a:p>
            <a:r>
              <a:rPr lang="en-US" dirty="0"/>
              <a:t>The accident involved a person working with toxic chemical in a fume hood </a:t>
            </a:r>
          </a:p>
          <a:p>
            <a:r>
              <a:rPr lang="en-US" dirty="0"/>
              <a:t>His colleague pulled him away from the fume hood, took of his lab coat and put him under the emergency shower  </a:t>
            </a:r>
          </a:p>
          <a:p>
            <a:r>
              <a:rPr lang="en-US" dirty="0"/>
              <a:t>They are both moving to the EMS on the first floor of the hospital</a:t>
            </a:r>
          </a:p>
          <a:p>
            <a:r>
              <a:rPr lang="en-US" dirty="0"/>
              <a:t>The victim was exposed to chemical liquid on his clothing and inhaled some </a:t>
            </a:r>
            <a:r>
              <a:rPr lang="en-US" dirty="0" err="1"/>
              <a:t>vapour</a:t>
            </a:r>
            <a:r>
              <a:rPr lang="en-US" dirty="0"/>
              <a:t> </a:t>
            </a:r>
          </a:p>
          <a:p>
            <a:r>
              <a:rPr lang="en-US" dirty="0"/>
              <a:t>The colleague who helped him got some material on his hands and inhaled some </a:t>
            </a:r>
            <a:r>
              <a:rPr lang="en-US" dirty="0" err="1"/>
              <a:t>vapours</a:t>
            </a:r>
            <a:r>
              <a:rPr lang="en-US" dirty="0"/>
              <a:t>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588753D6-591A-4E42-A95C-AD8B3DC1161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648397949"/>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25 YEARS OLD</a:t>
                      </a:r>
                      <a:r>
                        <a:rPr lang="pl-PL" b="1" noProof="0" dirty="0"/>
                        <a:t> </a:t>
                      </a:r>
                      <a:r>
                        <a:rPr lang="en-US" b="1" noProof="0" dirty="0"/>
                        <a:t>MAN exposed to the chemical </a:t>
                      </a:r>
                    </a:p>
                    <a:p>
                      <a:pPr algn="ctr"/>
                      <a:r>
                        <a:rPr lang="en-US" b="1" noProof="0" dirty="0"/>
                        <a:t>Chemical burns on hands, face and arms </a:t>
                      </a:r>
                    </a:p>
                    <a:p>
                      <a:pPr algn="ctr"/>
                      <a:r>
                        <a:rPr lang="en-US" b="1" noProof="0" dirty="0"/>
                        <a:t>No exposure of the eyes due to safety glasses </a:t>
                      </a:r>
                      <a:endParaRPr lang="pl-PL" b="1" noProof="0" dirty="0"/>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15 Chemical incident in hospital laboratory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72C8899-9A45-4666-8517-3CF0512366F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4.1 Scenario 15</a:t>
            </a:r>
            <a:br>
              <a:rPr lang="en-US" dirty="0"/>
            </a:br>
            <a:r>
              <a:rPr lang="en-US" dirty="0"/>
              <a:t>Chemical incident in hospital laboratory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9265BFD3-6313-41F5-A642-DA49A5112B4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882537319"/>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31 YEARS OLD</a:t>
                      </a:r>
                      <a:r>
                        <a:rPr lang="pl-PL" b="1" noProof="0" dirty="0"/>
                        <a:t> </a:t>
                      </a:r>
                      <a:r>
                        <a:rPr lang="en-US" b="1" noProof="0" dirty="0"/>
                        <a:t>MAN that assisted the victim </a:t>
                      </a:r>
                    </a:p>
                    <a:p>
                      <a:pPr algn="ctr"/>
                      <a:r>
                        <a:rPr lang="en-US" b="1" noProof="0" dirty="0"/>
                        <a:t>Small burns on hands </a:t>
                      </a:r>
                    </a:p>
                    <a:p>
                      <a:pPr algn="ctr"/>
                      <a:r>
                        <a:rPr lang="en-US" b="1" noProof="0" dirty="0"/>
                        <a:t>Inhaled some vapors </a:t>
                      </a:r>
                      <a:endParaRPr lang="pl-PL" b="1" noProof="0" dirty="0"/>
                    </a:p>
                    <a:p>
                      <a:pPr algn="ctr"/>
                      <a:endParaRPr lang="en-US" b="1" noProof="0" dirty="0"/>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15 Chemical incident in hospital laboratory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A0847705-B4E4-4C30-8D1A-781EBA89F74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140531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15 Chemical incident in hospital laboratory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7" name="Footer Placeholder 5">
            <a:extLst>
              <a:ext uri="{FF2B5EF4-FFF2-40B4-BE49-F238E27FC236}">
                <a16:creationId xmlns:a16="http://schemas.microsoft.com/office/drawing/2014/main" id="{0087BD46-10E1-47CF-B142-3CB68F58D98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509362" y="1606494"/>
            <a:ext cx="9120062" cy="1471612"/>
          </a:xfrm>
        </p:spPr>
        <p:txBody>
          <a:bodyPr/>
          <a:lstStyle/>
          <a:p>
            <a:r>
              <a:rPr lang="en-US" dirty="0"/>
              <a:t>The emergency call</a:t>
            </a:r>
          </a:p>
        </p:txBody>
      </p:sp>
      <p:sp>
        <p:nvSpPr>
          <p:cNvPr id="6" name="Title 5"/>
          <p:cNvSpPr>
            <a:spLocks noGrp="1"/>
          </p:cNvSpPr>
          <p:nvPr>
            <p:ph type="title"/>
          </p:nvPr>
        </p:nvSpPr>
        <p:spPr>
          <a:xfrm>
            <a:off x="766761" y="844658"/>
            <a:ext cx="10658476" cy="884477"/>
          </a:xfrm>
        </p:spPr>
        <p:txBody>
          <a:bodyPr lIns="0" tIns="0" rIns="0" bIns="0">
            <a:normAutofit fontScale="90000"/>
          </a:bodyPr>
          <a:lstStyle/>
          <a:p>
            <a:r>
              <a:rPr lang="en-US" dirty="0"/>
              <a:t>6.1 Scenario 15 Chemical incident in hospital laboratory </a:t>
            </a:r>
            <a:endParaRPr lang="da-DK" dirty="0"/>
          </a:p>
        </p:txBody>
      </p:sp>
      <p:sp>
        <p:nvSpPr>
          <p:cNvPr id="7" name="Text Placeholder 6"/>
          <p:cNvSpPr>
            <a:spLocks noGrp="1"/>
          </p:cNvSpPr>
          <p:nvPr>
            <p:ph type="body" sz="quarter" idx="19"/>
          </p:nvPr>
        </p:nvSpPr>
        <p:spPr>
          <a:xfrm>
            <a:off x="766763" y="2250491"/>
            <a:ext cx="10658474" cy="4124669"/>
          </a:xfrm>
        </p:spPr>
        <p:txBody>
          <a:bodyPr>
            <a:normAutofit fontScale="92500" lnSpcReduction="10000"/>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p>
            <a:pPr marL="88900" indent="0">
              <a:buNone/>
            </a:pPr>
            <a:r>
              <a:rPr lang="en-US" sz="1800" b="1" dirty="0"/>
              <a:t>DO requests general information on what happened </a:t>
            </a:r>
          </a:p>
          <a:p>
            <a:pPr marL="88900" indent="0">
              <a:buNone/>
            </a:pPr>
            <a:r>
              <a:rPr lang="en-US" sz="1800" i="1" dirty="0"/>
              <a:t>An accident with a corrosive chemical occurred in one of our laboratories</a:t>
            </a:r>
          </a:p>
          <a:p>
            <a:pPr marL="88900" indent="0">
              <a:buNone/>
            </a:pPr>
            <a:r>
              <a:rPr lang="en-US" sz="1800" b="1" dirty="0"/>
              <a:t>DO asks the caller the exact location</a:t>
            </a:r>
          </a:p>
          <a:p>
            <a:pPr marL="88900" indent="0">
              <a:buNone/>
            </a:pPr>
            <a:r>
              <a:rPr lang="en-US" sz="1800" i="1" dirty="0"/>
              <a:t>The accident occurred on the 3</a:t>
            </a:r>
            <a:r>
              <a:rPr lang="en-US" sz="1800" i="1" baseline="30000" dirty="0"/>
              <a:t>rd</a:t>
            </a:r>
            <a:r>
              <a:rPr lang="en-US" sz="1800" i="1" dirty="0"/>
              <a:t> floor of the Saint Mary hospital in Greentown. The lab number is 3.14</a:t>
            </a:r>
          </a:p>
          <a:p>
            <a:pPr marL="88900" indent="0">
              <a:buNone/>
            </a:pPr>
            <a:r>
              <a:rPr lang="en-US" sz="1800" b="1" dirty="0"/>
              <a:t>DO asks the caller what happened </a:t>
            </a:r>
          </a:p>
          <a:p>
            <a:pPr marL="88900" indent="0">
              <a:buNone/>
            </a:pPr>
            <a:r>
              <a:rPr lang="en-US" sz="1800" i="1" dirty="0"/>
              <a:t>The caller states that an accident occurred while working with a toxic and corrosive chemical and two persons got exposed </a:t>
            </a:r>
          </a:p>
          <a:p>
            <a:pPr marL="88900" indent="0">
              <a:buNone/>
            </a:pPr>
            <a:r>
              <a:rPr lang="en-US" sz="1800" b="1" dirty="0"/>
              <a:t>DO asks if there are any injuries and what the status of the possible victims is</a:t>
            </a:r>
          </a:p>
          <a:p>
            <a:pPr marL="88900" indent="0">
              <a:buNone/>
            </a:pPr>
            <a:r>
              <a:rPr lang="en-US" sz="1800" i="1" dirty="0"/>
              <a:t>One person is severely affected and the person who helped him is mildly affected. They were both brought to the emergency medical service desk on the first floor </a:t>
            </a:r>
          </a:p>
          <a:p>
            <a:pPr marL="88900" indent="0">
              <a:buNone/>
            </a:pPr>
            <a:r>
              <a:rPr lang="en-US" sz="1800" b="1" dirty="0"/>
              <a:t>DO tells the caller that help is underway and advises him to wait in a safe location</a:t>
            </a:r>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1358282" y="1864410"/>
            <a:ext cx="734875" cy="818101"/>
          </a:xfrm>
          <a:prstGeom prst="rect">
            <a:avLst/>
          </a:prstGeom>
        </p:spPr>
      </p:pic>
      <p:sp>
        <p:nvSpPr>
          <p:cNvPr id="11" name="Footer Placeholder 5">
            <a:extLst>
              <a:ext uri="{FF2B5EF4-FFF2-40B4-BE49-F238E27FC236}">
                <a16:creationId xmlns:a16="http://schemas.microsoft.com/office/drawing/2014/main" id="{B7BDC0FD-3AD4-4F72-920E-96A576B6E80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2944713" y="1176402"/>
            <a:ext cx="923936" cy="1028573"/>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15 Chemical incident in hospital laboratory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749330754"/>
              </p:ext>
            </p:extLst>
          </p:nvPr>
        </p:nvGraphicFramePr>
        <p:xfrm>
          <a:off x="939630" y="2103597"/>
          <a:ext cx="9120063" cy="4389120"/>
        </p:xfrm>
        <a:graphic>
          <a:graphicData uri="http://schemas.openxmlformats.org/drawingml/2006/table">
            <a:tbl>
              <a:tblPr firstRow="1" bandRow="1">
                <a:tableStyleId>{F5AB1C69-6EDB-4FF4-983F-18BD219EF322}</a:tableStyleId>
              </a:tblPr>
              <a:tblGrid>
                <a:gridCol w="9120063">
                  <a:extLst>
                    <a:ext uri="{9D8B030D-6E8A-4147-A177-3AD203B41FA5}">
                      <a16:colId xmlns:a16="http://schemas.microsoft.com/office/drawing/2014/main" val="20000"/>
                    </a:ext>
                  </a:extLst>
                </a:gridCol>
              </a:tblGrid>
              <a:tr h="350550">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50550">
                <a:tc>
                  <a:txBody>
                    <a:bodyPr/>
                    <a:lstStyle/>
                    <a:p>
                      <a:r>
                        <a:rPr lang="en-GB" noProof="0" dirty="0"/>
                        <a:t>DO: </a:t>
                      </a:r>
                      <a:r>
                        <a:rPr lang="en-US" noProof="0" dirty="0"/>
                        <a:t>requests general information on what happened </a:t>
                      </a:r>
                      <a:endParaRPr lang="en-GB" noProof="0" dirty="0"/>
                    </a:p>
                  </a:txBody>
                  <a:tcPr/>
                </a:tc>
                <a:extLst>
                  <a:ext uri="{0D108BD9-81ED-4DB2-BD59-A6C34878D82A}">
                    <a16:rowId xmlns:a16="http://schemas.microsoft.com/office/drawing/2014/main" val="10001"/>
                  </a:ext>
                </a:extLst>
              </a:tr>
              <a:tr h="243855">
                <a:tc>
                  <a:txBody>
                    <a:bodyPr/>
                    <a:lstStyle/>
                    <a:p>
                      <a:pPr marL="88900" indent="0">
                        <a:buNone/>
                      </a:pPr>
                      <a:r>
                        <a:rPr lang="en-US" sz="1800" i="1" dirty="0"/>
                        <a:t>An accident with a corrosive chemical occurred in one of our laboratories</a:t>
                      </a:r>
                    </a:p>
                  </a:txBody>
                  <a:tcPr/>
                </a:tc>
                <a:extLst>
                  <a:ext uri="{0D108BD9-81ED-4DB2-BD59-A6C34878D82A}">
                    <a16:rowId xmlns:a16="http://schemas.microsoft.com/office/drawing/2014/main" val="10002"/>
                  </a:ext>
                </a:extLst>
              </a:tr>
              <a:tr h="350550">
                <a:tc>
                  <a:txBody>
                    <a:bodyPr/>
                    <a:lstStyle/>
                    <a:p>
                      <a:r>
                        <a:rPr lang="en-GB" baseline="0" noProof="0" dirty="0"/>
                        <a:t>DO: </a:t>
                      </a:r>
                      <a:r>
                        <a:rPr lang="en-US" baseline="0" noProof="0" dirty="0"/>
                        <a:t>asks the caller the exact location</a:t>
                      </a:r>
                    </a:p>
                  </a:txBody>
                  <a:tcPr/>
                </a:tc>
                <a:extLst>
                  <a:ext uri="{0D108BD9-81ED-4DB2-BD59-A6C34878D82A}">
                    <a16:rowId xmlns:a16="http://schemas.microsoft.com/office/drawing/2014/main" val="10003"/>
                  </a:ext>
                </a:extLst>
              </a:tr>
              <a:tr h="613462">
                <a:tc>
                  <a:txBody>
                    <a:bodyPr/>
                    <a:lstStyle/>
                    <a:p>
                      <a:pPr marL="88900" indent="0">
                        <a:buNone/>
                      </a:pPr>
                      <a:r>
                        <a:rPr lang="en-US" sz="1800" i="1" dirty="0"/>
                        <a:t>The accident occurred on the 3</a:t>
                      </a:r>
                      <a:r>
                        <a:rPr lang="en-US" sz="1800" i="1" baseline="30000" dirty="0"/>
                        <a:t>rd</a:t>
                      </a:r>
                      <a:r>
                        <a:rPr lang="en-US" sz="1800" i="1" dirty="0"/>
                        <a:t> floor of the Saint Mary hospital in Greentown. The lab number is 3.14</a:t>
                      </a:r>
                    </a:p>
                  </a:txBody>
                  <a:tcPr/>
                </a:tc>
                <a:extLst>
                  <a:ext uri="{0D108BD9-81ED-4DB2-BD59-A6C34878D82A}">
                    <a16:rowId xmlns:a16="http://schemas.microsoft.com/office/drawing/2014/main" val="10004"/>
                  </a:ext>
                </a:extLst>
              </a:tr>
              <a:tr h="350550">
                <a:tc>
                  <a:txBody>
                    <a:bodyPr/>
                    <a:lstStyle/>
                    <a:p>
                      <a:r>
                        <a:rPr lang="en-GB" baseline="0" noProof="0" dirty="0"/>
                        <a:t>DO: </a:t>
                      </a:r>
                      <a:r>
                        <a:rPr lang="en-US" baseline="0" noProof="0" dirty="0"/>
                        <a:t>asks the caller what happened </a:t>
                      </a:r>
                      <a:endParaRPr lang="en-GB" baseline="0" noProof="0" dirty="0"/>
                    </a:p>
                  </a:txBody>
                  <a:tcPr/>
                </a:tc>
                <a:extLst>
                  <a:ext uri="{0D108BD9-81ED-4DB2-BD59-A6C34878D82A}">
                    <a16:rowId xmlns:a16="http://schemas.microsoft.com/office/drawing/2014/main" val="10005"/>
                  </a:ext>
                </a:extLst>
              </a:tr>
              <a:tr h="613462">
                <a:tc>
                  <a:txBody>
                    <a:bodyPr/>
                    <a:lstStyle/>
                    <a:p>
                      <a:pPr marL="88900" indent="0">
                        <a:buNone/>
                      </a:pPr>
                      <a:r>
                        <a:rPr lang="en-US" sz="1800" i="1" dirty="0"/>
                        <a:t>The caller states that an accident occurred while working with a toxic and corrosive chemical and two persons got exposed </a:t>
                      </a:r>
                    </a:p>
                  </a:txBody>
                  <a:tcPr/>
                </a:tc>
                <a:extLst>
                  <a:ext uri="{0D108BD9-81ED-4DB2-BD59-A6C34878D82A}">
                    <a16:rowId xmlns:a16="http://schemas.microsoft.com/office/drawing/2014/main" val="10006"/>
                  </a:ext>
                </a:extLst>
              </a:tr>
              <a:tr h="350550">
                <a:tc>
                  <a:txBody>
                    <a:bodyPr/>
                    <a:lstStyle/>
                    <a:p>
                      <a:pPr marL="88900" indent="0">
                        <a:buNone/>
                      </a:pPr>
                      <a:r>
                        <a:rPr lang="en-US" sz="1800" kern="1200" baseline="0" dirty="0">
                          <a:solidFill>
                            <a:schemeClr val="dk1"/>
                          </a:solidFill>
                          <a:latin typeface="+mn-lt"/>
                          <a:ea typeface="+mn-ea"/>
                          <a:cs typeface="+mn-cs"/>
                        </a:rPr>
                        <a:t>DO : asks if there are any injuries and what the status of the possible victims is</a:t>
                      </a:r>
                    </a:p>
                  </a:txBody>
                  <a:tcPr/>
                </a:tc>
                <a:extLst>
                  <a:ext uri="{0D108BD9-81ED-4DB2-BD59-A6C34878D82A}">
                    <a16:rowId xmlns:a16="http://schemas.microsoft.com/office/drawing/2014/main" val="3198575420"/>
                  </a:ext>
                </a:extLst>
              </a:tr>
              <a:tr h="876374">
                <a:tc>
                  <a:txBody>
                    <a:bodyPr/>
                    <a:lstStyle/>
                    <a:p>
                      <a:pPr marL="88900" indent="0">
                        <a:buNone/>
                      </a:pPr>
                      <a:r>
                        <a:rPr lang="en-US" sz="1800" i="1" dirty="0"/>
                        <a:t>One person is severely affected and the person who helped him is mildly affected. They were both brought to the emergency medical service desk on the first floor </a:t>
                      </a:r>
                    </a:p>
                    <a:p>
                      <a:pPr marL="88900" indent="0">
                        <a:buNone/>
                      </a:pPr>
                      <a:endParaRPr lang="en-US" sz="1800" b="1" dirty="0"/>
                    </a:p>
                  </a:txBody>
                  <a:tcPr/>
                </a:tc>
                <a:extLst>
                  <a:ext uri="{0D108BD9-81ED-4DB2-BD59-A6C34878D82A}">
                    <a16:rowId xmlns:a16="http://schemas.microsoft.com/office/drawing/2014/main" val="514711148"/>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4033810" y="1088232"/>
            <a:ext cx="9120062" cy="1471612"/>
          </a:xfrm>
        </p:spPr>
        <p:txBody>
          <a:bodyPr/>
          <a:lstStyle/>
          <a:p>
            <a:r>
              <a:rPr lang="en-US" dirty="0"/>
              <a:t>The emergency call</a:t>
            </a:r>
          </a:p>
        </p:txBody>
      </p:sp>
      <p:sp>
        <p:nvSpPr>
          <p:cNvPr id="11" name="Footer Placeholder 5">
            <a:extLst>
              <a:ext uri="{FF2B5EF4-FFF2-40B4-BE49-F238E27FC236}">
                <a16:creationId xmlns:a16="http://schemas.microsoft.com/office/drawing/2014/main" id="{65ADB0C1-9FBF-4259-8D91-8580AC7E75D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3059557" y="1286896"/>
            <a:ext cx="794499" cy="884477"/>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15 Chemical incident in hospital laboratory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984181813"/>
              </p:ext>
            </p:extLst>
          </p:nvPr>
        </p:nvGraphicFramePr>
        <p:xfrm>
          <a:off x="673456" y="2542230"/>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dirty="0"/>
                        <a:t>2) Would you pass the call to other emergency services beyond the one requested by the caller?</a:t>
                      </a:r>
                    </a:p>
                    <a:p>
                      <a:pPr marL="342900" indent="-342900">
                        <a:buAutoNum type="arabicParenR"/>
                      </a:pPr>
                      <a:endParaRPr lang="en-US" baseline="0" noProof="0" dirty="0"/>
                    </a:p>
                    <a:p>
                      <a:pPr marL="0" indent="0">
                        <a:buNone/>
                      </a:pPr>
                      <a:endParaRPr lang="en-US" baseline="0" noProof="0" dirty="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4040668" y="1123779"/>
            <a:ext cx="9120062" cy="1471612"/>
          </a:xfrm>
        </p:spPr>
        <p:txBody>
          <a:bodyPr/>
          <a:lstStyle/>
          <a:p>
            <a:r>
              <a:rPr lang="en-US" dirty="0"/>
              <a:t>The emergency call</a:t>
            </a:r>
          </a:p>
        </p:txBody>
      </p:sp>
      <p:sp>
        <p:nvSpPr>
          <p:cNvPr id="11" name="Footer Placeholder 5">
            <a:extLst>
              <a:ext uri="{FF2B5EF4-FFF2-40B4-BE49-F238E27FC236}">
                <a16:creationId xmlns:a16="http://schemas.microsoft.com/office/drawing/2014/main" id="{1EEF8B8E-ABBF-4BBB-9379-7CD7CD24658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3028505" y="1220596"/>
            <a:ext cx="1096022" cy="1220148"/>
          </a:xfrm>
          <a:prstGeom prst="rect">
            <a:avLst/>
          </a:prstGeom>
        </p:spPr>
      </p:pic>
      <p:sp>
        <p:nvSpPr>
          <p:cNvPr id="6" name="Title 5"/>
          <p:cNvSpPr>
            <a:spLocks noGrp="1"/>
          </p:cNvSpPr>
          <p:nvPr>
            <p:ph type="title"/>
          </p:nvPr>
        </p:nvSpPr>
        <p:spPr/>
        <p:txBody>
          <a:bodyPr lIns="0" tIns="0" rIns="0" bIns="0">
            <a:normAutofit fontScale="90000"/>
          </a:bodyPr>
          <a:lstStyle/>
          <a:p>
            <a:r>
              <a:rPr lang="en-US" dirty="0"/>
              <a:t>6.1 Scenario 15 Chemical incident in hospital laboratory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575676463"/>
              </p:ext>
            </p:extLst>
          </p:nvPr>
        </p:nvGraphicFramePr>
        <p:xfrm>
          <a:off x="766762" y="2654492"/>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4313398" y="1232930"/>
            <a:ext cx="9120062" cy="1471612"/>
          </a:xfrm>
        </p:spPr>
        <p:txBody>
          <a:bodyPr/>
          <a:lstStyle/>
          <a:p>
            <a:r>
              <a:rPr lang="en-US" dirty="0"/>
              <a:t>The emergency call</a:t>
            </a:r>
          </a:p>
        </p:txBody>
      </p:sp>
      <p:sp>
        <p:nvSpPr>
          <p:cNvPr id="10" name="Footer Placeholder 5">
            <a:extLst>
              <a:ext uri="{FF2B5EF4-FFF2-40B4-BE49-F238E27FC236}">
                <a16:creationId xmlns:a16="http://schemas.microsoft.com/office/drawing/2014/main" id="{8ED84712-F34C-4827-8EF1-6E73ED475F5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3" name="Picture 2">
            <a:extLst>
              <a:ext uri="{FF2B5EF4-FFF2-40B4-BE49-F238E27FC236}">
                <a16:creationId xmlns:a16="http://schemas.microsoft.com/office/drawing/2014/main" id="{40073C70-F7AA-445C-A746-109CDF0DE8C6}"/>
              </a:ext>
            </a:extLst>
          </p:cNvPr>
          <p:cNvPicPr>
            <a:picLocks noChangeAspect="1"/>
          </p:cNvPicPr>
          <p:nvPr/>
        </p:nvPicPr>
        <p:blipFill>
          <a:blip r:embed="rId4"/>
          <a:stretch>
            <a:fillRect/>
          </a:stretch>
        </p:blipFill>
        <p:spPr>
          <a:xfrm>
            <a:off x="8294291" y="4140271"/>
            <a:ext cx="3321445" cy="2487878"/>
          </a:xfrm>
          <a:prstGeom prst="rect">
            <a:avLst/>
          </a:prstGeom>
        </p:spPr>
      </p:pic>
      <p:pic>
        <p:nvPicPr>
          <p:cNvPr id="5" name="Picture 4">
            <a:extLst>
              <a:ext uri="{FF2B5EF4-FFF2-40B4-BE49-F238E27FC236}">
                <a16:creationId xmlns:a16="http://schemas.microsoft.com/office/drawing/2014/main" id="{00AD9CFA-3FAE-496E-B7B0-99600B830E53}"/>
              </a:ext>
            </a:extLst>
          </p:cNvPr>
          <p:cNvPicPr>
            <a:picLocks noChangeAspect="1"/>
          </p:cNvPicPr>
          <p:nvPr/>
        </p:nvPicPr>
        <p:blipFill>
          <a:blip r:embed="rId5"/>
          <a:stretch>
            <a:fillRect/>
          </a:stretch>
        </p:blipFill>
        <p:spPr>
          <a:xfrm>
            <a:off x="392945" y="3987539"/>
            <a:ext cx="3400425" cy="2409825"/>
          </a:xfrm>
          <a:prstGeom prst="rect">
            <a:avLst/>
          </a:prstGeom>
        </p:spPr>
      </p:pic>
      <p:pic>
        <p:nvPicPr>
          <p:cNvPr id="7" name="Picture 6">
            <a:extLst>
              <a:ext uri="{FF2B5EF4-FFF2-40B4-BE49-F238E27FC236}">
                <a16:creationId xmlns:a16="http://schemas.microsoft.com/office/drawing/2014/main" id="{9F225E39-78CA-4B35-9D4E-060AB5AA737D}"/>
              </a:ext>
            </a:extLst>
          </p:cNvPr>
          <p:cNvPicPr>
            <a:picLocks noChangeAspect="1"/>
          </p:cNvPicPr>
          <p:nvPr/>
        </p:nvPicPr>
        <p:blipFill>
          <a:blip r:embed="rId6"/>
          <a:stretch>
            <a:fillRect/>
          </a:stretch>
        </p:blipFill>
        <p:spPr>
          <a:xfrm>
            <a:off x="4077837" y="3563911"/>
            <a:ext cx="4019550" cy="2676525"/>
          </a:xfrm>
          <a:prstGeom prst="rect">
            <a:avLst/>
          </a:prstGeom>
        </p:spPr>
      </p:pic>
      <p:sp>
        <p:nvSpPr>
          <p:cNvPr id="11" name="Footer Placeholder 5">
            <a:extLst>
              <a:ext uri="{FF2B5EF4-FFF2-40B4-BE49-F238E27FC236}">
                <a16:creationId xmlns:a16="http://schemas.microsoft.com/office/drawing/2014/main" id="{B100D9B8-58D9-4D45-BADF-FD9A4B6F80C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from a company emergency response calls the dispatch office reporting an accident in a laboratory  </a:t>
            </a:r>
          </a:p>
          <a:p>
            <a:r>
              <a:rPr lang="en-US" dirty="0"/>
              <a:t>The accident involved a person working with toxic chemicals in a fume hood </a:t>
            </a:r>
          </a:p>
          <a:p>
            <a:r>
              <a:rPr lang="en-US" dirty="0"/>
              <a:t>His colleague pulled him away from the fume hood, took of his lab coat and put him under the emergency shower  </a:t>
            </a:r>
          </a:p>
          <a:p>
            <a:r>
              <a:rPr lang="en-US" dirty="0"/>
              <a:t>They are both moving to the EMS on the first floor of the hospital </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C1467067-370E-4CFB-BE29-A7CB0D87540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flipH="1">
            <a:off x="175476" y="1104573"/>
            <a:ext cx="1182569" cy="1316497"/>
          </a:xfrm>
          <a:prstGeom prst="rect">
            <a:avLst/>
          </a:prstGeom>
        </p:spPr>
      </p:pic>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956872" cy="884477"/>
          </a:xfrm>
        </p:spPr>
        <p:txBody>
          <a:bodyPr lIns="0" tIns="0" rIns="0" bIns="0">
            <a:normAutofit fontScale="90000"/>
          </a:bodyPr>
          <a:lstStyle/>
          <a:p>
            <a:r>
              <a:rPr lang="en-US" dirty="0"/>
              <a:t>4.1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4512793A-F211-45B0-8400-90577DBD942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0" y="1023020"/>
            <a:ext cx="1182569" cy="1316497"/>
          </a:xfrm>
          <a:prstGeom prst="rect">
            <a:avLst/>
          </a:prstGeom>
        </p:spPr>
      </p:pic>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15 Chemical incident in hospital laboratory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sp>
        <p:nvSpPr>
          <p:cNvPr id="8" name="Footer Placeholder 5">
            <a:extLst>
              <a:ext uri="{FF2B5EF4-FFF2-40B4-BE49-F238E27FC236}">
                <a16:creationId xmlns:a16="http://schemas.microsoft.com/office/drawing/2014/main" id="{A0B54A2C-4F72-4529-8578-7BFD2D0EAA0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89973" y="2252663"/>
            <a:ext cx="9497227" cy="2352674"/>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15</a:t>
            </a:r>
            <a:br>
              <a:rPr lang="en-US" dirty="0"/>
            </a:br>
            <a:r>
              <a:rPr lang="en-US" dirty="0"/>
              <a:t>Chemical incident in hospital laboratory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75396C2A-0C53-4041-A58C-9E48218B866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15 Chemical incident in hospital laboratory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11">
            <a:extLst>
              <a:ext uri="{FF2B5EF4-FFF2-40B4-BE49-F238E27FC236}">
                <a16:creationId xmlns:a16="http://schemas.microsoft.com/office/drawing/2014/main" id="{117C550A-0118-45DC-B90E-2A3EB6B33E44}"/>
              </a:ext>
            </a:extLst>
          </p:cNvPr>
          <p:cNvPicPr>
            <a:picLocks noChangeAspect="1"/>
          </p:cNvPicPr>
          <p:nvPr/>
        </p:nvPicPr>
        <p:blipFill>
          <a:blip r:embed="rId4"/>
          <a:stretch>
            <a:fillRect/>
          </a:stretch>
        </p:blipFill>
        <p:spPr>
          <a:xfrm>
            <a:off x="8294291" y="4140271"/>
            <a:ext cx="3321445" cy="2487878"/>
          </a:xfrm>
          <a:prstGeom prst="rect">
            <a:avLst/>
          </a:prstGeom>
        </p:spPr>
      </p:pic>
      <p:pic>
        <p:nvPicPr>
          <p:cNvPr id="13" name="Picture 12">
            <a:extLst>
              <a:ext uri="{FF2B5EF4-FFF2-40B4-BE49-F238E27FC236}">
                <a16:creationId xmlns:a16="http://schemas.microsoft.com/office/drawing/2014/main" id="{04E041B2-B03F-4088-A230-E706E852738D}"/>
              </a:ext>
            </a:extLst>
          </p:cNvPr>
          <p:cNvPicPr>
            <a:picLocks noChangeAspect="1"/>
          </p:cNvPicPr>
          <p:nvPr/>
        </p:nvPicPr>
        <p:blipFill>
          <a:blip r:embed="rId5"/>
          <a:stretch>
            <a:fillRect/>
          </a:stretch>
        </p:blipFill>
        <p:spPr>
          <a:xfrm>
            <a:off x="392945" y="3987539"/>
            <a:ext cx="3400425" cy="2409825"/>
          </a:xfrm>
          <a:prstGeom prst="rect">
            <a:avLst/>
          </a:prstGeom>
        </p:spPr>
      </p:pic>
      <p:pic>
        <p:nvPicPr>
          <p:cNvPr id="14" name="Picture 13">
            <a:extLst>
              <a:ext uri="{FF2B5EF4-FFF2-40B4-BE49-F238E27FC236}">
                <a16:creationId xmlns:a16="http://schemas.microsoft.com/office/drawing/2014/main" id="{A8B98C05-594B-466E-998E-4F5B43F1290D}"/>
              </a:ext>
            </a:extLst>
          </p:cNvPr>
          <p:cNvPicPr>
            <a:picLocks noChangeAspect="1"/>
          </p:cNvPicPr>
          <p:nvPr/>
        </p:nvPicPr>
        <p:blipFill>
          <a:blip r:embed="rId6"/>
          <a:stretch>
            <a:fillRect/>
          </a:stretch>
        </p:blipFill>
        <p:spPr>
          <a:xfrm>
            <a:off x="4077837" y="3563911"/>
            <a:ext cx="4019550" cy="2676525"/>
          </a:xfrm>
          <a:prstGeom prst="rect">
            <a:avLst/>
          </a:prstGeom>
        </p:spPr>
      </p:pic>
      <p:sp>
        <p:nvSpPr>
          <p:cNvPr id="11" name="Footer Placeholder 5">
            <a:extLst>
              <a:ext uri="{FF2B5EF4-FFF2-40B4-BE49-F238E27FC236}">
                <a16:creationId xmlns:a16="http://schemas.microsoft.com/office/drawing/2014/main" id="{43C240BA-3A25-4F01-93BC-5CEB4246AA1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15 Chemical incident in hospital laboratory </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lnSpcReduction="10000"/>
          </a:bodyPr>
          <a:lstStyle/>
          <a:p>
            <a:r>
              <a:rPr lang="en-US" dirty="0"/>
              <a:t>A person from a company emergency response calls the dispatch office reporting an accident in a laboratory  </a:t>
            </a:r>
          </a:p>
          <a:p>
            <a:r>
              <a:rPr lang="en-US" dirty="0"/>
              <a:t>The accident involved a person working with toxic chemical in a fume hood </a:t>
            </a:r>
          </a:p>
          <a:p>
            <a:r>
              <a:rPr lang="en-US" dirty="0"/>
              <a:t>His colleague pulled him away from the fume hood, took of his lab coat and put him under the emergency shower  </a:t>
            </a:r>
          </a:p>
          <a:p>
            <a:r>
              <a:rPr lang="en-US" dirty="0"/>
              <a:t>They are both moving to the EMS on the first floor of the hospital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F0BA265E-BD97-4DAB-81FD-9AB34DF7D45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6B6115BD-B8E5-43B8-BE87-CD9F9669264D}">
  <ds:schemaRefs>
    <ds:schemaRef ds:uri="http://schemas.microsoft.com/office/infopath/2007/PartnerControls"/>
    <ds:schemaRef ds:uri="http://purl.org/dc/terms/"/>
    <ds:schemaRef ds:uri="http://www.w3.org/XML/1998/namespace"/>
    <ds:schemaRef ds:uri="http://schemas.microsoft.com/office/2006/documentManagement/types"/>
    <ds:schemaRef ds:uri="http://purl.org/dc/elements/1.1/"/>
    <ds:schemaRef ds:uri="43d95f8d-e158-4ad4-850d-afacdd2d9ffb"/>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11730</TotalTime>
  <Words>9434</Words>
  <Application>Microsoft Office PowerPoint</Application>
  <PresentationFormat>Widescreen</PresentationFormat>
  <Paragraphs>715</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FranklinGotTExtCon</vt:lpstr>
      <vt:lpstr>Georgia</vt:lpstr>
      <vt:lpstr>Segoe UI</vt:lpstr>
      <vt:lpstr>Segoe UI Semibold</vt:lpstr>
      <vt:lpstr>Office Theme</vt:lpstr>
      <vt:lpstr>Scenario discussion  15. Chemical incident in hospital laboratory </vt:lpstr>
      <vt:lpstr>4.1 Scenario 15 Chemical incident in hospital laboratory </vt:lpstr>
      <vt:lpstr>4.1 Scenario 15 Chemical incident in hospital laboratory </vt:lpstr>
      <vt:lpstr>4.1 Scenario 15 Chemical incident in hospital laboratory </vt:lpstr>
      <vt:lpstr>4.1 Scenario 15 Chemical incident in hospital laboratory </vt:lpstr>
      <vt:lpstr>4.1 Scenario 15 Chemical incident in hospital laboratory </vt:lpstr>
      <vt:lpstr>5.1 Scenario 15 Chemical incident in hospital laboratory </vt:lpstr>
      <vt:lpstr>5.1 Scenario 15 Chemical incident in hospital laboratory </vt:lpstr>
      <vt:lpstr>5.1 Scenario 15 Chemical incident in hospital laboratory </vt:lpstr>
      <vt:lpstr>5.1 Scenario 15 Chemical incident in hospital laboratory </vt:lpstr>
      <vt:lpstr>5.1 Scenario 15 Chemical incident in hospital laboratory </vt:lpstr>
      <vt:lpstr>5.2 Scenario 15 Chemical incident in hospital laboratory </vt:lpstr>
      <vt:lpstr>5.2 Scenario 15 Chemical incident in hospital laboratory </vt:lpstr>
      <vt:lpstr>5.2 Scenario 15 Chemical incident in hospital laboratory </vt:lpstr>
      <vt:lpstr>5.2 Scenario 15 Chemical incident in hospital laboratory </vt:lpstr>
      <vt:lpstr>5.6 Scenario 15 Chemical incident in hospital laboratory </vt:lpstr>
      <vt:lpstr>5.6 Scenario 15 Chemical incident in hospital laboratory </vt:lpstr>
      <vt:lpstr>5.6 Scenario 15 Chemical incident in hospital laboratory </vt:lpstr>
      <vt:lpstr>5.6 Scenario 15 Chemical incident in hospital laboratory </vt:lpstr>
      <vt:lpstr>5.6 Scenario 15 Chemical incident in hospital laboratory </vt:lpstr>
      <vt:lpstr>6.1 Scenario 15 Chemical incident in hospital laboratory </vt:lpstr>
      <vt:lpstr>6.1 Scenario 15 Chemical incident in hospital laboratory </vt:lpstr>
      <vt:lpstr>6.1 Scenario 15 Chemical incident in hospital laboratory </vt:lpstr>
      <vt:lpstr>6.1 Scenario 15 Chemical incident in hospital laboratory </vt:lpstr>
      <vt:lpstr>6.1 Scenario 15 Chemical incident in hospital laboratory </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690</cp:revision>
  <cp:lastPrinted>2020-01-20T09:16:47Z</cp:lastPrinted>
  <dcterms:created xsi:type="dcterms:W3CDTF">2019-10-21T09:10:33Z</dcterms:created>
  <dcterms:modified xsi:type="dcterms:W3CDTF">2022-11-23T13:09:32Z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