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30"/>
  </p:notesMasterIdLst>
  <p:handoutMasterIdLst>
    <p:handoutMasterId r:id="rId31"/>
  </p:handoutMasterIdLst>
  <p:sldIdLst>
    <p:sldId id="256" r:id="rId5"/>
    <p:sldId id="385" r:id="rId6"/>
    <p:sldId id="386" r:id="rId7"/>
    <p:sldId id="387" r:id="rId8"/>
    <p:sldId id="388" r:id="rId9"/>
    <p:sldId id="389" r:id="rId10"/>
    <p:sldId id="391" r:id="rId11"/>
    <p:sldId id="277" r:id="rId12"/>
    <p:sldId id="260" r:id="rId13"/>
    <p:sldId id="278" r:id="rId14"/>
    <p:sldId id="339" r:id="rId15"/>
    <p:sldId id="361" r:id="rId16"/>
    <p:sldId id="362" r:id="rId17"/>
    <p:sldId id="363" r:id="rId18"/>
    <p:sldId id="364" r:id="rId19"/>
    <p:sldId id="340" r:id="rId20"/>
    <p:sldId id="341" r:id="rId21"/>
    <p:sldId id="342" r:id="rId22"/>
    <p:sldId id="390" r:id="rId23"/>
    <p:sldId id="360" r:id="rId24"/>
    <p:sldId id="365" r:id="rId25"/>
    <p:sldId id="366" r:id="rId26"/>
    <p:sldId id="382" r:id="rId27"/>
    <p:sldId id="383" r:id="rId28"/>
    <p:sldId id="384"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skia Rutjes" initials="SR" lastIdx="6" clrIdx="0">
    <p:extLst>
      <p:ext uri="{19B8F6BF-5375-455C-9EA6-DF929625EA0E}">
        <p15:presenceInfo xmlns:p15="http://schemas.microsoft.com/office/powerpoint/2012/main" userId="Saskia Rutjes" providerId="None"/>
      </p:ext>
    </p:extLst>
  </p:cmAuthor>
  <p:cmAuthor id="2" name="igiene@outlook.it" initials="i" lastIdx="4" clrIdx="1">
    <p:extLst>
      <p:ext uri="{19B8F6BF-5375-455C-9EA6-DF929625EA0E}">
        <p15:presenceInfo xmlns:p15="http://schemas.microsoft.com/office/powerpoint/2012/main" userId="35791284ad5297e1" providerId="Windows Live"/>
      </p:ext>
    </p:extLst>
  </p:cmAuthor>
  <p:cmAuthor id="3" name="Mariachiara Carestia" initials="MC" lastIdx="2" clrIdx="2">
    <p:extLst>
      <p:ext uri="{19B8F6BF-5375-455C-9EA6-DF929625EA0E}">
        <p15:presenceInfo xmlns:p15="http://schemas.microsoft.com/office/powerpoint/2012/main" userId="Mariachiara Carestia"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21E4AEA4-8DFA-4A89-87EB-49C32662AFE0}">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166" autoAdjust="0"/>
    <p:restoredTop sz="46416" autoAdjust="0"/>
  </p:normalViewPr>
  <p:slideViewPr>
    <p:cSldViewPr snapToGrid="0">
      <p:cViewPr varScale="1">
        <p:scale>
          <a:sx n="44" d="100"/>
          <a:sy n="44" d="100"/>
        </p:scale>
        <p:origin x="2412" y="42"/>
      </p:cViewPr>
      <p:guideLst/>
    </p:cSldViewPr>
  </p:slideViewPr>
  <p:notesTextViewPr>
    <p:cViewPr>
      <p:scale>
        <a:sx n="150" d="100"/>
        <a:sy n="150" d="100"/>
      </p:scale>
      <p:origin x="0" y="-756"/>
    </p:cViewPr>
  </p:notesTextViewPr>
  <p:sorterViewPr>
    <p:cViewPr>
      <p:scale>
        <a:sx n="100" d="100"/>
        <a:sy n="100" d="100"/>
      </p:scale>
      <p:origin x="0" y="0"/>
    </p:cViewPr>
  </p:sorterViewPr>
  <p:notesViewPr>
    <p:cSldViewPr snapToGrid="0" showGuides="1">
      <p:cViewPr varScale="1">
        <p:scale>
          <a:sx n="85" d="100"/>
          <a:sy n="85" d="100"/>
        </p:scale>
        <p:origin x="3804" y="9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 Id="rId35" Type="http://schemas.openxmlformats.org/officeDocument/2006/relationships/theme" Target="theme/theme1.xml"/><Relationship Id="rId8"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75728245"/>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1" name="Notes Placeholder 40"/>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2" name="Slide Image Placeholder 41"/>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Tree>
    <p:extLst>
      <p:ext uri="{BB962C8B-B14F-4D97-AF65-F5344CB8AC3E}">
        <p14:creationId xmlns:p14="http://schemas.microsoft.com/office/powerpoint/2010/main" val="3943898767"/>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900" kern="1200">
        <a:solidFill>
          <a:schemeClr val="tx1"/>
        </a:solidFill>
        <a:latin typeface="+mn-lt"/>
        <a:ea typeface="+mn-ea"/>
        <a:cs typeface="+mn-cs"/>
      </a:defRPr>
    </a:lvl1pPr>
    <a:lvl2pPr marL="457200" algn="l" defTabSz="914400" rtl="0" eaLnBrk="1" latinLnBrk="0" hangingPunct="1">
      <a:defRPr sz="900" kern="1200">
        <a:solidFill>
          <a:schemeClr val="tx1"/>
        </a:solidFill>
        <a:latin typeface="+mn-lt"/>
        <a:ea typeface="+mn-ea"/>
        <a:cs typeface="+mn-cs"/>
      </a:defRPr>
    </a:lvl2pPr>
    <a:lvl3pPr marL="914400" algn="l" defTabSz="914400" rtl="0" eaLnBrk="1" latinLnBrk="0" hangingPunct="1">
      <a:defRPr sz="900" kern="1200">
        <a:solidFill>
          <a:schemeClr val="tx1"/>
        </a:solidFill>
        <a:latin typeface="+mn-lt"/>
        <a:ea typeface="+mn-ea"/>
        <a:cs typeface="+mn-cs"/>
      </a:defRPr>
    </a:lvl3pPr>
    <a:lvl4pPr marL="1371600" algn="l" defTabSz="914400" rtl="0" eaLnBrk="1" latinLnBrk="0" hangingPunct="1">
      <a:defRPr sz="900" kern="1200">
        <a:solidFill>
          <a:schemeClr val="tx1"/>
        </a:solidFill>
        <a:latin typeface="+mn-lt"/>
        <a:ea typeface="+mn-ea"/>
        <a:cs typeface="+mn-cs"/>
      </a:defRPr>
    </a:lvl4pPr>
    <a:lvl5pPr marL="1828800" algn="l" defTabSz="914400" rtl="0" eaLnBrk="1" latinLnBrk="0" hangingPunct="1">
      <a:defRPr sz="9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4.1P, 5.1P, 5.2P, 5.6P, 6.1P</a:t>
            </a:r>
            <a:endParaRPr lang="nl-NL"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the simulation of an entire scenario depending on the role of the trainees. </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12. Chemical suicide in car </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12. Chemical suicide in car </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a:t>
            </a:r>
            <a:r>
              <a:rPr lang="en-US" sz="800" kern="1200" baseline="0" dirty="0">
                <a:solidFill>
                  <a:schemeClr val="tx1"/>
                </a:solidFill>
                <a:effectLst/>
                <a:latin typeface="+mn-lt"/>
                <a:ea typeface="+mn-ea"/>
                <a:cs typeface="+mn-cs"/>
              </a:rPr>
              <a:t> To describe the structure of the Scenario Discussion exercise.</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This presentation, which represents a complete scenario, includes all the topics that are relevant to the scenario.</a:t>
            </a:r>
            <a:r>
              <a:rPr lang="en-US" sz="800" kern="1200" baseline="0" dirty="0">
                <a:solidFill>
                  <a:schemeClr val="tx1"/>
                </a:solidFill>
                <a:effectLst/>
                <a:latin typeface="+mn-lt"/>
                <a:ea typeface="+mn-ea"/>
                <a:cs typeface="+mn-cs"/>
              </a:rPr>
              <a:t> It is divided in different section based on the different topics covered. The sections are numbered according to the Melody Training Curriculum and are intended for the target audience indicated in the introductory slide of each section of the scenario. The trainer can choose to simulate the entire scenario or only sections of it, depending on the background of the trainees and in the order most appropriate to the audience.</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numerous suicide incidents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https://www.wired.com/2009/03/japanese-deterg/</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https://riverview.org/downloads/pdfs/rvh-ems-chemical-suicide-presentation.pdf</a:t>
            </a:r>
          </a:p>
          <a:p>
            <a:pPr marL="0" marR="0" lvl="0" indent="0" algn="l" defTabSz="914400" rtl="0" eaLnBrk="1" fontAlgn="auto" latinLnBrk="0" hangingPunct="1">
              <a:lnSpc>
                <a:spcPct val="100000"/>
              </a:lnSpc>
              <a:spcBef>
                <a:spcPts val="0"/>
              </a:spcBef>
              <a:spcAft>
                <a:spcPts val="0"/>
              </a:spcAft>
              <a:buClrTx/>
              <a:buSzTx/>
              <a:buFontTx/>
              <a:buNone/>
              <a:tabLst/>
              <a:defRPr/>
            </a:pPr>
            <a:r>
              <a:rPr lang="nl-NL" sz="800" b="0" i="0" u="none" strike="noStrike" baseline="0" dirty="0">
                <a:solidFill>
                  <a:srgbClr val="0462C1"/>
                </a:solidFill>
                <a:latin typeface="+mn-lt"/>
              </a:rPr>
              <a:t>https://link.springer.com/article/10.1186/1745-6673-5-28 </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a:p>
            <a:endParaRPr lang="nl-NL"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6365269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5.1P Scenario discussions: Arrival on-site: security, isolation and registration of victims.</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an on-site risk assessment, zoning of the area, and isolation and registration of victims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12. Chemical suicide in car </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5.1 Scenario 12 chemical suicide in car </a:t>
            </a:r>
            <a:r>
              <a:rPr lang="en-US" sz="800" b="0" kern="1200" dirty="0">
                <a:solidFill>
                  <a:schemeClr val="tx1"/>
                </a:solidFill>
                <a:effectLst/>
                <a:latin typeface="+mn-lt"/>
                <a:ea typeface="+mn-ea"/>
                <a:cs typeface="+mn-cs"/>
              </a:rPr>
              <a:t>: </a:t>
            </a:r>
            <a:r>
              <a:rPr lang="en-US" sz="800" dirty="0">
                <a:latin typeface="+mn-lt"/>
              </a:rPr>
              <a:t>What do you ask yourself?</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have to identify and write down/discuss what they consider is needed to be known from their side.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providing some more input on the development of the scenario, if needed. As an example:</a:t>
            </a:r>
          </a:p>
          <a:p>
            <a:r>
              <a:rPr lang="en-US" sz="800" dirty="0">
                <a:latin typeface="+mn-lt"/>
              </a:rPr>
              <a:t>a. Do you think it is necessary to protect yourself first? Why?</a:t>
            </a:r>
          </a:p>
          <a:p>
            <a:r>
              <a:rPr lang="en-US" sz="800" dirty="0">
                <a:latin typeface="+mn-lt"/>
              </a:rPr>
              <a:t>b. Can it be a CBRN scene? What are the signs that make you think so?</a:t>
            </a:r>
          </a:p>
          <a:p>
            <a:r>
              <a:rPr lang="en-US" sz="800" dirty="0">
                <a:latin typeface="+mn-lt"/>
              </a:rPr>
              <a:t>c. Do you look for signs and symbols (ADR, UN, GHS symbols).  What is their meaning?</a:t>
            </a:r>
          </a:p>
          <a:p>
            <a:r>
              <a:rPr lang="en-US" sz="800" dirty="0">
                <a:latin typeface="+mn-lt"/>
              </a:rPr>
              <a:t>d. Strange odor / smell at the scene. What could it mean?</a:t>
            </a:r>
          </a:p>
          <a:p>
            <a:r>
              <a:rPr lang="en-US" sz="800" dirty="0">
                <a:latin typeface="+mn-lt"/>
              </a:rPr>
              <a:t>e. Any signs of poisoning? </a:t>
            </a:r>
          </a:p>
          <a:p>
            <a:r>
              <a:rPr lang="en-US" sz="800" dirty="0">
                <a:latin typeface="+mn-lt"/>
              </a:rPr>
              <a:t>f. Do you think that it</a:t>
            </a:r>
            <a:r>
              <a:rPr lang="en-US" sz="800" baseline="0" dirty="0">
                <a:latin typeface="+mn-lt"/>
              </a:rPr>
              <a:t> is necessary to isolate people and pet animals?</a:t>
            </a:r>
          </a:p>
          <a:p>
            <a:r>
              <a:rPr lang="en-US" sz="800" baseline="0" dirty="0">
                <a:latin typeface="+mn-lt"/>
              </a:rPr>
              <a:t>g. What do you need to know to register the victims?</a:t>
            </a:r>
          </a:p>
          <a:p>
            <a:r>
              <a:rPr lang="en-US" sz="800" baseline="0" dirty="0" err="1">
                <a:latin typeface="+mn-lt"/>
              </a:rPr>
              <a:t>Etc</a:t>
            </a:r>
            <a:r>
              <a:rPr lang="en-US" sz="800" baseline="0" dirty="0">
                <a:latin typeface="+mn-lt"/>
              </a:rPr>
              <a:t>…</a:t>
            </a:r>
            <a:endParaRPr lang="en-US" sz="800" dirty="0">
              <a:latin typeface="+mn-lt"/>
            </a:endParaRPr>
          </a:p>
          <a:p>
            <a:endParaRPr lang="en-US" sz="800" dirty="0">
              <a:latin typeface="+mn-lt"/>
            </a:endParaRPr>
          </a:p>
          <a:p>
            <a:r>
              <a:rPr lang="en-US" sz="800" dirty="0">
                <a:latin typeface="+mn-lt"/>
              </a:rPr>
              <a:t>In this slide,</a:t>
            </a:r>
            <a:r>
              <a:rPr lang="en-US" sz="800" baseline="0" dirty="0">
                <a:latin typeface="+mn-lt"/>
              </a:rPr>
              <a:t> the trainer should facilitate the trainees' discussion on focusing on the elements that are missing, and that are key to perform their work at the best. </a:t>
            </a:r>
            <a:endParaRPr lang="en-US" sz="800" dirty="0">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numerous suicide incidents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https://www.wired.com/2009/03/japanese-deterg/</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https://riverview.org/downloads/pdfs/rvh-ems-chemical-suicide-presentation.pdf</a:t>
            </a:r>
          </a:p>
          <a:p>
            <a:pPr marL="0" marR="0" lvl="0" indent="0" algn="l" defTabSz="914400" rtl="0" eaLnBrk="1" fontAlgn="auto" latinLnBrk="0" hangingPunct="1">
              <a:lnSpc>
                <a:spcPct val="100000"/>
              </a:lnSpc>
              <a:spcBef>
                <a:spcPts val="0"/>
              </a:spcBef>
              <a:spcAft>
                <a:spcPts val="0"/>
              </a:spcAft>
              <a:buClrTx/>
              <a:buSzTx/>
              <a:buFontTx/>
              <a:buNone/>
              <a:tabLst/>
              <a:defRPr/>
            </a:pPr>
            <a:r>
              <a:rPr lang="nl-NL" sz="800" b="0" i="0" u="none" strike="noStrike" baseline="0" dirty="0">
                <a:solidFill>
                  <a:srgbClr val="0462C1"/>
                </a:solidFill>
                <a:latin typeface="+mn-lt"/>
              </a:rPr>
              <a:t>https://link.springer.com/article/10.1186/1745-6673-5-28 </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18572291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5.1P Scenario discussions: Arrival on-site: security, isolation and registration of victims.</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an on-site risk assessment, zoning of the area, and isolation and registration of victims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12. Chemical suicide in car </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5.1 Scenario 12 chemical suicide in car </a:t>
            </a:r>
            <a:r>
              <a:rPr lang="en-US" sz="800" b="0" kern="1200" dirty="0">
                <a:solidFill>
                  <a:schemeClr val="tx1"/>
                </a:solidFill>
                <a:effectLst/>
                <a:latin typeface="+mn-lt"/>
                <a:ea typeface="+mn-ea"/>
                <a:cs typeface="+mn-cs"/>
              </a:rPr>
              <a:t>: </a:t>
            </a:r>
            <a:r>
              <a:rPr lang="en-US" sz="800" dirty="0">
                <a:latin typeface="+mn-lt"/>
              </a:rPr>
              <a:t>What do you do?</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have</a:t>
            </a:r>
            <a:r>
              <a:rPr lang="en-US" sz="800" kern="1200" baseline="0" dirty="0">
                <a:solidFill>
                  <a:schemeClr val="tx1"/>
                </a:solidFill>
                <a:effectLst/>
                <a:latin typeface="+mn-lt"/>
                <a:ea typeface="+mn-ea"/>
                <a:cs typeface="+mn-cs"/>
              </a:rPr>
              <a:t> to report about their potential actions during the first 60 minutes of the intervention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the trainer</a:t>
            </a:r>
            <a:r>
              <a:rPr lang="en-US" sz="800" kern="1200" baseline="0" dirty="0">
                <a:solidFill>
                  <a:schemeClr val="tx1"/>
                </a:solidFill>
                <a:effectLst/>
                <a:latin typeface="+mn-lt"/>
                <a:ea typeface="+mn-ea"/>
                <a:cs typeface="+mn-cs"/>
              </a:rPr>
              <a:t> can facilitate the discussion on the actions to take during the first hour of the intervention and can address more specifically the discussion according to the category/categories of FR taking part to the course.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numerous suicide incidents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https://www.wired.com/2009/03/japanese-deterg/</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https://riverview.org/downloads/pdfs/rvh-ems-chemical-suicide-presentation.pdf</a:t>
            </a:r>
          </a:p>
          <a:p>
            <a:pPr marL="0" marR="0" lvl="0" indent="0" algn="l" defTabSz="914400" rtl="0" eaLnBrk="1" fontAlgn="auto" latinLnBrk="0" hangingPunct="1">
              <a:lnSpc>
                <a:spcPct val="100000"/>
              </a:lnSpc>
              <a:spcBef>
                <a:spcPts val="0"/>
              </a:spcBef>
              <a:spcAft>
                <a:spcPts val="0"/>
              </a:spcAft>
              <a:buClrTx/>
              <a:buSzTx/>
              <a:buFontTx/>
              <a:buNone/>
              <a:tabLst/>
              <a:defRPr/>
            </a:pPr>
            <a:r>
              <a:rPr lang="nl-NL" sz="800" b="0" i="0" u="none" strike="noStrike" baseline="0" dirty="0">
                <a:solidFill>
                  <a:srgbClr val="0462C1"/>
                </a:solidFill>
                <a:latin typeface="+mn-lt"/>
              </a:rPr>
              <a:t>https://link.springer.com/article/10.1186/1745-6673-5-28 </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6655093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5.2P Forensic awareness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your work without forensic disruption of the scene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12. Chemical suicide in car </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5.2 Scenario 12 chemical suicide in car.</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get to know the title of the scenario to discuss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 </a:t>
            </a:r>
            <a:r>
              <a:rPr lang="en-US" sz="800" b="0" kern="1200" dirty="0">
                <a:solidFill>
                  <a:schemeClr val="tx1"/>
                </a:solidFill>
                <a:effectLst/>
                <a:latin typeface="+mn-lt"/>
                <a:ea typeface="+mn-ea"/>
                <a:cs typeface="+mn-cs"/>
              </a:rPr>
              <a:t>(Use the following</a:t>
            </a:r>
            <a:r>
              <a:rPr lang="en-US" sz="800" b="0" kern="1200" baseline="0" dirty="0">
                <a:solidFill>
                  <a:schemeClr val="tx1"/>
                </a:solidFill>
                <a:effectLst/>
                <a:latin typeface="+mn-lt"/>
                <a:ea typeface="+mn-ea"/>
                <a:cs typeface="+mn-cs"/>
              </a:rPr>
              <a:t> information at your convenience while moving to the following slides and discussing the scenario with the trainees).</a:t>
            </a:r>
          </a:p>
          <a:p>
            <a:pPr>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In the car is the father, a suicide note, a bucket in which a chemical reaction has taken place and a warning on the window.</a:t>
            </a:r>
            <a:endParaRPr lang="nl-NL" sz="800" dirty="0">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The person in the car committed suicide by mixing two chemicals (toilet cleaner and lime sulfur) in a bucket resulting in hydrogen sulfide.</a:t>
            </a:r>
            <a:endParaRPr lang="nl-NL" sz="800" dirty="0">
              <a:effectLst/>
              <a:latin typeface="+mn-lt"/>
              <a:ea typeface="Calibri" panose="020F0502020204030204" pitchFamily="34" charset="0"/>
              <a:cs typeface="Times New Roman" panose="02020603050405020304" pitchFamily="18" charset="0"/>
            </a:endParaRPr>
          </a:p>
          <a:p>
            <a:endParaRPr lang="en-US" sz="800" b="0" kern="1200" baseline="0" dirty="0">
              <a:solidFill>
                <a:schemeClr val="tx1"/>
              </a:solidFill>
              <a:effectLst/>
              <a:latin typeface="+mn-lt"/>
              <a:ea typeface="+mn-ea"/>
              <a:cs typeface="+mn-cs"/>
            </a:endParaRPr>
          </a:p>
          <a:p>
            <a:r>
              <a:rPr lang="en-US" sz="800" kern="1200" dirty="0">
                <a:solidFill>
                  <a:schemeClr val="tx1"/>
                </a:solidFill>
                <a:effectLst/>
                <a:latin typeface="+mn-lt"/>
                <a:ea typeface="+mn-ea"/>
                <a:cs typeface="+mn-cs"/>
              </a:rPr>
              <a:t>For</a:t>
            </a:r>
            <a:r>
              <a:rPr lang="en-US" sz="800" kern="1200" baseline="0" dirty="0">
                <a:solidFill>
                  <a:schemeClr val="tx1"/>
                </a:solidFill>
                <a:effectLst/>
                <a:latin typeface="+mn-lt"/>
                <a:ea typeface="+mn-ea"/>
                <a:cs typeface="+mn-cs"/>
              </a:rPr>
              <a:t> this scenario, first responders should pay attention to the materials found in the car. They should avoid direct contact with it and shall avoid, when possible, decontaminants that can destroy evidence. </a:t>
            </a:r>
          </a:p>
          <a:p>
            <a:endParaRPr lang="en-US" sz="8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The role of the trainer is to direct the discussion towards</a:t>
            </a:r>
            <a:r>
              <a:rPr lang="en-US" sz="800" kern="1200" baseline="0" noProof="0" dirty="0">
                <a:solidFill>
                  <a:schemeClr val="tx1"/>
                </a:solidFill>
                <a:effectLst/>
                <a:latin typeface="+mn-lt"/>
                <a:ea typeface="+mn-ea"/>
                <a:cs typeface="+mn-cs"/>
              </a:rPr>
              <a:t> the definition of priorities on the scene concerning evidence preservation.</a:t>
            </a:r>
            <a:endParaRPr lang="en-US" sz="800" kern="1200" noProof="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numerous suicide incidents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https://www.wired.com/2009/03/japanese-deterg/</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https://riverview.org/downloads/pdfs/rvh-ems-chemical-suicide-presentation.pdf</a:t>
            </a:r>
          </a:p>
          <a:p>
            <a:pPr marL="0" marR="0" lvl="0" indent="0" algn="l" defTabSz="914400" rtl="0" eaLnBrk="1" fontAlgn="auto" latinLnBrk="0" hangingPunct="1">
              <a:lnSpc>
                <a:spcPct val="100000"/>
              </a:lnSpc>
              <a:spcBef>
                <a:spcPts val="0"/>
              </a:spcBef>
              <a:spcAft>
                <a:spcPts val="0"/>
              </a:spcAft>
              <a:buClrTx/>
              <a:buSzTx/>
              <a:buFontTx/>
              <a:buNone/>
              <a:tabLst/>
              <a:defRPr/>
            </a:pPr>
            <a:r>
              <a:rPr lang="nl-NL" sz="800" b="0" i="0" u="none" strike="noStrike" baseline="0" dirty="0">
                <a:solidFill>
                  <a:srgbClr val="0462C1"/>
                </a:solidFill>
                <a:latin typeface="+mn-lt"/>
              </a:rPr>
              <a:t>https://link.springer.com/article/10.1186/1745-6673-5-28 </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6025964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5.2P Forensic awareness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your work without forensic disruption of the scene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12. Chemical suicide in car </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5.2 Scenario 12 chemical suicide in car : The scene.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associate the scenario to some key images.</a:t>
            </a: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r>
              <a:rPr lang="en-US" sz="800" b="0" kern="1200" baseline="0" dirty="0">
                <a:solidFill>
                  <a:schemeClr val="tx1"/>
                </a:solidFill>
                <a:effectLst/>
                <a:latin typeface="+mn-lt"/>
                <a:ea typeface="+mn-ea"/>
                <a:cs typeface="+mn-cs"/>
              </a:rPr>
              <a:t>The trainer can start to introduce the scenario by taking advantage of the images.</a:t>
            </a:r>
            <a:endParaRPr lang="en-US"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numerous suicide incidents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https://www.wired.com/2009/03/japanese-deterg/</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https://riverview.org/downloads/pdfs/rvh-ems-chemical-suicide-presentation.pdf</a:t>
            </a:r>
          </a:p>
          <a:p>
            <a:pPr marL="0" marR="0" lvl="0" indent="0" algn="l" defTabSz="914400" rtl="0" eaLnBrk="1" fontAlgn="auto" latinLnBrk="0" hangingPunct="1">
              <a:lnSpc>
                <a:spcPct val="100000"/>
              </a:lnSpc>
              <a:spcBef>
                <a:spcPts val="0"/>
              </a:spcBef>
              <a:spcAft>
                <a:spcPts val="0"/>
              </a:spcAft>
              <a:buClrTx/>
              <a:buSzTx/>
              <a:buFontTx/>
              <a:buNone/>
              <a:tabLst/>
              <a:defRPr/>
            </a:pPr>
            <a:r>
              <a:rPr lang="nl-NL" sz="800" b="0" i="0" u="none" strike="noStrike" baseline="0" dirty="0">
                <a:solidFill>
                  <a:srgbClr val="0462C1"/>
                </a:solidFill>
                <a:latin typeface="+mn-lt"/>
              </a:rPr>
              <a:t>https://link.springer.com/article/10.1186/1745-6673-5-28 </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 </a:t>
            </a:r>
            <a:r>
              <a:rPr lang="en-US" sz="800" b="0" kern="1200" dirty="0">
                <a:solidFill>
                  <a:schemeClr val="tx1"/>
                </a:solidFill>
                <a:effectLst/>
                <a:latin typeface="+mn-lt"/>
                <a:ea typeface="+mn-ea"/>
                <a:cs typeface="+mn-cs"/>
              </a:rPr>
              <a:t>car with hazard sign and responders active around car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Depicted illustration: </a:t>
            </a:r>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car with hazard sign and responders active around car </a:t>
            </a:r>
            <a:endParaRPr lang="en-US" sz="800" b="1" kern="1200" dirty="0">
              <a:solidFill>
                <a:schemeClr val="tx1"/>
              </a:solidFill>
              <a:effectLst/>
              <a:latin typeface="+mn-lt"/>
              <a:ea typeface="+mn-ea"/>
              <a:cs typeface="+mn-cs"/>
            </a:endParaRPr>
          </a:p>
          <a:p>
            <a:r>
              <a:rPr lang="en-US" sz="800" b="0" kern="1200" dirty="0">
                <a:solidFill>
                  <a:schemeClr val="tx1"/>
                </a:solidFill>
                <a:effectLst/>
                <a:latin typeface="+mn-lt"/>
                <a:ea typeface="+mn-ea"/>
                <a:cs typeface="+mn-cs"/>
              </a:rPr>
              <a:t>https://regionviiems.com/ </a:t>
            </a:r>
          </a:p>
          <a:p>
            <a:r>
              <a:rPr lang="en-US" sz="800" b="0" kern="1200" dirty="0">
                <a:solidFill>
                  <a:schemeClr val="tx1"/>
                </a:solidFill>
                <a:effectLst/>
                <a:latin typeface="+mn-lt"/>
                <a:ea typeface="+mn-ea"/>
                <a:cs typeface="+mn-cs"/>
              </a:rPr>
              <a:t>https://www.wired.com/2009/03/japanese-deterg/ </a:t>
            </a:r>
          </a:p>
          <a:p>
            <a:r>
              <a:rPr lang="en-US" sz="800" b="0" kern="1200" dirty="0">
                <a:solidFill>
                  <a:schemeClr val="tx1"/>
                </a:solidFill>
                <a:effectLst/>
                <a:latin typeface="+mn-lt"/>
                <a:ea typeface="+mn-ea"/>
                <a:cs typeface="+mn-cs"/>
              </a:rPr>
              <a:t>The Melody consortium has done its utmost to trace the copyright owner of the photos used in the current presentation under fair use conditions. In case your photo hasn’t been properly acknowledged, please contact www.melodytraining.eu and the photo will be removed.</a:t>
            </a:r>
          </a:p>
          <a:p>
            <a:r>
              <a:rPr lang="en-US" sz="800" b="1" kern="120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95068270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5.2P Forensic awareness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your work without forensic disruption of the scene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12. Chemical suicide in car </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5.2 Scenario 12 chemical suicide in car </a:t>
            </a:r>
            <a:r>
              <a:rPr lang="en-US" sz="800" b="0" kern="1200" dirty="0">
                <a:solidFill>
                  <a:schemeClr val="tx1"/>
                </a:solidFill>
                <a:effectLst/>
                <a:latin typeface="+mn-lt"/>
                <a:ea typeface="+mn-ea"/>
                <a:cs typeface="+mn-cs"/>
              </a:rPr>
              <a:t>: Key facts.</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a:t>
            </a:r>
            <a:r>
              <a:rPr lang="en-US" sz="800" kern="1200" dirty="0">
                <a:solidFill>
                  <a:schemeClr val="tx1"/>
                </a:solidFill>
                <a:effectLst/>
                <a:latin typeface="+mn-lt"/>
                <a:ea typeface="+mn-ea"/>
                <a:cs typeface="+mn-cs"/>
              </a:rPr>
              <a:t>The</a:t>
            </a:r>
            <a:r>
              <a:rPr lang="en-US" sz="800" kern="1200" baseline="0" dirty="0">
                <a:solidFill>
                  <a:schemeClr val="tx1"/>
                </a:solidFill>
                <a:effectLst/>
                <a:latin typeface="+mn-lt"/>
                <a:ea typeface="+mn-ea"/>
                <a:cs typeface="+mn-cs"/>
              </a:rPr>
              <a:t> trainees become aware of the elements on which they should base their needs assessment and the following actions to take</a:t>
            </a:r>
          </a:p>
          <a:p>
            <a:r>
              <a:rPr lang="en-US" sz="800" b="1" kern="1200" noProof="0" dirty="0">
                <a:solidFill>
                  <a:schemeClr val="tx1"/>
                </a:solidFill>
                <a:effectLst/>
                <a:latin typeface="+mn-lt"/>
                <a:ea typeface="+mn-ea"/>
                <a:cs typeface="+mn-cs"/>
              </a:rPr>
              <a:t>Instructions for the trainer:</a:t>
            </a:r>
            <a:r>
              <a:rPr lang="en-US" sz="800" b="1" kern="1200" baseline="0" noProof="0" dirty="0">
                <a:solidFill>
                  <a:schemeClr val="tx1"/>
                </a:solidFill>
                <a:effectLst/>
                <a:latin typeface="+mn-lt"/>
                <a:ea typeface="+mn-ea"/>
                <a:cs typeface="+mn-cs"/>
              </a:rPr>
              <a:t> </a:t>
            </a:r>
            <a:r>
              <a:rPr lang="en-US" sz="800" b="0" kern="1200" baseline="0" noProof="0" dirty="0">
                <a:solidFill>
                  <a:schemeClr val="tx1"/>
                </a:solidFill>
                <a:effectLst/>
                <a:latin typeface="+mn-lt"/>
                <a:ea typeface="+mn-ea"/>
                <a:cs typeface="+mn-cs"/>
              </a:rPr>
              <a:t>B</a:t>
            </a:r>
            <a:r>
              <a:rPr lang="en-US" sz="800" b="0" kern="1200" baseline="0" dirty="0" err="1">
                <a:solidFill>
                  <a:schemeClr val="tx1"/>
                </a:solidFill>
                <a:effectLst/>
                <a:latin typeface="+mn-lt"/>
                <a:ea typeface="+mn-ea"/>
                <a:cs typeface="+mn-cs"/>
              </a:rPr>
              <a:t>eing</a:t>
            </a:r>
            <a:r>
              <a:rPr lang="en-US" sz="800" b="0" kern="1200" baseline="0" dirty="0">
                <a:solidFill>
                  <a:schemeClr val="tx1"/>
                </a:solidFill>
                <a:effectLst/>
                <a:latin typeface="+mn-lt"/>
                <a:ea typeface="+mn-ea"/>
                <a:cs typeface="+mn-cs"/>
              </a:rPr>
              <a:t> aware of the development of the scenario, the trainer should facilitate the discussion with the trainees and focus on what they consider evidence, and how they plan to protect it.</a:t>
            </a:r>
          </a:p>
          <a:p>
            <a:r>
              <a:rPr lang="en-GB" sz="800" b="0" kern="1200" baseline="0" dirty="0">
                <a:solidFill>
                  <a:schemeClr val="tx1"/>
                </a:solidFill>
                <a:effectLst/>
                <a:latin typeface="+mn-lt"/>
                <a:ea typeface="+mn-ea"/>
                <a:cs typeface="+mn-cs"/>
              </a:rPr>
              <a:t>e.g. :</a:t>
            </a:r>
          </a:p>
          <a:p>
            <a:r>
              <a:rPr lang="en-GB" sz="800" b="0" kern="1200" baseline="0" dirty="0">
                <a:solidFill>
                  <a:schemeClr val="tx1"/>
                </a:solidFill>
                <a:effectLst/>
                <a:latin typeface="+mn-lt"/>
                <a:ea typeface="+mn-ea"/>
                <a:cs typeface="+mn-cs"/>
              </a:rPr>
              <a:t>- Computer and mobile phones are relevant evidence. It should be avoided that decontamination procedures disrupt the information they can provide.</a:t>
            </a:r>
          </a:p>
          <a:p>
            <a:pPr marL="171450" indent="-171450">
              <a:buFontTx/>
              <a:buChar char="-"/>
            </a:pPr>
            <a:r>
              <a:rPr lang="en-GB" sz="800" b="0" kern="1200" baseline="0" dirty="0">
                <a:solidFill>
                  <a:schemeClr val="tx1"/>
                </a:solidFill>
                <a:effectLst/>
                <a:latin typeface="+mn-lt"/>
                <a:ea typeface="+mn-ea"/>
                <a:cs typeface="+mn-cs"/>
              </a:rPr>
              <a:t>Writings and labels may be damaged by decontamination, at least images should be collected if possible.</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numerous suicide incidents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https://www.wired.com/2009/03/japanese-deterg/</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https://riverview.org/downloads/pdfs/rvh-ems-chemical-suicide-presentation.pdf</a:t>
            </a:r>
          </a:p>
          <a:p>
            <a:pPr marL="0" marR="0" lvl="0" indent="0" algn="l" defTabSz="914400" rtl="0" eaLnBrk="1" fontAlgn="auto" latinLnBrk="0" hangingPunct="1">
              <a:lnSpc>
                <a:spcPct val="100000"/>
              </a:lnSpc>
              <a:spcBef>
                <a:spcPts val="0"/>
              </a:spcBef>
              <a:spcAft>
                <a:spcPts val="0"/>
              </a:spcAft>
              <a:buClrTx/>
              <a:buSzTx/>
              <a:buFontTx/>
              <a:buNone/>
              <a:tabLst/>
              <a:defRPr/>
            </a:pPr>
            <a:r>
              <a:rPr lang="nl-NL" sz="800" b="0" i="0" u="none" strike="noStrike" baseline="0" dirty="0">
                <a:solidFill>
                  <a:srgbClr val="0462C1"/>
                </a:solidFill>
                <a:latin typeface="+mn-lt"/>
              </a:rPr>
              <a:t>https://link.springer.com/article/10.1186/1745-6673-5-28 </a:t>
            </a:r>
            <a:endParaRPr lang="en-US" sz="800" i="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241882074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5.2P Forensic awareness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your work without forensic disruption of the scene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12. Chemical suicide in car </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5.2 Scenario 12 chemical suicide in car </a:t>
            </a:r>
            <a:r>
              <a:rPr lang="en-US" sz="800" b="0" kern="1200" dirty="0">
                <a:solidFill>
                  <a:schemeClr val="tx1"/>
                </a:solidFill>
                <a:effectLst/>
                <a:latin typeface="+mn-lt"/>
                <a:ea typeface="+mn-ea"/>
                <a:cs typeface="+mn-cs"/>
              </a:rPr>
              <a:t>: Forensic evidence.</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reflects on the acquired elements and tries to identify what in the scene can be considered as evidence, and consequently, which measures can be taken to preserve them.</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b="1" kern="1200" baseline="0" dirty="0">
                <a:solidFill>
                  <a:schemeClr val="tx1"/>
                </a:solidFill>
                <a:effectLst/>
                <a:latin typeface="+mn-lt"/>
                <a:ea typeface="+mn-ea"/>
                <a:cs typeface="+mn-cs"/>
              </a:rPr>
              <a:t> </a:t>
            </a: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providing some more input on the development of the scenario, if needed.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baseline="0" dirty="0">
                <a:solidFill>
                  <a:schemeClr val="tx1"/>
                </a:solidFill>
                <a:effectLst/>
                <a:latin typeface="+mn-lt"/>
                <a:ea typeface="+mn-ea"/>
                <a:cs typeface="+mn-cs"/>
              </a:rPr>
              <a:t>As an example:</a:t>
            </a:r>
          </a:p>
          <a:p>
            <a:r>
              <a:rPr lang="en-US" sz="800" dirty="0">
                <a:latin typeface="+mn-lt"/>
              </a:rPr>
              <a:t>a. Which</a:t>
            </a:r>
            <a:r>
              <a:rPr lang="en-US" sz="800" baseline="0" dirty="0">
                <a:latin typeface="+mn-lt"/>
              </a:rPr>
              <a:t> kind of items you would consider forensic evidences on this scene</a:t>
            </a:r>
            <a:r>
              <a:rPr lang="en-US" sz="800" dirty="0">
                <a:latin typeface="+mn-lt"/>
              </a:rPr>
              <a:t>?</a:t>
            </a:r>
          </a:p>
          <a:p>
            <a:r>
              <a:rPr lang="en-US" sz="800" dirty="0">
                <a:latin typeface="+mn-lt"/>
              </a:rPr>
              <a:t>b.</a:t>
            </a:r>
            <a:r>
              <a:rPr lang="en-US" sz="800" baseline="0" dirty="0">
                <a:latin typeface="+mn-lt"/>
              </a:rPr>
              <a:t> Do you have the possibility to preserve it?</a:t>
            </a:r>
          </a:p>
          <a:p>
            <a:r>
              <a:rPr lang="en-US" sz="800" baseline="0" dirty="0">
                <a:latin typeface="+mn-lt"/>
              </a:rPr>
              <a:t>c. How would you do that?</a:t>
            </a:r>
          </a:p>
          <a:p>
            <a:r>
              <a:rPr lang="en-US" sz="800" baseline="0" dirty="0">
                <a:latin typeface="+mn-lt"/>
              </a:rPr>
              <a:t>…</a:t>
            </a:r>
          </a:p>
          <a:p>
            <a:endParaRPr lang="en-US" sz="800" dirty="0">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numerous suicide incidents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https://www.wired.com/2009/03/japanese-deterg/</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https://riverview.org/downloads/pdfs/rvh-ems-chemical-suicide-presentation.pdf</a:t>
            </a:r>
          </a:p>
          <a:p>
            <a:pPr marL="0" marR="0" lvl="0" indent="0" algn="l" defTabSz="914400" rtl="0" eaLnBrk="1" fontAlgn="auto" latinLnBrk="0" hangingPunct="1">
              <a:lnSpc>
                <a:spcPct val="100000"/>
              </a:lnSpc>
              <a:spcBef>
                <a:spcPts val="0"/>
              </a:spcBef>
              <a:spcAft>
                <a:spcPts val="0"/>
              </a:spcAft>
              <a:buClrTx/>
              <a:buSzTx/>
              <a:buFontTx/>
              <a:buNone/>
              <a:tabLst/>
              <a:defRPr/>
            </a:pPr>
            <a:r>
              <a:rPr lang="nl-NL" sz="800" b="0" i="0" u="none" strike="noStrike" baseline="0" dirty="0">
                <a:solidFill>
                  <a:srgbClr val="0462C1"/>
                </a:solidFill>
                <a:latin typeface="+mn-lt"/>
              </a:rPr>
              <a:t>https://link.springer.com/article/10.1186/1745-6673-5-28 </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181569801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5.6P Scenario discussions: Treatment methods of patients involved in a CBRN incident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apply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medical care towards patients involved in a CBRN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12. Chemical suicide in car </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5.6 Scenario 12 chemical suicide in car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get to know the title of the scenario to discuss.</a:t>
            </a:r>
          </a:p>
          <a:p>
            <a:r>
              <a:rPr lang="en-US" sz="800" b="1" kern="1200" dirty="0">
                <a:solidFill>
                  <a:schemeClr val="tx1"/>
                </a:solidFill>
                <a:effectLst/>
                <a:latin typeface="+mn-lt"/>
                <a:ea typeface="+mn-ea"/>
                <a:cs typeface="+mn-cs"/>
              </a:rPr>
              <a:t>Instructions for the trainer:</a:t>
            </a: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(The trainer should use the following</a:t>
            </a:r>
            <a:r>
              <a:rPr lang="en-US" sz="800" b="0" kern="1200" baseline="0" dirty="0">
                <a:solidFill>
                  <a:schemeClr val="tx1"/>
                </a:solidFill>
                <a:effectLst/>
                <a:latin typeface="+mn-lt"/>
                <a:ea typeface="+mn-ea"/>
                <a:cs typeface="+mn-cs"/>
              </a:rPr>
              <a:t> information at their convenience while moving to the following slides and discussing the scenario with the trainees).</a:t>
            </a:r>
          </a:p>
          <a:p>
            <a:endParaRPr lang="en-GB" sz="800" b="0" u="sng" kern="1200" noProof="0" dirty="0">
              <a:solidFill>
                <a:schemeClr val="tx1"/>
              </a:solidFill>
              <a:effectLst/>
              <a:latin typeface="+mn-lt"/>
              <a:ea typeface="+mn-ea"/>
              <a:cs typeface="+mn-cs"/>
            </a:endParaRPr>
          </a:p>
          <a:p>
            <a:r>
              <a:rPr lang="en-GB" sz="800" b="0" u="sng" kern="1200" noProof="0" dirty="0">
                <a:solidFill>
                  <a:schemeClr val="tx1"/>
                </a:solidFill>
                <a:effectLst/>
                <a:latin typeface="+mn-lt"/>
                <a:ea typeface="+mn-ea"/>
                <a:cs typeface="+mn-cs"/>
              </a:rPr>
              <a:t>Full scenario</a:t>
            </a:r>
          </a:p>
          <a:p>
            <a:pPr>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At around 14:30 am, the dispatch office of the ambulance  receives a report from a panicked family member who says her father is sitting in a car and is unconscious. She pulled him out of the car and a foul egg smell came out when she opened the door .</a:t>
            </a:r>
            <a:endParaRPr lang="nl-NL" sz="800" dirty="0">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In the car is the father, a suicide note, a bucket in which a chemical reaction has taken place and a warning on the window.</a:t>
            </a:r>
            <a:endParaRPr lang="nl-NL" sz="800" dirty="0">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The person in the car committed suicide by mixing two chemicals (toilet cleaner and lime sulfur) in a bucket resulting in hydrogen sulfide.</a:t>
            </a:r>
          </a:p>
          <a:p>
            <a:pPr>
              <a:lnSpc>
                <a:spcPct val="107000"/>
              </a:lnSpc>
              <a:spcAft>
                <a:spcPts val="800"/>
              </a:spcAft>
            </a:pPr>
            <a:endParaRPr lang="nl-NL" sz="800" dirty="0">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en-GB" sz="800" b="1" dirty="0">
                <a:solidFill>
                  <a:srgbClr val="000000"/>
                </a:solidFill>
                <a:effectLst/>
                <a:latin typeface="+mn-lt"/>
                <a:ea typeface="Calibri" panose="020F0502020204030204" pitchFamily="34" charset="0"/>
                <a:cs typeface="Times New Roman" panose="02020603050405020304" pitchFamily="18" charset="0"/>
              </a:rPr>
              <a:t>Things to consider:</a:t>
            </a:r>
            <a:r>
              <a:rPr lang="en-GB" sz="800" dirty="0">
                <a:solidFill>
                  <a:srgbClr val="000000"/>
                </a:solidFill>
                <a:effectLst/>
                <a:latin typeface="+mn-lt"/>
                <a:ea typeface="Calibri" panose="020F0502020204030204" pitchFamily="34" charset="0"/>
                <a:cs typeface="Times New Roman" panose="02020603050405020304" pitchFamily="18" charset="0"/>
              </a:rPr>
              <a:t> The closed environment of the car might result in high concentrations still being present inside the car. Participants in the discussion should be aware that removal of the victim can only be done in protective equipment. Off-gassing from the victim once removed from the vehicle is of limited risk to responders </a:t>
            </a:r>
          </a:p>
          <a:p>
            <a:pPr>
              <a:lnSpc>
                <a:spcPct val="107000"/>
              </a:lnSpc>
              <a:spcAft>
                <a:spcPts val="800"/>
              </a:spcAft>
            </a:pPr>
            <a:endParaRPr lang="en-GB" sz="800" dirty="0">
              <a:solidFill>
                <a:srgbClr val="000000"/>
              </a:solidFill>
              <a:effectLst/>
              <a:latin typeface="+mn-lt"/>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7000"/>
              </a:lnSpc>
              <a:spcBef>
                <a:spcPts val="0"/>
              </a:spcBef>
              <a:spcAft>
                <a:spcPts val="800"/>
              </a:spcAft>
              <a:buClrTx/>
              <a:buSzTx/>
              <a:buFontTx/>
              <a:buNone/>
              <a:tabLst/>
              <a:defRPr/>
            </a:pPr>
            <a:r>
              <a:rPr lang="en-GB" sz="800" dirty="0">
                <a:solidFill>
                  <a:srgbClr val="000000"/>
                </a:solidFill>
                <a:effectLst/>
                <a:latin typeface="+mn-lt"/>
                <a:ea typeface="Calibri" panose="020F0502020204030204" pitchFamily="34" charset="0"/>
                <a:cs typeface="Times New Roman" panose="02020603050405020304" pitchFamily="18" charset="0"/>
              </a:rPr>
              <a:t>The trainer could consider adapting the scenario in such a way that the victims are self referring to the GP office or EMS to allow trainees from these target audiences to perform a risk assessment.  </a:t>
            </a:r>
            <a:endParaRPr lang="nl-NL" sz="800" dirty="0">
              <a:effectLst/>
              <a:latin typeface="+mn-lt"/>
              <a:ea typeface="Calibri" panose="020F0502020204030204" pitchFamily="34" charset="0"/>
              <a:cs typeface="Times New Roman" panose="02020603050405020304" pitchFamily="18" charset="0"/>
            </a:endParaRPr>
          </a:p>
          <a:p>
            <a:endParaRPr lang="en-US" sz="800" b="0" kern="1200" baseline="0" dirty="0">
              <a:solidFill>
                <a:schemeClr val="tx1"/>
              </a:solidFill>
              <a:effectLst/>
              <a:latin typeface="+mn-lt"/>
              <a:ea typeface="+mn-ea"/>
              <a:cs typeface="+mn-cs"/>
            </a:endParaRPr>
          </a:p>
          <a:p>
            <a:r>
              <a:rPr lang="en-US" sz="800" b="0" kern="1200" baseline="0" dirty="0">
                <a:solidFill>
                  <a:schemeClr val="tx1"/>
                </a:solidFill>
                <a:effectLst/>
                <a:latin typeface="+mn-lt"/>
                <a:ea typeface="+mn-ea"/>
                <a:cs typeface="+mn-cs"/>
              </a:rPr>
              <a:t>Now the trainees should reflect on what to do concerning: </a:t>
            </a:r>
            <a:r>
              <a:rPr lang="en-US" sz="800" b="0" kern="1200" dirty="0">
                <a:solidFill>
                  <a:schemeClr val="tx1"/>
                </a:solidFill>
                <a:effectLst/>
                <a:latin typeface="+mn-lt"/>
                <a:ea typeface="+mn-ea"/>
                <a:cs typeface="+mn-cs"/>
              </a:rPr>
              <a:t>Triage and treatment.</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numerous suicide incidents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https://www.wired.com/2009/03/japanese-deterg/</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https://riverview.org/downloads/pdfs/rvh-ems-chemical-suicide-presentation.pdf</a:t>
            </a:r>
          </a:p>
          <a:p>
            <a:pPr marL="0" marR="0" lvl="0" indent="0" algn="l" defTabSz="914400" rtl="0" eaLnBrk="1" fontAlgn="auto" latinLnBrk="0" hangingPunct="1">
              <a:lnSpc>
                <a:spcPct val="100000"/>
              </a:lnSpc>
              <a:spcBef>
                <a:spcPts val="0"/>
              </a:spcBef>
              <a:spcAft>
                <a:spcPts val="0"/>
              </a:spcAft>
              <a:buClrTx/>
              <a:buSzTx/>
              <a:buFontTx/>
              <a:buNone/>
              <a:tabLst/>
              <a:defRPr/>
            </a:pPr>
            <a:r>
              <a:rPr lang="nl-NL" sz="800" b="0" i="0" u="none" strike="noStrike" baseline="0" dirty="0">
                <a:solidFill>
                  <a:srgbClr val="0462C1"/>
                </a:solidFill>
                <a:latin typeface="+mn-lt"/>
              </a:rPr>
              <a:t>https://link.springer.com/article/10.1186/1745-6673-5-28 </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60259645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5.6P Scenario discussions: Treatment methods of patients involved in a CBRN incident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apply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medical care towards patients involved in a CBRN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12. Chemical suicide in car </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5.6 Scenario 12 chemical suicide in car </a:t>
            </a:r>
            <a:r>
              <a:rPr lang="en-US" sz="800" dirty="0">
                <a:latin typeface="+mn-lt"/>
              </a:rPr>
              <a:t>: The scene.</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associate the scenario to some key images.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r>
              <a:rPr lang="en-US" sz="800" b="0" kern="1200" baseline="0" dirty="0">
                <a:solidFill>
                  <a:schemeClr val="tx1"/>
                </a:solidFill>
                <a:effectLst/>
                <a:latin typeface="+mn-lt"/>
                <a:ea typeface="+mn-ea"/>
                <a:cs typeface="+mn-cs"/>
              </a:rPr>
              <a:t>The trainer can start to introduce the scenario by taking advantage of the images.</a:t>
            </a:r>
            <a:endParaRPr lang="en-US" sz="800" kern="1200" dirty="0">
              <a:solidFill>
                <a:schemeClr val="tx1"/>
              </a:solidFill>
              <a:effectLst/>
              <a:latin typeface="+mn-lt"/>
              <a:ea typeface="+mn-ea"/>
              <a:cs typeface="+mn-cs"/>
            </a:endParaRPr>
          </a:p>
          <a:p>
            <a:pPr marL="0" indent="0">
              <a:buFont typeface="Arial" panose="020B0604020202020204" pitchFamily="34" charset="0"/>
              <a:buNone/>
            </a:pPr>
            <a:r>
              <a:rPr lang="en-US" sz="800" kern="1200" noProof="0" dirty="0">
                <a:solidFill>
                  <a:schemeClr val="tx1"/>
                </a:solidFill>
                <a:effectLst/>
                <a:latin typeface="+mn-lt"/>
                <a:ea typeface="+mn-ea"/>
                <a:cs typeface="+mn-cs"/>
              </a:rPr>
              <a:t>Openly discuss with trainees presented discussion scenario. Direct their answer in order to obtain proper answers.</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numerous suicide incidents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https://www.wired.com/2009/03/japanese-deterg/</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https://riverview.org/downloads/pdfs/rvh-ems-chemical-suicide-presentation.pdf</a:t>
            </a:r>
          </a:p>
          <a:p>
            <a:pPr marL="0" marR="0" lvl="0" indent="0" algn="l" defTabSz="914400" rtl="0" eaLnBrk="1" fontAlgn="auto" latinLnBrk="0" hangingPunct="1">
              <a:lnSpc>
                <a:spcPct val="100000"/>
              </a:lnSpc>
              <a:spcBef>
                <a:spcPts val="0"/>
              </a:spcBef>
              <a:spcAft>
                <a:spcPts val="0"/>
              </a:spcAft>
              <a:buClrTx/>
              <a:buSzTx/>
              <a:buFontTx/>
              <a:buNone/>
              <a:tabLst/>
              <a:defRPr/>
            </a:pPr>
            <a:r>
              <a:rPr lang="nl-NL" sz="800" b="0" i="0" u="none" strike="noStrike" baseline="0" dirty="0">
                <a:solidFill>
                  <a:srgbClr val="0462C1"/>
                </a:solidFill>
                <a:latin typeface="+mn-lt"/>
              </a:rPr>
              <a:t>https://link.springer.com/article/10.1186/1745-6673-5-28 </a:t>
            </a:r>
            <a:endParaRPr lang="en-US" sz="800" i="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 </a:t>
            </a:r>
            <a:r>
              <a:rPr lang="en-US" sz="800" b="0" kern="1200" dirty="0">
                <a:solidFill>
                  <a:schemeClr val="tx1"/>
                </a:solidFill>
                <a:effectLst/>
                <a:latin typeface="+mn-lt"/>
                <a:ea typeface="+mn-ea"/>
                <a:cs typeface="+mn-cs"/>
              </a:rPr>
              <a:t>car with hazard sign and responders active around car </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https://www.seattletimes.com/business/hazmat-team-responds-to-chemical-suicide/</a:t>
            </a:r>
          </a:p>
          <a:p>
            <a:r>
              <a:rPr lang="en-US" sz="800" b="0" kern="1200" dirty="0">
                <a:solidFill>
                  <a:schemeClr val="tx1"/>
                </a:solidFill>
                <a:effectLst/>
                <a:latin typeface="+mn-lt"/>
                <a:ea typeface="+mn-ea"/>
                <a:cs typeface="+mn-cs"/>
              </a:rPr>
              <a:t>https://www.wired.com/2009/03/japanese-deterg/</a:t>
            </a: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95068270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5.6P Scenario discussions: Treatment methods of patients involved in a CBRN incident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apply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medical care towards patients involved in a CBRN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12. Chemical suicide in car </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5.6 Scenario 12 chemical suicide in car : Key facts.</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become aware of the elements on which they should base their assessment and the following actions to take.</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r>
              <a:rPr lang="en-US" sz="800" b="0" kern="1200" baseline="0" dirty="0">
                <a:solidFill>
                  <a:schemeClr val="tx1"/>
                </a:solidFill>
                <a:effectLst/>
                <a:latin typeface="+mn-lt"/>
                <a:ea typeface="+mn-ea"/>
                <a:cs typeface="+mn-cs"/>
              </a:rPr>
              <a:t>Being aware of the development of the scenario, the trainer should facilitate the discussion with the trainees.</a:t>
            </a:r>
          </a:p>
          <a:p>
            <a:r>
              <a:rPr lang="en-US" sz="800" kern="1200" dirty="0">
                <a:solidFill>
                  <a:schemeClr val="tx1"/>
                </a:solidFill>
                <a:effectLst/>
                <a:latin typeface="+mn-lt"/>
                <a:ea typeface="+mn-ea"/>
                <a:cs typeface="+mn-cs"/>
              </a:rPr>
              <a:t>This scenario evolves as described in the previous two slides.</a:t>
            </a:r>
          </a:p>
          <a:p>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a:t>
            </a:r>
            <a:r>
              <a:rPr lang="en-US" sz="800" b="0" kern="1200" dirty="0">
                <a:solidFill>
                  <a:schemeClr val="tx1"/>
                </a:solidFill>
                <a:effectLst/>
                <a:latin typeface="+mn-lt"/>
                <a:ea typeface="+mn-ea"/>
                <a:cs typeface="+mn-cs"/>
              </a:rPr>
              <a:t>ambulance services arrive after </a:t>
            </a:r>
            <a:r>
              <a:rPr lang="en-US" sz="800" kern="1200" dirty="0">
                <a:solidFill>
                  <a:schemeClr val="tx1"/>
                </a:solidFill>
                <a:effectLst/>
                <a:latin typeface="+mn-lt"/>
                <a:ea typeface="+mn-ea"/>
                <a:cs typeface="+mn-cs"/>
              </a:rPr>
              <a:t>an emergency call from the daughter of the victim and the emergency health facilities are alerted.</a:t>
            </a:r>
          </a:p>
          <a:p>
            <a:r>
              <a:rPr lang="en-US" sz="800" kern="1200" baseline="0" dirty="0">
                <a:solidFill>
                  <a:schemeClr val="tx1"/>
                </a:solidFill>
                <a:effectLst/>
                <a:latin typeface="+mn-lt"/>
                <a:ea typeface="+mn-ea"/>
                <a:cs typeface="+mn-cs"/>
              </a:rPr>
              <a:t>Discuss with trainees the risk connected with this scenario and possible treatments for the daughter and father .</a:t>
            </a:r>
          </a:p>
          <a:p>
            <a:endParaRPr lang="en-US" sz="8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The trainer should address directly to trainees and ask questions. The best possible option is that the trainees will answer correctly, and they can back up their thesis with arguments. The role of the trainer is to direct the discussion to the proper answer.</a:t>
            </a:r>
          </a:p>
          <a:p>
            <a:endParaRPr lang="en-US" sz="8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additional questions:</a:t>
            </a:r>
          </a:p>
          <a:p>
            <a:r>
              <a:rPr lang="en-US" sz="800" dirty="0">
                <a:latin typeface="+mn-lt"/>
              </a:rPr>
              <a:t>a. Do you think it is necessary to protect yourself first?</a:t>
            </a:r>
          </a:p>
          <a:p>
            <a:r>
              <a:rPr lang="en-US" sz="800" dirty="0">
                <a:latin typeface="+mn-lt"/>
              </a:rPr>
              <a:t>b. Can it be a CBRN scene?</a:t>
            </a:r>
          </a:p>
          <a:p>
            <a:r>
              <a:rPr lang="en-US" sz="800" kern="1200" noProof="0" dirty="0">
                <a:solidFill>
                  <a:schemeClr val="tx1"/>
                </a:solidFill>
                <a:effectLst/>
                <a:latin typeface="+mn-lt"/>
                <a:ea typeface="+mn-ea"/>
                <a:cs typeface="+mn-cs"/>
              </a:rPr>
              <a:t>c. What risks could be associated with this scenario?</a:t>
            </a:r>
          </a:p>
          <a:p>
            <a:endParaRPr lang="en-US" sz="8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solidFill>
                  <a:srgbClr val="000000"/>
                </a:solidFill>
                <a:effectLst/>
                <a:latin typeface="+mn-lt"/>
                <a:ea typeface="Calibri" panose="020F0502020204030204" pitchFamily="34" charset="0"/>
                <a:cs typeface="Times New Roman" panose="02020603050405020304" pitchFamily="18" charset="0"/>
              </a:rPr>
              <a:t>Things to consider:</a:t>
            </a:r>
            <a:r>
              <a:rPr lang="en-GB" sz="800" dirty="0">
                <a:solidFill>
                  <a:srgbClr val="000000"/>
                </a:solidFill>
                <a:effectLst/>
                <a:latin typeface="+mn-lt"/>
                <a:ea typeface="Calibri" panose="020F0502020204030204" pitchFamily="34" charset="0"/>
                <a:cs typeface="Times New Roman" panose="02020603050405020304" pitchFamily="18" charset="0"/>
              </a:rPr>
              <a:t> The closed environment of the car might result in high concentrations still being present inside the car. Participants in the discussion should be aware that removal of the victim can only be done in protective equipment. Off-gassing from the victim once removed from the vehicle is of limited risk to responders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dirty="0">
                <a:solidFill>
                  <a:srgbClr val="000000"/>
                </a:solidFill>
                <a:effectLst/>
                <a:latin typeface="+mn-lt"/>
                <a:ea typeface="Calibri" panose="020F0502020204030204" pitchFamily="34" charset="0"/>
                <a:cs typeface="Times New Roman" panose="02020603050405020304" pitchFamily="18" charset="0"/>
              </a:rPr>
              <a:t>The trainer could consider adapting the scenario in such a way that the victims are self referring to the GP office or EMS to allow trainees from these target audiences to perform a risk assessment.  </a:t>
            </a:r>
            <a:endParaRPr lang="nl-NL" sz="800" dirty="0">
              <a:effectLst/>
              <a:latin typeface="+mn-lt"/>
              <a:ea typeface="Calibri" panose="020F0502020204030204" pitchFamily="34" charset="0"/>
              <a:cs typeface="Times New Roman" panose="02020603050405020304" pitchFamily="18" charset="0"/>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numerous suicide incidents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https://www.wired.com/2009/03/japanese-deterg/</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https://riverview.org/downloads/pdfs/rvh-ems-chemical-suicide-presentation.pdf</a:t>
            </a:r>
          </a:p>
          <a:p>
            <a:pPr marL="0" marR="0" lvl="0" indent="0" algn="l" defTabSz="914400" rtl="0" eaLnBrk="1" fontAlgn="auto" latinLnBrk="0" hangingPunct="1">
              <a:lnSpc>
                <a:spcPct val="100000"/>
              </a:lnSpc>
              <a:spcBef>
                <a:spcPts val="0"/>
              </a:spcBef>
              <a:spcAft>
                <a:spcPts val="0"/>
              </a:spcAft>
              <a:buClrTx/>
              <a:buSzTx/>
              <a:buFontTx/>
              <a:buNone/>
              <a:tabLst/>
              <a:defRPr/>
            </a:pPr>
            <a:r>
              <a:rPr lang="nl-NL" sz="800" b="0" i="0" u="none" strike="noStrike" baseline="0" dirty="0">
                <a:solidFill>
                  <a:srgbClr val="0462C1"/>
                </a:solidFill>
                <a:latin typeface="+mn-lt"/>
              </a:rPr>
              <a:t>https://link.springer.com/article/10.1186/1745-6673-5-28 </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241882074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5.6P Scenario discussions: Treatment methods of patients involved in a CBRN incident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apply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medical care towards patients involved in a CBRN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12. Chemical suicide in car </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5.6 Scenario 12 chemical suicide in car : Casualty #1</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should use their knowledge to assess the status of the casualties, perform triage and propose the necessary actions or treatment.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Openly discuss with trainees presented the discussion scenario. Direct their answers in order to obtain proper answers.</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 should lead the trainees to perform a first triage of the casualty and to propose possible actions to be undertaken and possible treatment for the casualties, based on the information provided on the status of the casualty.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providing some more input on the development of the scenario, if needed.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provided symptoms categorized the patient to the </a:t>
            </a:r>
            <a:r>
              <a:rPr lang="en-US" sz="800" b="1" kern="1200" dirty="0">
                <a:solidFill>
                  <a:schemeClr val="tx1"/>
                </a:solidFill>
                <a:effectLst/>
                <a:latin typeface="+mn-lt"/>
                <a:ea typeface="+mn-ea"/>
                <a:cs typeface="+mn-cs"/>
              </a:rPr>
              <a:t>immediate </a:t>
            </a:r>
            <a:r>
              <a:rPr lang="en-US" sz="800" kern="1200" dirty="0">
                <a:solidFill>
                  <a:schemeClr val="tx1"/>
                </a:solidFill>
                <a:effectLst/>
                <a:latin typeface="+mn-lt"/>
                <a:ea typeface="+mn-ea"/>
                <a:cs typeface="+mn-cs"/>
              </a:rPr>
              <a:t>category. According to triage procedure, the victim should be marked by </a:t>
            </a:r>
            <a:r>
              <a:rPr lang="en-US" sz="800" b="1" kern="1200" dirty="0">
                <a:solidFill>
                  <a:schemeClr val="tx1"/>
                </a:solidFill>
                <a:effectLst/>
                <a:latin typeface="+mn-lt"/>
                <a:ea typeface="+mn-ea"/>
                <a:cs typeface="+mn-cs"/>
              </a:rPr>
              <a:t>red </a:t>
            </a:r>
            <a:r>
              <a:rPr lang="en-US" sz="800" kern="1200" dirty="0">
                <a:solidFill>
                  <a:schemeClr val="tx1"/>
                </a:solidFill>
                <a:effectLst/>
                <a:latin typeface="+mn-lt"/>
                <a:ea typeface="+mn-ea"/>
                <a:cs typeface="+mn-cs"/>
              </a:rPr>
              <a:t>color. </a:t>
            </a:r>
          </a:p>
          <a:p>
            <a:pPr marL="0" indent="0">
              <a:buFont typeface="Arial" panose="020B0604020202020204" pitchFamily="34" charset="0"/>
              <a:buNone/>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numerous suicide incidents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https://www.wired.com/2009/03/japanese-deterg/</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https://riverview.org/downloads/pdfs/rvh-ems-chemical-suicide-presentation.pdf</a:t>
            </a:r>
          </a:p>
          <a:p>
            <a:pPr marL="0" marR="0" lvl="0" indent="0" algn="l" defTabSz="914400" rtl="0" eaLnBrk="1" fontAlgn="auto" latinLnBrk="0" hangingPunct="1">
              <a:lnSpc>
                <a:spcPct val="100000"/>
              </a:lnSpc>
              <a:spcBef>
                <a:spcPts val="0"/>
              </a:spcBef>
              <a:spcAft>
                <a:spcPts val="0"/>
              </a:spcAft>
              <a:buClrTx/>
              <a:buSzTx/>
              <a:buFontTx/>
              <a:buNone/>
              <a:tabLst/>
              <a:defRPr/>
            </a:pPr>
            <a:r>
              <a:rPr lang="nl-NL" sz="800" b="0" i="0" u="none" strike="noStrike" baseline="0" dirty="0">
                <a:solidFill>
                  <a:srgbClr val="0462C1"/>
                </a:solidFill>
                <a:latin typeface="+mn-lt"/>
              </a:rPr>
              <a:t>https://link.springer.com/article/10.1186/1745-6673-5-28 </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26503051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4.1P Scenario discussions: Identify possible CBRN releases by asking the right questions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signs of a potential CBRN release and (</a:t>
            </a:r>
            <a:r>
              <a:rPr kumimoji="0" lang="en-US" sz="800" b="0" i="0" u="sng" strike="noStrike" kern="1200" cap="none" spc="0" normalizeH="0" baseline="0" noProof="0" dirty="0">
                <a:ln>
                  <a:noFill/>
                </a:ln>
                <a:solidFill>
                  <a:prstClr val="black"/>
                </a:solidFill>
                <a:effectLst/>
                <a:uLnTx/>
                <a:uFillTx/>
                <a:latin typeface="+mn-lt"/>
                <a:ea typeface="+mn-ea"/>
                <a:cs typeface="+mn-cs"/>
              </a:rPr>
              <a:t>initiate</a:t>
            </a:r>
            <a:r>
              <a:rPr kumimoji="0" lang="en-US" sz="800" b="0" i="0" u="none" strike="noStrike" kern="1200" cap="none" spc="0" normalizeH="0" baseline="0" noProof="0" dirty="0">
                <a:ln>
                  <a:noFill/>
                </a:ln>
                <a:solidFill>
                  <a:prstClr val="black"/>
                </a:solidFill>
                <a:effectLst/>
                <a:uLnTx/>
                <a:uFillTx/>
                <a:latin typeface="+mn-lt"/>
                <a:ea typeface="+mn-ea"/>
                <a:cs typeface="+mn-cs"/>
              </a:rPr>
              <a:t> first) respond(</a:t>
            </a:r>
            <a:r>
              <a:rPr kumimoji="0" lang="en-US" sz="800" b="0" i="0" u="none" strike="noStrike" kern="1200" cap="none" spc="0" normalizeH="0" baseline="0" noProof="0" dirty="0" err="1">
                <a:ln>
                  <a:noFill/>
                </a:ln>
                <a:solidFill>
                  <a:prstClr val="black"/>
                </a:solidFill>
                <a:effectLst/>
                <a:uLnTx/>
                <a:uFillTx/>
                <a:latin typeface="+mn-lt"/>
                <a:ea typeface="+mn-ea"/>
                <a:cs typeface="+mn-cs"/>
              </a:rPr>
              <a:t>ers</a:t>
            </a:r>
            <a:r>
              <a:rPr kumimoji="0" lang="en-US" sz="800" b="0" i="0" u="none" strike="noStrike" kern="1200" cap="none" spc="0" normalizeH="0" baseline="0" noProof="0" dirty="0">
                <a:ln>
                  <a:noFill/>
                </a:ln>
                <a:solidFill>
                  <a:prstClr val="black"/>
                </a:solidFill>
                <a:effectLst/>
                <a:uLnTx/>
                <a:uFillTx/>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12. Chemical suicide in car </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a:t>
            </a:r>
          </a:p>
          <a:p>
            <a:endParaRPr lang="en-US" sz="8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4.1 Scenario 12 Chemical suicide in car </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get to know the title of the scenario to discuss.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 </a:t>
            </a:r>
            <a:r>
              <a:rPr lang="en-US" sz="800" b="0" kern="1200" dirty="0">
                <a:solidFill>
                  <a:schemeClr val="tx1"/>
                </a:solidFill>
                <a:effectLst/>
                <a:latin typeface="+mn-lt"/>
                <a:ea typeface="+mn-ea"/>
                <a:cs typeface="+mn-cs"/>
              </a:rPr>
              <a:t>(The trainer should use the following</a:t>
            </a:r>
            <a:r>
              <a:rPr lang="en-US" sz="800" b="0" kern="1200" baseline="0" dirty="0">
                <a:solidFill>
                  <a:schemeClr val="tx1"/>
                </a:solidFill>
                <a:effectLst/>
                <a:latin typeface="+mn-lt"/>
                <a:ea typeface="+mn-ea"/>
                <a:cs typeface="+mn-cs"/>
              </a:rPr>
              <a:t> information at their convenience while moving to the following slides and discussing the scenario with the trainees).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0" kern="1200" baseline="0" dirty="0">
              <a:solidFill>
                <a:schemeClr val="tx1"/>
              </a:solidFill>
              <a:effectLst/>
              <a:latin typeface="+mn-lt"/>
              <a:ea typeface="+mn-ea"/>
              <a:cs typeface="+mn-cs"/>
            </a:endParaRPr>
          </a:p>
          <a:p>
            <a:r>
              <a:rPr lang="en-US" sz="800" dirty="0">
                <a:solidFill>
                  <a:srgbClr val="000000"/>
                </a:solidFill>
                <a:effectLst/>
                <a:latin typeface="+mn-lt"/>
                <a:ea typeface="Calibri" panose="020F0502020204030204" pitchFamily="34" charset="0"/>
                <a:cs typeface="Times New Roman" panose="02020603050405020304" pitchFamily="18" charset="0"/>
              </a:rPr>
              <a:t>At around 14:30 am, the dispatch office of the ambulance  receives a report from a panicked family member who says her father is sitting in a car and is unconscious. She pulled him out of the car and a foul egg smell came out when she opened the door </a:t>
            </a:r>
            <a:endParaRPr lang="en-US" sz="800" b="0" kern="1200" baseline="0" dirty="0">
              <a:solidFill>
                <a:schemeClr val="tx1"/>
              </a:solidFill>
              <a:effectLst/>
              <a:latin typeface="+mn-lt"/>
              <a:ea typeface="+mn-ea"/>
              <a:cs typeface="+mn-cs"/>
            </a:endParaRPr>
          </a:p>
          <a:p>
            <a:r>
              <a:rPr lang="en-US" sz="800" b="0" kern="1200" baseline="0" dirty="0">
                <a:solidFill>
                  <a:schemeClr val="tx1"/>
                </a:solidFill>
                <a:effectLst/>
                <a:latin typeface="+mn-lt"/>
                <a:ea typeface="+mn-ea"/>
                <a:cs typeface="+mn-cs"/>
              </a:rPr>
              <a:t>Now the trainees should reflect on what to do concerning: </a:t>
            </a:r>
            <a:r>
              <a:rPr lang="en-US" sz="800" b="0" kern="1200" dirty="0">
                <a:solidFill>
                  <a:schemeClr val="tx1"/>
                </a:solidFill>
                <a:effectLst/>
                <a:latin typeface="+mn-lt"/>
                <a:ea typeface="+mn-ea"/>
                <a:cs typeface="+mn-cs"/>
              </a:rPr>
              <a:t>First alert, establish if this could be a CBRN scenario by asking the right questions.</a:t>
            </a:r>
          </a:p>
          <a:p>
            <a:endParaRPr lang="en-US" sz="800" b="0" kern="1200" baseline="0" dirty="0">
              <a:solidFill>
                <a:schemeClr val="tx1"/>
              </a:solidFill>
              <a:effectLst/>
              <a:latin typeface="+mn-lt"/>
              <a:ea typeface="+mn-ea"/>
              <a:cs typeface="+mn-cs"/>
            </a:endParaRPr>
          </a:p>
          <a:p>
            <a:r>
              <a:rPr lang="en-US" sz="800" b="0" kern="1200" baseline="0" dirty="0">
                <a:solidFill>
                  <a:schemeClr val="tx1"/>
                </a:solidFill>
                <a:effectLst/>
                <a:latin typeface="+mn-lt"/>
                <a:ea typeface="+mn-ea"/>
                <a:cs typeface="+mn-cs"/>
              </a:rPr>
              <a:t>The trainees should also consider if they need additional support on the scene and of which kind (Fire fighters, Law Enforcement Agencies, additional ambulance services, secondary responders, CBRN specialists) and pay particular attention on which information is to be shared among caller, dispatch officer and chain of command.</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numerous suicide incidents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https://www.wired.com/2009/03/japanese-deterg/</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https://riverview.org/downloads/pdfs/rvh-ems-chemical-suicide-presentation.pdf</a:t>
            </a:r>
          </a:p>
          <a:p>
            <a:pPr marL="0" marR="0" lvl="0" indent="0" algn="l" defTabSz="914400" rtl="0" eaLnBrk="1" fontAlgn="auto" latinLnBrk="0" hangingPunct="1">
              <a:lnSpc>
                <a:spcPct val="100000"/>
              </a:lnSpc>
              <a:spcBef>
                <a:spcPts val="0"/>
              </a:spcBef>
              <a:spcAft>
                <a:spcPts val="0"/>
              </a:spcAft>
              <a:buClrTx/>
              <a:buSzTx/>
              <a:buFontTx/>
              <a:buNone/>
              <a:tabLst/>
              <a:defRPr/>
            </a:pPr>
            <a:r>
              <a:rPr lang="nl-NL" sz="800" b="0" i="0" u="none" strike="noStrike" baseline="0" dirty="0">
                <a:solidFill>
                  <a:srgbClr val="0462C1"/>
                </a:solidFill>
                <a:latin typeface="+mn-lt"/>
              </a:rPr>
              <a:t>https://link.springer.com/article/10.1186/1745-6673-5-28 </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60259645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5.6P Scenario discussions: Treatment methods of patients involved in a CBRN incident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apply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medical care towards patients involved in a CBRN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12. Chemical suicide in car </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5.6 Scenario 12 chemical suicide in car : Casualty #2</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should use their knowledge to assess the status of the casualties, perform triage and propose the necessary actions or treatment.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Openly discuss with trainees presented the discussion scenario. Direct their answers in order to obtain proper answers.</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 should lead the trainees to perform a first triage of the casualty and to propose possible actions to be undertaken and possible treatment for the casualties, based on the information provided on the status of the casualty.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providing some more input on the development of the scenario, if needed.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provided symptoms categorized the patient to the </a:t>
            </a:r>
            <a:r>
              <a:rPr lang="en-US" sz="800" b="1" kern="1200" dirty="0">
                <a:solidFill>
                  <a:schemeClr val="tx1"/>
                </a:solidFill>
                <a:effectLst/>
                <a:latin typeface="+mn-lt"/>
                <a:ea typeface="+mn-ea"/>
                <a:cs typeface="+mn-cs"/>
              </a:rPr>
              <a:t>minimal </a:t>
            </a:r>
            <a:r>
              <a:rPr lang="en-US" sz="800" kern="1200" dirty="0">
                <a:solidFill>
                  <a:schemeClr val="tx1"/>
                </a:solidFill>
                <a:effectLst/>
                <a:latin typeface="+mn-lt"/>
                <a:ea typeface="+mn-ea"/>
                <a:cs typeface="+mn-cs"/>
              </a:rPr>
              <a:t>category. According to triage procedure, the victim should be marked by </a:t>
            </a:r>
            <a:r>
              <a:rPr lang="en-US" sz="800" b="1" kern="1200" dirty="0">
                <a:solidFill>
                  <a:schemeClr val="tx1"/>
                </a:solidFill>
                <a:effectLst/>
                <a:latin typeface="+mn-lt"/>
                <a:ea typeface="+mn-ea"/>
                <a:cs typeface="+mn-cs"/>
              </a:rPr>
              <a:t>green</a:t>
            </a:r>
            <a:r>
              <a:rPr lang="en-US" sz="800" kern="1200" dirty="0">
                <a:solidFill>
                  <a:schemeClr val="tx1"/>
                </a:solidFill>
                <a:effectLst/>
                <a:latin typeface="+mn-lt"/>
                <a:ea typeface="+mn-ea"/>
                <a:cs typeface="+mn-cs"/>
              </a:rPr>
              <a:t> color. </a:t>
            </a:r>
          </a:p>
          <a:p>
            <a:pPr marL="0" indent="0">
              <a:buFont typeface="Arial" panose="020B0604020202020204" pitchFamily="34" charset="0"/>
              <a:buNone/>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numerous suicide incidents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https://www.wired.com/2009/03/japanese-deterg/</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https://riverview.org/downloads/pdfs/rvh-ems-chemical-suicide-presentation.pdf</a:t>
            </a:r>
          </a:p>
          <a:p>
            <a:pPr marL="0" marR="0" lvl="0" indent="0" algn="l" defTabSz="914400" rtl="0" eaLnBrk="1" fontAlgn="auto" latinLnBrk="0" hangingPunct="1">
              <a:lnSpc>
                <a:spcPct val="100000"/>
              </a:lnSpc>
              <a:spcBef>
                <a:spcPts val="0"/>
              </a:spcBef>
              <a:spcAft>
                <a:spcPts val="0"/>
              </a:spcAft>
              <a:buClrTx/>
              <a:buSzTx/>
              <a:buFontTx/>
              <a:buNone/>
              <a:tabLst/>
              <a:defRPr/>
            </a:pPr>
            <a:r>
              <a:rPr lang="nl-NL" sz="800" b="0" i="0" u="none" strike="noStrike" baseline="0" dirty="0">
                <a:solidFill>
                  <a:srgbClr val="0462C1"/>
                </a:solidFill>
                <a:latin typeface="+mn-lt"/>
              </a:rPr>
              <a:t>https://link.springer.com/article/10.1186/1745-6673-5-28 </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181569801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6.1P Scenario discussions: How to recognize possible CBRN release and initiate alarm protocol [COUNTRY BASED]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1" kern="1200" baseline="0" dirty="0">
                <a:solidFill>
                  <a:schemeClr val="tx1"/>
                </a:solidFill>
                <a:effectLst/>
                <a:latin typeface="+mn-lt"/>
                <a:ea typeface="+mn-ea"/>
                <a:cs typeface="+mn-cs"/>
              </a:rPr>
              <a:t>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differentiate </a:t>
            </a:r>
            <a:r>
              <a:rPr kumimoji="0" lang="en-US" sz="800" b="0" i="0" u="none" strike="noStrike" kern="1200" cap="none" spc="0" normalizeH="0" baseline="0" noProof="0" dirty="0">
                <a:ln>
                  <a:noFill/>
                </a:ln>
                <a:solidFill>
                  <a:prstClr val="black"/>
                </a:solidFill>
                <a:effectLst/>
                <a:uLnTx/>
                <a:uFillTx/>
                <a:latin typeface="+mn-lt"/>
                <a:ea typeface="+mn-ea"/>
                <a:cs typeface="+mn-cs"/>
              </a:rPr>
              <a:t>a possible CBRN incident (from normal incident) and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procedures &amp; protocols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12. Chemical suicide in car </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6.1 Scenario 612 Emergency call 12– </a:t>
            </a:r>
            <a:r>
              <a:rPr lang="en-US" sz="800" dirty="0">
                <a:latin typeface="+mn-lt"/>
              </a:rPr>
              <a:t>chemical suicide in car</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get to know the title of the scenario to discuss.</a:t>
            </a:r>
          </a:p>
          <a:p>
            <a:r>
              <a:rPr lang="en-US" sz="800" b="1" kern="1200" dirty="0">
                <a:solidFill>
                  <a:schemeClr val="tx1"/>
                </a:solidFill>
                <a:effectLst/>
                <a:latin typeface="+mn-lt"/>
                <a:ea typeface="+mn-ea"/>
                <a:cs typeface="+mn-cs"/>
              </a:rPr>
              <a:t>Instructions for the trainer: </a:t>
            </a:r>
            <a:r>
              <a:rPr lang="en-US" sz="800" b="0" kern="1200" dirty="0">
                <a:solidFill>
                  <a:schemeClr val="tx1"/>
                </a:solidFill>
                <a:effectLst/>
                <a:latin typeface="+mn-lt"/>
                <a:ea typeface="+mn-ea"/>
                <a:cs typeface="+mn-cs"/>
              </a:rPr>
              <a:t>Introduce</a:t>
            </a:r>
            <a:r>
              <a:rPr lang="en-US" sz="800" b="0" kern="1200" baseline="0" dirty="0">
                <a:solidFill>
                  <a:schemeClr val="tx1"/>
                </a:solidFill>
                <a:effectLst/>
                <a:latin typeface="+mn-lt"/>
                <a:ea typeface="+mn-ea"/>
                <a:cs typeface="+mn-cs"/>
              </a:rPr>
              <a:t> the exercise.</a:t>
            </a:r>
            <a:endParaRPr lang="en-US"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numerous suicide incidents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https://www.wired.com/2009/03/japanese-deterg/</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https://riverview.org/downloads/pdfs/rvh-ems-chemical-suicide-presentation.pdf</a:t>
            </a:r>
          </a:p>
          <a:p>
            <a:pPr marL="0" marR="0" lvl="0" indent="0" algn="l" defTabSz="914400" rtl="0" eaLnBrk="1" fontAlgn="auto" latinLnBrk="0" hangingPunct="1">
              <a:lnSpc>
                <a:spcPct val="100000"/>
              </a:lnSpc>
              <a:spcBef>
                <a:spcPts val="0"/>
              </a:spcBef>
              <a:spcAft>
                <a:spcPts val="0"/>
              </a:spcAft>
              <a:buClrTx/>
              <a:buSzTx/>
              <a:buFontTx/>
              <a:buNone/>
              <a:tabLst/>
              <a:defRPr/>
            </a:pPr>
            <a:r>
              <a:rPr lang="nl-NL" sz="800" b="0" i="0" u="none" strike="noStrike" baseline="0" dirty="0">
                <a:solidFill>
                  <a:srgbClr val="0462C1"/>
                </a:solidFill>
                <a:latin typeface="+mn-lt"/>
              </a:rPr>
              <a:t>https://link.springer.com/article/10.1186/1745-6673-5-28 </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60259645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6.1P Scenario discussions: How to recognize possible CBRN release and initiate alarm protocol [COUNTRY BASED]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1" kern="1200" baseline="0" dirty="0">
                <a:solidFill>
                  <a:schemeClr val="tx1"/>
                </a:solidFill>
                <a:effectLst/>
                <a:latin typeface="+mn-lt"/>
                <a:ea typeface="+mn-ea"/>
                <a:cs typeface="+mn-cs"/>
              </a:rPr>
              <a:t>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differentiate </a:t>
            </a:r>
            <a:r>
              <a:rPr kumimoji="0" lang="en-US" sz="800" b="0" i="0" u="none" strike="noStrike" kern="1200" cap="none" spc="0" normalizeH="0" baseline="0" noProof="0" dirty="0">
                <a:ln>
                  <a:noFill/>
                </a:ln>
                <a:solidFill>
                  <a:prstClr val="black"/>
                </a:solidFill>
                <a:effectLst/>
                <a:uLnTx/>
                <a:uFillTx/>
                <a:latin typeface="+mn-lt"/>
                <a:ea typeface="+mn-ea"/>
                <a:cs typeface="+mn-cs"/>
              </a:rPr>
              <a:t>a possible CBRN incident (from normal incident) and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procedures &amp; protocols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12. Chemical suicide in car </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6.1 Scenario 12 Emergency call 12– </a:t>
            </a:r>
            <a:r>
              <a:rPr lang="en-US" sz="800" dirty="0">
                <a:latin typeface="+mn-lt"/>
              </a:rPr>
              <a:t>chemical suicide in car</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collects first generic element on the emergency call</a:t>
            </a:r>
          </a:p>
          <a:p>
            <a:r>
              <a:rPr lang="en-US" sz="800" b="1" kern="1200" dirty="0">
                <a:solidFill>
                  <a:schemeClr val="tx1"/>
                </a:solidFill>
                <a:effectLst/>
                <a:latin typeface="+mn-lt"/>
                <a:ea typeface="+mn-ea"/>
                <a:cs typeface="+mn-cs"/>
              </a:rPr>
              <a:t>Instructions for the trainer: </a:t>
            </a:r>
          </a:p>
          <a:p>
            <a:r>
              <a:rPr lang="en-US" sz="800" b="0" kern="1200" dirty="0">
                <a:solidFill>
                  <a:schemeClr val="tx1"/>
                </a:solidFill>
                <a:effectLst/>
                <a:latin typeface="+mn-lt"/>
                <a:ea typeface="+mn-ea"/>
                <a:cs typeface="+mn-cs"/>
              </a:rPr>
              <a:t>The</a:t>
            </a:r>
            <a:r>
              <a:rPr lang="en-US" sz="800" b="0" kern="1200" baseline="0" dirty="0">
                <a:solidFill>
                  <a:schemeClr val="tx1"/>
                </a:solidFill>
                <a:effectLst/>
                <a:latin typeface="+mn-lt"/>
                <a:ea typeface="+mn-ea"/>
                <a:cs typeface="+mn-cs"/>
              </a:rPr>
              <a:t> following is a scenario description that the trainer can use to facilitate the discussion while the trainees are replying to the questions in slides 6.1_1_a and 6.1_1_b (Training Option 1) or can be used when playing as the one who performs the emergency call (Training Option 2).</a:t>
            </a:r>
          </a:p>
          <a:p>
            <a:endParaRPr lang="en-US" sz="800" b="0" kern="1200" dirty="0">
              <a:solidFill>
                <a:schemeClr val="tx1"/>
              </a:solidFill>
              <a:effectLst/>
              <a:latin typeface="+mn-lt"/>
              <a:ea typeface="+mn-ea"/>
              <a:cs typeface="+mn-cs"/>
            </a:endParaRPr>
          </a:p>
          <a:p>
            <a:r>
              <a:rPr lang="en-GB" sz="800" b="0" u="sng" kern="1200" noProof="0" dirty="0">
                <a:solidFill>
                  <a:schemeClr val="tx1"/>
                </a:solidFill>
                <a:effectLst/>
                <a:latin typeface="+mn-lt"/>
                <a:ea typeface="+mn-ea"/>
                <a:cs typeface="+mn-cs"/>
              </a:rPr>
              <a:t>Full scenario</a:t>
            </a:r>
          </a:p>
          <a:p>
            <a:pPr>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At around 14:30 am, the dispatch office of the ambulance  receives a report from a panicked family member who says her father is sitting in a car and is unconscious. She pulled him out of the car and a foul egg smell came out when she opened the door .</a:t>
            </a:r>
            <a:endParaRPr lang="nl-NL" sz="800" dirty="0">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In the car is the father, a suicide note, a bucket in which a chemical reaction has taken place and a warning on the window.</a:t>
            </a:r>
            <a:endParaRPr lang="nl-NL" sz="800" dirty="0">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The person in the car committed suicide by mixing two chemicals (toilet cleaner and lime sulfur) in a bucket resulting in hydrogen sulfide</a:t>
            </a:r>
            <a:endParaRPr lang="nl-NL" sz="800" dirty="0">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en-GB" sz="800" b="1" dirty="0">
                <a:solidFill>
                  <a:srgbClr val="000000"/>
                </a:solidFill>
                <a:effectLst/>
                <a:latin typeface="+mn-lt"/>
                <a:ea typeface="Calibri" panose="020F0502020204030204" pitchFamily="34" charset="0"/>
                <a:cs typeface="Times New Roman" panose="02020603050405020304" pitchFamily="18" charset="0"/>
              </a:rPr>
              <a:t>Things to consider:</a:t>
            </a:r>
            <a:r>
              <a:rPr lang="en-GB" sz="800" dirty="0">
                <a:solidFill>
                  <a:srgbClr val="000000"/>
                </a:solidFill>
                <a:effectLst/>
                <a:latin typeface="+mn-lt"/>
                <a:ea typeface="Calibri" panose="020F0502020204030204" pitchFamily="34" charset="0"/>
                <a:cs typeface="Times New Roman" panose="02020603050405020304" pitchFamily="18" charset="0"/>
              </a:rPr>
              <a:t> The closed environment of the car might result in high concentrations still being present inside the car. Participants in the discussion should be aware that removal of the victim can only be done in protective equipment. Off-gassing from the victim once removed from the vehicle is of limited risk to responders </a:t>
            </a:r>
            <a:endParaRPr lang="nl-NL" sz="800" dirty="0">
              <a:effectLst/>
              <a:latin typeface="+mn-lt"/>
              <a:ea typeface="Calibri" panose="020F0502020204030204" pitchFamily="34" charset="0"/>
              <a:cs typeface="Times New Roman" panose="02020603050405020304" pitchFamily="18" charset="0"/>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numerous suicide incidents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https://www.wired.com/2009/03/japanese-deterg/</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https://riverview.org/downloads/pdfs/rvh-ems-chemical-suicide-presentation.pdf</a:t>
            </a:r>
          </a:p>
          <a:p>
            <a:pPr marL="0" marR="0" lvl="0" indent="0" algn="l" defTabSz="914400" rtl="0" eaLnBrk="1" fontAlgn="auto" latinLnBrk="0" hangingPunct="1">
              <a:lnSpc>
                <a:spcPct val="100000"/>
              </a:lnSpc>
              <a:spcBef>
                <a:spcPts val="0"/>
              </a:spcBef>
              <a:spcAft>
                <a:spcPts val="0"/>
              </a:spcAft>
              <a:buClrTx/>
              <a:buSzTx/>
              <a:buFontTx/>
              <a:buNone/>
              <a:tabLst/>
              <a:defRPr/>
            </a:pPr>
            <a:r>
              <a:rPr lang="nl-NL" sz="800" b="0" i="0" u="none" strike="noStrike" baseline="0" dirty="0">
                <a:solidFill>
                  <a:srgbClr val="0462C1"/>
                </a:solidFill>
                <a:latin typeface="+mn-lt"/>
              </a:rPr>
              <a:t>https://link.springer.com/article/10.1186/1745-6673-5-28 </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241882074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6.1P Scenario discussions: How to recognize possible CBRN release and initiate alarm protocol [COUNTRY BASED]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1" kern="1200" baseline="0" dirty="0">
                <a:solidFill>
                  <a:schemeClr val="tx1"/>
                </a:solidFill>
                <a:effectLst/>
                <a:latin typeface="+mn-lt"/>
                <a:ea typeface="+mn-ea"/>
                <a:cs typeface="+mn-cs"/>
              </a:rPr>
              <a:t>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differentiate </a:t>
            </a:r>
            <a:r>
              <a:rPr kumimoji="0" lang="en-US" sz="800" b="0" i="0" u="none" strike="noStrike" kern="1200" cap="none" spc="0" normalizeH="0" baseline="0" noProof="0" dirty="0">
                <a:ln>
                  <a:noFill/>
                </a:ln>
                <a:solidFill>
                  <a:prstClr val="black"/>
                </a:solidFill>
                <a:effectLst/>
                <a:uLnTx/>
                <a:uFillTx/>
                <a:latin typeface="+mn-lt"/>
                <a:ea typeface="+mn-ea"/>
                <a:cs typeface="+mn-cs"/>
              </a:rPr>
              <a:t>a possible CBRN incident (from normal incident) and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procedures &amp; protocols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12. Chemical suicide in car </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6.1 Scenario 12 Emergency call 12– </a:t>
            </a:r>
            <a:r>
              <a:rPr lang="en-US" sz="800" dirty="0">
                <a:latin typeface="+mn-lt"/>
              </a:rPr>
              <a:t>chemical suicide in car</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reply to the questions.</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With</a:t>
            </a:r>
            <a:r>
              <a:rPr lang="en-US" sz="800" kern="1200" baseline="0" dirty="0">
                <a:solidFill>
                  <a:schemeClr val="tx1"/>
                </a:solidFill>
                <a:effectLst/>
                <a:latin typeface="+mn-lt"/>
                <a:ea typeface="+mn-ea"/>
                <a:cs typeface="+mn-cs"/>
              </a:rPr>
              <a:t> the information on the scenario that have been provided, facilitate the exercise.</a:t>
            </a:r>
          </a:p>
          <a:p>
            <a:endParaRPr lang="en-US" sz="800" kern="1200" baseline="0" dirty="0">
              <a:solidFill>
                <a:schemeClr val="tx1"/>
              </a:solidFill>
              <a:effectLst/>
              <a:latin typeface="+mn-lt"/>
              <a:ea typeface="+mn-ea"/>
              <a:cs typeface="+mn-cs"/>
            </a:endParaRPr>
          </a:p>
          <a:p>
            <a:r>
              <a:rPr lang="en-GB" sz="800" b="0" u="sng" kern="1200" noProof="0" dirty="0">
                <a:solidFill>
                  <a:schemeClr val="tx1"/>
                </a:solidFill>
                <a:effectLst/>
                <a:latin typeface="+mn-lt"/>
                <a:ea typeface="+mn-ea"/>
                <a:cs typeface="+mn-cs"/>
              </a:rPr>
              <a:t>Full scenario</a:t>
            </a:r>
          </a:p>
          <a:p>
            <a:pPr>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At around 14:30 am, the dispatch office of the ambulance  receives a report from a panicked family member who says her father is sitting in a car and is unconscious. She pulled him out of the car and a foul egg smell came out when she opened the door .</a:t>
            </a:r>
            <a:endParaRPr lang="nl-NL" sz="800" dirty="0">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In the car is the father, a suicide note, a bucket in which a chemical reaction has taken place and a warning on the window.</a:t>
            </a:r>
            <a:endParaRPr lang="nl-NL" sz="800" dirty="0">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The person in the car committed suicide by mixing two chemicals (toilet cleaner and lime sulfur) in a bucket resulting in hydrogen sulfide</a:t>
            </a:r>
            <a:endParaRPr lang="nl-NL" sz="800" dirty="0">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en-GB" sz="800" b="1" dirty="0">
                <a:solidFill>
                  <a:srgbClr val="000000"/>
                </a:solidFill>
                <a:effectLst/>
                <a:latin typeface="+mn-lt"/>
                <a:ea typeface="Calibri" panose="020F0502020204030204" pitchFamily="34" charset="0"/>
                <a:cs typeface="Times New Roman" panose="02020603050405020304" pitchFamily="18" charset="0"/>
              </a:rPr>
              <a:t>Things to consider:</a:t>
            </a:r>
            <a:r>
              <a:rPr lang="en-GB" sz="800" dirty="0">
                <a:solidFill>
                  <a:srgbClr val="000000"/>
                </a:solidFill>
                <a:effectLst/>
                <a:latin typeface="+mn-lt"/>
                <a:ea typeface="Calibri" panose="020F0502020204030204" pitchFamily="34" charset="0"/>
                <a:cs typeface="Times New Roman" panose="02020603050405020304" pitchFamily="18" charset="0"/>
              </a:rPr>
              <a:t> The closed environment of the car might result in high concentrations still being present inside the car. Participants in the discussion should be aware that removal of the victim can only be done in protective equipment. </a:t>
            </a:r>
            <a:r>
              <a:rPr lang="en-GB" sz="800" dirty="0" err="1">
                <a:solidFill>
                  <a:srgbClr val="000000"/>
                </a:solidFill>
                <a:effectLst/>
                <a:latin typeface="+mn-lt"/>
                <a:ea typeface="Calibri" panose="020F0502020204030204" pitchFamily="34" charset="0"/>
                <a:cs typeface="Times New Roman" panose="02020603050405020304" pitchFamily="18" charset="0"/>
              </a:rPr>
              <a:t>Offgassing</a:t>
            </a:r>
            <a:r>
              <a:rPr lang="en-GB" sz="800" dirty="0">
                <a:solidFill>
                  <a:srgbClr val="000000"/>
                </a:solidFill>
                <a:effectLst/>
                <a:latin typeface="+mn-lt"/>
                <a:ea typeface="Calibri" panose="020F0502020204030204" pitchFamily="34" charset="0"/>
                <a:cs typeface="Times New Roman" panose="02020603050405020304" pitchFamily="18" charset="0"/>
              </a:rPr>
              <a:t> from the victim once removed from the vehicle is of limited risk to responders </a:t>
            </a:r>
            <a:endParaRPr lang="nl-NL" sz="800" dirty="0">
              <a:effectLst/>
              <a:latin typeface="+mn-lt"/>
              <a:ea typeface="Calibri" panose="020F0502020204030204" pitchFamily="34" charset="0"/>
              <a:cs typeface="Times New Roman" panose="02020603050405020304" pitchFamily="18" charset="0"/>
            </a:endParaRPr>
          </a:p>
          <a:p>
            <a:endParaRPr lang="en-US" sz="800" u="sng" kern="1200" dirty="0">
              <a:solidFill>
                <a:schemeClr val="tx1"/>
              </a:solidFill>
              <a:effectLst/>
              <a:latin typeface="+mn-lt"/>
              <a:ea typeface="+mn-ea"/>
              <a:cs typeface="+mn-cs"/>
            </a:endParaRPr>
          </a:p>
          <a:p>
            <a:r>
              <a:rPr lang="en-US" sz="800" u="sng" kern="1200" dirty="0">
                <a:solidFill>
                  <a:schemeClr val="tx1"/>
                </a:solidFill>
                <a:effectLst/>
                <a:latin typeface="+mn-lt"/>
                <a:ea typeface="+mn-ea"/>
                <a:cs typeface="+mn-cs"/>
              </a:rPr>
              <a:t>POSSIBLE</a:t>
            </a:r>
            <a:r>
              <a:rPr lang="en-US" sz="800" u="sng" kern="1200" baseline="0" dirty="0">
                <a:solidFill>
                  <a:schemeClr val="tx1"/>
                </a:solidFill>
                <a:effectLst/>
                <a:latin typeface="+mn-lt"/>
                <a:ea typeface="+mn-ea"/>
                <a:cs typeface="+mn-cs"/>
              </a:rPr>
              <a:t> QUESTIONS (for the trainer to know, to facilitate the exercise if needed)</a:t>
            </a:r>
            <a:r>
              <a:rPr lang="en-US" sz="800" kern="1200" baseline="0" dirty="0">
                <a:solidFill>
                  <a:schemeClr val="tx1"/>
                </a:solidFill>
                <a:effectLst/>
                <a:latin typeface="+mn-lt"/>
                <a:ea typeface="+mn-ea"/>
                <a:cs typeface="+mn-cs"/>
              </a:rPr>
              <a:t>:</a:t>
            </a:r>
          </a:p>
          <a:p>
            <a:endParaRPr lang="en-US" sz="800" kern="1200" baseline="0" dirty="0">
              <a:solidFill>
                <a:schemeClr val="tx1"/>
              </a:solidFill>
              <a:effectLst/>
              <a:latin typeface="+mn-lt"/>
              <a:ea typeface="+mn-ea"/>
              <a:cs typeface="+mn-cs"/>
            </a:endParaRPr>
          </a:p>
          <a:p>
            <a:pPr marL="88900" indent="0">
              <a:buNone/>
            </a:pPr>
            <a:r>
              <a:rPr lang="en-US" sz="800" b="1" dirty="0">
                <a:latin typeface="+mn-lt"/>
              </a:rPr>
              <a:t>DO request general information on the health of the caller</a:t>
            </a:r>
          </a:p>
          <a:p>
            <a:pPr marL="88900" indent="0">
              <a:buNone/>
            </a:pPr>
            <a:r>
              <a:rPr lang="en-US" sz="800" i="1" dirty="0">
                <a:latin typeface="+mn-lt"/>
              </a:rPr>
              <a:t>The caller declares that she smelt a foul odor and had to cough a couple of times but is doing fine now</a:t>
            </a:r>
          </a:p>
          <a:p>
            <a:pPr marL="88900" indent="0">
              <a:buNone/>
            </a:pPr>
            <a:r>
              <a:rPr lang="en-US" sz="800" b="1" dirty="0">
                <a:latin typeface="+mn-lt"/>
              </a:rPr>
              <a:t>Do ask the caller the exact location</a:t>
            </a:r>
          </a:p>
          <a:p>
            <a:pPr marL="88900" indent="0">
              <a:buNone/>
            </a:pPr>
            <a:r>
              <a:rPr lang="en-US" sz="800" i="1" dirty="0">
                <a:latin typeface="+mn-lt"/>
              </a:rPr>
              <a:t>The caller provides the exact location of the incident </a:t>
            </a:r>
          </a:p>
          <a:p>
            <a:pPr marL="88900" indent="0">
              <a:buNone/>
            </a:pPr>
            <a:r>
              <a:rPr lang="en-US" sz="800" b="1" dirty="0">
                <a:latin typeface="+mn-lt"/>
              </a:rPr>
              <a:t>Do ask the caller on the health of her father  </a:t>
            </a:r>
          </a:p>
          <a:p>
            <a:pPr marL="88900" indent="0">
              <a:buNone/>
            </a:pPr>
            <a:r>
              <a:rPr lang="en-US" sz="800" i="1" dirty="0">
                <a:latin typeface="+mn-lt"/>
              </a:rPr>
              <a:t>The caller declares that her father is unconscious but seems to be breathing </a:t>
            </a:r>
            <a:endParaRPr lang="en-US" sz="800" b="1" dirty="0">
              <a:latin typeface="+mn-lt"/>
            </a:endParaRPr>
          </a:p>
          <a:p>
            <a:pPr marL="88900" indent="0">
              <a:buNone/>
            </a:pPr>
            <a:r>
              <a:rPr lang="en-US" sz="800" b="1" dirty="0">
                <a:latin typeface="+mn-lt"/>
              </a:rPr>
              <a:t>Do comfort the caller, let het move to a safe location and say help is underway </a:t>
            </a:r>
          </a:p>
          <a:p>
            <a:pPr marL="0" indent="0">
              <a:buFont typeface="Arial" panose="020B0604020202020204" pitchFamily="34" charset="0"/>
              <a:buNone/>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numerous suicide incidents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https://www.wired.com/2009/03/japanese-deterg/</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https://riverview.org/downloads/pdfs/rvh-ems-chemical-suicide-presentation.pdf</a:t>
            </a:r>
          </a:p>
          <a:p>
            <a:pPr marL="0" marR="0" lvl="0" indent="0" algn="l" defTabSz="914400" rtl="0" eaLnBrk="1" fontAlgn="auto" latinLnBrk="0" hangingPunct="1">
              <a:lnSpc>
                <a:spcPct val="100000"/>
              </a:lnSpc>
              <a:spcBef>
                <a:spcPts val="0"/>
              </a:spcBef>
              <a:spcAft>
                <a:spcPts val="0"/>
              </a:spcAft>
              <a:buClrTx/>
              <a:buSzTx/>
              <a:buFontTx/>
              <a:buNone/>
              <a:tabLst/>
              <a:defRPr/>
            </a:pPr>
            <a:r>
              <a:rPr lang="nl-NL" sz="800" b="0" i="0" u="none" strike="noStrike" baseline="0" dirty="0">
                <a:solidFill>
                  <a:srgbClr val="0462C1"/>
                </a:solidFill>
                <a:latin typeface="+mn-lt"/>
              </a:rPr>
              <a:t>https://link.springer.com/article/10.1186/1745-6673-5-28 </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15475490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6.1P Scenario discussions: How to recognize possible CBRN release and initiate alarm protocol [COUNTRY BASED]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1" kern="1200" baseline="0" dirty="0">
                <a:solidFill>
                  <a:schemeClr val="tx1"/>
                </a:solidFill>
                <a:effectLst/>
                <a:latin typeface="+mn-lt"/>
                <a:ea typeface="+mn-ea"/>
                <a:cs typeface="+mn-cs"/>
              </a:rPr>
              <a:t>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differentiate </a:t>
            </a:r>
            <a:r>
              <a:rPr kumimoji="0" lang="en-US" sz="800" b="0" i="0" u="none" strike="noStrike" kern="1200" cap="none" spc="0" normalizeH="0" baseline="0" noProof="0" dirty="0">
                <a:ln>
                  <a:noFill/>
                </a:ln>
                <a:solidFill>
                  <a:prstClr val="black"/>
                </a:solidFill>
                <a:effectLst/>
                <a:uLnTx/>
                <a:uFillTx/>
                <a:latin typeface="+mn-lt"/>
                <a:ea typeface="+mn-ea"/>
                <a:cs typeface="+mn-cs"/>
              </a:rPr>
              <a:t>a possible CBRN incident (from normal incident) and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procedures &amp; protocols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12. Chemical suicide in car </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6.1 Scenario 12 Emergency call 12– </a:t>
            </a:r>
            <a:r>
              <a:rPr lang="en-US" sz="800" dirty="0">
                <a:latin typeface="+mn-lt"/>
              </a:rPr>
              <a:t>chemical suicide in car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reply to the questions </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With</a:t>
            </a:r>
            <a:r>
              <a:rPr lang="en-US" sz="800" kern="1200" baseline="0" dirty="0">
                <a:solidFill>
                  <a:schemeClr val="tx1"/>
                </a:solidFill>
                <a:effectLst/>
                <a:latin typeface="+mn-lt"/>
                <a:ea typeface="+mn-ea"/>
                <a:cs typeface="+mn-cs"/>
              </a:rPr>
              <a:t> the information on the scenario that have been provided, facilitate the exercise by stimulating a discussion on the additional elements that would be required for a DO to pass the call to the requested emergency service.</a:t>
            </a:r>
          </a:p>
          <a:p>
            <a:endParaRPr lang="en-US" sz="800" kern="1200" baseline="0" dirty="0">
              <a:solidFill>
                <a:schemeClr val="tx1"/>
              </a:solidFill>
              <a:effectLst/>
              <a:latin typeface="+mn-lt"/>
              <a:ea typeface="+mn-ea"/>
              <a:cs typeface="+mn-cs"/>
            </a:endParaRPr>
          </a:p>
          <a:p>
            <a:r>
              <a:rPr lang="en-GB" sz="800" b="0" u="sng" kern="1200" noProof="0" dirty="0">
                <a:solidFill>
                  <a:schemeClr val="tx1"/>
                </a:solidFill>
                <a:effectLst/>
                <a:latin typeface="+mn-lt"/>
                <a:ea typeface="+mn-ea"/>
                <a:cs typeface="+mn-cs"/>
              </a:rPr>
              <a:t>Full scenario</a:t>
            </a:r>
          </a:p>
          <a:p>
            <a:pPr>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At around 14:30 am, the dispatch office of the ambulance  receives a report from a panicked family member who says her father is sitting in a car and is unconscious. She pulled him out of the car and a foul egg smell came out when she opened the door .</a:t>
            </a:r>
            <a:endParaRPr lang="nl-NL" sz="800" dirty="0">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In the car is the father, a suicide note, a bucket in which a chemical reaction has taken place and a warning on the window.</a:t>
            </a:r>
            <a:endParaRPr lang="nl-NL" sz="800" dirty="0">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The person in the car committed suicide by mixing two chemicals (toilet cleaner and lime sulfur) in a bucket resulting in hydrogen sulfide</a:t>
            </a:r>
            <a:endParaRPr lang="nl-NL" sz="800" dirty="0">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en-GB" sz="800" b="1" dirty="0">
                <a:solidFill>
                  <a:srgbClr val="000000"/>
                </a:solidFill>
                <a:effectLst/>
                <a:latin typeface="+mn-lt"/>
                <a:ea typeface="Calibri" panose="020F0502020204030204" pitchFamily="34" charset="0"/>
                <a:cs typeface="Times New Roman" panose="02020603050405020304" pitchFamily="18" charset="0"/>
              </a:rPr>
              <a:t>Things to consider:</a:t>
            </a:r>
            <a:r>
              <a:rPr lang="en-GB" sz="800" dirty="0">
                <a:solidFill>
                  <a:srgbClr val="000000"/>
                </a:solidFill>
                <a:effectLst/>
                <a:latin typeface="+mn-lt"/>
                <a:ea typeface="Calibri" panose="020F0502020204030204" pitchFamily="34" charset="0"/>
                <a:cs typeface="Times New Roman" panose="02020603050405020304" pitchFamily="18" charset="0"/>
              </a:rPr>
              <a:t> The closed environment of the car might result in high concentrations still being present inside the car. Participants in the discussion should be aware that removal of the victim can only be done in protective equipment. </a:t>
            </a:r>
            <a:r>
              <a:rPr lang="en-GB" sz="800" dirty="0" err="1">
                <a:solidFill>
                  <a:srgbClr val="000000"/>
                </a:solidFill>
                <a:effectLst/>
                <a:latin typeface="+mn-lt"/>
                <a:ea typeface="Calibri" panose="020F0502020204030204" pitchFamily="34" charset="0"/>
                <a:cs typeface="Times New Roman" panose="02020603050405020304" pitchFamily="18" charset="0"/>
              </a:rPr>
              <a:t>Offgassing</a:t>
            </a:r>
            <a:r>
              <a:rPr lang="en-GB" sz="800" dirty="0">
                <a:solidFill>
                  <a:srgbClr val="000000"/>
                </a:solidFill>
                <a:effectLst/>
                <a:latin typeface="+mn-lt"/>
                <a:ea typeface="Calibri" panose="020F0502020204030204" pitchFamily="34" charset="0"/>
                <a:cs typeface="Times New Roman" panose="02020603050405020304" pitchFamily="18" charset="0"/>
              </a:rPr>
              <a:t> from the victim once removed from the vehicle is of limited risk to responders </a:t>
            </a:r>
            <a:endParaRPr lang="nl-NL" sz="800" dirty="0">
              <a:effectLst/>
              <a:latin typeface="+mn-lt"/>
              <a:ea typeface="Calibri" panose="020F0502020204030204" pitchFamily="34" charset="0"/>
              <a:cs typeface="Times New Roman" panose="02020603050405020304" pitchFamily="18" charset="0"/>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numerous suicide incidents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https://www.wired.com/2009/03/japanese-deterg/</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https://riverview.org/downloads/pdfs/rvh-ems-chemical-suicide-presentation.pdf</a:t>
            </a:r>
          </a:p>
          <a:p>
            <a:pPr marL="0" marR="0" lvl="0" indent="0" algn="l" defTabSz="914400" rtl="0" eaLnBrk="1" fontAlgn="auto" latinLnBrk="0" hangingPunct="1">
              <a:lnSpc>
                <a:spcPct val="100000"/>
              </a:lnSpc>
              <a:spcBef>
                <a:spcPts val="0"/>
              </a:spcBef>
              <a:spcAft>
                <a:spcPts val="0"/>
              </a:spcAft>
              <a:buClrTx/>
              <a:buSzTx/>
              <a:buFontTx/>
              <a:buNone/>
              <a:tabLst/>
              <a:defRPr/>
            </a:pPr>
            <a:r>
              <a:rPr lang="nl-NL" sz="800" b="0" i="0" u="none" strike="noStrike" baseline="0" dirty="0">
                <a:solidFill>
                  <a:srgbClr val="0462C1"/>
                </a:solidFill>
                <a:latin typeface="+mn-lt"/>
              </a:rPr>
              <a:t>https://link.springer.com/article/10.1186/1745-6673-5-28 </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234972212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6.1P Scenario discussions: How to recognize possible CBRN release and initiate alarm protocol [COUNTRY BASED]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1" kern="1200" baseline="0" dirty="0">
                <a:solidFill>
                  <a:schemeClr val="tx1"/>
                </a:solidFill>
                <a:effectLst/>
                <a:latin typeface="+mn-lt"/>
                <a:ea typeface="+mn-ea"/>
                <a:cs typeface="+mn-cs"/>
              </a:rPr>
              <a:t>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differentiate </a:t>
            </a:r>
            <a:r>
              <a:rPr kumimoji="0" lang="en-US" sz="800" b="0" i="0" u="none" strike="noStrike" kern="1200" cap="none" spc="0" normalizeH="0" baseline="0" noProof="0" dirty="0">
                <a:ln>
                  <a:noFill/>
                </a:ln>
                <a:solidFill>
                  <a:prstClr val="black"/>
                </a:solidFill>
                <a:effectLst/>
                <a:uLnTx/>
                <a:uFillTx/>
                <a:latin typeface="+mn-lt"/>
                <a:ea typeface="+mn-ea"/>
                <a:cs typeface="+mn-cs"/>
              </a:rPr>
              <a:t>a possible CBRN incident (from normal incident) and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procedures &amp; protocols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12. Chemical suicide in car </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6.1 Scenario 12 Emergency call 12– </a:t>
            </a:r>
            <a:r>
              <a:rPr lang="en-US" sz="800" dirty="0">
                <a:latin typeface="+mn-lt"/>
              </a:rPr>
              <a:t>chemical suicide in car</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list the questions that they would ask to the facilitator playing the role of the person performing the emergency call</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With</a:t>
            </a:r>
            <a:r>
              <a:rPr lang="en-US" sz="800" kern="1200" baseline="0" dirty="0">
                <a:solidFill>
                  <a:schemeClr val="tx1"/>
                </a:solidFill>
                <a:effectLst/>
                <a:latin typeface="+mn-lt"/>
                <a:ea typeface="+mn-ea"/>
                <a:cs typeface="+mn-cs"/>
              </a:rPr>
              <a:t> the information on the scenario that have been provided, facilitate the exercise by stimulating a discussion and allow DO to provide the formulation of additional questions they would like to ask to the caller to identify the possible occurrence of a CBRN event.</a:t>
            </a:r>
          </a:p>
          <a:p>
            <a:endParaRPr lang="en-GB" sz="800" b="0" u="sng" kern="1200" noProof="0" dirty="0">
              <a:solidFill>
                <a:schemeClr val="tx1"/>
              </a:solidFill>
              <a:effectLst/>
              <a:latin typeface="+mn-lt"/>
              <a:ea typeface="+mn-ea"/>
              <a:cs typeface="+mn-cs"/>
            </a:endParaRPr>
          </a:p>
          <a:p>
            <a:r>
              <a:rPr lang="en-GB" sz="800" b="0" u="sng" kern="1200" noProof="0" dirty="0">
                <a:solidFill>
                  <a:schemeClr val="tx1"/>
                </a:solidFill>
                <a:effectLst/>
                <a:latin typeface="+mn-lt"/>
                <a:ea typeface="+mn-ea"/>
                <a:cs typeface="+mn-cs"/>
              </a:rPr>
              <a:t>Full scenario</a:t>
            </a:r>
          </a:p>
          <a:p>
            <a:pPr>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At around 14:30 am, the dispatch office of the ambulance  receives a report from a panicked family member who says her father is sitting in a car and is unconscious. She pulled him out of the car and a foul egg smell came out when she opened the door .</a:t>
            </a:r>
            <a:endParaRPr lang="nl-NL" sz="800" dirty="0">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In the car is the father, a suicide note, a bucket in which a chemical reaction has taken place and a warning on the window.</a:t>
            </a:r>
            <a:endParaRPr lang="nl-NL" sz="800" dirty="0">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The person in the car committed suicide by mixing two chemicals (toilet cleaner and lime sulfur) in a bucket resulting in hydrogen sulfide</a:t>
            </a:r>
            <a:endParaRPr lang="nl-NL" sz="800" dirty="0">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en-GB" sz="800" b="1" dirty="0">
                <a:solidFill>
                  <a:srgbClr val="000000"/>
                </a:solidFill>
                <a:effectLst/>
                <a:latin typeface="+mn-lt"/>
                <a:ea typeface="Calibri" panose="020F0502020204030204" pitchFamily="34" charset="0"/>
                <a:cs typeface="Times New Roman" panose="02020603050405020304" pitchFamily="18" charset="0"/>
              </a:rPr>
              <a:t>Things to consider:</a:t>
            </a:r>
            <a:r>
              <a:rPr lang="en-GB" sz="800" dirty="0">
                <a:solidFill>
                  <a:srgbClr val="000000"/>
                </a:solidFill>
                <a:effectLst/>
                <a:latin typeface="+mn-lt"/>
                <a:ea typeface="Calibri" panose="020F0502020204030204" pitchFamily="34" charset="0"/>
                <a:cs typeface="Times New Roman" panose="02020603050405020304" pitchFamily="18" charset="0"/>
              </a:rPr>
              <a:t> The closed environment of the car might result in high concentrations still being present inside the car. Participants in the discussion should be aware that removal of the victim can only be done in protective equipment. Off-gassing from the victim once removed from the vehicle is of limited risk to responders </a:t>
            </a:r>
            <a:endParaRPr lang="nl-NL" sz="800" dirty="0">
              <a:effectLst/>
              <a:latin typeface="+mn-lt"/>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numerous suicide incidents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https://www.wired.com/2009/03/japanese-deterg/</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https://riverview.org/downloads/pdfs/rvh-ems-chemical-suicide-presentation.pdf</a:t>
            </a:r>
          </a:p>
          <a:p>
            <a:pPr marL="0" marR="0" lvl="0" indent="0" algn="l" defTabSz="914400" rtl="0" eaLnBrk="1" fontAlgn="auto" latinLnBrk="0" hangingPunct="1">
              <a:lnSpc>
                <a:spcPct val="100000"/>
              </a:lnSpc>
              <a:spcBef>
                <a:spcPts val="0"/>
              </a:spcBef>
              <a:spcAft>
                <a:spcPts val="0"/>
              </a:spcAft>
              <a:buClrTx/>
              <a:buSzTx/>
              <a:buFontTx/>
              <a:buNone/>
              <a:tabLst/>
              <a:defRPr/>
            </a:pPr>
            <a:r>
              <a:rPr lang="nl-NL" sz="800" b="0" i="0" u="none" strike="noStrike" baseline="0" dirty="0">
                <a:solidFill>
                  <a:srgbClr val="0462C1"/>
                </a:solidFill>
                <a:latin typeface="+mn-lt"/>
              </a:rPr>
              <a:t>https://link.springer.com/article/10.1186/1745-6673-5-28 </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9399234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4.1P Scenario discussions: Identify possible CBRN releases by asking the right questions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signs of a potential CBRN release and (</a:t>
            </a:r>
            <a:r>
              <a:rPr kumimoji="0" lang="en-US" sz="800" b="0" i="0" u="sng" strike="noStrike" kern="1200" cap="none" spc="0" normalizeH="0" baseline="0" noProof="0" dirty="0">
                <a:ln>
                  <a:noFill/>
                </a:ln>
                <a:solidFill>
                  <a:prstClr val="black"/>
                </a:solidFill>
                <a:effectLst/>
                <a:uLnTx/>
                <a:uFillTx/>
                <a:latin typeface="+mn-lt"/>
                <a:ea typeface="+mn-ea"/>
                <a:cs typeface="+mn-cs"/>
              </a:rPr>
              <a:t>initiate</a:t>
            </a:r>
            <a:r>
              <a:rPr kumimoji="0" lang="en-US" sz="800" b="0" i="0" u="none" strike="noStrike" kern="1200" cap="none" spc="0" normalizeH="0" baseline="0" noProof="0" dirty="0">
                <a:ln>
                  <a:noFill/>
                </a:ln>
                <a:solidFill>
                  <a:prstClr val="black"/>
                </a:solidFill>
                <a:effectLst/>
                <a:uLnTx/>
                <a:uFillTx/>
                <a:latin typeface="+mn-lt"/>
                <a:ea typeface="+mn-ea"/>
                <a:cs typeface="+mn-cs"/>
              </a:rPr>
              <a:t> first) respond(</a:t>
            </a:r>
            <a:r>
              <a:rPr kumimoji="0" lang="en-US" sz="800" b="0" i="0" u="none" strike="noStrike" kern="1200" cap="none" spc="0" normalizeH="0" baseline="0" noProof="0" dirty="0" err="1">
                <a:ln>
                  <a:noFill/>
                </a:ln>
                <a:solidFill>
                  <a:prstClr val="black"/>
                </a:solidFill>
                <a:effectLst/>
                <a:uLnTx/>
                <a:uFillTx/>
                <a:latin typeface="+mn-lt"/>
                <a:ea typeface="+mn-ea"/>
                <a:cs typeface="+mn-cs"/>
              </a:rPr>
              <a:t>ers</a:t>
            </a:r>
            <a:r>
              <a:rPr kumimoji="0" lang="en-US" sz="800" b="0" i="0" u="none" strike="noStrike" kern="1200" cap="none" spc="0" normalizeH="0" baseline="0" noProof="0" dirty="0">
                <a:ln>
                  <a:noFill/>
                </a:ln>
                <a:solidFill>
                  <a:prstClr val="black"/>
                </a:solidFill>
                <a:effectLst/>
                <a:uLnTx/>
                <a:uFillTx/>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12. Chemical suicide in car </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4.1 Scenario 12 Chemical suicide in car.</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associate the scenario to some key images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b="1" kern="1200" baseline="0" dirty="0">
                <a:solidFill>
                  <a:schemeClr val="tx1"/>
                </a:solidFill>
                <a:effectLst/>
                <a:latin typeface="+mn-lt"/>
                <a:ea typeface="+mn-ea"/>
                <a:cs typeface="+mn-cs"/>
              </a:rPr>
              <a:t> </a:t>
            </a:r>
            <a:r>
              <a:rPr lang="en-US" sz="800" b="0" kern="1200" baseline="0" dirty="0">
                <a:solidFill>
                  <a:schemeClr val="tx1"/>
                </a:solidFill>
                <a:effectLst/>
                <a:latin typeface="+mn-lt"/>
                <a:ea typeface="+mn-ea"/>
                <a:cs typeface="+mn-cs"/>
              </a:rPr>
              <a:t>The trainer can start to introduce the scenario by taking advantage of the images</a:t>
            </a:r>
            <a:endParaRPr lang="en-US"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numerous suicide incidents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https://www.wired.com/2009/03/japanese-deterg/</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https://riverview.org/downloads/pdfs/rvh-ems-chemical-suicide-presentation.pdf</a:t>
            </a:r>
          </a:p>
          <a:p>
            <a:pPr marL="0" marR="0" lvl="0" indent="0" algn="l" defTabSz="914400" rtl="0" eaLnBrk="1" fontAlgn="auto" latinLnBrk="0" hangingPunct="1">
              <a:lnSpc>
                <a:spcPct val="100000"/>
              </a:lnSpc>
              <a:spcBef>
                <a:spcPts val="0"/>
              </a:spcBef>
              <a:spcAft>
                <a:spcPts val="0"/>
              </a:spcAft>
              <a:buClrTx/>
              <a:buSzTx/>
              <a:buFontTx/>
              <a:buNone/>
              <a:tabLst/>
              <a:defRPr/>
            </a:pPr>
            <a:r>
              <a:rPr lang="nl-NL" sz="800" b="0" i="0" u="none" strike="noStrike" baseline="0" dirty="0">
                <a:solidFill>
                  <a:srgbClr val="0462C1"/>
                </a:solidFill>
                <a:latin typeface="+mn-lt"/>
              </a:rPr>
              <a:t>https://link.springer.com/article/10.1186/1745-6673-5-28 </a:t>
            </a:r>
            <a:endParaRPr lang="en-US" sz="800" i="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 </a:t>
            </a:r>
            <a:r>
              <a:rPr lang="en-US" sz="800" b="0" kern="1200" dirty="0">
                <a:solidFill>
                  <a:schemeClr val="tx1"/>
                </a:solidFill>
                <a:effectLst/>
                <a:latin typeface="+mn-lt"/>
                <a:ea typeface="+mn-ea"/>
                <a:cs typeface="+mn-cs"/>
              </a:rPr>
              <a:t>car with hazard sign and responders active around car </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p>
          <a:p>
            <a:r>
              <a:rPr lang="en-US" sz="800" b="0" kern="1200" dirty="0">
                <a:solidFill>
                  <a:schemeClr val="tx1"/>
                </a:solidFill>
                <a:effectLst/>
                <a:latin typeface="+mn-lt"/>
                <a:ea typeface="+mn-ea"/>
                <a:cs typeface="+mn-cs"/>
              </a:rPr>
              <a:t>https://regionviiems.com/ </a:t>
            </a:r>
          </a:p>
          <a:p>
            <a:r>
              <a:rPr lang="en-US" sz="800" b="0" kern="1200" dirty="0">
                <a:solidFill>
                  <a:schemeClr val="tx1"/>
                </a:solidFill>
                <a:effectLst/>
                <a:latin typeface="+mn-lt"/>
                <a:ea typeface="+mn-ea"/>
                <a:cs typeface="+mn-cs"/>
              </a:rPr>
              <a:t>https://www.wired.com/2009/03/japanese-deterg/ </a:t>
            </a:r>
          </a:p>
          <a:p>
            <a:r>
              <a:rPr lang="en-US" sz="800" b="0" kern="1200" dirty="0">
                <a:solidFill>
                  <a:schemeClr val="tx1"/>
                </a:solidFill>
                <a:effectLst/>
                <a:latin typeface="+mn-lt"/>
                <a:ea typeface="+mn-ea"/>
                <a:cs typeface="+mn-cs"/>
              </a:rPr>
              <a:t>The Melody consortium has done its utmost to trace the copyright owner of the photos used in the current presentation under fair use conditions. In case your photo hasn’t been properly acknowledged, please contact www.melodytraining.eu and the photo will be removed.</a:t>
            </a: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9506827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4.1P Scenario discussions: Identify possible CBRN releases by asking the right questions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signs of a potential CBRN release and (</a:t>
            </a:r>
            <a:r>
              <a:rPr kumimoji="0" lang="en-US" sz="800" b="0" i="0" u="sng" strike="noStrike" kern="1200" cap="none" spc="0" normalizeH="0" baseline="0" noProof="0" dirty="0">
                <a:ln>
                  <a:noFill/>
                </a:ln>
                <a:solidFill>
                  <a:prstClr val="black"/>
                </a:solidFill>
                <a:effectLst/>
                <a:uLnTx/>
                <a:uFillTx/>
                <a:latin typeface="+mn-lt"/>
                <a:ea typeface="+mn-ea"/>
                <a:cs typeface="+mn-cs"/>
              </a:rPr>
              <a:t>initiate</a:t>
            </a:r>
            <a:r>
              <a:rPr kumimoji="0" lang="en-US" sz="800" b="0" i="0" u="none" strike="noStrike" kern="1200" cap="none" spc="0" normalizeH="0" baseline="0" noProof="0" dirty="0">
                <a:ln>
                  <a:noFill/>
                </a:ln>
                <a:solidFill>
                  <a:prstClr val="black"/>
                </a:solidFill>
                <a:effectLst/>
                <a:uLnTx/>
                <a:uFillTx/>
                <a:latin typeface="+mn-lt"/>
                <a:ea typeface="+mn-ea"/>
                <a:cs typeface="+mn-cs"/>
              </a:rPr>
              <a:t> first) respond(</a:t>
            </a:r>
            <a:r>
              <a:rPr kumimoji="0" lang="en-US" sz="800" b="0" i="0" u="none" strike="noStrike" kern="1200" cap="none" spc="0" normalizeH="0" baseline="0" noProof="0" dirty="0" err="1">
                <a:ln>
                  <a:noFill/>
                </a:ln>
                <a:solidFill>
                  <a:prstClr val="black"/>
                </a:solidFill>
                <a:effectLst/>
                <a:uLnTx/>
                <a:uFillTx/>
                <a:latin typeface="+mn-lt"/>
                <a:ea typeface="+mn-ea"/>
                <a:cs typeface="+mn-cs"/>
              </a:rPr>
              <a:t>ers</a:t>
            </a:r>
            <a:r>
              <a:rPr kumimoji="0" lang="en-US" sz="800" b="0" i="0" u="none" strike="noStrike" kern="1200" cap="none" spc="0" normalizeH="0" baseline="0" noProof="0" dirty="0">
                <a:ln>
                  <a:noFill/>
                </a:ln>
                <a:solidFill>
                  <a:prstClr val="black"/>
                </a:solidFill>
                <a:effectLst/>
                <a:uLnTx/>
                <a:uFillTx/>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12. Chemical suicide in car </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4.1 Scenario 12 chemical suicide in car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become aware of the elements on which they should base their needs assessment and the following actions to take.</a:t>
            </a:r>
          </a:p>
          <a:p>
            <a:r>
              <a:rPr lang="en-US" sz="800" b="1" kern="1200" dirty="0">
                <a:solidFill>
                  <a:schemeClr val="tx1"/>
                </a:solidFill>
                <a:effectLst/>
                <a:latin typeface="+mn-lt"/>
                <a:ea typeface="+mn-ea"/>
                <a:cs typeface="+mn-cs"/>
              </a:rPr>
              <a:t>Instructions for the trainer:</a:t>
            </a:r>
            <a:r>
              <a:rPr lang="en-US" sz="800" b="0" kern="1200" baseline="0" dirty="0">
                <a:solidFill>
                  <a:schemeClr val="tx1"/>
                </a:solidFill>
                <a:effectLst/>
                <a:latin typeface="+mn-lt"/>
                <a:ea typeface="+mn-ea"/>
                <a:cs typeface="+mn-cs"/>
              </a:rPr>
              <a:t> Being aware of the development of the scenario, the trainer should facilitate the discussion with the trainees.</a:t>
            </a:r>
            <a:endParaRPr lang="en-US"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numerous suicide incidents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https://www.wired.com/2009/03/japanese-deterg/</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https://riverview.org/downloads/pdfs/rvh-ems-chemical-suicide-presentation.pdf</a:t>
            </a:r>
          </a:p>
          <a:p>
            <a:pPr marL="0" marR="0" lvl="0" indent="0" algn="l" defTabSz="914400" rtl="0" eaLnBrk="1" fontAlgn="auto" latinLnBrk="0" hangingPunct="1">
              <a:lnSpc>
                <a:spcPct val="100000"/>
              </a:lnSpc>
              <a:spcBef>
                <a:spcPts val="0"/>
              </a:spcBef>
              <a:spcAft>
                <a:spcPts val="0"/>
              </a:spcAft>
              <a:buClrTx/>
              <a:buSzTx/>
              <a:buFontTx/>
              <a:buNone/>
              <a:tabLst/>
              <a:defRPr/>
            </a:pPr>
            <a:r>
              <a:rPr lang="nl-NL" sz="800" b="0" i="0" u="none" strike="noStrike" baseline="0" dirty="0">
                <a:solidFill>
                  <a:srgbClr val="0462C1"/>
                </a:solidFill>
                <a:latin typeface="+mn-lt"/>
              </a:rPr>
              <a:t>https://link.springer.com/article/10.1186/1745-6673-5-28 </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24188207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4.1P Scenario discussions: Identify possible CBRN releases by asking the right questions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signs of a potential CBRN release and (</a:t>
            </a:r>
            <a:r>
              <a:rPr kumimoji="0" lang="en-US" sz="800" b="0" i="0" u="sng" strike="noStrike" kern="1200" cap="none" spc="0" normalizeH="0" baseline="0" noProof="0" dirty="0">
                <a:ln>
                  <a:noFill/>
                </a:ln>
                <a:solidFill>
                  <a:prstClr val="black"/>
                </a:solidFill>
                <a:effectLst/>
                <a:uLnTx/>
                <a:uFillTx/>
                <a:latin typeface="+mn-lt"/>
                <a:ea typeface="+mn-ea"/>
                <a:cs typeface="+mn-cs"/>
              </a:rPr>
              <a:t>initiate</a:t>
            </a:r>
            <a:r>
              <a:rPr kumimoji="0" lang="en-US" sz="800" b="0" i="0" u="none" strike="noStrike" kern="1200" cap="none" spc="0" normalizeH="0" baseline="0" noProof="0" dirty="0">
                <a:ln>
                  <a:noFill/>
                </a:ln>
                <a:solidFill>
                  <a:prstClr val="black"/>
                </a:solidFill>
                <a:effectLst/>
                <a:uLnTx/>
                <a:uFillTx/>
                <a:latin typeface="+mn-lt"/>
                <a:ea typeface="+mn-ea"/>
                <a:cs typeface="+mn-cs"/>
              </a:rPr>
              <a:t> first) respond(</a:t>
            </a:r>
            <a:r>
              <a:rPr kumimoji="0" lang="en-US" sz="800" b="0" i="0" u="none" strike="noStrike" kern="1200" cap="none" spc="0" normalizeH="0" baseline="0" noProof="0" dirty="0" err="1">
                <a:ln>
                  <a:noFill/>
                </a:ln>
                <a:solidFill>
                  <a:prstClr val="black"/>
                </a:solidFill>
                <a:effectLst/>
                <a:uLnTx/>
                <a:uFillTx/>
                <a:latin typeface="+mn-lt"/>
                <a:ea typeface="+mn-ea"/>
                <a:cs typeface="+mn-cs"/>
              </a:rPr>
              <a:t>ers</a:t>
            </a:r>
            <a:r>
              <a:rPr kumimoji="0" lang="en-US" sz="800" b="0" i="0" u="none" strike="noStrike" kern="1200" cap="none" spc="0" normalizeH="0" baseline="0" noProof="0" dirty="0">
                <a:ln>
                  <a:noFill/>
                </a:ln>
                <a:solidFill>
                  <a:prstClr val="black"/>
                </a:solidFill>
                <a:effectLst/>
                <a:uLnTx/>
                <a:uFillTx/>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12. Chemical suicide in car </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4.1 Scenario 12 chemical suicide in car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have to identify the right questions to be asked in this scenario in order to identify the likelihood of a possible CBRN release and to know which information should be shared with the chain of command.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Point out that the normal information </a:t>
            </a:r>
            <a:r>
              <a:rPr lang="en-US" sz="800" dirty="0">
                <a:latin typeface="+mn-lt"/>
              </a:rPr>
              <a:t>exchange </a:t>
            </a:r>
            <a:r>
              <a:rPr lang="en-US" sz="800" b="0" kern="1200" dirty="0">
                <a:solidFill>
                  <a:schemeClr val="tx1"/>
                </a:solidFill>
                <a:effectLst/>
                <a:latin typeface="+mn-lt"/>
                <a:ea typeface="+mn-ea"/>
                <a:cs typeface="+mn-cs"/>
              </a:rPr>
              <a:t>protocols include words like 'location', 'number of casualties', 'indoors/ outdoors' etc.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These items may </a:t>
            </a:r>
            <a:r>
              <a:rPr lang="en-US" sz="800" dirty="0">
                <a:latin typeface="+mn-lt"/>
              </a:rPr>
              <a:t>reveal </a:t>
            </a:r>
            <a:r>
              <a:rPr lang="en-US" sz="800" b="0" kern="1200" dirty="0">
                <a:solidFill>
                  <a:schemeClr val="tx1"/>
                </a:solidFill>
                <a:effectLst/>
                <a:latin typeface="+mn-lt"/>
                <a:ea typeface="+mn-ea"/>
                <a:cs typeface="+mn-cs"/>
              </a:rPr>
              <a:t>crucial information (i.e. have added value) from the perspective of a (possible) CBRN release.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Also point out that these questions </a:t>
            </a:r>
            <a:r>
              <a:rPr lang="en-US" sz="800" b="0" kern="1200" dirty="0">
                <a:solidFill>
                  <a:schemeClr val="tx1"/>
                </a:solidFill>
                <a:effectLst/>
                <a:latin typeface="+mn-lt"/>
                <a:ea typeface="+mn-ea"/>
                <a:cs typeface="+mn-cs"/>
              </a:rPr>
              <a:t>can </a:t>
            </a:r>
            <a:r>
              <a:rPr lang="en-US" sz="800" dirty="0">
                <a:latin typeface="+mn-lt"/>
              </a:rPr>
              <a:t>only </a:t>
            </a:r>
            <a:r>
              <a:rPr lang="en-US" sz="800" b="0" kern="1200" dirty="0">
                <a:solidFill>
                  <a:schemeClr val="tx1"/>
                </a:solidFill>
                <a:effectLst/>
                <a:latin typeface="+mn-lt"/>
                <a:ea typeface="+mn-ea"/>
                <a:cs typeface="+mn-cs"/>
              </a:rPr>
              <a:t>be answered by </a:t>
            </a:r>
            <a:r>
              <a:rPr lang="en-US" sz="800" dirty="0">
                <a:latin typeface="+mn-lt"/>
              </a:rPr>
              <a:t>the caller(s) own </a:t>
            </a:r>
            <a:r>
              <a:rPr lang="en-US" sz="800" b="0" kern="1200" dirty="0">
                <a:solidFill>
                  <a:schemeClr val="tx1"/>
                </a:solidFill>
                <a:effectLst/>
                <a:latin typeface="+mn-lt"/>
                <a:ea typeface="+mn-ea"/>
                <a:cs typeface="+mn-cs"/>
              </a:rPr>
              <a:t>observations </a:t>
            </a:r>
            <a:r>
              <a:rPr lang="en-US" sz="800" dirty="0">
                <a:latin typeface="+mn-lt"/>
              </a:rPr>
              <a:t>- what they can see, hear, smell etc.</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r>
              <a:rPr lang="en-US" sz="800" dirty="0">
                <a:latin typeface="+mn-lt"/>
              </a:rPr>
              <a:t>In this slide,</a:t>
            </a:r>
            <a:r>
              <a:rPr lang="en-US" sz="800" baseline="0" dirty="0">
                <a:latin typeface="+mn-lt"/>
              </a:rPr>
              <a:t> the trainer should facilitate the trainees' discussion on asking the right questions using the METHANE protocol. </a:t>
            </a:r>
            <a:endParaRPr lang="en-US" sz="800" dirty="0">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Depending on the trainees’ background and considering the evolution of the scenario, the trainer can focus the discussion on the first call made by the </a:t>
            </a:r>
            <a:r>
              <a:rPr lang="en-US" sz="800" kern="1200" noProof="0" dirty="0">
                <a:solidFill>
                  <a:schemeClr val="tx1"/>
                </a:solidFill>
                <a:effectLst/>
                <a:latin typeface="+mn-lt"/>
                <a:ea typeface="+mn-ea"/>
                <a:cs typeface="+mn-cs"/>
              </a:rPr>
              <a:t>neighbor,</a:t>
            </a:r>
            <a:r>
              <a:rPr lang="en-US" sz="800" kern="1200" dirty="0">
                <a:solidFill>
                  <a:schemeClr val="tx1"/>
                </a:solidFill>
                <a:effectLst/>
                <a:latin typeface="+mn-lt"/>
                <a:ea typeface="+mn-ea"/>
                <a:cs typeface="+mn-cs"/>
              </a:rPr>
              <a:t> or the subsequent call made by the first responders arriving on the scene, or both.</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posing some additional questions to the trainees:</a:t>
            </a:r>
          </a:p>
          <a:p>
            <a:r>
              <a:rPr lang="en-US" sz="800" dirty="0">
                <a:latin typeface="+mn-lt"/>
              </a:rPr>
              <a:t>a. Do you think it is necessary to protect yourself first?</a:t>
            </a:r>
          </a:p>
          <a:p>
            <a:r>
              <a:rPr lang="en-US" sz="800" dirty="0">
                <a:latin typeface="+mn-lt"/>
              </a:rPr>
              <a:t>b. Can it be a CBRN scene?</a:t>
            </a:r>
          </a:p>
          <a:p>
            <a:r>
              <a:rPr lang="en-US" sz="800" dirty="0">
                <a:latin typeface="+mn-lt"/>
              </a:rPr>
              <a:t>c. Do you look for signs and symbols (ADR, UN, GHS symbols). </a:t>
            </a:r>
          </a:p>
          <a:p>
            <a:r>
              <a:rPr lang="en-US" sz="800" dirty="0">
                <a:latin typeface="+mn-lt"/>
              </a:rPr>
              <a:t>d. Strange odor / smell at the scene.</a:t>
            </a:r>
          </a:p>
          <a:p>
            <a:r>
              <a:rPr lang="en-US" sz="800" dirty="0">
                <a:latin typeface="+mn-lt"/>
              </a:rPr>
              <a:t>e. Any signs of poisoning? </a:t>
            </a:r>
          </a:p>
          <a:p>
            <a:r>
              <a:rPr lang="en-US" sz="800" dirty="0">
                <a:latin typeface="+mn-lt"/>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numerous suicide incidents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https://www.wired.com/2009/03/japanese-deterg/</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https://riverview.org/downloads/pdfs/rvh-ems-chemical-suicide-presentation.pdf</a:t>
            </a:r>
          </a:p>
          <a:p>
            <a:pPr marL="0" marR="0" lvl="0" indent="0" algn="l" defTabSz="914400" rtl="0" eaLnBrk="1" fontAlgn="auto" latinLnBrk="0" hangingPunct="1">
              <a:lnSpc>
                <a:spcPct val="100000"/>
              </a:lnSpc>
              <a:spcBef>
                <a:spcPts val="0"/>
              </a:spcBef>
              <a:spcAft>
                <a:spcPts val="0"/>
              </a:spcAft>
              <a:buClrTx/>
              <a:buSzTx/>
              <a:buFontTx/>
              <a:buNone/>
              <a:tabLst/>
              <a:defRPr/>
            </a:pPr>
            <a:r>
              <a:rPr lang="nl-NL" sz="800" b="0" i="0" u="none" strike="noStrike" baseline="0" dirty="0">
                <a:solidFill>
                  <a:srgbClr val="0462C1"/>
                </a:solidFill>
                <a:latin typeface="+mn-lt"/>
              </a:rPr>
              <a:t>https://link.springer.com/article/10.1186/1745-6673-5-28 </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18572291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4.1P Scenario discussions: Identify possible CBRN releases by asking the right questions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signs of a potential CBRN release and (</a:t>
            </a:r>
            <a:r>
              <a:rPr kumimoji="0" lang="en-US" sz="800" b="0" i="0" u="sng" strike="noStrike" kern="1200" cap="none" spc="0" normalizeH="0" baseline="0" noProof="0" dirty="0">
                <a:ln>
                  <a:noFill/>
                </a:ln>
                <a:solidFill>
                  <a:prstClr val="black"/>
                </a:solidFill>
                <a:effectLst/>
                <a:uLnTx/>
                <a:uFillTx/>
                <a:latin typeface="+mn-lt"/>
                <a:ea typeface="+mn-ea"/>
                <a:cs typeface="+mn-cs"/>
              </a:rPr>
              <a:t>initiate</a:t>
            </a:r>
            <a:r>
              <a:rPr kumimoji="0" lang="en-US" sz="800" b="0" i="0" u="none" strike="noStrike" kern="1200" cap="none" spc="0" normalizeH="0" baseline="0" noProof="0" dirty="0">
                <a:ln>
                  <a:noFill/>
                </a:ln>
                <a:solidFill>
                  <a:prstClr val="black"/>
                </a:solidFill>
                <a:effectLst/>
                <a:uLnTx/>
                <a:uFillTx/>
                <a:latin typeface="+mn-lt"/>
                <a:ea typeface="+mn-ea"/>
                <a:cs typeface="+mn-cs"/>
              </a:rPr>
              <a:t> first) respond(</a:t>
            </a:r>
            <a:r>
              <a:rPr kumimoji="0" lang="en-US" sz="800" b="0" i="0" u="none" strike="noStrike" kern="1200" cap="none" spc="0" normalizeH="0" baseline="0" noProof="0" dirty="0" err="1">
                <a:ln>
                  <a:noFill/>
                </a:ln>
                <a:solidFill>
                  <a:prstClr val="black"/>
                </a:solidFill>
                <a:effectLst/>
                <a:uLnTx/>
                <a:uFillTx/>
                <a:latin typeface="+mn-lt"/>
                <a:ea typeface="+mn-ea"/>
                <a:cs typeface="+mn-cs"/>
              </a:rPr>
              <a:t>ers</a:t>
            </a:r>
            <a:r>
              <a:rPr kumimoji="0" lang="en-US" sz="800" b="0" i="0" u="none" strike="noStrike" kern="1200" cap="none" spc="0" normalizeH="0" baseline="0" noProof="0" dirty="0">
                <a:ln>
                  <a:noFill/>
                </a:ln>
                <a:solidFill>
                  <a:prstClr val="black"/>
                </a:solidFill>
                <a:effectLst/>
                <a:uLnTx/>
                <a:uFillTx/>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12. Chemical suicide in car </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4.1 Scenario 12 chemical suicide in car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dirty="0">
                <a:latin typeface="+mn-lt"/>
              </a:rPr>
              <a:t>What do you ask? Four W’s.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have to identify the right questions to be asked in this scenario in order to identify the likelihood of a possible CBRN release and to know which information should be shared with the chain of command.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Point out that the normal information </a:t>
            </a:r>
            <a:r>
              <a:rPr lang="en-US" sz="800" dirty="0">
                <a:latin typeface="+mn-lt"/>
              </a:rPr>
              <a:t>exchange </a:t>
            </a:r>
            <a:r>
              <a:rPr lang="en-US" sz="800" b="0" kern="1200" dirty="0">
                <a:solidFill>
                  <a:schemeClr val="tx1"/>
                </a:solidFill>
                <a:effectLst/>
                <a:latin typeface="+mn-lt"/>
                <a:ea typeface="+mn-ea"/>
                <a:cs typeface="+mn-cs"/>
              </a:rPr>
              <a:t>protocols include words like 'location', 'number of casualties', 'indoors/ outdoors' etc.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These items may </a:t>
            </a:r>
            <a:r>
              <a:rPr lang="en-US" sz="800" dirty="0">
                <a:latin typeface="+mn-lt"/>
              </a:rPr>
              <a:t>reveal </a:t>
            </a:r>
            <a:r>
              <a:rPr lang="en-US" sz="800" b="0" kern="1200" dirty="0">
                <a:solidFill>
                  <a:schemeClr val="tx1"/>
                </a:solidFill>
                <a:effectLst/>
                <a:latin typeface="+mn-lt"/>
                <a:ea typeface="+mn-ea"/>
                <a:cs typeface="+mn-cs"/>
              </a:rPr>
              <a:t>crucial information (i.e. have added value) from the perspective of a (possible) CBRN release.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Also point out that these questions </a:t>
            </a:r>
            <a:r>
              <a:rPr lang="en-US" sz="800" b="0" kern="1200" dirty="0">
                <a:solidFill>
                  <a:schemeClr val="tx1"/>
                </a:solidFill>
                <a:effectLst/>
                <a:latin typeface="+mn-lt"/>
                <a:ea typeface="+mn-ea"/>
                <a:cs typeface="+mn-cs"/>
              </a:rPr>
              <a:t>can </a:t>
            </a:r>
            <a:r>
              <a:rPr lang="en-US" sz="800" dirty="0">
                <a:latin typeface="+mn-lt"/>
              </a:rPr>
              <a:t>only </a:t>
            </a:r>
            <a:r>
              <a:rPr lang="en-US" sz="800" b="0" kern="1200" dirty="0">
                <a:solidFill>
                  <a:schemeClr val="tx1"/>
                </a:solidFill>
                <a:effectLst/>
                <a:latin typeface="+mn-lt"/>
                <a:ea typeface="+mn-ea"/>
                <a:cs typeface="+mn-cs"/>
              </a:rPr>
              <a:t>be answered by </a:t>
            </a:r>
            <a:r>
              <a:rPr lang="en-US" sz="800" dirty="0">
                <a:latin typeface="+mn-lt"/>
              </a:rPr>
              <a:t>the caller(s) own </a:t>
            </a:r>
            <a:r>
              <a:rPr lang="en-US" sz="800" b="0" kern="1200" dirty="0">
                <a:solidFill>
                  <a:schemeClr val="tx1"/>
                </a:solidFill>
                <a:effectLst/>
                <a:latin typeface="+mn-lt"/>
                <a:ea typeface="+mn-ea"/>
                <a:cs typeface="+mn-cs"/>
              </a:rPr>
              <a:t>observations </a:t>
            </a:r>
            <a:r>
              <a:rPr lang="en-US" sz="800" dirty="0">
                <a:latin typeface="+mn-lt"/>
              </a:rPr>
              <a:t>- what they can see, hear, smell etc.</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r>
              <a:rPr lang="en-US" sz="800" dirty="0">
                <a:latin typeface="+mn-lt"/>
              </a:rPr>
              <a:t>In this slide,</a:t>
            </a:r>
            <a:r>
              <a:rPr lang="en-US" sz="800" baseline="0" dirty="0">
                <a:latin typeface="+mn-lt"/>
              </a:rPr>
              <a:t> the trainer should facilitate the trainees' discussion on asking the right questions using the Four W’s protocol. </a:t>
            </a:r>
            <a:endParaRPr lang="en-US" sz="800" dirty="0">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Depending on the trainees’ background and considering the evolution of the scenario, the trainer can focus the discussion on the first call made by the </a:t>
            </a:r>
            <a:r>
              <a:rPr lang="en-US" sz="800" kern="1200" noProof="0" dirty="0">
                <a:solidFill>
                  <a:schemeClr val="tx1"/>
                </a:solidFill>
                <a:effectLst/>
                <a:latin typeface="+mn-lt"/>
                <a:ea typeface="+mn-ea"/>
                <a:cs typeface="+mn-cs"/>
              </a:rPr>
              <a:t>neighbor,</a:t>
            </a:r>
            <a:r>
              <a:rPr lang="en-US" sz="800" kern="1200" dirty="0">
                <a:solidFill>
                  <a:schemeClr val="tx1"/>
                </a:solidFill>
                <a:effectLst/>
                <a:latin typeface="+mn-lt"/>
                <a:ea typeface="+mn-ea"/>
                <a:cs typeface="+mn-cs"/>
              </a:rPr>
              <a:t> or the subsequent call made by the first responders arriving on the scene, or both.</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posing some additional questions to the trainees:</a:t>
            </a:r>
          </a:p>
          <a:p>
            <a:r>
              <a:rPr lang="en-US" sz="800" dirty="0">
                <a:latin typeface="+mn-lt"/>
              </a:rPr>
              <a:t>a. Do you think it is necessary to protect yourself first?</a:t>
            </a:r>
          </a:p>
          <a:p>
            <a:r>
              <a:rPr lang="en-US" sz="800" dirty="0">
                <a:latin typeface="+mn-lt"/>
              </a:rPr>
              <a:t>b. Can it be a CBRN scene?</a:t>
            </a:r>
          </a:p>
          <a:p>
            <a:r>
              <a:rPr lang="en-US" sz="800" dirty="0">
                <a:latin typeface="+mn-lt"/>
              </a:rPr>
              <a:t>c. Do you look for signs and symbols (ADR, UN, GHS symbols). </a:t>
            </a:r>
          </a:p>
          <a:p>
            <a:r>
              <a:rPr lang="en-US" sz="800" dirty="0">
                <a:latin typeface="+mn-lt"/>
              </a:rPr>
              <a:t>d. Strange odor / smell at the scene.</a:t>
            </a:r>
          </a:p>
          <a:p>
            <a:r>
              <a:rPr lang="en-US" sz="800" dirty="0">
                <a:latin typeface="+mn-lt"/>
              </a:rPr>
              <a:t>e. Any signs of poisoning? </a:t>
            </a:r>
          </a:p>
          <a:p>
            <a:r>
              <a:rPr lang="en-US" sz="800" dirty="0">
                <a:latin typeface="+mn-lt"/>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numerous suicide incidents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https://www.wired.com/2009/03/japanese-deterg/</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https://riverview.org/downloads/pdfs/rvh-ems-chemical-suicide-presentation.pdf</a:t>
            </a:r>
          </a:p>
          <a:p>
            <a:pPr marL="0" marR="0" lvl="0" indent="0" algn="l" defTabSz="914400" rtl="0" eaLnBrk="1" fontAlgn="auto" latinLnBrk="0" hangingPunct="1">
              <a:lnSpc>
                <a:spcPct val="100000"/>
              </a:lnSpc>
              <a:spcBef>
                <a:spcPts val="0"/>
              </a:spcBef>
              <a:spcAft>
                <a:spcPts val="0"/>
              </a:spcAft>
              <a:buClrTx/>
              <a:buSzTx/>
              <a:buFontTx/>
              <a:buNone/>
              <a:tabLst/>
              <a:defRPr/>
            </a:pPr>
            <a:r>
              <a:rPr lang="nl-NL" sz="800" b="0" i="0" u="none" strike="noStrike" baseline="0" dirty="0">
                <a:solidFill>
                  <a:srgbClr val="0462C1"/>
                </a:solidFill>
                <a:latin typeface="+mn-lt"/>
              </a:rPr>
              <a:t>https://link.springer.com/article/10.1186/1745-6673-5-28 </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6655093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5.1P Scenario discussions: Arrival on-site: security, isolation and registration of victims.</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an on-site risk assessment, zoning of the area, and isolation and registration of victims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12. Chemical suicide in car </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5.1 Scenario 12  </a:t>
            </a:r>
            <a:r>
              <a:rPr lang="en-GB" sz="800" b="0" kern="1200" dirty="0">
                <a:solidFill>
                  <a:schemeClr val="tx1"/>
                </a:solidFill>
                <a:effectLst/>
                <a:latin typeface="+mn-lt"/>
                <a:ea typeface="+mn-ea"/>
                <a:cs typeface="+mn-cs"/>
              </a:rPr>
              <a:t>chemical suicide in car</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get to know the title of the scenario to discuss.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 </a:t>
            </a:r>
            <a:r>
              <a:rPr lang="en-US" sz="800" b="0" kern="1200" dirty="0">
                <a:solidFill>
                  <a:schemeClr val="tx1"/>
                </a:solidFill>
                <a:effectLst/>
                <a:latin typeface="+mn-lt"/>
                <a:ea typeface="+mn-ea"/>
                <a:cs typeface="+mn-cs"/>
              </a:rPr>
              <a:t>(The trainer should use the following</a:t>
            </a:r>
            <a:r>
              <a:rPr lang="en-US" sz="800" b="0" kern="1200" baseline="0" dirty="0">
                <a:solidFill>
                  <a:schemeClr val="tx1"/>
                </a:solidFill>
                <a:effectLst/>
                <a:latin typeface="+mn-lt"/>
                <a:ea typeface="+mn-ea"/>
                <a:cs typeface="+mn-cs"/>
              </a:rPr>
              <a:t> information at their convenience while moving to the following slides and discussing the scenario with the trainees).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0" kern="1200" baseline="0" dirty="0">
              <a:solidFill>
                <a:schemeClr val="tx1"/>
              </a:solidFill>
              <a:effectLst/>
              <a:latin typeface="+mn-lt"/>
              <a:ea typeface="+mn-ea"/>
              <a:cs typeface="+mn-cs"/>
            </a:endParaRPr>
          </a:p>
          <a:p>
            <a:r>
              <a:rPr lang="en-US" sz="800" dirty="0">
                <a:solidFill>
                  <a:srgbClr val="000000"/>
                </a:solidFill>
                <a:effectLst/>
                <a:latin typeface="+mn-lt"/>
                <a:ea typeface="Calibri" panose="020F0502020204030204" pitchFamily="34" charset="0"/>
                <a:cs typeface="Times New Roman" panose="02020603050405020304" pitchFamily="18" charset="0"/>
              </a:rPr>
              <a:t>At around 14:30 am, the dispatch office of the ambulance  receives a report from a panicked family member who says her father is sitting in a car and is unconscious. She pulled him out of the car and a foul egg smell came out when she opened the door </a:t>
            </a:r>
            <a:endParaRPr lang="en-US" sz="800" b="0" kern="1200" baseline="0" dirty="0">
              <a:solidFill>
                <a:schemeClr val="tx1"/>
              </a:solidFill>
              <a:effectLst/>
              <a:latin typeface="+mn-lt"/>
              <a:ea typeface="+mn-ea"/>
              <a:cs typeface="+mn-cs"/>
            </a:endParaRPr>
          </a:p>
          <a:p>
            <a:r>
              <a:rPr lang="en-US" sz="800" b="0" kern="1200" baseline="0" dirty="0">
                <a:solidFill>
                  <a:schemeClr val="tx1"/>
                </a:solidFill>
                <a:effectLst/>
                <a:latin typeface="+mn-lt"/>
                <a:ea typeface="+mn-ea"/>
                <a:cs typeface="+mn-cs"/>
              </a:rPr>
              <a:t>Now the trainees should reflect on what to do concerning: </a:t>
            </a:r>
            <a:r>
              <a:rPr lang="en-US" sz="800" b="0" kern="1200" dirty="0">
                <a:solidFill>
                  <a:schemeClr val="tx1"/>
                </a:solidFill>
                <a:effectLst/>
                <a:latin typeface="+mn-lt"/>
                <a:ea typeface="+mn-ea"/>
                <a:cs typeface="+mn-cs"/>
              </a:rPr>
              <a:t>First alert, establish if this could be a CBRN scenario by asking the right questions.</a:t>
            </a:r>
          </a:p>
          <a:p>
            <a:endParaRPr lang="en-US" sz="800" b="0" kern="1200" baseline="0" dirty="0">
              <a:solidFill>
                <a:schemeClr val="tx1"/>
              </a:solidFill>
              <a:effectLst/>
              <a:latin typeface="+mn-lt"/>
              <a:ea typeface="+mn-ea"/>
              <a:cs typeface="+mn-cs"/>
            </a:endParaRPr>
          </a:p>
          <a:p>
            <a:r>
              <a:rPr lang="en-US" sz="800" b="0" kern="1200" baseline="0" dirty="0">
                <a:solidFill>
                  <a:schemeClr val="tx1"/>
                </a:solidFill>
                <a:effectLst/>
                <a:latin typeface="+mn-lt"/>
                <a:ea typeface="+mn-ea"/>
                <a:cs typeface="+mn-cs"/>
              </a:rPr>
              <a:t>The trainees should also consider if they need additional support on the scene and of which kind (Fire fighters, Law Enforcement Agencies, additional ambulance services, secondary responders, CBRN specialists) and pay particular attention on which information to provide to the dispatch officer who is going to forward their request (for instance, notifying the potential for radiological contamination).</a:t>
            </a:r>
          </a:p>
          <a:p>
            <a:pPr algn="just">
              <a:lnSpc>
                <a:spcPct val="107000"/>
              </a:lnSpc>
              <a:spcAft>
                <a:spcPts val="800"/>
              </a:spcAft>
            </a:pPr>
            <a:endParaRPr lang="nl-NL" sz="800" dirty="0">
              <a:effectLst/>
              <a:latin typeface="+mn-lt"/>
              <a:ea typeface="Calibri" panose="020F0502020204030204" pitchFamily="34" charset="0"/>
              <a:cs typeface="Times New Roman" panose="02020603050405020304" pitchFamily="18" charset="0"/>
            </a:endParaRPr>
          </a:p>
          <a:p>
            <a:pPr marR="121920">
              <a:lnSpc>
                <a:spcPct val="107000"/>
              </a:lnSpc>
              <a:spcAft>
                <a:spcPts val="800"/>
              </a:spcAft>
            </a:pPr>
            <a:r>
              <a:rPr lang="en-GB" sz="800" b="1" dirty="0">
                <a:solidFill>
                  <a:srgbClr val="000000"/>
                </a:solidFill>
                <a:effectLst/>
                <a:latin typeface="+mn-lt"/>
                <a:ea typeface="Calibri" panose="020F0502020204030204" pitchFamily="34" charset="0"/>
                <a:cs typeface="Times New Roman" panose="02020603050405020304" pitchFamily="18" charset="0"/>
              </a:rPr>
              <a:t>Things to consider:</a:t>
            </a:r>
            <a:r>
              <a:rPr lang="en-GB" sz="800" dirty="0">
                <a:solidFill>
                  <a:srgbClr val="000000"/>
                </a:solidFill>
                <a:effectLst/>
                <a:latin typeface="+mn-lt"/>
                <a:ea typeface="Calibri" panose="020F0502020204030204" pitchFamily="34" charset="0"/>
                <a:cs typeface="Times New Roman" panose="02020603050405020304" pitchFamily="18" charset="0"/>
              </a:rPr>
              <a:t> The closed environment of the car might result in high concentrations still being present inside the car. Participants in the discussion should be aware that removal of the victim can only be done in protective equipment. Off-gassing from the victim once removed from the vehicle is of limited risk to responders </a:t>
            </a:r>
          </a:p>
          <a:p>
            <a:pPr marL="0" marR="121920" lvl="0" indent="0" algn="l" defTabSz="914400" rtl="0" eaLnBrk="1" fontAlgn="auto" latinLnBrk="0" hangingPunct="1">
              <a:lnSpc>
                <a:spcPct val="107000"/>
              </a:lnSpc>
              <a:spcBef>
                <a:spcPts val="0"/>
              </a:spcBef>
              <a:spcAft>
                <a:spcPts val="800"/>
              </a:spcAft>
              <a:buClrTx/>
              <a:buSzTx/>
              <a:buFontTx/>
              <a:buNone/>
              <a:tabLst/>
              <a:defRPr/>
            </a:pPr>
            <a:endParaRPr lang="en-GB" sz="800" dirty="0">
              <a:solidFill>
                <a:srgbClr val="000000"/>
              </a:solidFill>
              <a:effectLst/>
              <a:latin typeface="+mn-lt"/>
              <a:ea typeface="Calibri" panose="020F0502020204030204" pitchFamily="34" charset="0"/>
              <a:cs typeface="Times New Roman" panose="02020603050405020304" pitchFamily="18" charset="0"/>
            </a:endParaRPr>
          </a:p>
          <a:p>
            <a:pPr marL="0" marR="121920" lvl="0" indent="0" algn="l" defTabSz="914400" rtl="0" eaLnBrk="1" fontAlgn="auto" latinLnBrk="0" hangingPunct="1">
              <a:lnSpc>
                <a:spcPct val="107000"/>
              </a:lnSpc>
              <a:spcBef>
                <a:spcPts val="0"/>
              </a:spcBef>
              <a:spcAft>
                <a:spcPts val="800"/>
              </a:spcAft>
              <a:buClrTx/>
              <a:buSzTx/>
              <a:buFontTx/>
              <a:buNone/>
              <a:tabLst/>
              <a:defRPr/>
            </a:pPr>
            <a:r>
              <a:rPr lang="en-GB" sz="800" dirty="0">
                <a:solidFill>
                  <a:srgbClr val="000000"/>
                </a:solidFill>
                <a:effectLst/>
                <a:latin typeface="+mn-lt"/>
                <a:ea typeface="Calibri" panose="020F0502020204030204" pitchFamily="34" charset="0"/>
                <a:cs typeface="Times New Roman" panose="02020603050405020304" pitchFamily="18" charset="0"/>
              </a:rPr>
              <a:t>The trainer could consider adapting the scenario in such a way that the victims are self referring to the GP office or EMS to allow trainees from these target audiences to perform a risk assessment.  </a:t>
            </a:r>
            <a:endParaRPr lang="nl-NL" sz="800" dirty="0">
              <a:effectLst/>
              <a:latin typeface="+mn-lt"/>
              <a:ea typeface="Calibri" panose="020F0502020204030204" pitchFamily="34" charset="0"/>
              <a:cs typeface="Times New Roman" panose="02020603050405020304" pitchFamily="18" charset="0"/>
            </a:endParaRPr>
          </a:p>
          <a:p>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numerous suicide incidents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https://www.wired.com/2009/03/japanese-deterg/</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https://riverview.org/downloads/pdfs/rvh-ems-chemical-suicide-presentation.pdf</a:t>
            </a:r>
          </a:p>
          <a:p>
            <a:pPr marL="0" marR="0" lvl="0" indent="0" algn="l" defTabSz="914400" rtl="0" eaLnBrk="1" fontAlgn="auto" latinLnBrk="0" hangingPunct="1">
              <a:lnSpc>
                <a:spcPct val="100000"/>
              </a:lnSpc>
              <a:spcBef>
                <a:spcPts val="0"/>
              </a:spcBef>
              <a:spcAft>
                <a:spcPts val="0"/>
              </a:spcAft>
              <a:buClrTx/>
              <a:buSzTx/>
              <a:buFontTx/>
              <a:buNone/>
              <a:tabLst/>
              <a:defRPr/>
            </a:pPr>
            <a:r>
              <a:rPr lang="nl-NL" sz="800" b="0" i="0" u="none" strike="noStrike" baseline="0" dirty="0">
                <a:solidFill>
                  <a:srgbClr val="0462C1"/>
                </a:solidFill>
                <a:latin typeface="+mn-lt"/>
              </a:rPr>
              <a:t>https://link.springer.com/article/10.1186/1745-6673-5-28 </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1590152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5.1P Scenario discussions: Arrival on-site: security, isolation and registration of victims.</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an on-site risk assessment, zoning of the area, and isolation and registration of victims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12. Chemical suicide in car </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5.1 Scenario 12 chemical suicide in car : The scene.</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associate the scenario to some key images</a:t>
            </a: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b="1" kern="1200" baseline="0" dirty="0">
                <a:solidFill>
                  <a:schemeClr val="tx1"/>
                </a:solidFill>
                <a:effectLst/>
                <a:latin typeface="+mn-lt"/>
                <a:ea typeface="+mn-ea"/>
                <a:cs typeface="+mn-cs"/>
              </a:rPr>
              <a:t> </a:t>
            </a:r>
            <a:r>
              <a:rPr lang="en-US" sz="800" b="0" kern="1200" baseline="0" dirty="0">
                <a:solidFill>
                  <a:schemeClr val="tx1"/>
                </a:solidFill>
                <a:effectLst/>
                <a:latin typeface="+mn-lt"/>
                <a:ea typeface="+mn-ea"/>
                <a:cs typeface="+mn-cs"/>
              </a:rPr>
              <a:t>The trainer can start to introduce the scenario by taking advantage of the images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solidFill>
                  <a:srgbClr val="000000"/>
                </a:solidFill>
                <a:effectLst/>
                <a:latin typeface="+mn-lt"/>
                <a:ea typeface="Calibri" panose="020F0502020204030204" pitchFamily="34" charset="0"/>
                <a:cs typeface="Times New Roman" panose="02020603050405020304" pitchFamily="18" charset="0"/>
              </a:rPr>
              <a:t>Things to consider:</a:t>
            </a:r>
            <a:r>
              <a:rPr lang="en-GB" sz="800" dirty="0">
                <a:solidFill>
                  <a:srgbClr val="000000"/>
                </a:solidFill>
                <a:effectLst/>
                <a:latin typeface="+mn-lt"/>
                <a:ea typeface="Calibri" panose="020F0502020204030204" pitchFamily="34" charset="0"/>
                <a:cs typeface="Times New Roman" panose="02020603050405020304" pitchFamily="18" charset="0"/>
              </a:rPr>
              <a:t> The closed environment of the car might result in high concentrations still being present inside the car. Participants in the discussion should be aware that removal of the victim can only be done in protective equipment. Off-gassing from the victim once removed from the vehicle is of limited risk to responders.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800" dirty="0">
              <a:solidFill>
                <a:srgbClr val="000000"/>
              </a:solidFill>
              <a:effectLst/>
              <a:latin typeface="+mn-lt"/>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dirty="0">
                <a:solidFill>
                  <a:srgbClr val="000000"/>
                </a:solidFill>
                <a:effectLst/>
                <a:latin typeface="+mn-lt"/>
                <a:ea typeface="Calibri" panose="020F0502020204030204" pitchFamily="34" charset="0"/>
                <a:cs typeface="Times New Roman" panose="02020603050405020304" pitchFamily="18" charset="0"/>
              </a:rPr>
              <a:t>The trainer could consider adapting the scenario in such a way that the victims are self referring to the GP office or EMS to allow trainees from these target audiences to perform a risk assessment.  </a:t>
            </a:r>
            <a:endParaRPr lang="nl-NL" sz="800" dirty="0">
              <a:effectLst/>
              <a:latin typeface="+mn-lt"/>
              <a:ea typeface="Calibri" panose="020F0502020204030204" pitchFamily="34" charset="0"/>
              <a:cs typeface="Times New Roman" panose="02020603050405020304" pitchFamily="18" charset="0"/>
            </a:endParaRPr>
          </a:p>
          <a:p>
            <a:pPr marL="0" indent="0">
              <a:buFont typeface="Arial" panose="020B0604020202020204" pitchFamily="34" charset="0"/>
              <a:buNone/>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numerous suicide incidents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https://www.wired.com/2009/03/japanese-deterg/</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https://riverview.org/downloads/pdfs/rvh-ems-chemical-suicide-presentation.pdf</a:t>
            </a:r>
          </a:p>
          <a:p>
            <a:pPr marL="0" marR="0" lvl="0" indent="0" algn="l" defTabSz="914400" rtl="0" eaLnBrk="1" fontAlgn="auto" latinLnBrk="0" hangingPunct="1">
              <a:lnSpc>
                <a:spcPct val="100000"/>
              </a:lnSpc>
              <a:spcBef>
                <a:spcPts val="0"/>
              </a:spcBef>
              <a:spcAft>
                <a:spcPts val="0"/>
              </a:spcAft>
              <a:buClrTx/>
              <a:buSzTx/>
              <a:buFontTx/>
              <a:buNone/>
              <a:tabLst/>
              <a:defRPr/>
            </a:pPr>
            <a:r>
              <a:rPr lang="nl-NL" sz="800" b="0" i="0" u="none" strike="noStrike" baseline="0" dirty="0">
                <a:solidFill>
                  <a:srgbClr val="0462C1"/>
                </a:solidFill>
                <a:latin typeface="+mn-lt"/>
              </a:rPr>
              <a:t>https://link.springer.com/article/10.1186/1745-6673-5-28 </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Depicted illustration: </a:t>
            </a:r>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car with hazard sign and responders active around car </a:t>
            </a:r>
            <a:endParaRPr lang="en-US" sz="800" b="1" kern="1200" dirty="0">
              <a:solidFill>
                <a:schemeClr val="tx1"/>
              </a:solidFill>
              <a:effectLst/>
              <a:latin typeface="+mn-lt"/>
              <a:ea typeface="+mn-ea"/>
              <a:cs typeface="+mn-cs"/>
            </a:endParaRPr>
          </a:p>
          <a:p>
            <a:r>
              <a:rPr lang="en-US" sz="800" b="0" kern="1200" dirty="0">
                <a:solidFill>
                  <a:schemeClr val="tx1"/>
                </a:solidFill>
                <a:effectLst/>
                <a:latin typeface="+mn-lt"/>
                <a:ea typeface="+mn-ea"/>
                <a:cs typeface="+mn-cs"/>
              </a:rPr>
              <a:t>https://regionviiems.com/ </a:t>
            </a:r>
          </a:p>
          <a:p>
            <a:r>
              <a:rPr lang="en-US" sz="800" b="0" kern="1200" dirty="0">
                <a:solidFill>
                  <a:schemeClr val="tx1"/>
                </a:solidFill>
                <a:effectLst/>
                <a:latin typeface="+mn-lt"/>
                <a:ea typeface="+mn-ea"/>
                <a:cs typeface="+mn-cs"/>
              </a:rPr>
              <a:t>https://www.wired.com/2009/03/japanese-deterg/ </a:t>
            </a:r>
          </a:p>
          <a:p>
            <a:r>
              <a:rPr lang="en-US" sz="800" b="0" kern="1200" dirty="0">
                <a:solidFill>
                  <a:schemeClr val="tx1"/>
                </a:solidFill>
                <a:effectLst/>
                <a:latin typeface="+mn-lt"/>
                <a:ea typeface="+mn-ea"/>
                <a:cs typeface="+mn-cs"/>
              </a:rPr>
              <a:t>The Melody consortium has done its utmost to trace the copyright owner of the photos used in the current presentation under fair use conditions. In case your photo hasn’t been properly acknowledged, please contact www.melodytraining.eu and the photo will be removed.</a:t>
            </a: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9506827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5.1P Scenario discussions: Arrival on-site: security, isolation and registration of victims.</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an on-site risk assessment, zoning of the area, and isolation and registration of victims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12. Chemical suicide in car </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5.1 Scenario 12 chemical suicide in car </a:t>
            </a:r>
            <a:r>
              <a:rPr lang="en-US" sz="800" b="0" kern="1200" dirty="0">
                <a:solidFill>
                  <a:schemeClr val="tx1"/>
                </a:solidFill>
                <a:effectLst/>
                <a:latin typeface="+mn-lt"/>
                <a:ea typeface="+mn-ea"/>
                <a:cs typeface="+mn-cs"/>
              </a:rPr>
              <a:t>: Key facts.</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become aware of the elements on which they should base their needs assessment and the following actions to take.</a:t>
            </a:r>
          </a:p>
          <a:p>
            <a:r>
              <a:rPr lang="en-US" sz="800" b="1" kern="1200" dirty="0">
                <a:solidFill>
                  <a:schemeClr val="tx1"/>
                </a:solidFill>
                <a:effectLst/>
                <a:latin typeface="+mn-lt"/>
                <a:ea typeface="+mn-ea"/>
                <a:cs typeface="+mn-cs"/>
              </a:rPr>
              <a:t>Instructions for the Trainer:</a:t>
            </a:r>
            <a:r>
              <a:rPr lang="en-US" sz="800" b="0" kern="1200" baseline="0" dirty="0">
                <a:solidFill>
                  <a:schemeClr val="tx1"/>
                </a:solidFill>
                <a:effectLst/>
                <a:latin typeface="+mn-lt"/>
                <a:ea typeface="+mn-ea"/>
                <a:cs typeface="+mn-cs"/>
              </a:rPr>
              <a:t> Being aware of the development of the scenario, the trainer should facilitate the discussion with the trainees.</a:t>
            </a:r>
            <a:endParaRPr lang="en-US" sz="800" kern="1200" dirty="0">
              <a:solidFill>
                <a:schemeClr val="tx1"/>
              </a:solidFill>
              <a:effectLst/>
              <a:latin typeface="+mn-lt"/>
              <a:ea typeface="+mn-ea"/>
              <a:cs typeface="+mn-cs"/>
            </a:endParaRPr>
          </a:p>
          <a:p>
            <a:pPr marL="0" indent="0">
              <a:buFont typeface="Arial" panose="020B0604020202020204" pitchFamily="34" charset="0"/>
              <a:buNone/>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Based on numerous suicide incidents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https://www.wired.com/2009/03/japanese-deterg/</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https://riverview.org/downloads/pdfs/rvh-ems-chemical-suicide-presentation.pdf</a:t>
            </a:r>
          </a:p>
          <a:p>
            <a:pPr marL="0" marR="0" lvl="0" indent="0" algn="l" defTabSz="914400" rtl="0" eaLnBrk="1" fontAlgn="auto" latinLnBrk="0" hangingPunct="1">
              <a:lnSpc>
                <a:spcPct val="100000"/>
              </a:lnSpc>
              <a:spcBef>
                <a:spcPts val="0"/>
              </a:spcBef>
              <a:spcAft>
                <a:spcPts val="0"/>
              </a:spcAft>
              <a:buClrTx/>
              <a:buSzTx/>
              <a:buFontTx/>
              <a:buNone/>
              <a:tabLst/>
              <a:defRPr/>
            </a:pPr>
            <a:r>
              <a:rPr lang="nl-NL" sz="800" b="0" i="0" u="none" strike="noStrike" baseline="0" dirty="0">
                <a:solidFill>
                  <a:srgbClr val="0462C1"/>
                </a:solidFill>
                <a:latin typeface="+mn-lt"/>
              </a:rPr>
              <a:t>https://link.springer.com/article/10.1186/1745-6673-5-28 </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241882074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 Slide 1">
    <p:spTree>
      <p:nvGrpSpPr>
        <p:cNvPr id="1" name=""/>
        <p:cNvGrpSpPr/>
        <p:nvPr/>
      </p:nvGrpSpPr>
      <p:grpSpPr>
        <a:xfrm>
          <a:off x="0" y="0"/>
          <a:ext cx="0" cy="0"/>
          <a:chOff x="0" y="0"/>
          <a:chExt cx="0" cy="0"/>
        </a:xfrm>
      </p:grpSpPr>
      <p:sp>
        <p:nvSpPr>
          <p:cNvPr id="17" name="Tijdelijke aanduiding voor tekst 16">
            <a:extLst>
              <a:ext uri="{FF2B5EF4-FFF2-40B4-BE49-F238E27FC236}">
                <a16:creationId xmlns:a16="http://schemas.microsoft.com/office/drawing/2014/main" id="{84146CB0-6BC6-4934-BF0B-44A468D39617}"/>
              </a:ext>
            </a:extLst>
          </p:cNvPr>
          <p:cNvSpPr>
            <a:spLocks noGrp="1"/>
          </p:cNvSpPr>
          <p:nvPr>
            <p:ph type="body" sz="quarter" idx="12"/>
          </p:nvPr>
        </p:nvSpPr>
        <p:spPr>
          <a:xfrm>
            <a:off x="590550" y="5139525"/>
            <a:ext cx="10953749" cy="556425"/>
          </a:xfrm>
          <a:prstGeom prst="rect">
            <a:avLst/>
          </a:prstGeom>
        </p:spPr>
        <p:txBody>
          <a:bodyPr lIns="0" tIns="0" rIns="0" bIns="0" anchor="b" anchorCtr="0">
            <a:noAutofit/>
          </a:bodyPr>
          <a:lstStyle>
            <a:lvl1pPr marL="0" indent="0" algn="ctr">
              <a:buFontTx/>
              <a:buNone/>
              <a:defRPr sz="2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endParaRPr lang="aa-ET" dirty="0"/>
          </a:p>
        </p:txBody>
      </p:sp>
      <p:sp>
        <p:nvSpPr>
          <p:cNvPr id="2687" name="Title Placeholder 1"/>
          <p:cNvSpPr>
            <a:spLocks noGrp="1"/>
          </p:cNvSpPr>
          <p:nvPr>
            <p:ph type="title"/>
          </p:nvPr>
        </p:nvSpPr>
        <p:spPr>
          <a:xfrm>
            <a:off x="590550" y="3948020"/>
            <a:ext cx="10953749" cy="909730"/>
          </a:xfrm>
          <a:prstGeom prst="rect">
            <a:avLst/>
          </a:prstGeom>
        </p:spPr>
        <p:txBody>
          <a:bodyPr vert="horz" lIns="91440" tIns="45720" rIns="91440" bIns="45720" rtlCol="0" anchor="t">
            <a:normAutofit/>
          </a:bodyPr>
          <a:lstStyle>
            <a:lvl1pPr algn="ctr">
              <a:defRPr sz="6000">
                <a:solidFill>
                  <a:schemeClr val="accent1"/>
                </a:solidFill>
              </a:defRPr>
            </a:lvl1pPr>
          </a:lstStyle>
          <a:p>
            <a:r>
              <a:rPr lang="en-US"/>
              <a:t>Click to edit Master title style</a:t>
            </a:r>
          </a:p>
        </p:txBody>
      </p:sp>
      <p:pic>
        <p:nvPicPr>
          <p:cNvPr id="7" name="Picture 6"/>
          <p:cNvPicPr>
            <a:picLocks noChangeAspect="1"/>
          </p:cNvPicPr>
          <p:nvPr userDrawn="1"/>
        </p:nvPicPr>
        <p:blipFill>
          <a:blip r:embed="rId2"/>
          <a:stretch>
            <a:fillRect/>
          </a:stretch>
        </p:blipFill>
        <p:spPr>
          <a:xfrm>
            <a:off x="4945060" y="1179353"/>
            <a:ext cx="2301880" cy="2486892"/>
          </a:xfrm>
          <a:prstGeom prst="rect">
            <a:avLst/>
          </a:prstGeom>
        </p:spPr>
      </p:pic>
    </p:spTree>
    <p:extLst>
      <p:ext uri="{BB962C8B-B14F-4D97-AF65-F5344CB8AC3E}">
        <p14:creationId xmlns:p14="http://schemas.microsoft.com/office/powerpoint/2010/main" val="409508143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Graphic Slide 2">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3" y="800099"/>
            <a:ext cx="5329237" cy="558801"/>
          </a:xfrm>
          <a:prstGeom prst="rect">
            <a:avLst/>
          </a:prstGeom>
        </p:spPr>
        <p:txBody>
          <a:bodyPr lIns="0" tIns="0" rIns="0" bIns="0">
            <a:noAutofit/>
          </a:bodyPr>
          <a:lstStyle>
            <a:lvl1pPr>
              <a:defRPr sz="4400"/>
            </a:lvl1pPr>
          </a:lstStyle>
          <a:p>
            <a:endParaRPr lang="aa-ET" dirty="0"/>
          </a:p>
        </p:txBody>
      </p:sp>
      <p:sp>
        <p:nvSpPr>
          <p:cNvPr id="8" name="Tijdelijke aanduiding voor grafiek 7">
            <a:extLst>
              <a:ext uri="{FF2B5EF4-FFF2-40B4-BE49-F238E27FC236}">
                <a16:creationId xmlns:a16="http://schemas.microsoft.com/office/drawing/2014/main" id="{785BDB02-0669-46C1-BC18-4B6915F659E2}"/>
              </a:ext>
            </a:extLst>
          </p:cNvPr>
          <p:cNvSpPr>
            <a:spLocks noGrp="1"/>
          </p:cNvSpPr>
          <p:nvPr>
            <p:ph type="chart" sz="quarter" idx="15"/>
          </p:nvPr>
        </p:nvSpPr>
        <p:spPr>
          <a:xfrm>
            <a:off x="6553200" y="800101"/>
            <a:ext cx="4872038" cy="5257800"/>
          </a:xfrm>
          <a:prstGeom prst="rect">
            <a:avLst/>
          </a:prstGeom>
        </p:spPr>
        <p:txBody>
          <a:bodyPr>
            <a:normAutofit/>
          </a:bodyPr>
          <a:lstStyle>
            <a:lvl1pPr marL="0" indent="0" algn="ctr">
              <a:buFontTx/>
              <a:buNone/>
              <a:defRPr sz="1800" b="0"/>
            </a:lvl1pPr>
          </a:lstStyle>
          <a:p>
            <a:endParaRPr lang="aa-ET" dirty="0"/>
          </a:p>
        </p:txBody>
      </p:sp>
      <p:sp>
        <p:nvSpPr>
          <p:cNvPr id="5" name="Text Placeholder 4"/>
          <p:cNvSpPr>
            <a:spLocks noGrp="1"/>
          </p:cNvSpPr>
          <p:nvPr>
            <p:ph type="body" sz="quarter" idx="16" hasCustomPrompt="1"/>
          </p:nvPr>
        </p:nvSpPr>
        <p:spPr>
          <a:xfrm>
            <a:off x="766762" y="1469037"/>
            <a:ext cx="5329237" cy="4588864"/>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1"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3" name="Footer Placeholder 2"/>
          <p:cNvSpPr>
            <a:spLocks noGrp="1"/>
          </p:cNvSpPr>
          <p:nvPr>
            <p:ph type="ftr" sz="quarter" idx="17"/>
          </p:nvPr>
        </p:nvSpPr>
        <p:spPr/>
        <p:txBody>
          <a:bodyPr/>
          <a:lstStyle/>
          <a:p>
            <a:r>
              <a:rPr lang="en-US" dirty="0"/>
              <a:t>MELODY #5.1 P Scenario discussion</a:t>
            </a:r>
          </a:p>
        </p:txBody>
      </p:sp>
    </p:spTree>
    <p:extLst>
      <p:ext uri="{BB962C8B-B14F-4D97-AF65-F5344CB8AC3E}">
        <p14:creationId xmlns:p14="http://schemas.microsoft.com/office/powerpoint/2010/main" val="112962363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4128">
          <p15:clr>
            <a:srgbClr val="FBAE40"/>
          </p15:clr>
        </p15:guide>
        <p15:guide id="3" pos="3552">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mp; Picture 1">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4" y="800100"/>
            <a:ext cx="5983288" cy="838200"/>
          </a:xfrm>
          <a:prstGeom prst="rect">
            <a:avLst/>
          </a:prstGeom>
        </p:spPr>
        <p:txBody>
          <a:bodyPr lIns="0" tIns="0" rIns="0" bIns="0">
            <a:normAutofit/>
          </a:bodyPr>
          <a:lstStyle>
            <a:lvl1pPr>
              <a:defRPr sz="4400"/>
            </a:lvl1pPr>
          </a:lstStyle>
          <a:p>
            <a:endParaRPr lang="aa-ET" dirty="0"/>
          </a:p>
        </p:txBody>
      </p:sp>
      <p:sp>
        <p:nvSpPr>
          <p:cNvPr id="8" name="Tijdelijke aanduiding voor afbeelding 7">
            <a:extLst>
              <a:ext uri="{FF2B5EF4-FFF2-40B4-BE49-F238E27FC236}">
                <a16:creationId xmlns:a16="http://schemas.microsoft.com/office/drawing/2014/main" id="{DA1F5B52-3085-476E-BB6D-6FEB75BDE4A8}"/>
              </a:ext>
            </a:extLst>
          </p:cNvPr>
          <p:cNvSpPr>
            <a:spLocks noGrp="1"/>
          </p:cNvSpPr>
          <p:nvPr>
            <p:ph type="pic" sz="quarter" idx="11"/>
          </p:nvPr>
        </p:nvSpPr>
        <p:spPr>
          <a:xfrm>
            <a:off x="7000875" y="0"/>
            <a:ext cx="5191125" cy="6858000"/>
          </a:xfrm>
          <a:prstGeom prst="rect">
            <a:avLst/>
          </a:prstGeom>
        </p:spPr>
        <p:txBody>
          <a:bodyPr anchor="ctr" anchorCtr="0"/>
          <a:lstStyle>
            <a:lvl1pPr marL="0" indent="0" algn="ctr">
              <a:buFontTx/>
              <a:buNone/>
              <a:defRPr/>
            </a:lvl1pPr>
          </a:lstStyle>
          <a:p>
            <a:endParaRPr lang="aa-ET" dirty="0"/>
          </a:p>
        </p:txBody>
      </p:sp>
      <p:sp>
        <p:nvSpPr>
          <p:cNvPr id="11" name="Text Placeholder 10"/>
          <p:cNvSpPr>
            <a:spLocks noGrp="1"/>
          </p:cNvSpPr>
          <p:nvPr>
            <p:ph type="body" sz="quarter" idx="13" hasCustomPrompt="1"/>
          </p:nvPr>
        </p:nvSpPr>
        <p:spPr>
          <a:xfrm>
            <a:off x="766763" y="1731364"/>
            <a:ext cx="6010275" cy="4326536"/>
          </a:xfrm>
        </p:spPr>
        <p:txBody>
          <a:bodyPr/>
          <a:lstStyle>
            <a:lvl1pPr marL="355600" indent="-355600">
              <a:defRPr/>
            </a:lvl1pPr>
            <a:lvl2pPr marL="622300" indent="-266700">
              <a:defRPr/>
            </a:lvl2pPr>
            <a:lvl3pPr marL="990600" indent="-266700">
              <a:defRPr/>
            </a:lvl3pPr>
            <a:lvl4pPr marL="1524000" indent="-266700">
              <a:defRPr/>
            </a:lvl4pPr>
            <a:lvl5pPr marL="1968500" indent="-355600">
              <a:defRPr/>
            </a:lvl5p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3" name="Footer Placeholder 2"/>
          <p:cNvSpPr>
            <a:spLocks noGrp="1"/>
          </p:cNvSpPr>
          <p:nvPr>
            <p:ph type="ftr" sz="quarter" idx="14"/>
          </p:nvPr>
        </p:nvSpPr>
        <p:spPr/>
        <p:txBody>
          <a:bodyPr/>
          <a:lstStyle/>
          <a:p>
            <a:r>
              <a:rPr lang="en-US" dirty="0"/>
              <a:t>MELODY #5.1 P Scenario discussion</a:t>
            </a:r>
          </a:p>
        </p:txBody>
      </p:sp>
    </p:spTree>
    <p:extLst>
      <p:ext uri="{BB962C8B-B14F-4D97-AF65-F5344CB8AC3E}">
        <p14:creationId xmlns:p14="http://schemas.microsoft.com/office/powerpoint/2010/main" val="204633995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Quote 1">
    <p:spTree>
      <p:nvGrpSpPr>
        <p:cNvPr id="1" name=""/>
        <p:cNvGrpSpPr/>
        <p:nvPr/>
      </p:nvGrpSpPr>
      <p:grpSpPr>
        <a:xfrm>
          <a:off x="0" y="0"/>
          <a:ext cx="0" cy="0"/>
          <a:chOff x="0" y="0"/>
          <a:chExt cx="0" cy="0"/>
        </a:xfrm>
      </p:grpSpPr>
      <p:sp>
        <p:nvSpPr>
          <p:cNvPr id="9" name="Tijdelijke aanduiding voor tekst 8">
            <a:extLst>
              <a:ext uri="{FF2B5EF4-FFF2-40B4-BE49-F238E27FC236}">
                <a16:creationId xmlns:a16="http://schemas.microsoft.com/office/drawing/2014/main" id="{7F4BDD94-FB2C-4502-A2BB-86CAD3E59940}"/>
              </a:ext>
            </a:extLst>
          </p:cNvPr>
          <p:cNvSpPr>
            <a:spLocks noGrp="1"/>
          </p:cNvSpPr>
          <p:nvPr>
            <p:ph type="body" sz="quarter" idx="11" hasCustomPrompt="1"/>
          </p:nvPr>
        </p:nvSpPr>
        <p:spPr>
          <a:xfrm>
            <a:off x="766763" y="2324100"/>
            <a:ext cx="10658474" cy="2197100"/>
          </a:xfrm>
          <a:prstGeom prst="rect">
            <a:avLst/>
          </a:prstGeom>
        </p:spPr>
        <p:txBody>
          <a:bodyPr lIns="1371600" tIns="0" rIns="1371600" bIns="0" anchor="ctr" anchorCtr="0">
            <a:noAutofit/>
          </a:bodyPr>
          <a:lstStyle>
            <a:lvl1pPr marL="0" indent="0" algn="ctr">
              <a:spcBef>
                <a:spcPts val="600"/>
              </a:spcBef>
              <a:buFontTx/>
              <a:buNone/>
              <a:defRPr sz="4400">
                <a:solidFill>
                  <a:schemeClr val="accent1"/>
                </a:solidFill>
                <a:latin typeface="FranklinGotTExtCon" pitchFamily="2" charset="0"/>
                <a:cs typeface="Segoe UI Semibold" panose="020B0702040204020203" pitchFamily="34" charset="0"/>
              </a:defRPr>
            </a:lvl1pPr>
          </a:lstStyle>
          <a:p>
            <a:pPr lvl="0"/>
            <a:r>
              <a:rPr lang="nl-NL"/>
              <a:t>Click to add a quote</a:t>
            </a:r>
            <a:endParaRPr lang="nl-NL" dirty="0"/>
          </a:p>
        </p:txBody>
      </p:sp>
      <p:sp>
        <p:nvSpPr>
          <p:cNvPr id="11" name="Tijdelijke aanduiding voor tekst 10">
            <a:extLst>
              <a:ext uri="{FF2B5EF4-FFF2-40B4-BE49-F238E27FC236}">
                <a16:creationId xmlns:a16="http://schemas.microsoft.com/office/drawing/2014/main" id="{0BF1D710-5F93-4654-8D54-CD40B1D335E1}"/>
              </a:ext>
            </a:extLst>
          </p:cNvPr>
          <p:cNvSpPr>
            <a:spLocks noGrp="1"/>
          </p:cNvSpPr>
          <p:nvPr>
            <p:ph type="body" sz="quarter" idx="12" hasCustomPrompt="1"/>
          </p:nvPr>
        </p:nvSpPr>
        <p:spPr>
          <a:xfrm>
            <a:off x="766763" y="4768439"/>
            <a:ext cx="10658474" cy="881063"/>
          </a:xfrm>
          <a:prstGeom prst="rect">
            <a:avLst/>
          </a:prstGeom>
        </p:spPr>
        <p:txBody>
          <a:bodyPr lIns="1828800" tIns="0" rIns="1828800" bIns="0">
            <a:normAutofit/>
          </a:bodyPr>
          <a:lstStyle>
            <a:lvl1pPr marL="0" indent="0" algn="ctr">
              <a:buFontTx/>
              <a:buNone/>
              <a:defRPr sz="2000" b="0" baseline="0">
                <a:solidFill>
                  <a:schemeClr val="accent3"/>
                </a:solidFill>
                <a:latin typeface="Segoe UI Semibold" panose="020B0702040204020203" pitchFamily="34" charset="0"/>
                <a:cs typeface="Segoe UI Semibold" panose="020B0702040204020203" pitchFamily="34" charset="0"/>
              </a:defRPr>
            </a:lvl1pPr>
          </a:lstStyle>
          <a:p>
            <a:pPr lvl="0"/>
            <a:r>
              <a:rPr lang="nl-BE"/>
              <a:t>Click to add a name</a:t>
            </a:r>
            <a:endParaRPr lang="aa-ET" dirty="0"/>
          </a:p>
        </p:txBody>
      </p:sp>
      <p:sp>
        <p:nvSpPr>
          <p:cNvPr id="208"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13"/>
          </p:nvPr>
        </p:nvSpPr>
        <p:spPr/>
        <p:txBody>
          <a:bodyPr/>
          <a:lstStyle/>
          <a:p>
            <a:r>
              <a:rPr lang="en-US" dirty="0"/>
              <a:t>MELODY #5.1 P Scenario discussion</a:t>
            </a:r>
          </a:p>
        </p:txBody>
      </p:sp>
    </p:spTree>
    <p:extLst>
      <p:ext uri="{BB962C8B-B14F-4D97-AF65-F5344CB8AC3E}">
        <p14:creationId xmlns:p14="http://schemas.microsoft.com/office/powerpoint/2010/main" val="428641053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 pictures with info">
    <p:spTree>
      <p:nvGrpSpPr>
        <p:cNvPr id="1" name=""/>
        <p:cNvGrpSpPr/>
        <p:nvPr/>
      </p:nvGrpSpPr>
      <p:grpSpPr>
        <a:xfrm>
          <a:off x="0" y="0"/>
          <a:ext cx="0" cy="0"/>
          <a:chOff x="0" y="0"/>
          <a:chExt cx="0" cy="0"/>
        </a:xfrm>
      </p:grpSpPr>
      <p:sp>
        <p:nvSpPr>
          <p:cNvPr id="81" name="Rectangle 80"/>
          <p:cNvSpPr/>
          <p:nvPr/>
        </p:nvSpPr>
        <p:spPr>
          <a:xfrm>
            <a:off x="3485781" y="800100"/>
            <a:ext cx="2574956" cy="52578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773727" y="800100"/>
            <a:ext cx="2574956" cy="5257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Rectangle 90"/>
          <p:cNvSpPr/>
          <p:nvPr/>
        </p:nvSpPr>
        <p:spPr>
          <a:xfrm>
            <a:off x="6181893" y="800100"/>
            <a:ext cx="2574956" cy="52578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FranklinGotTExtCon" pitchFamily="2" charset="0"/>
            </a:endParaRPr>
          </a:p>
        </p:txBody>
      </p:sp>
      <p:sp>
        <p:nvSpPr>
          <p:cNvPr id="96" name="Picture Placeholder 94"/>
          <p:cNvSpPr>
            <a:spLocks noGrp="1"/>
          </p:cNvSpPr>
          <p:nvPr>
            <p:ph type="pic" sz="quarter" idx="10"/>
          </p:nvPr>
        </p:nvSpPr>
        <p:spPr>
          <a:xfrm>
            <a:off x="856548"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99" name="Text Placeholder 97"/>
          <p:cNvSpPr>
            <a:spLocks noGrp="1"/>
          </p:cNvSpPr>
          <p:nvPr>
            <p:ph type="body" sz="quarter" idx="11"/>
          </p:nvPr>
        </p:nvSpPr>
        <p:spPr>
          <a:xfrm>
            <a:off x="856548"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1" name="Text Placeholder 97"/>
          <p:cNvSpPr>
            <a:spLocks noGrp="1"/>
          </p:cNvSpPr>
          <p:nvPr>
            <p:ph type="body" sz="quarter" idx="12"/>
          </p:nvPr>
        </p:nvSpPr>
        <p:spPr>
          <a:xfrm>
            <a:off x="856548"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2" name="Picture Placeholder 94"/>
          <p:cNvSpPr>
            <a:spLocks noGrp="1"/>
          </p:cNvSpPr>
          <p:nvPr>
            <p:ph type="pic" sz="quarter" idx="13"/>
          </p:nvPr>
        </p:nvSpPr>
        <p:spPr>
          <a:xfrm>
            <a:off x="3568107"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103" name="Text Placeholder 97"/>
          <p:cNvSpPr>
            <a:spLocks noGrp="1"/>
          </p:cNvSpPr>
          <p:nvPr>
            <p:ph type="body" sz="quarter" idx="14"/>
          </p:nvPr>
        </p:nvSpPr>
        <p:spPr>
          <a:xfrm>
            <a:off x="3568107"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4" name="Text Placeholder 97"/>
          <p:cNvSpPr>
            <a:spLocks noGrp="1"/>
          </p:cNvSpPr>
          <p:nvPr>
            <p:ph type="body" sz="quarter" idx="15"/>
          </p:nvPr>
        </p:nvSpPr>
        <p:spPr>
          <a:xfrm>
            <a:off x="3568107"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5" name="Picture Placeholder 94"/>
          <p:cNvSpPr>
            <a:spLocks noGrp="1"/>
          </p:cNvSpPr>
          <p:nvPr>
            <p:ph type="pic" sz="quarter" idx="16"/>
          </p:nvPr>
        </p:nvSpPr>
        <p:spPr>
          <a:xfrm>
            <a:off x="6261673"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106" name="Text Placeholder 97"/>
          <p:cNvSpPr>
            <a:spLocks noGrp="1"/>
          </p:cNvSpPr>
          <p:nvPr>
            <p:ph type="body" sz="quarter" idx="17"/>
          </p:nvPr>
        </p:nvSpPr>
        <p:spPr>
          <a:xfrm>
            <a:off x="6269168"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7" name="Text Placeholder 97"/>
          <p:cNvSpPr>
            <a:spLocks noGrp="1"/>
          </p:cNvSpPr>
          <p:nvPr>
            <p:ph type="body" sz="quarter" idx="18"/>
          </p:nvPr>
        </p:nvSpPr>
        <p:spPr>
          <a:xfrm>
            <a:off x="6269168"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92" name="Rectangle 91"/>
          <p:cNvSpPr/>
          <p:nvPr userDrawn="1"/>
        </p:nvSpPr>
        <p:spPr>
          <a:xfrm>
            <a:off x="8874897" y="800100"/>
            <a:ext cx="2574956" cy="52578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Picture Placeholder 94"/>
          <p:cNvSpPr>
            <a:spLocks noGrp="1"/>
          </p:cNvSpPr>
          <p:nvPr>
            <p:ph type="pic" sz="quarter" idx="19"/>
          </p:nvPr>
        </p:nvSpPr>
        <p:spPr>
          <a:xfrm>
            <a:off x="8954677"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94" name="Text Placeholder 97"/>
          <p:cNvSpPr>
            <a:spLocks noGrp="1"/>
          </p:cNvSpPr>
          <p:nvPr>
            <p:ph type="body" sz="quarter" idx="20"/>
          </p:nvPr>
        </p:nvSpPr>
        <p:spPr>
          <a:xfrm>
            <a:off x="8962172"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95" name="Text Placeholder 97"/>
          <p:cNvSpPr>
            <a:spLocks noGrp="1"/>
          </p:cNvSpPr>
          <p:nvPr>
            <p:ph type="body" sz="quarter" idx="21"/>
          </p:nvPr>
        </p:nvSpPr>
        <p:spPr>
          <a:xfrm>
            <a:off x="8962172"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2" name="Footer Placeholder 1"/>
          <p:cNvSpPr>
            <a:spLocks noGrp="1"/>
          </p:cNvSpPr>
          <p:nvPr>
            <p:ph type="ftr" sz="quarter" idx="22"/>
          </p:nvPr>
        </p:nvSpPr>
        <p:spPr/>
        <p:txBody>
          <a:bodyPr/>
          <a:lstStyle/>
          <a:p>
            <a:r>
              <a:rPr lang="en-US" dirty="0"/>
              <a:t>MELODY #5.1 P Scenario discussion</a:t>
            </a:r>
          </a:p>
        </p:txBody>
      </p:sp>
      <p:sp>
        <p:nvSpPr>
          <p:cNvPr id="3" name="Slide Number Placeholder 2"/>
          <p:cNvSpPr>
            <a:spLocks noGrp="1"/>
          </p:cNvSpPr>
          <p:nvPr>
            <p:ph type="sldNum" sz="quarter" idx="23"/>
          </p:nvPr>
        </p:nvSpPr>
        <p:spPr/>
        <p:txBody>
          <a:bodyPr/>
          <a:lstStyle/>
          <a:p>
            <a:fld id="{A814E660-BF25-4843-B2A0-93C6E2B6253B}" type="slidenum">
              <a:rPr lang="aa-ET" smtClean="0"/>
              <a:pPr/>
              <a:t>‹#›</a:t>
            </a:fld>
            <a:endParaRPr lang="aa-ET" dirty="0"/>
          </a:p>
        </p:txBody>
      </p:sp>
    </p:spTree>
    <p:extLst>
      <p:ext uri="{BB962C8B-B14F-4D97-AF65-F5344CB8AC3E}">
        <p14:creationId xmlns:p14="http://schemas.microsoft.com/office/powerpoint/2010/main" val="78493105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icture with info 2">
    <p:spTree>
      <p:nvGrpSpPr>
        <p:cNvPr id="1" name=""/>
        <p:cNvGrpSpPr/>
        <p:nvPr/>
      </p:nvGrpSpPr>
      <p:grpSpPr>
        <a:xfrm>
          <a:off x="0" y="0"/>
          <a:ext cx="0" cy="0"/>
          <a:chOff x="0" y="0"/>
          <a:chExt cx="0" cy="0"/>
        </a:xfrm>
      </p:grpSpPr>
      <p:sp>
        <p:nvSpPr>
          <p:cNvPr id="15"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0" y="0"/>
            <a:ext cx="12192000" cy="68580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&gt;&gt;&gt;&gt;&gt;&gt;&gt;&gt;&gt; Click to add picture &gt;</a:t>
            </a:r>
            <a:endParaRPr lang="aa-ET" dirty="0"/>
          </a:p>
        </p:txBody>
      </p:sp>
      <p:sp>
        <p:nvSpPr>
          <p:cNvPr id="9" name="Tijdelijke aanduiding voor tekst 25">
            <a:extLst>
              <a:ext uri="{FF2B5EF4-FFF2-40B4-BE49-F238E27FC236}">
                <a16:creationId xmlns:a16="http://schemas.microsoft.com/office/drawing/2014/main" id="{6A895D29-FC6A-432A-8385-E2F1D027CD96}"/>
              </a:ext>
            </a:extLst>
          </p:cNvPr>
          <p:cNvSpPr>
            <a:spLocks noGrp="1" noChangeAspect="1"/>
          </p:cNvSpPr>
          <p:nvPr>
            <p:ph type="body" sz="quarter" idx="13" hasCustomPrompt="1"/>
          </p:nvPr>
        </p:nvSpPr>
        <p:spPr>
          <a:xfrm flipH="1">
            <a:off x="7620000" y="1333500"/>
            <a:ext cx="3327400" cy="4343400"/>
          </a:xfrm>
          <a:prstGeom prst="rect">
            <a:avLst/>
          </a:prstGeom>
          <a:blipFill dpi="0" rotWithShape="1">
            <a:blip r:embed="rId2"/>
            <a:srcRect/>
            <a:stretch>
              <a:fillRect/>
            </a:stretch>
          </a:blipFill>
        </p:spPr>
        <p:txBody>
          <a:bodyPr lIns="1005840" tIns="2194560" rIns="182880" bIns="1188720"/>
          <a:lstStyle>
            <a:lvl1pPr marL="0" indent="0">
              <a:buFontTx/>
              <a:buNone/>
              <a:defRPr sz="2400" b="1">
                <a:solidFill>
                  <a:schemeClr val="bg1"/>
                </a:solidFill>
                <a:latin typeface="+mj-lt"/>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BE"/>
              <a:t> </a:t>
            </a:r>
            <a:endParaRPr lang="aa-ET" dirty="0"/>
          </a:p>
        </p:txBody>
      </p:sp>
      <p:sp>
        <p:nvSpPr>
          <p:cNvPr id="253" name="Titel 1">
            <a:extLst>
              <a:ext uri="{FF2B5EF4-FFF2-40B4-BE49-F238E27FC236}">
                <a16:creationId xmlns:a16="http://schemas.microsoft.com/office/drawing/2014/main" id="{F8EDE2AA-5EC7-4E82-852A-FE7B050223C2}"/>
              </a:ext>
            </a:extLst>
          </p:cNvPr>
          <p:cNvSpPr>
            <a:spLocks noGrp="1"/>
          </p:cNvSpPr>
          <p:nvPr>
            <p:ph type="title"/>
          </p:nvPr>
        </p:nvSpPr>
        <p:spPr>
          <a:xfrm>
            <a:off x="7780020" y="1479973"/>
            <a:ext cx="2992891" cy="1357231"/>
          </a:xfrm>
          <a:prstGeom prst="rect">
            <a:avLst/>
          </a:prstGeom>
        </p:spPr>
        <p:txBody>
          <a:bodyPr lIns="0" tIns="0" rIns="0" bIns="0">
            <a:noAutofit/>
          </a:bodyPr>
          <a:lstStyle>
            <a:lvl1pPr>
              <a:defRPr lang="aa-ET" sz="4800" b="0" kern="1200" dirty="0">
                <a:solidFill>
                  <a:schemeClr val="bg1"/>
                </a:solidFill>
                <a:latin typeface="FranklinGotTExtCon" pitchFamily="2" charset="0"/>
                <a:ea typeface="+mn-ea"/>
                <a:cs typeface="+mn-cs"/>
              </a:defRPr>
            </a:lvl1pPr>
          </a:lstStyle>
          <a:p>
            <a:r>
              <a:rPr lang="en-US"/>
              <a:t>Click to edit Master title style</a:t>
            </a:r>
            <a:endParaRPr lang="aa-ET" dirty="0"/>
          </a:p>
        </p:txBody>
      </p:sp>
      <p:sp>
        <p:nvSpPr>
          <p:cNvPr id="254" name="Tijdelijke aanduiding voor tekst 3">
            <a:extLst>
              <a:ext uri="{FF2B5EF4-FFF2-40B4-BE49-F238E27FC236}">
                <a16:creationId xmlns:a16="http://schemas.microsoft.com/office/drawing/2014/main" id="{C77A671E-B4FD-4971-A22F-87DB01A11F14}"/>
              </a:ext>
            </a:extLst>
          </p:cNvPr>
          <p:cNvSpPr>
            <a:spLocks noGrp="1"/>
          </p:cNvSpPr>
          <p:nvPr>
            <p:ph type="body" sz="quarter" idx="14"/>
          </p:nvPr>
        </p:nvSpPr>
        <p:spPr>
          <a:xfrm>
            <a:off x="7780275" y="2931187"/>
            <a:ext cx="2983043" cy="2606013"/>
          </a:xfrm>
          <a:prstGeom prst="rect">
            <a:avLst/>
          </a:prstGeom>
        </p:spPr>
        <p:txBody>
          <a:bodyPr lIns="0" tIns="0" rIns="0" bIns="91440">
            <a:normAutofit/>
          </a:bodyPr>
          <a:lstStyle>
            <a:lvl1pPr marL="0" indent="0">
              <a:buFontTx/>
              <a:buNone/>
              <a:defRPr lang="nl-NL" sz="2400" kern="1200" dirty="0">
                <a:solidFill>
                  <a:schemeClr val="accent2"/>
                </a:solidFill>
                <a:latin typeface="+mj-lt"/>
                <a:ea typeface="+mn-ea"/>
                <a:cs typeface="+mn-cs"/>
              </a:defRPr>
            </a:lvl1pPr>
          </a:lstStyle>
          <a:p>
            <a:pPr lvl="0"/>
            <a:r>
              <a:rPr lang="en-US"/>
              <a:t>Edit Master text styles</a:t>
            </a:r>
          </a:p>
        </p:txBody>
      </p:sp>
      <p:sp>
        <p:nvSpPr>
          <p:cNvPr id="7"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7055229"/>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Tree>
    <p:extLst>
      <p:ext uri="{BB962C8B-B14F-4D97-AF65-F5344CB8AC3E}">
        <p14:creationId xmlns:p14="http://schemas.microsoft.com/office/powerpoint/2010/main" val="426032281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Icon &amp; Text 1">
    <p:spTree>
      <p:nvGrpSpPr>
        <p:cNvPr id="1" name=""/>
        <p:cNvGrpSpPr/>
        <p:nvPr/>
      </p:nvGrpSpPr>
      <p:grpSpPr>
        <a:xfrm>
          <a:off x="0" y="0"/>
          <a:ext cx="0" cy="0"/>
          <a:chOff x="0" y="0"/>
          <a:chExt cx="0" cy="0"/>
        </a:xfrm>
      </p:grpSpPr>
      <p:sp>
        <p:nvSpPr>
          <p:cNvPr id="15"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5067299" y="1905000"/>
            <a:ext cx="2160000" cy="1346400"/>
          </a:xfrm>
          <a:prstGeom prst="rect">
            <a:avLst/>
          </a:prstGeom>
        </p:spPr>
        <p:txBody>
          <a:bodyPr>
            <a:normAutofit/>
          </a:bodyPr>
          <a:lstStyle>
            <a:lvl1pPr marL="0" indent="0" algn="ctr">
              <a:lnSpc>
                <a:spcPct val="100000"/>
              </a:lnSpc>
              <a:spcBef>
                <a:spcPts val="300"/>
              </a:spcBef>
              <a:buFontTx/>
              <a:buNone/>
              <a:defRPr sz="1100">
                <a:solidFill>
                  <a:schemeClr val="tx1"/>
                </a:solidFill>
              </a:defRPr>
            </a:lvl1pPr>
          </a:lstStyle>
          <a:p>
            <a:r>
              <a:rPr lang="en-US"/>
              <a:t>add icon</a:t>
            </a:r>
          </a:p>
        </p:txBody>
      </p:sp>
      <p:sp>
        <p:nvSpPr>
          <p:cNvPr id="16"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766763" y="3647804"/>
            <a:ext cx="10661665" cy="2168795"/>
          </a:xfrm>
          <a:prstGeom prst="rect">
            <a:avLst/>
          </a:prstGeom>
        </p:spPr>
        <p:txBody>
          <a:bodyPr lIns="0" tIns="0" rIns="0" bIns="0" anchor="ctr" anchorCtr="0">
            <a:noAutofit/>
          </a:bodyPr>
          <a:lstStyle>
            <a:lvl1pPr marL="0" indent="0" algn="ctr">
              <a:buFontTx/>
              <a:buNone/>
              <a:defRPr sz="36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18"/>
          </p:nvPr>
        </p:nvSpPr>
        <p:spPr/>
        <p:txBody>
          <a:bodyPr/>
          <a:lstStyle/>
          <a:p>
            <a:r>
              <a:rPr lang="en-US" dirty="0"/>
              <a:t>MELODY #5.1 P Scenario discussion</a:t>
            </a:r>
          </a:p>
        </p:txBody>
      </p:sp>
    </p:spTree>
    <p:extLst>
      <p:ext uri="{BB962C8B-B14F-4D97-AF65-F5344CB8AC3E}">
        <p14:creationId xmlns:p14="http://schemas.microsoft.com/office/powerpoint/2010/main" val="31696721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Icon &amp; Text 1">
    <p:spTree>
      <p:nvGrpSpPr>
        <p:cNvPr id="1" name=""/>
        <p:cNvGrpSpPr/>
        <p:nvPr/>
      </p:nvGrpSpPr>
      <p:grpSpPr>
        <a:xfrm>
          <a:off x="0" y="0"/>
          <a:ext cx="0" cy="0"/>
          <a:chOff x="0" y="0"/>
          <a:chExt cx="0" cy="0"/>
        </a:xfrm>
      </p:grpSpPr>
      <p:sp>
        <p:nvSpPr>
          <p:cNvPr id="15"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5067299" y="1905000"/>
            <a:ext cx="2160000" cy="1346400"/>
          </a:xfrm>
          <a:prstGeom prst="rect">
            <a:avLst/>
          </a:prstGeom>
        </p:spPr>
        <p:txBody>
          <a:bodyPr>
            <a:normAutofit/>
          </a:bodyPr>
          <a:lstStyle>
            <a:lvl1pPr marL="0" indent="0" algn="ctr">
              <a:lnSpc>
                <a:spcPct val="100000"/>
              </a:lnSpc>
              <a:spcBef>
                <a:spcPts val="300"/>
              </a:spcBef>
              <a:buFontTx/>
              <a:buNone/>
              <a:defRPr sz="1100">
                <a:solidFill>
                  <a:schemeClr val="tx1"/>
                </a:solidFill>
              </a:defRPr>
            </a:lvl1pPr>
          </a:lstStyle>
          <a:p>
            <a:r>
              <a:rPr lang="en-US"/>
              <a:t>add icon</a:t>
            </a:r>
          </a:p>
        </p:txBody>
      </p:sp>
      <p:sp>
        <p:nvSpPr>
          <p:cNvPr id="16"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766763" y="3647804"/>
            <a:ext cx="10661665" cy="2168795"/>
          </a:xfrm>
          <a:prstGeom prst="rect">
            <a:avLst/>
          </a:prstGeom>
        </p:spPr>
        <p:txBody>
          <a:bodyPr lIns="0" tIns="0" rIns="0" bIns="0" anchor="ctr" anchorCtr="0">
            <a:noAutofit/>
          </a:bodyPr>
          <a:lstStyle>
            <a:lvl1pPr marL="0" indent="0" algn="ctr">
              <a:buFontTx/>
              <a:buNone/>
              <a:defRPr sz="36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18"/>
          </p:nvPr>
        </p:nvSpPr>
        <p:spPr/>
        <p:txBody>
          <a:bodyPr/>
          <a:lstStyle/>
          <a:p>
            <a:r>
              <a:rPr lang="en-US" dirty="0"/>
              <a:t>MELODY #5.1 P Scenario discussion</a:t>
            </a:r>
          </a:p>
        </p:txBody>
      </p:sp>
    </p:spTree>
    <p:extLst>
      <p:ext uri="{BB962C8B-B14F-4D97-AF65-F5344CB8AC3E}">
        <p14:creationId xmlns:p14="http://schemas.microsoft.com/office/powerpoint/2010/main" val="81895819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21740542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Blank footer">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dirty="0"/>
              <a:t>MELODY #5.1 P Scenario discussion</a:t>
            </a:r>
          </a:p>
        </p:txBody>
      </p:sp>
      <p:sp>
        <p:nvSpPr>
          <p:cNvPr id="5" name="Slide Number Placeholder 4"/>
          <p:cNvSpPr>
            <a:spLocks noGrp="1"/>
          </p:cNvSpPr>
          <p:nvPr>
            <p:ph type="sldNum" sz="quarter" idx="11"/>
          </p:nvPr>
        </p:nvSpPr>
        <p:spPr/>
        <p:txBody>
          <a:bodyPr/>
          <a:lstStyle/>
          <a:p>
            <a:fld id="{A814E660-BF25-4843-B2A0-93C6E2B6253B}" type="slidenum">
              <a:rPr lang="aa-ET" smtClean="0"/>
              <a:pPr/>
              <a:t>‹#›</a:t>
            </a:fld>
            <a:endParaRPr lang="aa-ET" dirty="0"/>
          </a:p>
        </p:txBody>
      </p:sp>
    </p:spTree>
    <p:extLst>
      <p:ext uri="{BB962C8B-B14F-4D97-AF65-F5344CB8AC3E}">
        <p14:creationId xmlns:p14="http://schemas.microsoft.com/office/powerpoint/2010/main" val="396121425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dex slide">
    <p:spTree>
      <p:nvGrpSpPr>
        <p:cNvPr id="1" name=""/>
        <p:cNvGrpSpPr/>
        <p:nvPr/>
      </p:nvGrpSpPr>
      <p:grpSpPr>
        <a:xfrm>
          <a:off x="0" y="0"/>
          <a:ext cx="0" cy="0"/>
          <a:chOff x="0" y="0"/>
          <a:chExt cx="0" cy="0"/>
        </a:xfrm>
      </p:grpSpPr>
      <p:sp>
        <p:nvSpPr>
          <p:cNvPr id="15" name="Tijdelijke aanduiding voor tekst 14">
            <a:extLst>
              <a:ext uri="{FF2B5EF4-FFF2-40B4-BE49-F238E27FC236}">
                <a16:creationId xmlns:a16="http://schemas.microsoft.com/office/drawing/2014/main" id="{B625ABE2-4787-4DCE-8BBA-59C73CFF5EFD}"/>
              </a:ext>
            </a:extLst>
          </p:cNvPr>
          <p:cNvSpPr>
            <a:spLocks noGrp="1"/>
          </p:cNvSpPr>
          <p:nvPr>
            <p:ph type="body" sz="quarter" idx="12" hasCustomPrompt="1"/>
          </p:nvPr>
        </p:nvSpPr>
        <p:spPr>
          <a:xfrm>
            <a:off x="9220200" y="1794669"/>
            <a:ext cx="2097363" cy="3243262"/>
          </a:xfrm>
          <a:prstGeom prst="rect">
            <a:avLst/>
          </a:prstGeom>
        </p:spPr>
        <p:txBody>
          <a:bodyPr anchor="ctr">
            <a:noAutofit/>
          </a:bodyPr>
          <a:lstStyle>
            <a:lvl1pPr marL="0" indent="0">
              <a:lnSpc>
                <a:spcPct val="150000"/>
              </a:lnSpc>
              <a:spcBef>
                <a:spcPts val="0"/>
              </a:spcBef>
              <a:spcAft>
                <a:spcPts val="0"/>
              </a:spcAft>
              <a:buFont typeface="Georgia" panose="02040502050405020303" pitchFamily="18" charset="0"/>
              <a:buNone/>
              <a:defRPr sz="2800" b="1">
                <a:solidFill>
                  <a:schemeClr val="accent2"/>
                </a:solidFill>
                <a:latin typeface="+mj-lt"/>
              </a:defRPr>
            </a:lvl1pPr>
          </a:lstStyle>
          <a:p>
            <a:pPr lvl="0"/>
            <a:r>
              <a:rPr lang="nl-NL" dirty="0"/>
              <a:t> 3</a:t>
            </a:r>
          </a:p>
          <a:p>
            <a:pPr lvl="0"/>
            <a:r>
              <a:rPr lang="nl-NL" dirty="0"/>
              <a:t> 4</a:t>
            </a:r>
          </a:p>
          <a:p>
            <a:pPr lvl="0"/>
            <a:r>
              <a:rPr lang="nl-NL" dirty="0"/>
              <a:t> 5</a:t>
            </a:r>
          </a:p>
          <a:p>
            <a:pPr lvl="0"/>
            <a:r>
              <a:rPr lang="nl-NL" dirty="0"/>
              <a:t> 6</a:t>
            </a:r>
          </a:p>
          <a:p>
            <a:pPr lvl="0"/>
            <a:r>
              <a:rPr lang="nl-NL"/>
              <a:t> 7</a:t>
            </a:r>
            <a:endParaRPr lang="aa-ET" dirty="0"/>
          </a:p>
        </p:txBody>
      </p:sp>
      <p:sp>
        <p:nvSpPr>
          <p:cNvPr id="5" name="Tijdelijke aanduiding voor tekst 4">
            <a:extLst>
              <a:ext uri="{FF2B5EF4-FFF2-40B4-BE49-F238E27FC236}">
                <a16:creationId xmlns:a16="http://schemas.microsoft.com/office/drawing/2014/main" id="{3AEE0936-214A-4172-9057-144F7932C4E7}"/>
              </a:ext>
            </a:extLst>
          </p:cNvPr>
          <p:cNvSpPr>
            <a:spLocks noGrp="1"/>
          </p:cNvSpPr>
          <p:nvPr>
            <p:ph type="body" sz="quarter" idx="13" hasCustomPrompt="1"/>
          </p:nvPr>
        </p:nvSpPr>
        <p:spPr>
          <a:xfrm>
            <a:off x="719529" y="1794669"/>
            <a:ext cx="7986322" cy="3276600"/>
          </a:xfrm>
          <a:prstGeom prst="rect">
            <a:avLst/>
          </a:prstGeom>
        </p:spPr>
        <p:txBody>
          <a:bodyPr lIns="0" tIns="0" rIns="0" bIns="0" anchor="ctr">
            <a:normAutofit/>
          </a:bodyPr>
          <a:lstStyle>
            <a:lvl1pPr marL="0" indent="0" algn="r">
              <a:lnSpc>
                <a:spcPct val="150000"/>
              </a:lnSpc>
              <a:spcBef>
                <a:spcPts val="0"/>
              </a:spcBef>
              <a:buFontTx/>
              <a:buNone/>
              <a:defRPr sz="2800"/>
            </a:lvl1pPr>
          </a:lstStyle>
          <a:p>
            <a:pPr lvl="0"/>
            <a:r>
              <a:rPr lang="en-US"/>
              <a:t>Click to add subtitle</a:t>
            </a:r>
            <a:endParaRPr lang="aa-ET" dirty="0"/>
          </a:p>
        </p:txBody>
      </p:sp>
      <p:sp>
        <p:nvSpPr>
          <p:cNvPr id="11"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14"/>
          </p:nvPr>
        </p:nvSpPr>
        <p:spPr/>
        <p:txBody>
          <a:bodyPr/>
          <a:lstStyle/>
          <a:p>
            <a:r>
              <a:rPr lang="en-US" dirty="0"/>
              <a:t>MELODY #5.1 P Scenario discussion</a:t>
            </a:r>
          </a:p>
        </p:txBody>
      </p:sp>
    </p:spTree>
    <p:extLst>
      <p:ext uri="{BB962C8B-B14F-4D97-AF65-F5344CB8AC3E}">
        <p14:creationId xmlns:p14="http://schemas.microsoft.com/office/powerpoint/2010/main" val="6346815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ubtitel slide 1">
    <p:spTree>
      <p:nvGrpSpPr>
        <p:cNvPr id="1" name=""/>
        <p:cNvGrpSpPr/>
        <p:nvPr/>
      </p:nvGrpSpPr>
      <p:grpSpPr>
        <a:xfrm>
          <a:off x="0" y="0"/>
          <a:ext cx="0" cy="0"/>
          <a:chOff x="0" y="0"/>
          <a:chExt cx="0" cy="0"/>
        </a:xfrm>
      </p:grpSpPr>
      <p:sp>
        <p:nvSpPr>
          <p:cNvPr id="3" name="Rectangle 2"/>
          <p:cNvSpPr/>
          <p:nvPr userDrawn="1"/>
        </p:nvSpPr>
        <p:spPr>
          <a:xfrm>
            <a:off x="1224613" y="2263515"/>
            <a:ext cx="5209082" cy="23459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AAC9C767-9A67-4216-A05F-95382F81BAEA}"/>
              </a:ext>
            </a:extLst>
          </p:cNvPr>
          <p:cNvSpPr>
            <a:spLocks noGrp="1"/>
          </p:cNvSpPr>
          <p:nvPr>
            <p:ph type="title" hasCustomPrompt="1"/>
          </p:nvPr>
        </p:nvSpPr>
        <p:spPr>
          <a:xfrm>
            <a:off x="2247900" y="2254251"/>
            <a:ext cx="8839200" cy="2352674"/>
          </a:xfrm>
          <a:prstGeom prst="rect">
            <a:avLst/>
          </a:prstGeom>
          <a:solidFill>
            <a:schemeClr val="accent1"/>
          </a:solidFill>
        </p:spPr>
        <p:txBody>
          <a:bodyPr lIns="182880" tIns="182880" rIns="182880" bIns="182880" anchor="ctr" anchorCtr="0">
            <a:normAutofit/>
          </a:bodyPr>
          <a:lstStyle>
            <a:lvl1pPr>
              <a:defRPr sz="4400">
                <a:solidFill>
                  <a:schemeClr val="bg1"/>
                </a:solidFill>
              </a:defRPr>
            </a:lvl1pPr>
          </a:lstStyle>
          <a:p>
            <a:r>
              <a:rPr lang="en-US"/>
              <a:t>Click to add subtitle</a:t>
            </a:r>
            <a:endParaRPr lang="aa-ET" dirty="0"/>
          </a:p>
        </p:txBody>
      </p:sp>
      <p:sp>
        <p:nvSpPr>
          <p:cNvPr id="7"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pic>
        <p:nvPicPr>
          <p:cNvPr id="6" name="Picture 5"/>
          <p:cNvPicPr>
            <a:picLocks noChangeAspect="1"/>
          </p:cNvPicPr>
          <p:nvPr userDrawn="1"/>
        </p:nvPicPr>
        <p:blipFill>
          <a:blip r:embed="rId2"/>
          <a:stretch>
            <a:fillRect/>
          </a:stretch>
        </p:blipFill>
        <p:spPr>
          <a:xfrm flipH="1">
            <a:off x="1016545" y="2926279"/>
            <a:ext cx="719712" cy="801221"/>
          </a:xfrm>
          <a:prstGeom prst="rect">
            <a:avLst/>
          </a:prstGeom>
        </p:spPr>
      </p:pic>
      <p:sp>
        <p:nvSpPr>
          <p:cNvPr id="4" name="Footer Placeholder 3"/>
          <p:cNvSpPr>
            <a:spLocks noGrp="1"/>
          </p:cNvSpPr>
          <p:nvPr>
            <p:ph type="ftr" sz="quarter" idx="10"/>
          </p:nvPr>
        </p:nvSpPr>
        <p:spPr/>
        <p:txBody>
          <a:bodyPr/>
          <a:lstStyle/>
          <a:p>
            <a:r>
              <a:rPr lang="en-US" dirty="0"/>
              <a:t>MELODY #5.1 P Scenario discussion</a:t>
            </a:r>
          </a:p>
        </p:txBody>
      </p:sp>
    </p:spTree>
    <p:extLst>
      <p:ext uri="{BB962C8B-B14F-4D97-AF65-F5344CB8AC3E}">
        <p14:creationId xmlns:p14="http://schemas.microsoft.com/office/powerpoint/2010/main" val="22489750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ing slide with icons">
    <p:spTree>
      <p:nvGrpSpPr>
        <p:cNvPr id="1" name=""/>
        <p:cNvGrpSpPr/>
        <p:nvPr/>
      </p:nvGrpSpPr>
      <p:grpSpPr>
        <a:xfrm>
          <a:off x="0" y="0"/>
          <a:ext cx="0" cy="0"/>
          <a:chOff x="0" y="0"/>
          <a:chExt cx="0" cy="0"/>
        </a:xfrm>
      </p:grpSpPr>
      <p:sp>
        <p:nvSpPr>
          <p:cNvPr id="4"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766763" y="1827482"/>
            <a:ext cx="1470223" cy="1471613"/>
          </a:xfrm>
          <a:prstGeom prst="rect">
            <a:avLst/>
          </a:prstGeom>
        </p:spPr>
        <p:txBody>
          <a:bodyPr>
            <a:normAutofit/>
          </a:bodyPr>
          <a:lstStyle>
            <a:lvl1pPr marL="0" indent="0" algn="ctr">
              <a:lnSpc>
                <a:spcPct val="100000"/>
              </a:lnSpc>
              <a:spcBef>
                <a:spcPts val="300"/>
              </a:spcBef>
              <a:buFontTx/>
              <a:buNone/>
              <a:defRPr sz="1100"/>
            </a:lvl1pPr>
          </a:lstStyle>
          <a:p>
            <a:r>
              <a:rPr lang="en-US"/>
              <a:t>add icon</a:t>
            </a:r>
          </a:p>
        </p:txBody>
      </p:sp>
      <p:sp>
        <p:nvSpPr>
          <p:cNvPr id="8" name="Tijdelijke aanduiding voor afbeelding 3">
            <a:extLst>
              <a:ext uri="{FF2B5EF4-FFF2-40B4-BE49-F238E27FC236}">
                <a16:creationId xmlns:a16="http://schemas.microsoft.com/office/drawing/2014/main" id="{09AA0D7A-FE33-4F8C-9C9B-2DF71EA202B7}"/>
              </a:ext>
            </a:extLst>
          </p:cNvPr>
          <p:cNvSpPr>
            <a:spLocks noGrp="1"/>
          </p:cNvSpPr>
          <p:nvPr>
            <p:ph type="pic" sz="quarter" idx="16" hasCustomPrompt="1"/>
          </p:nvPr>
        </p:nvSpPr>
        <p:spPr>
          <a:xfrm>
            <a:off x="6563784" y="1810727"/>
            <a:ext cx="1517650" cy="1471613"/>
          </a:xfrm>
          <a:prstGeom prst="rect">
            <a:avLst/>
          </a:prstGeom>
        </p:spPr>
        <p:txBody>
          <a:bodyPr>
            <a:normAutofit/>
          </a:bodyPr>
          <a:lstStyle>
            <a:lvl1pPr marL="0" indent="0" algn="ctr">
              <a:lnSpc>
                <a:spcPct val="100000"/>
              </a:lnSpc>
              <a:spcBef>
                <a:spcPts val="300"/>
              </a:spcBef>
              <a:buFontTx/>
              <a:buNone/>
              <a:defRPr sz="1100"/>
            </a:lvl1pPr>
          </a:lstStyle>
          <a:p>
            <a:r>
              <a:rPr lang="en-US"/>
              <a:t>add icon</a:t>
            </a:r>
            <a:endParaRPr lang="aa-ET" dirty="0"/>
          </a:p>
        </p:txBody>
      </p:sp>
      <p:sp>
        <p:nvSpPr>
          <p:cNvPr id="10"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2305175" y="1822478"/>
            <a:ext cx="3333623" cy="1471612"/>
          </a:xfrm>
          <a:prstGeom prst="rect">
            <a:avLst/>
          </a:prstGeom>
        </p:spPr>
        <p:txBody>
          <a:bodyPr lIns="0" tIns="0" rIns="0" bIns="0" anchor="ctr" anchorCtr="0">
            <a:noAutofit/>
          </a:bodyPr>
          <a:lstStyle>
            <a:lvl1pPr marL="0" indent="0" algn="l">
              <a:buFontTx/>
              <a:buNone/>
              <a:defRPr sz="28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12" name="Tijdelijke aanduiding voor tekst 9">
            <a:extLst>
              <a:ext uri="{FF2B5EF4-FFF2-40B4-BE49-F238E27FC236}">
                <a16:creationId xmlns:a16="http://schemas.microsoft.com/office/drawing/2014/main" id="{21D06019-3674-4CC0-8571-2CD83FD684EB}"/>
              </a:ext>
            </a:extLst>
          </p:cNvPr>
          <p:cNvSpPr>
            <a:spLocks noGrp="1"/>
          </p:cNvSpPr>
          <p:nvPr>
            <p:ph type="body" sz="quarter" idx="18"/>
          </p:nvPr>
        </p:nvSpPr>
        <p:spPr>
          <a:xfrm>
            <a:off x="8155264" y="1810727"/>
            <a:ext cx="3269974" cy="1471612"/>
          </a:xfrm>
          <a:prstGeom prst="rect">
            <a:avLst/>
          </a:prstGeom>
        </p:spPr>
        <p:txBody>
          <a:bodyPr lIns="0" tIns="0" rIns="0" bIns="0" anchor="ctr" anchorCtr="0">
            <a:noAutofit/>
          </a:bodyPr>
          <a:lstStyle>
            <a:lvl1pPr marL="0" indent="0" algn="l">
              <a:buFontTx/>
              <a:buNone/>
              <a:defRPr sz="28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3" name="Title 2"/>
          <p:cNvSpPr>
            <a:spLocks noGrp="1"/>
          </p:cNvSpPr>
          <p:nvPr>
            <p:ph type="title"/>
          </p:nvPr>
        </p:nvSpPr>
        <p:spPr>
          <a:xfrm>
            <a:off x="766762" y="806211"/>
            <a:ext cx="10658476" cy="884477"/>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3" y="3429000"/>
            <a:ext cx="4872037" cy="26289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6" name="Text Placeholder 5"/>
          <p:cNvSpPr>
            <a:spLocks noGrp="1"/>
          </p:cNvSpPr>
          <p:nvPr>
            <p:ph type="body" sz="quarter" idx="20" hasCustomPrompt="1"/>
          </p:nvPr>
        </p:nvSpPr>
        <p:spPr>
          <a:xfrm>
            <a:off x="6569814" y="3429000"/>
            <a:ext cx="4872037" cy="26289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21"/>
          </p:nvPr>
        </p:nvSpPr>
        <p:spPr/>
        <p:txBody>
          <a:bodyPr/>
          <a:lstStyle/>
          <a:p>
            <a:r>
              <a:rPr lang="en-US" dirty="0"/>
              <a:t>MELODY #5.1 P Scenario discussion</a:t>
            </a:r>
          </a:p>
        </p:txBody>
      </p:sp>
    </p:spTree>
    <p:extLst>
      <p:ext uri="{BB962C8B-B14F-4D97-AF65-F5344CB8AC3E}">
        <p14:creationId xmlns:p14="http://schemas.microsoft.com/office/powerpoint/2010/main" val="201032694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3" y="1388962"/>
            <a:ext cx="4872037"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21"/>
          </p:nvPr>
        </p:nvSpPr>
        <p:spPr/>
        <p:txBody>
          <a:bodyPr/>
          <a:lstStyle/>
          <a:p>
            <a:r>
              <a:rPr lang="en-US" dirty="0"/>
              <a:t>MELODY #5.1 P Scenario discussion</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2" y="3429001"/>
            <a:ext cx="4872038"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
        <p:nvSpPr>
          <p:cNvPr id="13" name="Text Placeholder 5"/>
          <p:cNvSpPr>
            <a:spLocks noGrp="1"/>
          </p:cNvSpPr>
          <p:nvPr>
            <p:ph type="body" sz="quarter" idx="22" hasCustomPrompt="1"/>
          </p:nvPr>
        </p:nvSpPr>
        <p:spPr>
          <a:xfrm>
            <a:off x="6544415" y="1388962"/>
            <a:ext cx="4872037"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5"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6544414" y="3429001"/>
            <a:ext cx="4872038"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Tree>
    <p:extLst>
      <p:ext uri="{BB962C8B-B14F-4D97-AF65-F5344CB8AC3E}">
        <p14:creationId xmlns:p14="http://schemas.microsoft.com/office/powerpoint/2010/main" val="241742903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5" y="1408012"/>
            <a:ext cx="3348035"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21"/>
          </p:nvPr>
        </p:nvSpPr>
        <p:spPr/>
        <p:txBody>
          <a:bodyPr/>
          <a:lstStyle/>
          <a:p>
            <a:r>
              <a:rPr lang="en-US" dirty="0"/>
              <a:t>MELODY #5.1 P Scenario discussion</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
        <p:nvSpPr>
          <p:cNvPr id="10" name="Text Placeholder 5"/>
          <p:cNvSpPr>
            <a:spLocks noGrp="1"/>
          </p:cNvSpPr>
          <p:nvPr>
            <p:ph type="body" sz="quarter" idx="22" hasCustomPrompt="1"/>
          </p:nvPr>
        </p:nvSpPr>
        <p:spPr>
          <a:xfrm>
            <a:off x="4443415" y="1408012"/>
            <a:ext cx="3348036"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2"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444341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
        <p:nvSpPr>
          <p:cNvPr id="16" name="Text Placeholder 5"/>
          <p:cNvSpPr>
            <a:spLocks noGrp="1"/>
          </p:cNvSpPr>
          <p:nvPr>
            <p:ph type="body" sz="quarter" idx="24" hasCustomPrompt="1"/>
          </p:nvPr>
        </p:nvSpPr>
        <p:spPr>
          <a:xfrm>
            <a:off x="8101014" y="1408012"/>
            <a:ext cx="3348036"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7"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5" hasCustomPrompt="1"/>
          </p:nvPr>
        </p:nvSpPr>
        <p:spPr>
          <a:xfrm>
            <a:off x="8101012"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Tree>
    <p:extLst>
      <p:ext uri="{BB962C8B-B14F-4D97-AF65-F5344CB8AC3E}">
        <p14:creationId xmlns:p14="http://schemas.microsoft.com/office/powerpoint/2010/main" val="281757805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5" y="1408012"/>
            <a:ext cx="10682284"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21"/>
          </p:nvPr>
        </p:nvSpPr>
        <p:spPr/>
        <p:txBody>
          <a:bodyPr/>
          <a:lstStyle/>
          <a:p>
            <a:r>
              <a:rPr lang="en-US" dirty="0"/>
              <a:t>MELODY #5.1 P Scenario discussion</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
        <p:nvSpPr>
          <p:cNvPr id="12"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444341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
        <p:nvSpPr>
          <p:cNvPr id="17"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5" hasCustomPrompt="1"/>
          </p:nvPr>
        </p:nvSpPr>
        <p:spPr>
          <a:xfrm>
            <a:off x="8101012"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Tree>
    <p:extLst>
      <p:ext uri="{BB962C8B-B14F-4D97-AF65-F5344CB8AC3E}">
        <p14:creationId xmlns:p14="http://schemas.microsoft.com/office/powerpoint/2010/main" val="21052029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Slide 2">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2" y="800496"/>
            <a:ext cx="10658475" cy="985576"/>
          </a:xfrm>
          <a:prstGeom prst="rect">
            <a:avLst/>
          </a:prstGeom>
        </p:spPr>
        <p:txBody>
          <a:bodyPr lIns="0" tIns="0" rIns="0" bIns="0">
            <a:noAutofit/>
          </a:bodyPr>
          <a:lstStyle>
            <a:lvl1pPr>
              <a:defRPr sz="4400"/>
            </a:lvl1pPr>
          </a:lstStyle>
          <a:p>
            <a:endParaRPr lang="aa-ET" dirty="0"/>
          </a:p>
        </p:txBody>
      </p:sp>
      <p:sp>
        <p:nvSpPr>
          <p:cNvPr id="81" name="Text Placeholder 4"/>
          <p:cNvSpPr>
            <a:spLocks noGrp="1"/>
          </p:cNvSpPr>
          <p:nvPr>
            <p:ph type="body" sz="quarter" idx="15" hasCustomPrompt="1"/>
          </p:nvPr>
        </p:nvSpPr>
        <p:spPr>
          <a:xfrm>
            <a:off x="766762" y="1786072"/>
            <a:ext cx="10658475" cy="4301992"/>
          </a:xfrm>
        </p:spPr>
        <p:txBody>
          <a:bodyPr/>
          <a:lstStyle>
            <a:lvl1pPr>
              <a:defRPr baseline="0"/>
            </a:lvl1p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3" name="Footer Placeholder 2"/>
          <p:cNvSpPr>
            <a:spLocks noGrp="1"/>
          </p:cNvSpPr>
          <p:nvPr>
            <p:ph type="ftr" sz="quarter" idx="16"/>
          </p:nvPr>
        </p:nvSpPr>
        <p:spPr/>
        <p:txBody>
          <a:bodyPr/>
          <a:lstStyle/>
          <a:p>
            <a:r>
              <a:rPr lang="en-US" dirty="0"/>
              <a:t>MELODY #5.1 P Scenario discussion</a:t>
            </a:r>
          </a:p>
        </p:txBody>
      </p:sp>
    </p:spTree>
    <p:extLst>
      <p:ext uri="{BB962C8B-B14F-4D97-AF65-F5344CB8AC3E}">
        <p14:creationId xmlns:p14="http://schemas.microsoft.com/office/powerpoint/2010/main" val="38348729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Graphic Slid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3" y="800100"/>
            <a:ext cx="10658475" cy="711201"/>
          </a:xfrm>
          <a:prstGeom prst="rect">
            <a:avLst/>
          </a:prstGeom>
        </p:spPr>
        <p:txBody>
          <a:bodyPr lIns="0" tIns="0" rIns="0" bIns="0">
            <a:normAutofit/>
          </a:bodyPr>
          <a:lstStyle>
            <a:lvl1pPr>
              <a:defRPr sz="4400"/>
            </a:lvl1pPr>
          </a:lstStyle>
          <a:p>
            <a:endParaRPr lang="aa-ET" dirty="0"/>
          </a:p>
        </p:txBody>
      </p:sp>
      <p:sp>
        <p:nvSpPr>
          <p:cNvPr id="4" name="Tijdelijke aanduiding voor tekst 3">
            <a:extLst>
              <a:ext uri="{FF2B5EF4-FFF2-40B4-BE49-F238E27FC236}">
                <a16:creationId xmlns:a16="http://schemas.microsoft.com/office/drawing/2014/main" id="{C77A671E-B4FD-4971-A22F-87DB01A11F14}"/>
              </a:ext>
            </a:extLst>
          </p:cNvPr>
          <p:cNvSpPr>
            <a:spLocks noGrp="1"/>
          </p:cNvSpPr>
          <p:nvPr>
            <p:ph type="body" sz="quarter" idx="14"/>
          </p:nvPr>
        </p:nvSpPr>
        <p:spPr>
          <a:xfrm>
            <a:off x="6553200" y="1638300"/>
            <a:ext cx="4872038" cy="698501"/>
          </a:xfrm>
          <a:prstGeom prst="rect">
            <a:avLst/>
          </a:prstGeom>
        </p:spPr>
        <p:txBody>
          <a:bodyPr lIns="0" tIns="0" rIns="0" bIns="91440">
            <a:normAutofit/>
          </a:bodyPr>
          <a:lstStyle>
            <a:lvl1pPr marL="0" indent="0">
              <a:buFontTx/>
              <a:buNone/>
              <a:defRPr sz="2800" b="0">
                <a:solidFill>
                  <a:schemeClr val="accent1"/>
                </a:solidFill>
                <a:latin typeface="+mj-lt"/>
                <a:cs typeface="Segoe UI Semibold" panose="020B0702040204020203" pitchFamily="34" charset="0"/>
              </a:defRPr>
            </a:lvl1pPr>
          </a:lstStyle>
          <a:p>
            <a:pPr lvl="0"/>
            <a:endParaRPr lang="nl-NL" dirty="0"/>
          </a:p>
        </p:txBody>
      </p:sp>
      <p:sp>
        <p:nvSpPr>
          <p:cNvPr id="8" name="Tijdelijke aanduiding voor grafiek 7">
            <a:extLst>
              <a:ext uri="{FF2B5EF4-FFF2-40B4-BE49-F238E27FC236}">
                <a16:creationId xmlns:a16="http://schemas.microsoft.com/office/drawing/2014/main" id="{785BDB02-0669-46C1-BC18-4B6915F659E2}"/>
              </a:ext>
            </a:extLst>
          </p:cNvPr>
          <p:cNvSpPr>
            <a:spLocks noGrp="1"/>
          </p:cNvSpPr>
          <p:nvPr>
            <p:ph type="chart" sz="quarter" idx="15"/>
          </p:nvPr>
        </p:nvSpPr>
        <p:spPr>
          <a:xfrm>
            <a:off x="766762" y="1638300"/>
            <a:ext cx="4872037" cy="4419600"/>
          </a:xfrm>
          <a:prstGeom prst="rect">
            <a:avLst/>
          </a:prstGeom>
        </p:spPr>
        <p:txBody>
          <a:bodyPr>
            <a:normAutofit/>
          </a:bodyPr>
          <a:lstStyle>
            <a:lvl1pPr marL="0" indent="0" algn="ctr">
              <a:buFontTx/>
              <a:buNone/>
              <a:defRPr sz="1800" b="0"/>
            </a:lvl1pPr>
          </a:lstStyle>
          <a:p>
            <a:endParaRPr lang="aa-ET" dirty="0"/>
          </a:p>
        </p:txBody>
      </p:sp>
      <p:sp>
        <p:nvSpPr>
          <p:cNvPr id="11" name="Text Placeholder 5"/>
          <p:cNvSpPr>
            <a:spLocks noGrp="1"/>
          </p:cNvSpPr>
          <p:nvPr>
            <p:ph type="body" sz="quarter" idx="20" hasCustomPrompt="1"/>
          </p:nvPr>
        </p:nvSpPr>
        <p:spPr>
          <a:xfrm>
            <a:off x="6544414" y="2463800"/>
            <a:ext cx="4872037" cy="35941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2"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3" name="Footer Placeholder 2"/>
          <p:cNvSpPr>
            <a:spLocks noGrp="1"/>
          </p:cNvSpPr>
          <p:nvPr>
            <p:ph type="ftr" sz="quarter" idx="21"/>
          </p:nvPr>
        </p:nvSpPr>
        <p:spPr/>
        <p:txBody>
          <a:bodyPr/>
          <a:lstStyle/>
          <a:p>
            <a:r>
              <a:rPr lang="en-US" dirty="0"/>
              <a:t>MELODY #5.1 P Scenario discussion</a:t>
            </a:r>
          </a:p>
        </p:txBody>
      </p:sp>
    </p:spTree>
    <p:extLst>
      <p:ext uri="{BB962C8B-B14F-4D97-AF65-F5344CB8AC3E}">
        <p14:creationId xmlns:p14="http://schemas.microsoft.com/office/powerpoint/2010/main" val="194090697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4128">
          <p15:clr>
            <a:srgbClr val="FBAE40"/>
          </p15:clr>
        </p15:guide>
        <p15:guide id="3" pos="3552">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806211"/>
            <a:ext cx="10663238" cy="884477"/>
          </a:xfrm>
          <a:prstGeom prst="rect">
            <a:avLst/>
          </a:prstGeom>
        </p:spPr>
        <p:txBody>
          <a:bodyPr vert="horz" lIns="0" tIns="0" rIns="0" bIns="0" rtlCol="0" anchor="t">
            <a:normAutofit/>
          </a:bodyPr>
          <a:lstStyle/>
          <a:p>
            <a:r>
              <a:rPr lang="en-US"/>
              <a:t>Click to edit Master title style</a:t>
            </a:r>
          </a:p>
        </p:txBody>
      </p:sp>
      <p:sp>
        <p:nvSpPr>
          <p:cNvPr id="3" name="Text Placeholder 2"/>
          <p:cNvSpPr>
            <a:spLocks noGrp="1"/>
          </p:cNvSpPr>
          <p:nvPr>
            <p:ph type="body" idx="1"/>
          </p:nvPr>
        </p:nvSpPr>
        <p:spPr>
          <a:xfrm>
            <a:off x="766763" y="1825625"/>
            <a:ext cx="10658475"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TextBox 13" title="AlexandriaAlternativeReference"/>
          <p:cNvSpPr txBox="1"/>
          <p:nvPr userDrawn="1"/>
        </p:nvSpPr>
        <p:spPr>
          <a:xfrm>
            <a:off x="1117063" y="6587241"/>
            <a:ext cx="1440000" cy="215444"/>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tab pos="3780000" algn="r"/>
              </a:tabLst>
              <a:defRPr/>
            </a:pPr>
            <a:r>
              <a:rPr kumimoji="0" lang="en-US" sz="800" b="0" i="1" u="none" strike="noStrike" kern="1200" cap="none" spc="0" normalizeH="0" baseline="0" noProof="0">
                <a:ln>
                  <a:noFill/>
                </a:ln>
                <a:solidFill>
                  <a:prstClr val="white">
                    <a:lumMod val="50000"/>
                  </a:prstClr>
                </a:solidFill>
                <a:effectLst/>
                <a:uLnTx/>
                <a:uFillTx/>
                <a:latin typeface="Segoe UI" pitchFamily="34" charset="0"/>
                <a:ea typeface="Segoe UI" pitchFamily="34" charset="0"/>
                <a:cs typeface="Segoe UI" pitchFamily="34" charset="0"/>
              </a:rPr>
              <a:t> </a:t>
            </a:r>
            <a:endParaRPr kumimoji="0" lang="nl-BE" sz="800" b="0" i="1" u="none" strike="noStrike" kern="1200" cap="none" spc="0" normalizeH="0" baseline="0" noProof="0" dirty="0">
              <a:ln>
                <a:noFill/>
              </a:ln>
              <a:solidFill>
                <a:prstClr val="white">
                  <a:lumMod val="50000"/>
                </a:prstClr>
              </a:solidFill>
              <a:effectLst/>
              <a:uLnTx/>
              <a:uFillTx/>
              <a:latin typeface="Segoe UI" pitchFamily="34" charset="0"/>
              <a:ea typeface="Segoe UI" pitchFamily="34" charset="0"/>
              <a:cs typeface="Segoe UI" pitchFamily="34" charset="0"/>
            </a:endParaRPr>
          </a:p>
        </p:txBody>
      </p:sp>
      <p:sp>
        <p:nvSpPr>
          <p:cNvPr id="15"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11353799" y="6479665"/>
            <a:ext cx="369833" cy="143176"/>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6" name="Footer Placeholder 5"/>
          <p:cNvSpPr>
            <a:spLocks noGrp="1"/>
          </p:cNvSpPr>
          <p:nvPr>
            <p:ph type="ftr" sz="quarter" idx="3"/>
          </p:nvPr>
        </p:nvSpPr>
        <p:spPr>
          <a:xfrm>
            <a:off x="452927" y="6479664"/>
            <a:ext cx="10776247" cy="148485"/>
          </a:xfrm>
          <a:prstGeom prst="rect">
            <a:avLst/>
          </a:prstGeom>
        </p:spPr>
        <p:txBody>
          <a:bodyPr lIns="0" tIns="0" rIns="0" bIns="0" anchor="ctr"/>
          <a:lstStyle>
            <a:lvl1pPr>
              <a:defRPr sz="1000" b="1"/>
            </a:lvl1pPr>
          </a:lstStyle>
          <a:p>
            <a:r>
              <a:rPr lang="en-US" dirty="0"/>
              <a:t>MELODY #5.1 P Scenario discussion</a:t>
            </a:r>
          </a:p>
        </p:txBody>
      </p:sp>
    </p:spTree>
    <p:extLst>
      <p:ext uri="{BB962C8B-B14F-4D97-AF65-F5344CB8AC3E}">
        <p14:creationId xmlns:p14="http://schemas.microsoft.com/office/powerpoint/2010/main" val="682264741"/>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8" r:id="rId4"/>
    <p:sldLayoutId id="2147483702" r:id="rId5"/>
    <p:sldLayoutId id="2147483703" r:id="rId6"/>
    <p:sldLayoutId id="2147483704" r:id="rId7"/>
    <p:sldLayoutId id="2147483694" r:id="rId8"/>
    <p:sldLayoutId id="2147483670" r:id="rId9"/>
    <p:sldLayoutId id="2147483671" r:id="rId10"/>
    <p:sldLayoutId id="2147483667" r:id="rId11"/>
    <p:sldLayoutId id="2147483665" r:id="rId12"/>
    <p:sldLayoutId id="2147483698" r:id="rId13"/>
    <p:sldLayoutId id="2147483699" r:id="rId14"/>
    <p:sldLayoutId id="2147483685" r:id="rId15"/>
    <p:sldLayoutId id="2147483701" r:id="rId16"/>
    <p:sldLayoutId id="2147483697" r:id="rId17"/>
    <p:sldLayoutId id="2147483700" r:id="rId18"/>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hdr="0" dt="0"/>
  <p:txStyles>
    <p:titleStyle>
      <a:lvl1pPr algn="l" defTabSz="914400" rtl="0" eaLnBrk="1" latinLnBrk="0" hangingPunct="1">
        <a:lnSpc>
          <a:spcPct val="90000"/>
        </a:lnSpc>
        <a:spcBef>
          <a:spcPct val="0"/>
        </a:spcBef>
        <a:buNone/>
        <a:defRPr sz="4400" b="0" kern="1200">
          <a:solidFill>
            <a:schemeClr val="accent1"/>
          </a:solidFill>
          <a:latin typeface="FranklinGotTExtCon" pitchFamily="2" charset="0"/>
          <a:ea typeface="+mj-ea"/>
          <a:cs typeface="+mj-cs"/>
        </a:defRPr>
      </a:lvl1pPr>
    </p:titleStyle>
    <p:bodyStyle>
      <a:lvl1pPr marL="355600" indent="-266700" algn="l" defTabSz="914400" rtl="0" eaLnBrk="1" latinLnBrk="0" hangingPunct="1">
        <a:lnSpc>
          <a:spcPct val="100000"/>
        </a:lnSpc>
        <a:spcBef>
          <a:spcPts val="1000"/>
        </a:spcBef>
        <a:buClr>
          <a:schemeClr val="accent1"/>
        </a:buClr>
        <a:buFont typeface="Arial" panose="020B0604020202020204" pitchFamily="34" charset="0"/>
        <a:buChar char="•"/>
        <a:defRPr sz="2400" kern="1200">
          <a:solidFill>
            <a:schemeClr val="tx1"/>
          </a:solidFill>
          <a:latin typeface="+mn-lt"/>
          <a:ea typeface="+mn-ea"/>
          <a:cs typeface="+mn-cs"/>
        </a:defRPr>
      </a:lvl1pPr>
      <a:lvl2pPr marL="622300" indent="-266700" algn="l" defTabSz="914400" rtl="0" eaLnBrk="1" latinLnBrk="0" hangingPunct="1">
        <a:lnSpc>
          <a:spcPct val="100000"/>
        </a:lnSpc>
        <a:spcBef>
          <a:spcPts val="500"/>
        </a:spcBef>
        <a:buClr>
          <a:schemeClr val="accent2"/>
        </a:buClr>
        <a:buFont typeface="Arial" panose="020B0604020202020204" pitchFamily="34" charset="0"/>
        <a:buChar char="•"/>
        <a:defRPr sz="2400" kern="1200">
          <a:solidFill>
            <a:schemeClr val="tx1"/>
          </a:solidFill>
          <a:latin typeface="+mn-lt"/>
          <a:ea typeface="+mn-ea"/>
          <a:cs typeface="+mn-cs"/>
        </a:defRPr>
      </a:lvl2pPr>
      <a:lvl3pPr marL="990600" indent="-266700" algn="l" defTabSz="914400" rtl="0" eaLnBrk="1" latinLnBrk="0" hangingPunct="1">
        <a:lnSpc>
          <a:spcPct val="100000"/>
        </a:lnSpc>
        <a:spcBef>
          <a:spcPts val="500"/>
        </a:spcBef>
        <a:buClr>
          <a:schemeClr val="accent4"/>
        </a:buClr>
        <a:buFont typeface="Arial" panose="020B0604020202020204" pitchFamily="34" charset="0"/>
        <a:buChar char="•"/>
        <a:defRPr sz="2000" kern="1200">
          <a:solidFill>
            <a:schemeClr val="tx1"/>
          </a:solidFill>
          <a:latin typeface="+mn-lt"/>
          <a:ea typeface="+mn-ea"/>
          <a:cs typeface="+mn-cs"/>
        </a:defRPr>
      </a:lvl3pPr>
      <a:lvl4pPr marL="1257300" indent="-266700" algn="l" defTabSz="914400" rtl="0" eaLnBrk="1" latinLnBrk="0" hangingPunct="1">
        <a:lnSpc>
          <a:spcPct val="100000"/>
        </a:lnSpc>
        <a:spcBef>
          <a:spcPts val="500"/>
        </a:spcBef>
        <a:buClr>
          <a:schemeClr val="accent3"/>
        </a:buClr>
        <a:buFont typeface="Arial" panose="020B0604020202020204" pitchFamily="34" charset="0"/>
        <a:buChar char="•"/>
        <a:defRPr sz="1800" kern="1200">
          <a:solidFill>
            <a:schemeClr val="tx1"/>
          </a:solidFill>
          <a:latin typeface="+mn-lt"/>
          <a:ea typeface="+mn-ea"/>
          <a:cs typeface="+mn-cs"/>
        </a:defRPr>
      </a:lvl4pPr>
      <a:lvl5pPr marL="1612900" indent="-266700" algn="l" defTabSz="914400" rtl="0" eaLnBrk="1" latinLnBrk="0" hangingPunct="1">
        <a:lnSpc>
          <a:spcPct val="100000"/>
        </a:lnSpc>
        <a:spcBef>
          <a:spcPts val="500"/>
        </a:spcBef>
        <a:buClr>
          <a:schemeClr val="bg1">
            <a:lumMod val="50000"/>
          </a:schemeClr>
        </a:buClr>
        <a:buFont typeface="Arial" panose="020B0604020202020204" pitchFamily="34" charset="0"/>
        <a:buChar char="•"/>
        <a:defRPr lang="en-US" sz="1800" kern="1200" smtClean="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p15:clr>
            <a:srgbClr val="F26B43"/>
          </p15:clr>
        </p15:guide>
        <p15:guide id="2" orient="horz" pos="2160">
          <p15:clr>
            <a:srgbClr val="F26B43"/>
          </p15:clr>
        </p15:guide>
        <p15:guide id="3" pos="483">
          <p15:clr>
            <a:srgbClr val="F26B43"/>
          </p15:clr>
        </p15:guide>
        <p15:guide id="4" pos="7197">
          <p15:clr>
            <a:srgbClr val="F26B43"/>
          </p15:clr>
        </p15:guide>
        <p15:guide id="5" orient="horz" pos="504">
          <p15:clr>
            <a:srgbClr val="F26B43"/>
          </p15:clr>
        </p15:guide>
        <p15:guide id="6" orient="horz" pos="3816">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4.xml"/><Relationship Id="rId5" Type="http://schemas.openxmlformats.org/officeDocument/2006/relationships/image" Target="../media/image5.png"/><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4.xml"/><Relationship Id="rId5" Type="http://schemas.openxmlformats.org/officeDocument/2006/relationships/image" Target="../media/image5.png"/><Relationship Id="rId4" Type="http://schemas.openxmlformats.org/officeDocument/2006/relationships/image" Target="../media/image4.png"/></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4.xml"/><Relationship Id="rId5" Type="http://schemas.openxmlformats.org/officeDocument/2006/relationships/image" Target="../media/image5.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4.xml"/><Relationship Id="rId5" Type="http://schemas.openxmlformats.org/officeDocument/2006/relationships/image" Target="../media/image5.png"/><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a:t>Scenario discussion</a:t>
            </a:r>
            <a:br>
              <a:rPr lang="en-US" dirty="0"/>
            </a:br>
            <a:br>
              <a:rPr lang="en-US" dirty="0"/>
            </a:br>
            <a:r>
              <a:rPr lang="en-US" sz="3600" b="1" dirty="0">
                <a:solidFill>
                  <a:schemeClr val="tx1"/>
                </a:solidFill>
              </a:rPr>
              <a:t>12. Chemical suicide in car </a:t>
            </a:r>
            <a:endParaRPr lang="en-US" b="1" dirty="0">
              <a:solidFill>
                <a:schemeClr val="tx1"/>
              </a:solidFill>
            </a:endParaRPr>
          </a:p>
        </p:txBody>
      </p:sp>
    </p:spTree>
    <p:extLst>
      <p:ext uri="{BB962C8B-B14F-4D97-AF65-F5344CB8AC3E}">
        <p14:creationId xmlns:p14="http://schemas.microsoft.com/office/powerpoint/2010/main" val="364586221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a:xfrm>
            <a:off x="766763" y="1363249"/>
            <a:ext cx="1470223" cy="1471613"/>
          </a:xfrm>
        </p:spPr>
      </p:sp>
      <p:sp>
        <p:nvSpPr>
          <p:cNvPr id="4" name="Text Placeholder 3"/>
          <p:cNvSpPr>
            <a:spLocks noGrp="1"/>
          </p:cNvSpPr>
          <p:nvPr>
            <p:ph type="body" sz="quarter" idx="17"/>
          </p:nvPr>
        </p:nvSpPr>
        <p:spPr>
          <a:xfrm>
            <a:off x="2305175" y="1358245"/>
            <a:ext cx="9120062" cy="1471612"/>
          </a:xfrm>
        </p:spPr>
        <p:txBody>
          <a:bodyPr/>
          <a:lstStyle/>
          <a:p>
            <a:r>
              <a:rPr lang="en-US" dirty="0">
                <a:solidFill>
                  <a:schemeClr val="accent6">
                    <a:lumMod val="50000"/>
                  </a:schemeClr>
                </a:solidFill>
              </a:rPr>
              <a:t>What do you </a:t>
            </a:r>
            <a:r>
              <a:rPr lang="en-US" b="1" dirty="0">
                <a:solidFill>
                  <a:schemeClr val="accent6">
                    <a:lumMod val="50000"/>
                  </a:schemeClr>
                </a:solidFill>
              </a:rPr>
              <a:t>ask</a:t>
            </a:r>
            <a:r>
              <a:rPr lang="en-US" b="1" dirty="0"/>
              <a:t> yourself </a:t>
            </a:r>
            <a:r>
              <a:rPr lang="en-US" dirty="0"/>
              <a:t>concerning:</a:t>
            </a:r>
          </a:p>
        </p:txBody>
      </p:sp>
      <p:sp>
        <p:nvSpPr>
          <p:cNvPr id="6" name="Title 5"/>
          <p:cNvSpPr>
            <a:spLocks noGrp="1"/>
          </p:cNvSpPr>
          <p:nvPr>
            <p:ph type="title"/>
          </p:nvPr>
        </p:nvSpPr>
        <p:spPr>
          <a:xfrm>
            <a:off x="766761" y="367308"/>
            <a:ext cx="10658476" cy="884477"/>
          </a:xfrm>
        </p:spPr>
        <p:txBody>
          <a:bodyPr lIns="0" tIns="0" rIns="0" bIns="0">
            <a:normAutofit/>
          </a:bodyPr>
          <a:lstStyle/>
          <a:p>
            <a:r>
              <a:rPr lang="en-US" dirty="0"/>
              <a:t>5.1 Scenario 12 chemical suicide in car </a:t>
            </a:r>
            <a:endParaRPr lang="da-DK"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10</a:t>
            </a:fld>
            <a:endParaRPr lang="aa-ET" dirty="0"/>
          </a:p>
        </p:txBody>
      </p:sp>
      <p:pic>
        <p:nvPicPr>
          <p:cNvPr id="10" name="Picture 9"/>
          <p:cNvPicPr>
            <a:picLocks noChangeAspect="1"/>
          </p:cNvPicPr>
          <p:nvPr/>
        </p:nvPicPr>
        <p:blipFill>
          <a:blip r:embed="rId3"/>
          <a:stretch>
            <a:fillRect/>
          </a:stretch>
        </p:blipFill>
        <p:spPr>
          <a:xfrm flipH="1">
            <a:off x="910589" y="1451430"/>
            <a:ext cx="1182569" cy="1316497"/>
          </a:xfrm>
          <a:prstGeom prst="rect">
            <a:avLst/>
          </a:prstGeom>
        </p:spPr>
      </p:pic>
      <p:graphicFrame>
        <p:nvGraphicFramePr>
          <p:cNvPr id="2" name="Tabella 2">
            <a:extLst>
              <a:ext uri="{FF2B5EF4-FFF2-40B4-BE49-F238E27FC236}">
                <a16:creationId xmlns:a16="http://schemas.microsoft.com/office/drawing/2014/main" id="{8ABBCBA6-AB36-4CD2-9180-D4E9BEC36F27}"/>
              </a:ext>
            </a:extLst>
          </p:cNvPr>
          <p:cNvGraphicFramePr>
            <a:graphicFrameLocks noGrp="1"/>
          </p:cNvGraphicFramePr>
          <p:nvPr>
            <p:extLst>
              <p:ext uri="{D42A27DB-BD31-4B8C-83A1-F6EECF244321}">
                <p14:modId xmlns:p14="http://schemas.microsoft.com/office/powerpoint/2010/main" val="1449875227"/>
              </p:ext>
            </p:extLst>
          </p:nvPr>
        </p:nvGraphicFramePr>
        <p:xfrm>
          <a:off x="766761" y="2767927"/>
          <a:ext cx="10658476" cy="3657390"/>
        </p:xfrm>
        <a:graphic>
          <a:graphicData uri="http://schemas.openxmlformats.org/drawingml/2006/table">
            <a:tbl>
              <a:tblPr firstRow="1" bandRow="1">
                <a:tableStyleId>{F5AB1C69-6EDB-4FF4-983F-18BD219EF322}</a:tableStyleId>
              </a:tblPr>
              <a:tblGrid>
                <a:gridCol w="3523885">
                  <a:extLst>
                    <a:ext uri="{9D8B030D-6E8A-4147-A177-3AD203B41FA5}">
                      <a16:colId xmlns:a16="http://schemas.microsoft.com/office/drawing/2014/main" val="1873130465"/>
                    </a:ext>
                  </a:extLst>
                </a:gridCol>
                <a:gridCol w="7134591">
                  <a:extLst>
                    <a:ext uri="{9D8B030D-6E8A-4147-A177-3AD203B41FA5}">
                      <a16:colId xmlns:a16="http://schemas.microsoft.com/office/drawing/2014/main" val="2551705105"/>
                    </a:ext>
                  </a:extLst>
                </a:gridCol>
              </a:tblGrid>
              <a:tr h="731478">
                <a:tc>
                  <a:txBody>
                    <a:bodyPr/>
                    <a:lstStyle/>
                    <a:p>
                      <a:pPr algn="ctr"/>
                      <a:r>
                        <a:rPr lang="it-IT" dirty="0" err="1"/>
                        <a:t>Issue</a:t>
                      </a:r>
                      <a:endParaRPr lang="it-IT" dirty="0"/>
                    </a:p>
                  </a:txBody>
                  <a:tcPr anchor="ctr"/>
                </a:tc>
                <a:tc>
                  <a:txBody>
                    <a:bodyPr/>
                    <a:lstStyle/>
                    <a:p>
                      <a:pPr algn="ctr"/>
                      <a:r>
                        <a:rPr lang="it-IT" dirty="0"/>
                        <a:t>?</a:t>
                      </a:r>
                    </a:p>
                  </a:txBody>
                  <a:tcPr anchor="ctr"/>
                </a:tc>
                <a:extLst>
                  <a:ext uri="{0D108BD9-81ED-4DB2-BD59-A6C34878D82A}">
                    <a16:rowId xmlns:a16="http://schemas.microsoft.com/office/drawing/2014/main" val="4001992366"/>
                  </a:ext>
                </a:extLst>
              </a:tr>
              <a:tr h="731478">
                <a:tc>
                  <a:txBody>
                    <a:bodyPr/>
                    <a:lstStyle/>
                    <a:p>
                      <a:r>
                        <a:rPr lang="it-IT" sz="1400" b="1" dirty="0"/>
                        <a:t>RISK ASSESSMENT NEEDS</a:t>
                      </a:r>
                    </a:p>
                  </a:txBody>
                  <a:tcPr/>
                </a:tc>
                <a:tc>
                  <a:txBody>
                    <a:bodyPr/>
                    <a:lstStyle/>
                    <a:p>
                      <a:endParaRPr lang="it-IT" dirty="0"/>
                    </a:p>
                  </a:txBody>
                  <a:tcPr/>
                </a:tc>
                <a:extLst>
                  <a:ext uri="{0D108BD9-81ED-4DB2-BD59-A6C34878D82A}">
                    <a16:rowId xmlns:a16="http://schemas.microsoft.com/office/drawing/2014/main" val="1046857827"/>
                  </a:ext>
                </a:extLst>
              </a:tr>
              <a:tr h="731478">
                <a:tc>
                  <a:txBody>
                    <a:bodyPr/>
                    <a:lstStyle/>
                    <a:p>
                      <a:r>
                        <a:rPr lang="it-IT" sz="1400" b="1" dirty="0"/>
                        <a:t>SECURING THE AREA NEEDS</a:t>
                      </a:r>
                    </a:p>
                  </a:txBody>
                  <a:tcPr/>
                </a:tc>
                <a:tc>
                  <a:txBody>
                    <a:bodyPr/>
                    <a:lstStyle/>
                    <a:p>
                      <a:endParaRPr lang="it-IT" dirty="0"/>
                    </a:p>
                  </a:txBody>
                  <a:tcPr/>
                </a:tc>
                <a:extLst>
                  <a:ext uri="{0D108BD9-81ED-4DB2-BD59-A6C34878D82A}">
                    <a16:rowId xmlns:a16="http://schemas.microsoft.com/office/drawing/2014/main" val="3083009163"/>
                  </a:ext>
                </a:extLst>
              </a:tr>
              <a:tr h="731478">
                <a:tc>
                  <a:txBody>
                    <a:bodyPr/>
                    <a:lstStyle/>
                    <a:p>
                      <a:r>
                        <a:rPr lang="it-IT" sz="1400" b="1" dirty="0"/>
                        <a:t>ISOLATION OF PEOPLE AND PET ANIMAL NEEDS</a:t>
                      </a:r>
                    </a:p>
                  </a:txBody>
                  <a:tcPr/>
                </a:tc>
                <a:tc>
                  <a:txBody>
                    <a:bodyPr/>
                    <a:lstStyle/>
                    <a:p>
                      <a:endParaRPr lang="it-IT" dirty="0"/>
                    </a:p>
                  </a:txBody>
                  <a:tcPr/>
                </a:tc>
                <a:extLst>
                  <a:ext uri="{0D108BD9-81ED-4DB2-BD59-A6C34878D82A}">
                    <a16:rowId xmlns:a16="http://schemas.microsoft.com/office/drawing/2014/main" val="2825654998"/>
                  </a:ext>
                </a:extLst>
              </a:tr>
              <a:tr h="731478">
                <a:tc>
                  <a:txBody>
                    <a:bodyPr/>
                    <a:lstStyle/>
                    <a:p>
                      <a:r>
                        <a:rPr lang="it-IT" sz="1400" b="1" dirty="0"/>
                        <a:t>REGISTRATION OF VICTIMS NEEDS</a:t>
                      </a:r>
                    </a:p>
                  </a:txBody>
                  <a:tcPr/>
                </a:tc>
                <a:tc>
                  <a:txBody>
                    <a:bodyPr/>
                    <a:lstStyle/>
                    <a:p>
                      <a:endParaRPr lang="it-IT" dirty="0"/>
                    </a:p>
                  </a:txBody>
                  <a:tcPr/>
                </a:tc>
                <a:extLst>
                  <a:ext uri="{0D108BD9-81ED-4DB2-BD59-A6C34878D82A}">
                    <a16:rowId xmlns:a16="http://schemas.microsoft.com/office/drawing/2014/main" val="3335498470"/>
                  </a:ext>
                </a:extLst>
              </a:tr>
            </a:tbl>
          </a:graphicData>
        </a:graphic>
      </p:graphicFrame>
      <p:sp>
        <p:nvSpPr>
          <p:cNvPr id="11" name="Footer Placeholder 5">
            <a:extLst>
              <a:ext uri="{FF2B5EF4-FFF2-40B4-BE49-F238E27FC236}">
                <a16:creationId xmlns:a16="http://schemas.microsoft.com/office/drawing/2014/main" id="{A00A314B-5817-439A-A259-B93C24F01298}"/>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#5.1 P Scenario discussions: Arrival on-site: security, isolation and registration of victims</a:t>
            </a:r>
          </a:p>
        </p:txBody>
      </p:sp>
    </p:spTree>
    <p:extLst>
      <p:ext uri="{BB962C8B-B14F-4D97-AF65-F5344CB8AC3E}">
        <p14:creationId xmlns:p14="http://schemas.microsoft.com/office/powerpoint/2010/main" val="112216548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a:xfrm>
            <a:off x="766763" y="1363249"/>
            <a:ext cx="1470223" cy="1471613"/>
          </a:xfrm>
        </p:spPr>
      </p:sp>
      <p:sp>
        <p:nvSpPr>
          <p:cNvPr id="4" name="Text Placeholder 3"/>
          <p:cNvSpPr>
            <a:spLocks noGrp="1"/>
          </p:cNvSpPr>
          <p:nvPr>
            <p:ph type="body" sz="quarter" idx="17"/>
          </p:nvPr>
        </p:nvSpPr>
        <p:spPr>
          <a:xfrm>
            <a:off x="2305175" y="1358245"/>
            <a:ext cx="9120062" cy="1471612"/>
          </a:xfrm>
        </p:spPr>
        <p:txBody>
          <a:bodyPr/>
          <a:lstStyle/>
          <a:p>
            <a:r>
              <a:rPr lang="en-US" dirty="0">
                <a:solidFill>
                  <a:schemeClr val="accent6">
                    <a:lumMod val="50000"/>
                  </a:schemeClr>
                </a:solidFill>
              </a:rPr>
              <a:t>What do you do </a:t>
            </a:r>
            <a:r>
              <a:rPr lang="en-US" dirty="0"/>
              <a:t>concerning:</a:t>
            </a:r>
          </a:p>
        </p:txBody>
      </p:sp>
      <p:sp>
        <p:nvSpPr>
          <p:cNvPr id="6" name="Title 5"/>
          <p:cNvSpPr>
            <a:spLocks noGrp="1"/>
          </p:cNvSpPr>
          <p:nvPr>
            <p:ph type="title"/>
          </p:nvPr>
        </p:nvSpPr>
        <p:spPr>
          <a:xfrm>
            <a:off x="766761" y="367308"/>
            <a:ext cx="10658476" cy="884477"/>
          </a:xfrm>
        </p:spPr>
        <p:txBody>
          <a:bodyPr lIns="0" tIns="0" rIns="0" bIns="0">
            <a:normAutofit/>
          </a:bodyPr>
          <a:lstStyle/>
          <a:p>
            <a:r>
              <a:rPr lang="en-US" dirty="0"/>
              <a:t>5.1 Scenario 12 chemical suicide in car </a:t>
            </a:r>
            <a:endParaRPr lang="da-DK"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11</a:t>
            </a:fld>
            <a:endParaRPr lang="aa-ET" dirty="0"/>
          </a:p>
        </p:txBody>
      </p:sp>
      <p:pic>
        <p:nvPicPr>
          <p:cNvPr id="10" name="Picture 9"/>
          <p:cNvPicPr>
            <a:picLocks noChangeAspect="1"/>
          </p:cNvPicPr>
          <p:nvPr/>
        </p:nvPicPr>
        <p:blipFill>
          <a:blip r:embed="rId3"/>
          <a:stretch>
            <a:fillRect/>
          </a:stretch>
        </p:blipFill>
        <p:spPr>
          <a:xfrm flipH="1">
            <a:off x="910589" y="1451430"/>
            <a:ext cx="1182569" cy="1316497"/>
          </a:xfrm>
          <a:prstGeom prst="rect">
            <a:avLst/>
          </a:prstGeom>
        </p:spPr>
      </p:pic>
      <p:graphicFrame>
        <p:nvGraphicFramePr>
          <p:cNvPr id="2" name="Tabella 2">
            <a:extLst>
              <a:ext uri="{FF2B5EF4-FFF2-40B4-BE49-F238E27FC236}">
                <a16:creationId xmlns:a16="http://schemas.microsoft.com/office/drawing/2014/main" id="{8ABBCBA6-AB36-4CD2-9180-D4E9BEC36F27}"/>
              </a:ext>
            </a:extLst>
          </p:cNvPr>
          <p:cNvGraphicFramePr>
            <a:graphicFrameLocks noGrp="1"/>
          </p:cNvGraphicFramePr>
          <p:nvPr>
            <p:extLst>
              <p:ext uri="{D42A27DB-BD31-4B8C-83A1-F6EECF244321}">
                <p14:modId xmlns:p14="http://schemas.microsoft.com/office/powerpoint/2010/main" val="427486012"/>
              </p:ext>
            </p:extLst>
          </p:nvPr>
        </p:nvGraphicFramePr>
        <p:xfrm>
          <a:off x="766761" y="2767927"/>
          <a:ext cx="10658476" cy="3657390"/>
        </p:xfrm>
        <a:graphic>
          <a:graphicData uri="http://schemas.openxmlformats.org/drawingml/2006/table">
            <a:tbl>
              <a:tblPr firstRow="1" bandRow="1">
                <a:tableStyleId>{F5AB1C69-6EDB-4FF4-983F-18BD219EF322}</a:tableStyleId>
              </a:tblPr>
              <a:tblGrid>
                <a:gridCol w="3523885">
                  <a:extLst>
                    <a:ext uri="{9D8B030D-6E8A-4147-A177-3AD203B41FA5}">
                      <a16:colId xmlns:a16="http://schemas.microsoft.com/office/drawing/2014/main" val="1873130465"/>
                    </a:ext>
                  </a:extLst>
                </a:gridCol>
                <a:gridCol w="7134591">
                  <a:extLst>
                    <a:ext uri="{9D8B030D-6E8A-4147-A177-3AD203B41FA5}">
                      <a16:colId xmlns:a16="http://schemas.microsoft.com/office/drawing/2014/main" val="2551705105"/>
                    </a:ext>
                  </a:extLst>
                </a:gridCol>
              </a:tblGrid>
              <a:tr h="731478">
                <a:tc>
                  <a:txBody>
                    <a:bodyPr/>
                    <a:lstStyle/>
                    <a:p>
                      <a:pPr algn="ctr"/>
                      <a:r>
                        <a:rPr lang="it-IT" dirty="0" err="1"/>
                        <a:t>Issue</a:t>
                      </a:r>
                      <a:endParaRPr lang="it-IT" dirty="0"/>
                    </a:p>
                  </a:txBody>
                  <a:tcPr anchor="ctr"/>
                </a:tc>
                <a:tc>
                  <a:txBody>
                    <a:bodyPr/>
                    <a:lstStyle/>
                    <a:p>
                      <a:pPr algn="ctr"/>
                      <a:r>
                        <a:rPr lang="it-IT" dirty="0"/>
                        <a:t>?</a:t>
                      </a:r>
                    </a:p>
                  </a:txBody>
                  <a:tcPr anchor="ctr"/>
                </a:tc>
                <a:extLst>
                  <a:ext uri="{0D108BD9-81ED-4DB2-BD59-A6C34878D82A}">
                    <a16:rowId xmlns:a16="http://schemas.microsoft.com/office/drawing/2014/main" val="4001992366"/>
                  </a:ext>
                </a:extLst>
              </a:tr>
              <a:tr h="731478">
                <a:tc>
                  <a:txBody>
                    <a:bodyPr/>
                    <a:lstStyle/>
                    <a:p>
                      <a:r>
                        <a:rPr lang="it-IT" sz="1400" b="1"/>
                        <a:t>RISK ASSESSMENT</a:t>
                      </a:r>
                      <a:endParaRPr lang="it-IT" sz="1400" b="1" dirty="0"/>
                    </a:p>
                  </a:txBody>
                  <a:tcPr/>
                </a:tc>
                <a:tc>
                  <a:txBody>
                    <a:bodyPr/>
                    <a:lstStyle/>
                    <a:p>
                      <a:endParaRPr lang="it-IT" dirty="0"/>
                    </a:p>
                  </a:txBody>
                  <a:tcPr/>
                </a:tc>
                <a:extLst>
                  <a:ext uri="{0D108BD9-81ED-4DB2-BD59-A6C34878D82A}">
                    <a16:rowId xmlns:a16="http://schemas.microsoft.com/office/drawing/2014/main" val="1046857827"/>
                  </a:ext>
                </a:extLst>
              </a:tr>
              <a:tr h="731478">
                <a:tc>
                  <a:txBody>
                    <a:bodyPr/>
                    <a:lstStyle/>
                    <a:p>
                      <a:r>
                        <a:rPr lang="it-IT" sz="1400" b="1" dirty="0"/>
                        <a:t>SECUREING THE AREA</a:t>
                      </a:r>
                    </a:p>
                  </a:txBody>
                  <a:tcPr/>
                </a:tc>
                <a:tc>
                  <a:txBody>
                    <a:bodyPr/>
                    <a:lstStyle/>
                    <a:p>
                      <a:endParaRPr lang="it-IT" dirty="0"/>
                    </a:p>
                  </a:txBody>
                  <a:tcPr/>
                </a:tc>
                <a:extLst>
                  <a:ext uri="{0D108BD9-81ED-4DB2-BD59-A6C34878D82A}">
                    <a16:rowId xmlns:a16="http://schemas.microsoft.com/office/drawing/2014/main" val="3083009163"/>
                  </a:ext>
                </a:extLst>
              </a:tr>
              <a:tr h="731478">
                <a:tc>
                  <a:txBody>
                    <a:bodyPr/>
                    <a:lstStyle/>
                    <a:p>
                      <a:r>
                        <a:rPr lang="it-IT" sz="1400" b="1" dirty="0"/>
                        <a:t>ISOLATION OF PEOPLE AND PET ANIMAL</a:t>
                      </a:r>
                    </a:p>
                  </a:txBody>
                  <a:tcPr/>
                </a:tc>
                <a:tc>
                  <a:txBody>
                    <a:bodyPr/>
                    <a:lstStyle/>
                    <a:p>
                      <a:endParaRPr lang="it-IT" dirty="0"/>
                    </a:p>
                  </a:txBody>
                  <a:tcPr/>
                </a:tc>
                <a:extLst>
                  <a:ext uri="{0D108BD9-81ED-4DB2-BD59-A6C34878D82A}">
                    <a16:rowId xmlns:a16="http://schemas.microsoft.com/office/drawing/2014/main" val="2825654998"/>
                  </a:ext>
                </a:extLst>
              </a:tr>
              <a:tr h="731478">
                <a:tc>
                  <a:txBody>
                    <a:bodyPr/>
                    <a:lstStyle/>
                    <a:p>
                      <a:r>
                        <a:rPr lang="it-IT" sz="1400" b="1" dirty="0"/>
                        <a:t>REGISTRATION OF VICTIMS</a:t>
                      </a:r>
                    </a:p>
                  </a:txBody>
                  <a:tcPr/>
                </a:tc>
                <a:tc>
                  <a:txBody>
                    <a:bodyPr/>
                    <a:lstStyle/>
                    <a:p>
                      <a:endParaRPr lang="it-IT" dirty="0"/>
                    </a:p>
                  </a:txBody>
                  <a:tcPr/>
                </a:tc>
                <a:extLst>
                  <a:ext uri="{0D108BD9-81ED-4DB2-BD59-A6C34878D82A}">
                    <a16:rowId xmlns:a16="http://schemas.microsoft.com/office/drawing/2014/main" val="3335498470"/>
                  </a:ext>
                </a:extLst>
              </a:tr>
            </a:tbl>
          </a:graphicData>
        </a:graphic>
      </p:graphicFrame>
      <p:sp>
        <p:nvSpPr>
          <p:cNvPr id="11" name="Footer Placeholder 5">
            <a:extLst>
              <a:ext uri="{FF2B5EF4-FFF2-40B4-BE49-F238E27FC236}">
                <a16:creationId xmlns:a16="http://schemas.microsoft.com/office/drawing/2014/main" id="{8DD7CEEC-1B9C-4F07-AFDF-8CE5DB97BA3F}"/>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#5.1 P Scenario discussions: Arrival on-site: security, isolation and registration of victims</a:t>
            </a:r>
          </a:p>
        </p:txBody>
      </p:sp>
    </p:spTree>
    <p:extLst>
      <p:ext uri="{BB962C8B-B14F-4D97-AF65-F5344CB8AC3E}">
        <p14:creationId xmlns:p14="http://schemas.microsoft.com/office/powerpoint/2010/main" val="391270455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5.2 Scenario 12</a:t>
            </a:r>
            <a:br>
              <a:rPr lang="en-US" dirty="0"/>
            </a:br>
            <a:r>
              <a:rPr lang="en-US" dirty="0"/>
              <a:t>Chemical suicide in car</a:t>
            </a:r>
          </a:p>
        </p:txBody>
      </p:sp>
      <p:sp>
        <p:nvSpPr>
          <p:cNvPr id="3" name="Slide Number Placeholder 2"/>
          <p:cNvSpPr>
            <a:spLocks noGrp="1"/>
          </p:cNvSpPr>
          <p:nvPr>
            <p:ph type="sldNum" sz="quarter" idx="4"/>
          </p:nvPr>
        </p:nvSpPr>
        <p:spPr/>
        <p:txBody>
          <a:bodyPr/>
          <a:lstStyle/>
          <a:p>
            <a:fld id="{A814E660-BF25-4843-B2A0-93C6E2B6253B}" type="slidenum">
              <a:rPr lang="aa-ET" smtClean="0"/>
              <a:pPr/>
              <a:t>12</a:t>
            </a:fld>
            <a:endParaRPr lang="aa-ET" dirty="0"/>
          </a:p>
        </p:txBody>
      </p:sp>
      <p:sp>
        <p:nvSpPr>
          <p:cNvPr id="6" name="Footer Placeholder 5">
            <a:extLst>
              <a:ext uri="{FF2B5EF4-FFF2-40B4-BE49-F238E27FC236}">
                <a16:creationId xmlns:a16="http://schemas.microsoft.com/office/drawing/2014/main" id="{EAC71063-9087-41F7-9F99-4A486A1C72E5}"/>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5.2.P  </a:t>
            </a:r>
            <a:r>
              <a:rPr lang="en-GB" sz="1000" b="1" dirty="0">
                <a:effectLst/>
                <a:ea typeface="Times New Roman" panose="02020603050405020304" pitchFamily="18" charset="0"/>
              </a:rPr>
              <a:t>Scenario discussions: Forensic awareness</a:t>
            </a:r>
            <a:endParaRPr lang="en-US" sz="1000" b="1" dirty="0"/>
          </a:p>
        </p:txBody>
      </p:sp>
    </p:spTree>
    <p:extLst>
      <p:ext uri="{BB962C8B-B14F-4D97-AF65-F5344CB8AC3E}">
        <p14:creationId xmlns:p14="http://schemas.microsoft.com/office/powerpoint/2010/main" val="136599962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p:sp>
      <p:sp>
        <p:nvSpPr>
          <p:cNvPr id="4" name="Text Placeholder 3"/>
          <p:cNvSpPr>
            <a:spLocks noGrp="1"/>
          </p:cNvSpPr>
          <p:nvPr>
            <p:ph type="body" sz="quarter" idx="17"/>
          </p:nvPr>
        </p:nvSpPr>
        <p:spPr>
          <a:xfrm>
            <a:off x="2305175" y="1822478"/>
            <a:ext cx="9120062" cy="1471612"/>
          </a:xfrm>
        </p:spPr>
        <p:txBody>
          <a:bodyPr/>
          <a:lstStyle/>
          <a:p>
            <a:r>
              <a:rPr lang="en-US" dirty="0"/>
              <a:t>The scene</a:t>
            </a:r>
          </a:p>
        </p:txBody>
      </p:sp>
      <p:sp>
        <p:nvSpPr>
          <p:cNvPr id="6" name="Title 5"/>
          <p:cNvSpPr>
            <a:spLocks noGrp="1"/>
          </p:cNvSpPr>
          <p:nvPr>
            <p:ph type="title"/>
          </p:nvPr>
        </p:nvSpPr>
        <p:spPr/>
        <p:txBody>
          <a:bodyPr lIns="0" tIns="0" rIns="0" bIns="0">
            <a:normAutofit/>
          </a:bodyPr>
          <a:lstStyle/>
          <a:p>
            <a:r>
              <a:rPr lang="en-US" dirty="0"/>
              <a:t>5.2 Scenario 12 chemical suicide in car  </a:t>
            </a:r>
            <a:endParaRPr lang="da-DK"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13</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pic>
        <p:nvPicPr>
          <p:cNvPr id="11" name="Picture 10">
            <a:extLst>
              <a:ext uri="{FF2B5EF4-FFF2-40B4-BE49-F238E27FC236}">
                <a16:creationId xmlns:a16="http://schemas.microsoft.com/office/drawing/2014/main" id="{E5FDEA0E-3E22-4669-BE96-0A165A95D13E}"/>
              </a:ext>
            </a:extLst>
          </p:cNvPr>
          <p:cNvPicPr>
            <a:picLocks noChangeAspect="1"/>
          </p:cNvPicPr>
          <p:nvPr/>
        </p:nvPicPr>
        <p:blipFill>
          <a:blip r:embed="rId4"/>
          <a:stretch>
            <a:fillRect/>
          </a:stretch>
        </p:blipFill>
        <p:spPr>
          <a:xfrm>
            <a:off x="6920213" y="2865711"/>
            <a:ext cx="4404741" cy="3329165"/>
          </a:xfrm>
          <a:prstGeom prst="rect">
            <a:avLst/>
          </a:prstGeom>
        </p:spPr>
      </p:pic>
      <p:sp>
        <p:nvSpPr>
          <p:cNvPr id="13" name="Footer Placeholder 5">
            <a:extLst>
              <a:ext uri="{FF2B5EF4-FFF2-40B4-BE49-F238E27FC236}">
                <a16:creationId xmlns:a16="http://schemas.microsoft.com/office/drawing/2014/main" id="{A4E3E311-8C61-4ACB-8429-43586A0F0346}"/>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5.2.P  </a:t>
            </a:r>
            <a:r>
              <a:rPr lang="en-GB" sz="1000" b="1" dirty="0">
                <a:effectLst/>
                <a:ea typeface="Times New Roman" panose="02020603050405020304" pitchFamily="18" charset="0"/>
              </a:rPr>
              <a:t>Scenario discussions: Forensic awareness</a:t>
            </a:r>
            <a:endParaRPr lang="en-US" sz="1000" b="1" dirty="0"/>
          </a:p>
        </p:txBody>
      </p:sp>
      <p:pic>
        <p:nvPicPr>
          <p:cNvPr id="14" name="Picture 13">
            <a:extLst>
              <a:ext uri="{FF2B5EF4-FFF2-40B4-BE49-F238E27FC236}">
                <a16:creationId xmlns:a16="http://schemas.microsoft.com/office/drawing/2014/main" id="{CD27E7DC-A4B5-4AAF-BC78-FE596978E869}"/>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2326904" y="2870174"/>
            <a:ext cx="4404741" cy="2716512"/>
          </a:xfrm>
          <a:prstGeom prst="rect">
            <a:avLst/>
          </a:prstGeom>
        </p:spPr>
      </p:pic>
    </p:spTree>
    <p:extLst>
      <p:ext uri="{BB962C8B-B14F-4D97-AF65-F5344CB8AC3E}">
        <p14:creationId xmlns:p14="http://schemas.microsoft.com/office/powerpoint/2010/main" val="151873630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1639598"/>
            <a:ext cx="9120062" cy="1471612"/>
          </a:xfrm>
        </p:spPr>
        <p:txBody>
          <a:bodyPr/>
          <a:lstStyle/>
          <a:p>
            <a:r>
              <a:rPr lang="en-US" dirty="0"/>
              <a:t>Key facts</a:t>
            </a:r>
          </a:p>
        </p:txBody>
      </p:sp>
      <p:sp>
        <p:nvSpPr>
          <p:cNvPr id="6" name="Title 5"/>
          <p:cNvSpPr>
            <a:spLocks noGrp="1"/>
          </p:cNvSpPr>
          <p:nvPr>
            <p:ph type="title"/>
          </p:nvPr>
        </p:nvSpPr>
        <p:spPr/>
        <p:txBody>
          <a:bodyPr lIns="0" tIns="0" rIns="0" bIns="0">
            <a:normAutofit/>
          </a:bodyPr>
          <a:lstStyle/>
          <a:p>
            <a:r>
              <a:rPr lang="en-US" dirty="0"/>
              <a:t>5.2 Scenario 12 chemical suicide in car </a:t>
            </a:r>
            <a:endParaRPr lang="da-DK" dirty="0"/>
          </a:p>
        </p:txBody>
      </p:sp>
      <p:sp>
        <p:nvSpPr>
          <p:cNvPr id="7" name="Text Placeholder 6"/>
          <p:cNvSpPr>
            <a:spLocks noGrp="1"/>
          </p:cNvSpPr>
          <p:nvPr>
            <p:ph type="body" sz="quarter" idx="19"/>
          </p:nvPr>
        </p:nvSpPr>
        <p:spPr>
          <a:xfrm>
            <a:off x="766763" y="3139237"/>
            <a:ext cx="10658474" cy="2918663"/>
          </a:xfrm>
        </p:spPr>
        <p:txBody>
          <a:bodyPr>
            <a:normAutofit fontScale="77500" lnSpcReduction="20000"/>
          </a:bodyPr>
          <a:lstStyle/>
          <a:p>
            <a:r>
              <a:rPr lang="en-US" dirty="0"/>
              <a:t>A person has become unwell in a car on the driveway </a:t>
            </a:r>
          </a:p>
          <a:p>
            <a:r>
              <a:rPr lang="en-US" dirty="0"/>
              <a:t>A warning/hazard sign was stuck on the inside of the car </a:t>
            </a:r>
          </a:p>
          <a:p>
            <a:r>
              <a:rPr lang="en-US" dirty="0"/>
              <a:t>The daughter of the man in the car has found him unconscious in the car </a:t>
            </a:r>
          </a:p>
          <a:p>
            <a:r>
              <a:rPr lang="en-US" dirty="0"/>
              <a:t>She opened the door but was repelled by a noxious odor </a:t>
            </a:r>
          </a:p>
          <a:p>
            <a:r>
              <a:rPr lang="en-US" dirty="0"/>
              <a:t>The car was not locked </a:t>
            </a:r>
          </a:p>
          <a:p>
            <a:r>
              <a:rPr lang="en-US" dirty="0"/>
              <a:t>A bucket is on the floor of the passenger seat </a:t>
            </a:r>
          </a:p>
          <a:p>
            <a:r>
              <a:rPr lang="en-US" dirty="0"/>
              <a:t>A chemical bottle is on the passenger seat </a:t>
            </a:r>
          </a:p>
          <a:p>
            <a:r>
              <a:rPr lang="en-US" dirty="0"/>
              <a:t>The warning sign is a print from the internet </a:t>
            </a:r>
          </a:p>
          <a:p>
            <a:endParaRPr lang="en-US" dirty="0"/>
          </a:p>
          <a:p>
            <a:pPr marL="88900" indent="0">
              <a:buNone/>
            </a:pPr>
            <a:endParaRPr lang="en-US" dirty="0"/>
          </a:p>
          <a:p>
            <a:endParaRPr lang="en-US" dirty="0"/>
          </a:p>
          <a:p>
            <a:pPr marL="88900" indent="0">
              <a:buNone/>
            </a:pPr>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14</a:t>
            </a:fld>
            <a:endParaRPr lang="aa-ET" dirty="0"/>
          </a:p>
        </p:txBody>
      </p:sp>
      <p:pic>
        <p:nvPicPr>
          <p:cNvPr id="10" name="Picture 9"/>
          <p:cNvPicPr>
            <a:picLocks noChangeAspect="1"/>
          </p:cNvPicPr>
          <p:nvPr/>
        </p:nvPicPr>
        <p:blipFill>
          <a:blip r:embed="rId3"/>
          <a:stretch>
            <a:fillRect/>
          </a:stretch>
        </p:blipFill>
        <p:spPr>
          <a:xfrm flipH="1">
            <a:off x="910589" y="1718715"/>
            <a:ext cx="1182569" cy="1316497"/>
          </a:xfrm>
          <a:prstGeom prst="rect">
            <a:avLst/>
          </a:prstGeom>
        </p:spPr>
      </p:pic>
      <p:sp>
        <p:nvSpPr>
          <p:cNvPr id="8" name="Footer Placeholder 5">
            <a:extLst>
              <a:ext uri="{FF2B5EF4-FFF2-40B4-BE49-F238E27FC236}">
                <a16:creationId xmlns:a16="http://schemas.microsoft.com/office/drawing/2014/main" id="{D04C404D-C98C-46B3-987C-069F4B6AA907}"/>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5.2.P  </a:t>
            </a:r>
            <a:r>
              <a:rPr lang="en-GB" sz="1000" b="1" dirty="0">
                <a:effectLst/>
                <a:ea typeface="Times New Roman" panose="02020603050405020304" pitchFamily="18" charset="0"/>
              </a:rPr>
              <a:t>Scenario discussions: Forensic awareness</a:t>
            </a:r>
            <a:endParaRPr lang="en-US" sz="1000" b="1" dirty="0"/>
          </a:p>
        </p:txBody>
      </p:sp>
    </p:spTree>
    <p:extLst>
      <p:ext uri="{BB962C8B-B14F-4D97-AF65-F5344CB8AC3E}">
        <p14:creationId xmlns:p14="http://schemas.microsoft.com/office/powerpoint/2010/main" val="25390722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1822478"/>
            <a:ext cx="9120062" cy="1471612"/>
          </a:xfrm>
        </p:spPr>
        <p:txBody>
          <a:bodyPr/>
          <a:lstStyle/>
          <a:p>
            <a:r>
              <a:rPr lang="en-US" dirty="0"/>
              <a:t>Forensic evidence</a:t>
            </a:r>
          </a:p>
        </p:txBody>
      </p:sp>
      <p:sp>
        <p:nvSpPr>
          <p:cNvPr id="6" name="Title 5"/>
          <p:cNvSpPr>
            <a:spLocks noGrp="1"/>
          </p:cNvSpPr>
          <p:nvPr>
            <p:ph type="title"/>
          </p:nvPr>
        </p:nvSpPr>
        <p:spPr/>
        <p:txBody>
          <a:bodyPr lIns="0" tIns="0" rIns="0" bIns="0">
            <a:normAutofit/>
          </a:bodyPr>
          <a:lstStyle/>
          <a:p>
            <a:r>
              <a:rPr lang="en-US" dirty="0"/>
              <a:t>5.2 Scenario 12 chemical suicide in car</a:t>
            </a:r>
            <a:endParaRPr lang="da-DK" dirty="0"/>
          </a:p>
        </p:txBody>
      </p:sp>
      <p:sp>
        <p:nvSpPr>
          <p:cNvPr id="7" name="Text Placeholder 6"/>
          <p:cNvSpPr>
            <a:spLocks noGrp="1"/>
          </p:cNvSpPr>
          <p:nvPr>
            <p:ph type="body" sz="quarter" idx="19"/>
          </p:nvPr>
        </p:nvSpPr>
        <p:spPr>
          <a:xfrm>
            <a:off x="766763" y="3429000"/>
            <a:ext cx="10658474" cy="2628900"/>
          </a:xfrm>
        </p:spPr>
        <p:txBody>
          <a:bodyPr>
            <a:normAutofit/>
          </a:bodyPr>
          <a:lstStyle/>
          <a:p>
            <a:endParaRPr lang="en-US" dirty="0"/>
          </a:p>
          <a:p>
            <a:pPr marL="88900" indent="0">
              <a:buNone/>
            </a:pPr>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15</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graphicFrame>
        <p:nvGraphicFramePr>
          <p:cNvPr id="2" name="Tabella 2">
            <a:extLst>
              <a:ext uri="{FF2B5EF4-FFF2-40B4-BE49-F238E27FC236}">
                <a16:creationId xmlns:a16="http://schemas.microsoft.com/office/drawing/2014/main" id="{AC1ACCD7-5298-40B6-99F8-AD7F26107EAA}"/>
              </a:ext>
            </a:extLst>
          </p:cNvPr>
          <p:cNvGraphicFramePr>
            <a:graphicFrameLocks noGrp="1"/>
          </p:cNvGraphicFramePr>
          <p:nvPr/>
        </p:nvGraphicFramePr>
        <p:xfrm>
          <a:off x="766762" y="3425881"/>
          <a:ext cx="10462413" cy="2739188"/>
        </p:xfrm>
        <a:graphic>
          <a:graphicData uri="http://schemas.openxmlformats.org/drawingml/2006/table">
            <a:tbl>
              <a:tblPr firstRow="1" bandRow="1">
                <a:tableStyleId>{F5AB1C69-6EDB-4FF4-983F-18BD219EF322}</a:tableStyleId>
              </a:tblPr>
              <a:tblGrid>
                <a:gridCol w="561295">
                  <a:extLst>
                    <a:ext uri="{9D8B030D-6E8A-4147-A177-3AD203B41FA5}">
                      <a16:colId xmlns:a16="http://schemas.microsoft.com/office/drawing/2014/main" val="236688349"/>
                    </a:ext>
                  </a:extLst>
                </a:gridCol>
                <a:gridCol w="4243563">
                  <a:extLst>
                    <a:ext uri="{9D8B030D-6E8A-4147-A177-3AD203B41FA5}">
                      <a16:colId xmlns:a16="http://schemas.microsoft.com/office/drawing/2014/main" val="574894220"/>
                    </a:ext>
                  </a:extLst>
                </a:gridCol>
                <a:gridCol w="5657555">
                  <a:extLst>
                    <a:ext uri="{9D8B030D-6E8A-4147-A177-3AD203B41FA5}">
                      <a16:colId xmlns:a16="http://schemas.microsoft.com/office/drawing/2014/main" val="2589924314"/>
                    </a:ext>
                  </a:extLst>
                </a:gridCol>
              </a:tblGrid>
              <a:tr h="486188">
                <a:tc gridSpan="2">
                  <a:txBody>
                    <a:bodyPr/>
                    <a:lstStyle/>
                    <a:p>
                      <a:pPr algn="ctr"/>
                      <a:r>
                        <a:rPr lang="it-IT" dirty="0" err="1"/>
                        <a:t>What</a:t>
                      </a:r>
                      <a:r>
                        <a:rPr lang="it-IT" dirty="0"/>
                        <a:t> </a:t>
                      </a:r>
                      <a:r>
                        <a:rPr lang="it-IT" dirty="0" err="1"/>
                        <a:t>would</a:t>
                      </a:r>
                      <a:r>
                        <a:rPr lang="it-IT" dirty="0"/>
                        <a:t> </a:t>
                      </a:r>
                      <a:r>
                        <a:rPr lang="it-IT" dirty="0" err="1"/>
                        <a:t>you</a:t>
                      </a:r>
                      <a:r>
                        <a:rPr lang="it-IT" dirty="0"/>
                        <a:t> </a:t>
                      </a:r>
                      <a:r>
                        <a:rPr lang="en-GB" noProof="0" dirty="0"/>
                        <a:t>consider</a:t>
                      </a:r>
                      <a:r>
                        <a:rPr lang="it-IT" dirty="0"/>
                        <a:t> </a:t>
                      </a:r>
                      <a:r>
                        <a:rPr lang="it-IT" dirty="0" err="1"/>
                        <a:t>as</a:t>
                      </a:r>
                      <a:r>
                        <a:rPr lang="it-IT" dirty="0"/>
                        <a:t> </a:t>
                      </a:r>
                      <a:r>
                        <a:rPr lang="it-IT" dirty="0" err="1"/>
                        <a:t>evidence</a:t>
                      </a:r>
                      <a:r>
                        <a:rPr lang="it-IT" dirty="0"/>
                        <a:t> on </a:t>
                      </a:r>
                      <a:r>
                        <a:rPr lang="it-IT" dirty="0" err="1"/>
                        <a:t>this</a:t>
                      </a:r>
                      <a:r>
                        <a:rPr lang="it-IT" dirty="0"/>
                        <a:t>  scene</a:t>
                      </a:r>
                    </a:p>
                  </a:txBody>
                  <a:tcPr anchor="ctr"/>
                </a:tc>
                <a:tc hMerge="1">
                  <a:txBody>
                    <a:bodyPr/>
                    <a:lstStyle/>
                    <a:p>
                      <a:endParaRPr lang="it-IT"/>
                    </a:p>
                  </a:txBody>
                  <a:tcPr/>
                </a:tc>
                <a:tc>
                  <a:txBody>
                    <a:bodyPr/>
                    <a:lstStyle/>
                    <a:p>
                      <a:pPr algn="ctr"/>
                      <a:r>
                        <a:rPr lang="it-IT" dirty="0" err="1"/>
                        <a:t>What</a:t>
                      </a:r>
                      <a:r>
                        <a:rPr lang="it-IT" dirty="0"/>
                        <a:t> </a:t>
                      </a:r>
                      <a:r>
                        <a:rPr lang="it-IT" dirty="0" err="1"/>
                        <a:t>would</a:t>
                      </a:r>
                      <a:r>
                        <a:rPr lang="it-IT" dirty="0"/>
                        <a:t> </a:t>
                      </a:r>
                      <a:r>
                        <a:rPr lang="it-IT" dirty="0" err="1"/>
                        <a:t>you</a:t>
                      </a:r>
                      <a:r>
                        <a:rPr lang="it-IT" dirty="0"/>
                        <a:t> do to </a:t>
                      </a:r>
                      <a:r>
                        <a:rPr lang="it-IT" dirty="0" err="1"/>
                        <a:t>preserve</a:t>
                      </a:r>
                      <a:r>
                        <a:rPr lang="it-IT" dirty="0"/>
                        <a:t> </a:t>
                      </a:r>
                      <a:r>
                        <a:rPr lang="it-IT" dirty="0" err="1"/>
                        <a:t>it</a:t>
                      </a:r>
                      <a:endParaRPr lang="it-IT" dirty="0"/>
                    </a:p>
                  </a:txBody>
                  <a:tcPr anchor="ctr"/>
                </a:tc>
                <a:extLst>
                  <a:ext uri="{0D108BD9-81ED-4DB2-BD59-A6C34878D82A}">
                    <a16:rowId xmlns:a16="http://schemas.microsoft.com/office/drawing/2014/main" val="1356539239"/>
                  </a:ext>
                </a:extLst>
              </a:tr>
              <a:tr h="524777">
                <a:tc>
                  <a:txBody>
                    <a:bodyPr/>
                    <a:lstStyle/>
                    <a:p>
                      <a:pPr algn="ctr"/>
                      <a:r>
                        <a:rPr lang="it-IT" b="1" dirty="0"/>
                        <a:t>1</a:t>
                      </a:r>
                    </a:p>
                  </a:txBody>
                  <a:tcPr anchor="ctr"/>
                </a:tc>
                <a:tc>
                  <a:txBody>
                    <a:bodyPr/>
                    <a:lstStyle/>
                    <a:p>
                      <a:endParaRPr lang="it-IT" b="1" dirty="0"/>
                    </a:p>
                  </a:txBody>
                  <a:tcPr/>
                </a:tc>
                <a:tc>
                  <a:txBody>
                    <a:bodyPr/>
                    <a:lstStyle/>
                    <a:p>
                      <a:endParaRPr lang="it-IT" dirty="0"/>
                    </a:p>
                  </a:txBody>
                  <a:tcPr/>
                </a:tc>
                <a:extLst>
                  <a:ext uri="{0D108BD9-81ED-4DB2-BD59-A6C34878D82A}">
                    <a16:rowId xmlns:a16="http://schemas.microsoft.com/office/drawing/2014/main" val="2488958595"/>
                  </a:ext>
                </a:extLst>
              </a:tr>
              <a:tr h="524777">
                <a:tc>
                  <a:txBody>
                    <a:bodyPr/>
                    <a:lstStyle/>
                    <a:p>
                      <a:pPr algn="ctr"/>
                      <a:r>
                        <a:rPr lang="it-IT" b="1" dirty="0"/>
                        <a:t>2</a:t>
                      </a:r>
                    </a:p>
                  </a:txBody>
                  <a:tcPr anchor="ctr"/>
                </a:tc>
                <a:tc>
                  <a:txBody>
                    <a:bodyPr/>
                    <a:lstStyle/>
                    <a:p>
                      <a:endParaRPr lang="it-IT" b="1" dirty="0"/>
                    </a:p>
                  </a:txBody>
                  <a:tcPr/>
                </a:tc>
                <a:tc>
                  <a:txBody>
                    <a:bodyPr/>
                    <a:lstStyle/>
                    <a:p>
                      <a:endParaRPr lang="it-IT" dirty="0"/>
                    </a:p>
                  </a:txBody>
                  <a:tcPr/>
                </a:tc>
                <a:extLst>
                  <a:ext uri="{0D108BD9-81ED-4DB2-BD59-A6C34878D82A}">
                    <a16:rowId xmlns:a16="http://schemas.microsoft.com/office/drawing/2014/main" val="3132847827"/>
                  </a:ext>
                </a:extLst>
              </a:tr>
              <a:tr h="524777">
                <a:tc>
                  <a:txBody>
                    <a:bodyPr/>
                    <a:lstStyle/>
                    <a:p>
                      <a:pPr algn="ctr"/>
                      <a:r>
                        <a:rPr lang="it-IT" b="1" dirty="0"/>
                        <a:t>3</a:t>
                      </a:r>
                    </a:p>
                  </a:txBody>
                  <a:tcPr anchor="ctr"/>
                </a:tc>
                <a:tc>
                  <a:txBody>
                    <a:bodyPr/>
                    <a:lstStyle/>
                    <a:p>
                      <a:endParaRPr lang="it-IT" b="1" dirty="0"/>
                    </a:p>
                  </a:txBody>
                  <a:tcPr/>
                </a:tc>
                <a:tc>
                  <a:txBody>
                    <a:bodyPr/>
                    <a:lstStyle/>
                    <a:p>
                      <a:endParaRPr lang="it-IT" dirty="0"/>
                    </a:p>
                  </a:txBody>
                  <a:tcPr/>
                </a:tc>
                <a:extLst>
                  <a:ext uri="{0D108BD9-81ED-4DB2-BD59-A6C34878D82A}">
                    <a16:rowId xmlns:a16="http://schemas.microsoft.com/office/drawing/2014/main" val="3080173020"/>
                  </a:ext>
                </a:extLst>
              </a:tr>
              <a:tr h="524777">
                <a:tc>
                  <a:txBody>
                    <a:bodyPr/>
                    <a:lstStyle/>
                    <a:p>
                      <a:pPr algn="ctr"/>
                      <a:r>
                        <a:rPr lang="it-IT" b="1" dirty="0"/>
                        <a:t>…</a:t>
                      </a:r>
                    </a:p>
                  </a:txBody>
                  <a:tcPr anchor="ctr"/>
                </a:tc>
                <a:tc>
                  <a:txBody>
                    <a:bodyPr/>
                    <a:lstStyle/>
                    <a:p>
                      <a:endParaRPr lang="it-IT" b="1" dirty="0"/>
                    </a:p>
                  </a:txBody>
                  <a:tcPr/>
                </a:tc>
                <a:tc>
                  <a:txBody>
                    <a:bodyPr/>
                    <a:lstStyle/>
                    <a:p>
                      <a:endParaRPr lang="it-IT" dirty="0"/>
                    </a:p>
                  </a:txBody>
                  <a:tcPr/>
                </a:tc>
                <a:extLst>
                  <a:ext uri="{0D108BD9-81ED-4DB2-BD59-A6C34878D82A}">
                    <a16:rowId xmlns:a16="http://schemas.microsoft.com/office/drawing/2014/main" val="2114824504"/>
                  </a:ext>
                </a:extLst>
              </a:tr>
            </a:tbl>
          </a:graphicData>
        </a:graphic>
      </p:graphicFrame>
      <p:sp>
        <p:nvSpPr>
          <p:cNvPr id="11" name="Footer Placeholder 5">
            <a:extLst>
              <a:ext uri="{FF2B5EF4-FFF2-40B4-BE49-F238E27FC236}">
                <a16:creationId xmlns:a16="http://schemas.microsoft.com/office/drawing/2014/main" id="{5CE4EB68-5BFE-4D05-826F-4FC2EB7BC511}"/>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5.2.P  </a:t>
            </a:r>
            <a:r>
              <a:rPr lang="en-GB" sz="1000" b="1" dirty="0">
                <a:effectLst/>
                <a:ea typeface="Times New Roman" panose="02020603050405020304" pitchFamily="18" charset="0"/>
              </a:rPr>
              <a:t>Scenario discussions: Forensic awareness</a:t>
            </a:r>
            <a:endParaRPr lang="en-US" sz="1000" b="1" dirty="0"/>
          </a:p>
        </p:txBody>
      </p:sp>
    </p:spTree>
    <p:extLst>
      <p:ext uri="{BB962C8B-B14F-4D97-AF65-F5344CB8AC3E}">
        <p14:creationId xmlns:p14="http://schemas.microsoft.com/office/powerpoint/2010/main" val="298240983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5.6 Scenario 12</a:t>
            </a:r>
            <a:br>
              <a:rPr lang="en-US" dirty="0"/>
            </a:br>
            <a:r>
              <a:rPr lang="en-US" dirty="0"/>
              <a:t>Chemical suicide in car</a:t>
            </a:r>
          </a:p>
        </p:txBody>
      </p:sp>
      <p:sp>
        <p:nvSpPr>
          <p:cNvPr id="3" name="Slide Number Placeholder 2"/>
          <p:cNvSpPr>
            <a:spLocks noGrp="1"/>
          </p:cNvSpPr>
          <p:nvPr>
            <p:ph type="sldNum" sz="quarter" idx="4"/>
          </p:nvPr>
        </p:nvSpPr>
        <p:spPr/>
        <p:txBody>
          <a:bodyPr/>
          <a:lstStyle/>
          <a:p>
            <a:fld id="{A814E660-BF25-4843-B2A0-93C6E2B6253B}" type="slidenum">
              <a:rPr lang="aa-ET" smtClean="0"/>
              <a:pPr/>
              <a:t>16</a:t>
            </a:fld>
            <a:endParaRPr lang="aa-ET" dirty="0"/>
          </a:p>
        </p:txBody>
      </p:sp>
      <p:sp>
        <p:nvSpPr>
          <p:cNvPr id="7" name="Footer Placeholder 5">
            <a:extLst>
              <a:ext uri="{FF2B5EF4-FFF2-40B4-BE49-F238E27FC236}">
                <a16:creationId xmlns:a16="http://schemas.microsoft.com/office/drawing/2014/main" id="{AE40AA50-3E26-43EE-8AD9-20CBE3306958}"/>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5.6.P  </a:t>
            </a:r>
            <a:r>
              <a:rPr lang="en-GB" sz="1000" b="1" dirty="0">
                <a:effectLst/>
                <a:ea typeface="Times New Roman" panose="02020603050405020304" pitchFamily="18" charset="0"/>
              </a:rPr>
              <a:t>Scenario discussions: Treatment methods of patients involved in a CBRN incident</a:t>
            </a:r>
            <a:endParaRPr lang="en-US" sz="1000" b="1" dirty="0"/>
          </a:p>
        </p:txBody>
      </p:sp>
    </p:spTree>
    <p:extLst>
      <p:ext uri="{BB962C8B-B14F-4D97-AF65-F5344CB8AC3E}">
        <p14:creationId xmlns:p14="http://schemas.microsoft.com/office/powerpoint/2010/main" val="330914289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p:sp>
      <p:sp>
        <p:nvSpPr>
          <p:cNvPr id="4" name="Text Placeholder 3"/>
          <p:cNvSpPr>
            <a:spLocks noGrp="1"/>
          </p:cNvSpPr>
          <p:nvPr>
            <p:ph type="body" sz="quarter" idx="17"/>
          </p:nvPr>
        </p:nvSpPr>
        <p:spPr>
          <a:xfrm>
            <a:off x="2305175" y="1822478"/>
            <a:ext cx="9120062" cy="1471612"/>
          </a:xfrm>
        </p:spPr>
        <p:txBody>
          <a:bodyPr/>
          <a:lstStyle/>
          <a:p>
            <a:r>
              <a:rPr lang="en-US" dirty="0"/>
              <a:t>The scene</a:t>
            </a:r>
          </a:p>
        </p:txBody>
      </p:sp>
      <p:sp>
        <p:nvSpPr>
          <p:cNvPr id="6" name="Title 5"/>
          <p:cNvSpPr>
            <a:spLocks noGrp="1"/>
          </p:cNvSpPr>
          <p:nvPr>
            <p:ph type="title"/>
          </p:nvPr>
        </p:nvSpPr>
        <p:spPr>
          <a:xfrm>
            <a:off x="616010" y="775874"/>
            <a:ext cx="10658476" cy="884477"/>
          </a:xfrm>
        </p:spPr>
        <p:txBody>
          <a:bodyPr lIns="0" tIns="0" rIns="0" bIns="0">
            <a:normAutofit/>
          </a:bodyPr>
          <a:lstStyle/>
          <a:p>
            <a:r>
              <a:rPr lang="en-US" dirty="0"/>
              <a:t>5.6 Scenario 12 chemical suicide in car  </a:t>
            </a:r>
            <a:endParaRPr lang="da-DK"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17</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pic>
        <p:nvPicPr>
          <p:cNvPr id="11" name="Picture 10">
            <a:extLst>
              <a:ext uri="{FF2B5EF4-FFF2-40B4-BE49-F238E27FC236}">
                <a16:creationId xmlns:a16="http://schemas.microsoft.com/office/drawing/2014/main" id="{EFA5CB67-C2D8-4E2A-A9D6-E4D46433A3D0}"/>
              </a:ext>
            </a:extLst>
          </p:cNvPr>
          <p:cNvPicPr>
            <a:picLocks noChangeAspect="1"/>
          </p:cNvPicPr>
          <p:nvPr/>
        </p:nvPicPr>
        <p:blipFill>
          <a:blip r:embed="rId4"/>
          <a:stretch>
            <a:fillRect/>
          </a:stretch>
        </p:blipFill>
        <p:spPr>
          <a:xfrm>
            <a:off x="6908756" y="2855947"/>
            <a:ext cx="4404741" cy="3329165"/>
          </a:xfrm>
          <a:prstGeom prst="rect">
            <a:avLst/>
          </a:prstGeom>
        </p:spPr>
      </p:pic>
      <p:sp>
        <p:nvSpPr>
          <p:cNvPr id="13" name="Footer Placeholder 5">
            <a:extLst>
              <a:ext uri="{FF2B5EF4-FFF2-40B4-BE49-F238E27FC236}">
                <a16:creationId xmlns:a16="http://schemas.microsoft.com/office/drawing/2014/main" id="{A3339E6E-C806-4F6A-BAA3-C9A76D705473}"/>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5.6.P  </a:t>
            </a:r>
            <a:r>
              <a:rPr lang="en-GB" sz="1000" b="1" dirty="0">
                <a:effectLst/>
                <a:ea typeface="Times New Roman" panose="02020603050405020304" pitchFamily="18" charset="0"/>
              </a:rPr>
              <a:t>Scenario discussions: Treatment methods of patients involved in a CBRN incident</a:t>
            </a:r>
            <a:endParaRPr lang="en-US" sz="1000" b="1" dirty="0"/>
          </a:p>
        </p:txBody>
      </p:sp>
      <p:pic>
        <p:nvPicPr>
          <p:cNvPr id="14" name="Picture 13">
            <a:extLst>
              <a:ext uri="{FF2B5EF4-FFF2-40B4-BE49-F238E27FC236}">
                <a16:creationId xmlns:a16="http://schemas.microsoft.com/office/drawing/2014/main" id="{B0BAB6C8-092D-428F-99D6-E41AF2E2B830}"/>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2326904" y="2870174"/>
            <a:ext cx="4404741" cy="2716512"/>
          </a:xfrm>
          <a:prstGeom prst="rect">
            <a:avLst/>
          </a:prstGeom>
        </p:spPr>
      </p:pic>
    </p:spTree>
    <p:extLst>
      <p:ext uri="{BB962C8B-B14F-4D97-AF65-F5344CB8AC3E}">
        <p14:creationId xmlns:p14="http://schemas.microsoft.com/office/powerpoint/2010/main" val="202785938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p:sp>
      <p:sp>
        <p:nvSpPr>
          <p:cNvPr id="4" name="Text Placeholder 3"/>
          <p:cNvSpPr>
            <a:spLocks noGrp="1"/>
          </p:cNvSpPr>
          <p:nvPr>
            <p:ph type="body" sz="quarter" idx="17"/>
          </p:nvPr>
        </p:nvSpPr>
        <p:spPr>
          <a:xfrm>
            <a:off x="2305175" y="1822478"/>
            <a:ext cx="9120062" cy="1471612"/>
          </a:xfrm>
        </p:spPr>
        <p:txBody>
          <a:bodyPr/>
          <a:lstStyle/>
          <a:p>
            <a:r>
              <a:rPr lang="en-US" dirty="0"/>
              <a:t>Key facts</a:t>
            </a:r>
          </a:p>
        </p:txBody>
      </p:sp>
      <p:sp>
        <p:nvSpPr>
          <p:cNvPr id="6" name="Title 5"/>
          <p:cNvSpPr>
            <a:spLocks noGrp="1"/>
          </p:cNvSpPr>
          <p:nvPr>
            <p:ph type="title"/>
          </p:nvPr>
        </p:nvSpPr>
        <p:spPr/>
        <p:txBody>
          <a:bodyPr lIns="0" tIns="0" rIns="0" bIns="0">
            <a:normAutofit/>
          </a:bodyPr>
          <a:lstStyle/>
          <a:p>
            <a:r>
              <a:rPr lang="en-US" dirty="0"/>
              <a:t>5.6 Scenario 12 chemical suicide in car </a:t>
            </a:r>
            <a:endParaRPr lang="da-DK" dirty="0"/>
          </a:p>
        </p:txBody>
      </p:sp>
      <p:sp>
        <p:nvSpPr>
          <p:cNvPr id="7" name="Text Placeholder 6"/>
          <p:cNvSpPr>
            <a:spLocks noGrp="1"/>
          </p:cNvSpPr>
          <p:nvPr>
            <p:ph type="body" sz="quarter" idx="19"/>
          </p:nvPr>
        </p:nvSpPr>
        <p:spPr>
          <a:xfrm>
            <a:off x="766763" y="3429000"/>
            <a:ext cx="10658474" cy="2628900"/>
          </a:xfrm>
        </p:spPr>
        <p:txBody>
          <a:bodyPr>
            <a:normAutofit/>
          </a:bodyPr>
          <a:lstStyle/>
          <a:p>
            <a:r>
              <a:rPr lang="en-US" dirty="0"/>
              <a:t>A person has become unwell in a car on the driveway </a:t>
            </a:r>
          </a:p>
          <a:p>
            <a:r>
              <a:rPr lang="en-US" dirty="0"/>
              <a:t>A warning/hazard sign was stuck on the inside of the car </a:t>
            </a:r>
          </a:p>
          <a:p>
            <a:r>
              <a:rPr lang="en-US" dirty="0"/>
              <a:t>The daughter of the man in the car has found him unconscious in the car </a:t>
            </a:r>
          </a:p>
          <a:p>
            <a:r>
              <a:rPr lang="en-US" dirty="0"/>
              <a:t>She opened the door but was repelled by a noxious odor </a:t>
            </a:r>
          </a:p>
          <a:p>
            <a:r>
              <a:rPr lang="en-US" dirty="0"/>
              <a:t>She has a slight cough and a mild sore throat </a:t>
            </a:r>
          </a:p>
          <a:p>
            <a:pPr marL="88900" indent="0">
              <a:buNone/>
            </a:pPr>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18</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sp>
        <p:nvSpPr>
          <p:cNvPr id="12" name="Footer Placeholder 5">
            <a:extLst>
              <a:ext uri="{FF2B5EF4-FFF2-40B4-BE49-F238E27FC236}">
                <a16:creationId xmlns:a16="http://schemas.microsoft.com/office/drawing/2014/main" id="{D1234F90-C9A4-4B38-B216-42D95D4AE0DC}"/>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5.6.P  </a:t>
            </a:r>
            <a:r>
              <a:rPr lang="en-GB" sz="1000" b="1" dirty="0">
                <a:effectLst/>
                <a:ea typeface="Times New Roman" panose="02020603050405020304" pitchFamily="18" charset="0"/>
              </a:rPr>
              <a:t>Scenario discussions: Treatment methods of patients involved in a CBRN incident</a:t>
            </a:r>
            <a:endParaRPr lang="en-US" sz="1000" b="1" dirty="0"/>
          </a:p>
        </p:txBody>
      </p:sp>
    </p:spTree>
    <p:extLst>
      <p:ext uri="{BB962C8B-B14F-4D97-AF65-F5344CB8AC3E}">
        <p14:creationId xmlns:p14="http://schemas.microsoft.com/office/powerpoint/2010/main" val="83953910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Tabella 2">
            <a:extLst>
              <a:ext uri="{FF2B5EF4-FFF2-40B4-BE49-F238E27FC236}">
                <a16:creationId xmlns:a16="http://schemas.microsoft.com/office/drawing/2014/main" id="{2E702370-EC2F-434A-A424-61A0151498EA}"/>
              </a:ext>
            </a:extLst>
          </p:cNvPr>
          <p:cNvGraphicFramePr>
            <a:graphicFrameLocks noGrp="1"/>
          </p:cNvGraphicFramePr>
          <p:nvPr>
            <p:extLst>
              <p:ext uri="{D42A27DB-BD31-4B8C-83A1-F6EECF244321}">
                <p14:modId xmlns:p14="http://schemas.microsoft.com/office/powerpoint/2010/main" val="520714152"/>
              </p:ext>
            </p:extLst>
          </p:nvPr>
        </p:nvGraphicFramePr>
        <p:xfrm>
          <a:off x="1045367" y="3056754"/>
          <a:ext cx="10462413" cy="3083771"/>
        </p:xfrm>
        <a:graphic>
          <a:graphicData uri="http://schemas.openxmlformats.org/drawingml/2006/table">
            <a:tbl>
              <a:tblPr firstRow="1" bandRow="1">
                <a:tableStyleId>{F5AB1C69-6EDB-4FF4-983F-18BD219EF322}</a:tableStyleId>
              </a:tblPr>
              <a:tblGrid>
                <a:gridCol w="4262438">
                  <a:extLst>
                    <a:ext uri="{9D8B030D-6E8A-4147-A177-3AD203B41FA5}">
                      <a16:colId xmlns:a16="http://schemas.microsoft.com/office/drawing/2014/main" val="236688349"/>
                    </a:ext>
                  </a:extLst>
                </a:gridCol>
                <a:gridCol w="1181100">
                  <a:extLst>
                    <a:ext uri="{9D8B030D-6E8A-4147-A177-3AD203B41FA5}">
                      <a16:colId xmlns:a16="http://schemas.microsoft.com/office/drawing/2014/main" val="305169692"/>
                    </a:ext>
                  </a:extLst>
                </a:gridCol>
                <a:gridCol w="5018875">
                  <a:extLst>
                    <a:ext uri="{9D8B030D-6E8A-4147-A177-3AD203B41FA5}">
                      <a16:colId xmlns:a16="http://schemas.microsoft.com/office/drawing/2014/main" val="2589924314"/>
                    </a:ext>
                  </a:extLst>
                </a:gridCol>
              </a:tblGrid>
              <a:tr h="0">
                <a:tc>
                  <a:txBody>
                    <a:bodyPr/>
                    <a:lstStyle/>
                    <a:p>
                      <a:pPr algn="ctr"/>
                      <a:r>
                        <a:rPr lang="en-US" noProof="0" dirty="0"/>
                        <a:t>Casualty #1</a:t>
                      </a:r>
                    </a:p>
                  </a:txBody>
                  <a:tcPr anchor="ctr"/>
                </a:tc>
                <a:tc>
                  <a:txBody>
                    <a:bodyPr/>
                    <a:lstStyle/>
                    <a:p>
                      <a:pPr algn="ctr"/>
                      <a:r>
                        <a:rPr lang="en-US" noProof="0"/>
                        <a:t>Triage</a:t>
                      </a:r>
                    </a:p>
                  </a:txBody>
                  <a:tcPr anchor="ctr"/>
                </a:tc>
                <a:tc>
                  <a:txBody>
                    <a:bodyPr/>
                    <a:lstStyle/>
                    <a:p>
                      <a:pPr algn="ctr"/>
                      <a:r>
                        <a:rPr lang="en-US" noProof="0" dirty="0"/>
                        <a:t>Proposed action/treatment</a:t>
                      </a:r>
                    </a:p>
                  </a:txBody>
                  <a:tcPr anchor="ctr"/>
                </a:tc>
                <a:extLst>
                  <a:ext uri="{0D108BD9-81ED-4DB2-BD59-A6C34878D82A}">
                    <a16:rowId xmlns:a16="http://schemas.microsoft.com/office/drawing/2014/main" val="1356539239"/>
                  </a:ext>
                </a:extLst>
              </a:tr>
              <a:tr h="2718011">
                <a:tc>
                  <a:txBody>
                    <a:bodyPr/>
                    <a:lstStyle/>
                    <a:p>
                      <a:pPr algn="ctr"/>
                      <a:r>
                        <a:rPr lang="en-US" b="1" noProof="0" dirty="0"/>
                        <a:t>50 YEARS OLD</a:t>
                      </a:r>
                      <a:r>
                        <a:rPr lang="pl-PL" b="1" noProof="0" dirty="0"/>
                        <a:t> </a:t>
                      </a:r>
                      <a:r>
                        <a:rPr lang="en-US" b="1" noProof="0" dirty="0"/>
                        <a:t>MAN inside the car </a:t>
                      </a:r>
                      <a:endParaRPr lang="pl-PL" b="1" noProof="0" dirty="0"/>
                    </a:p>
                    <a:p>
                      <a:pPr algn="ctr"/>
                      <a:endParaRPr lang="en-US" b="1" noProof="0" dirty="0"/>
                    </a:p>
                    <a:p>
                      <a:endParaRPr lang="it-IT" b="1" dirty="0"/>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1" noProof="0" dirty="0"/>
                        <a:t>Unconscious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1" noProof="0" dirty="0"/>
                        <a:t>Labored and superficial breathing </a:t>
                      </a:r>
                    </a:p>
                    <a:p>
                      <a:endParaRPr lang="it-IT" b="1" dirty="0"/>
                    </a:p>
                  </a:txBody>
                  <a:tcPr/>
                </a:tc>
                <a:tc>
                  <a:txBody>
                    <a:bodyPr/>
                    <a:lstStyle/>
                    <a:p>
                      <a:pPr algn="ctr"/>
                      <a:endParaRPr lang="it-IT" b="1" dirty="0">
                        <a:solidFill>
                          <a:srgbClr val="FF0000"/>
                        </a:solidFill>
                      </a:endParaRPr>
                    </a:p>
                  </a:txBody>
                  <a:tcPr anchor="ctr">
                    <a:solidFill>
                      <a:schemeClr val="accent2">
                        <a:lumMod val="20000"/>
                        <a:lumOff val="80000"/>
                      </a:schemeClr>
                    </a:solidFill>
                  </a:tcPr>
                </a:tc>
                <a:tc>
                  <a:txBody>
                    <a:bodyPr/>
                    <a:lstStyle/>
                    <a:p>
                      <a:endParaRPr lang="it-IT" dirty="0"/>
                    </a:p>
                  </a:txBody>
                  <a:tcPr/>
                </a:tc>
                <a:extLst>
                  <a:ext uri="{0D108BD9-81ED-4DB2-BD59-A6C34878D82A}">
                    <a16:rowId xmlns:a16="http://schemas.microsoft.com/office/drawing/2014/main" val="2488958595"/>
                  </a:ext>
                </a:extLst>
              </a:tr>
            </a:tbl>
          </a:graphicData>
        </a:graphic>
      </p:graphicFrame>
      <p:sp>
        <p:nvSpPr>
          <p:cNvPr id="4" name="Text Placeholder 3"/>
          <p:cNvSpPr>
            <a:spLocks noGrp="1"/>
          </p:cNvSpPr>
          <p:nvPr>
            <p:ph type="body" sz="quarter" idx="17"/>
          </p:nvPr>
        </p:nvSpPr>
        <p:spPr>
          <a:xfrm>
            <a:off x="2305175" y="1636950"/>
            <a:ext cx="9120062" cy="1471612"/>
          </a:xfrm>
        </p:spPr>
        <p:txBody>
          <a:bodyPr/>
          <a:lstStyle/>
          <a:p>
            <a:r>
              <a:rPr lang="en-US" dirty="0"/>
              <a:t>Status of the casualties, triage, treatment</a:t>
            </a:r>
          </a:p>
        </p:txBody>
      </p:sp>
      <p:sp>
        <p:nvSpPr>
          <p:cNvPr id="6" name="Title 5"/>
          <p:cNvSpPr>
            <a:spLocks noGrp="1"/>
          </p:cNvSpPr>
          <p:nvPr>
            <p:ph type="title"/>
          </p:nvPr>
        </p:nvSpPr>
        <p:spPr/>
        <p:txBody>
          <a:bodyPr lIns="0" tIns="0" rIns="0" bIns="0">
            <a:normAutofit/>
          </a:bodyPr>
          <a:lstStyle/>
          <a:p>
            <a:r>
              <a:rPr lang="en-US" dirty="0"/>
              <a:t>5.6 Scenario 12 chemical suicide in car </a:t>
            </a:r>
            <a:endParaRPr lang="da-DK" dirty="0"/>
          </a:p>
        </p:txBody>
      </p:sp>
      <p:sp>
        <p:nvSpPr>
          <p:cNvPr id="7" name="Text Placeholder 6"/>
          <p:cNvSpPr>
            <a:spLocks noGrp="1"/>
          </p:cNvSpPr>
          <p:nvPr>
            <p:ph type="body" sz="quarter" idx="19"/>
          </p:nvPr>
        </p:nvSpPr>
        <p:spPr>
          <a:xfrm>
            <a:off x="684220" y="3860704"/>
            <a:ext cx="10658474" cy="2628900"/>
          </a:xfrm>
        </p:spPr>
        <p:txBody>
          <a:bodyPr>
            <a:normAutofit/>
          </a:bodyPr>
          <a:lstStyle/>
          <a:p>
            <a:endParaRPr lang="en-US" dirty="0"/>
          </a:p>
          <a:p>
            <a:pPr marL="88900" indent="0">
              <a:buNone/>
            </a:pPr>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19</a:t>
            </a:fld>
            <a:endParaRPr lang="aa-ET" dirty="0"/>
          </a:p>
        </p:txBody>
      </p:sp>
      <p:pic>
        <p:nvPicPr>
          <p:cNvPr id="10" name="Picture 9"/>
          <p:cNvPicPr>
            <a:picLocks noChangeAspect="1"/>
          </p:cNvPicPr>
          <p:nvPr/>
        </p:nvPicPr>
        <p:blipFill>
          <a:blip r:embed="rId3"/>
          <a:stretch>
            <a:fillRect/>
          </a:stretch>
        </p:blipFill>
        <p:spPr>
          <a:xfrm flipH="1">
            <a:off x="910589" y="1716067"/>
            <a:ext cx="1182569" cy="1316497"/>
          </a:xfrm>
          <a:prstGeom prst="rect">
            <a:avLst/>
          </a:prstGeom>
        </p:spPr>
      </p:pic>
      <p:grpSp>
        <p:nvGrpSpPr>
          <p:cNvPr id="11" name="Group 10">
            <a:extLst>
              <a:ext uri="{FF2B5EF4-FFF2-40B4-BE49-F238E27FC236}">
                <a16:creationId xmlns:a16="http://schemas.microsoft.com/office/drawing/2014/main" id="{E44E41E8-24CB-4EDF-94C3-B48E5EACC80B}"/>
              </a:ext>
            </a:extLst>
          </p:cNvPr>
          <p:cNvGrpSpPr/>
          <p:nvPr/>
        </p:nvGrpSpPr>
        <p:grpSpPr>
          <a:xfrm>
            <a:off x="5614061" y="3860703"/>
            <a:ext cx="559994" cy="2167170"/>
            <a:chOff x="5326456" y="3618553"/>
            <a:chExt cx="559994" cy="2167170"/>
          </a:xfrm>
        </p:grpSpPr>
        <p:sp>
          <p:nvSpPr>
            <p:cNvPr id="12" name="Schemat blokowy: proces 10">
              <a:extLst>
                <a:ext uri="{FF2B5EF4-FFF2-40B4-BE49-F238E27FC236}">
                  <a16:creationId xmlns:a16="http://schemas.microsoft.com/office/drawing/2014/main" id="{23A2FAD0-BEEE-4BA4-9515-394CF5681D6A}"/>
                </a:ext>
              </a:extLst>
            </p:cNvPr>
            <p:cNvSpPr/>
            <p:nvPr/>
          </p:nvSpPr>
          <p:spPr>
            <a:xfrm>
              <a:off x="5329238" y="3618553"/>
              <a:ext cx="557212" cy="324786"/>
            </a:xfrm>
            <a:prstGeom prst="flowChartProcess">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3" name="Schemat blokowy: proces 11">
              <a:extLst>
                <a:ext uri="{FF2B5EF4-FFF2-40B4-BE49-F238E27FC236}">
                  <a16:creationId xmlns:a16="http://schemas.microsoft.com/office/drawing/2014/main" id="{AB2E5F42-697B-4E95-B46D-98FAE02F4C72}"/>
                </a:ext>
              </a:extLst>
            </p:cNvPr>
            <p:cNvSpPr/>
            <p:nvPr/>
          </p:nvSpPr>
          <p:spPr>
            <a:xfrm>
              <a:off x="5326456" y="4232681"/>
              <a:ext cx="557212" cy="324786"/>
            </a:xfrm>
            <a:prstGeom prst="flowChartProcess">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4" name="Schemat blokowy: proces 12">
              <a:extLst>
                <a:ext uri="{FF2B5EF4-FFF2-40B4-BE49-F238E27FC236}">
                  <a16:creationId xmlns:a16="http://schemas.microsoft.com/office/drawing/2014/main" id="{C110AAC9-7451-4A04-B675-4E6EC8379CB5}"/>
                </a:ext>
              </a:extLst>
            </p:cNvPr>
            <p:cNvSpPr/>
            <p:nvPr/>
          </p:nvSpPr>
          <p:spPr>
            <a:xfrm>
              <a:off x="5326456" y="4846809"/>
              <a:ext cx="557212" cy="324786"/>
            </a:xfrm>
            <a:prstGeom prst="flowChartProcess">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5" name="Schemat blokowy: proces 13">
              <a:extLst>
                <a:ext uri="{FF2B5EF4-FFF2-40B4-BE49-F238E27FC236}">
                  <a16:creationId xmlns:a16="http://schemas.microsoft.com/office/drawing/2014/main" id="{834CAE23-5773-4CEA-B49D-15852C3F5D95}"/>
                </a:ext>
              </a:extLst>
            </p:cNvPr>
            <p:cNvSpPr/>
            <p:nvPr/>
          </p:nvSpPr>
          <p:spPr>
            <a:xfrm>
              <a:off x="5326456" y="5460937"/>
              <a:ext cx="557212" cy="324786"/>
            </a:xfrm>
            <a:prstGeom prst="flowChartProcess">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grpSp>
      <p:sp>
        <p:nvSpPr>
          <p:cNvPr id="17" name="Footer Placeholder 5">
            <a:extLst>
              <a:ext uri="{FF2B5EF4-FFF2-40B4-BE49-F238E27FC236}">
                <a16:creationId xmlns:a16="http://schemas.microsoft.com/office/drawing/2014/main" id="{5D39BFFE-D482-4CDF-A339-748AD21F0D2F}"/>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5.6.P  </a:t>
            </a:r>
            <a:r>
              <a:rPr lang="en-GB" sz="1000" b="1" dirty="0">
                <a:effectLst/>
                <a:ea typeface="Times New Roman" panose="02020603050405020304" pitchFamily="18" charset="0"/>
              </a:rPr>
              <a:t>Scenario discussions: Treatment methods of patients involved in a CBRN incident</a:t>
            </a:r>
            <a:endParaRPr lang="en-US" sz="1000" b="1" dirty="0"/>
          </a:p>
        </p:txBody>
      </p:sp>
    </p:spTree>
    <p:extLst>
      <p:ext uri="{BB962C8B-B14F-4D97-AF65-F5344CB8AC3E}">
        <p14:creationId xmlns:p14="http://schemas.microsoft.com/office/powerpoint/2010/main" val="140332845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4.1 Scenario 12</a:t>
            </a:r>
            <a:br>
              <a:rPr lang="en-US" dirty="0"/>
            </a:br>
            <a:r>
              <a:rPr lang="en-US" dirty="0"/>
              <a:t>Chemical suicide in car </a:t>
            </a:r>
          </a:p>
        </p:txBody>
      </p:sp>
      <p:sp>
        <p:nvSpPr>
          <p:cNvPr id="3" name="Slide Number Placeholder 2"/>
          <p:cNvSpPr>
            <a:spLocks noGrp="1"/>
          </p:cNvSpPr>
          <p:nvPr>
            <p:ph type="sldNum" sz="quarter" idx="4"/>
          </p:nvPr>
        </p:nvSpPr>
        <p:spPr/>
        <p:txBody>
          <a:bodyPr/>
          <a:lstStyle/>
          <a:p>
            <a:fld id="{A814E660-BF25-4843-B2A0-93C6E2B6253B}" type="slidenum">
              <a:rPr lang="aa-ET" smtClean="0"/>
              <a:pPr/>
              <a:t>2</a:t>
            </a:fld>
            <a:endParaRPr lang="aa-ET" dirty="0"/>
          </a:p>
        </p:txBody>
      </p:sp>
      <p:sp>
        <p:nvSpPr>
          <p:cNvPr id="6" name="Footer Placeholder 5">
            <a:extLst>
              <a:ext uri="{FF2B5EF4-FFF2-40B4-BE49-F238E27FC236}">
                <a16:creationId xmlns:a16="http://schemas.microsoft.com/office/drawing/2014/main" id="{057F164B-5E76-4A28-A914-CE2D643F39BD}"/>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#4.1P Scenario discussions: Identify possible CBRN releases by asking the right questions</a:t>
            </a:r>
          </a:p>
        </p:txBody>
      </p:sp>
    </p:spTree>
    <p:extLst>
      <p:ext uri="{BB962C8B-B14F-4D97-AF65-F5344CB8AC3E}">
        <p14:creationId xmlns:p14="http://schemas.microsoft.com/office/powerpoint/2010/main" val="249547073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Tabella 2">
            <a:extLst>
              <a:ext uri="{FF2B5EF4-FFF2-40B4-BE49-F238E27FC236}">
                <a16:creationId xmlns:a16="http://schemas.microsoft.com/office/drawing/2014/main" id="{2E702370-EC2F-434A-A424-61A0151498EA}"/>
              </a:ext>
            </a:extLst>
          </p:cNvPr>
          <p:cNvGraphicFramePr>
            <a:graphicFrameLocks noGrp="1"/>
          </p:cNvGraphicFramePr>
          <p:nvPr>
            <p:extLst>
              <p:ext uri="{D42A27DB-BD31-4B8C-83A1-F6EECF244321}">
                <p14:modId xmlns:p14="http://schemas.microsoft.com/office/powerpoint/2010/main" val="2648807967"/>
              </p:ext>
            </p:extLst>
          </p:nvPr>
        </p:nvGraphicFramePr>
        <p:xfrm>
          <a:off x="1045367" y="3056754"/>
          <a:ext cx="10462413" cy="3083771"/>
        </p:xfrm>
        <a:graphic>
          <a:graphicData uri="http://schemas.openxmlformats.org/drawingml/2006/table">
            <a:tbl>
              <a:tblPr firstRow="1" bandRow="1">
                <a:tableStyleId>{F5AB1C69-6EDB-4FF4-983F-18BD219EF322}</a:tableStyleId>
              </a:tblPr>
              <a:tblGrid>
                <a:gridCol w="4262438">
                  <a:extLst>
                    <a:ext uri="{9D8B030D-6E8A-4147-A177-3AD203B41FA5}">
                      <a16:colId xmlns:a16="http://schemas.microsoft.com/office/drawing/2014/main" val="236688349"/>
                    </a:ext>
                  </a:extLst>
                </a:gridCol>
                <a:gridCol w="1181100">
                  <a:extLst>
                    <a:ext uri="{9D8B030D-6E8A-4147-A177-3AD203B41FA5}">
                      <a16:colId xmlns:a16="http://schemas.microsoft.com/office/drawing/2014/main" val="305169692"/>
                    </a:ext>
                  </a:extLst>
                </a:gridCol>
                <a:gridCol w="5018875">
                  <a:extLst>
                    <a:ext uri="{9D8B030D-6E8A-4147-A177-3AD203B41FA5}">
                      <a16:colId xmlns:a16="http://schemas.microsoft.com/office/drawing/2014/main" val="2589924314"/>
                    </a:ext>
                  </a:extLst>
                </a:gridCol>
              </a:tblGrid>
              <a:tr h="0">
                <a:tc>
                  <a:txBody>
                    <a:bodyPr/>
                    <a:lstStyle/>
                    <a:p>
                      <a:pPr algn="ctr"/>
                      <a:r>
                        <a:rPr lang="en-US" noProof="0" dirty="0"/>
                        <a:t>Casualty #1</a:t>
                      </a:r>
                    </a:p>
                  </a:txBody>
                  <a:tcPr anchor="ctr"/>
                </a:tc>
                <a:tc>
                  <a:txBody>
                    <a:bodyPr/>
                    <a:lstStyle/>
                    <a:p>
                      <a:pPr algn="ctr"/>
                      <a:r>
                        <a:rPr lang="en-US" noProof="0"/>
                        <a:t>Triage</a:t>
                      </a:r>
                    </a:p>
                  </a:txBody>
                  <a:tcPr anchor="ctr"/>
                </a:tc>
                <a:tc>
                  <a:txBody>
                    <a:bodyPr/>
                    <a:lstStyle/>
                    <a:p>
                      <a:pPr algn="ctr"/>
                      <a:r>
                        <a:rPr lang="en-US" noProof="0" dirty="0"/>
                        <a:t>Proposed action/treatment</a:t>
                      </a:r>
                    </a:p>
                  </a:txBody>
                  <a:tcPr anchor="ctr"/>
                </a:tc>
                <a:extLst>
                  <a:ext uri="{0D108BD9-81ED-4DB2-BD59-A6C34878D82A}">
                    <a16:rowId xmlns:a16="http://schemas.microsoft.com/office/drawing/2014/main" val="1356539239"/>
                  </a:ext>
                </a:extLst>
              </a:tr>
              <a:tr h="2718011">
                <a:tc>
                  <a:txBody>
                    <a:bodyPr/>
                    <a:lstStyle/>
                    <a:p>
                      <a:pPr algn="ctr"/>
                      <a:r>
                        <a:rPr lang="nl-NL" b="1" noProof="0" dirty="0"/>
                        <a:t>22 </a:t>
                      </a:r>
                      <a:r>
                        <a:rPr lang="nl-NL" b="1" noProof="0" dirty="0" err="1"/>
                        <a:t>year</a:t>
                      </a:r>
                      <a:r>
                        <a:rPr lang="nl-NL" b="1" noProof="0" dirty="0"/>
                        <a:t> </a:t>
                      </a:r>
                      <a:r>
                        <a:rPr lang="nl-NL" b="1" noProof="0" dirty="0" err="1"/>
                        <a:t>old</a:t>
                      </a:r>
                      <a:r>
                        <a:rPr lang="nl-NL" b="1" noProof="0" dirty="0"/>
                        <a:t> </a:t>
                      </a:r>
                      <a:r>
                        <a:rPr lang="nl-NL" b="1" noProof="0" dirty="0" err="1"/>
                        <a:t>daughter</a:t>
                      </a:r>
                      <a:endParaRPr lang="pl-PL" b="1" noProof="0" dirty="0"/>
                    </a:p>
                    <a:p>
                      <a:pPr algn="ctr"/>
                      <a:endParaRPr lang="en-US" b="1" noProof="0" dirty="0"/>
                    </a:p>
                    <a:p>
                      <a:endParaRPr lang="it-IT" b="1" dirty="0"/>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1" noProof="0" dirty="0"/>
                        <a:t>Slight cough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1" noProof="0" dirty="0"/>
                        <a:t>Sore throat</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1" noProof="0" dirty="0"/>
                        <a:t>No other symptoms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b="1" noProof="0" dirty="0"/>
                    </a:p>
                    <a:p>
                      <a:endParaRPr lang="it-IT" b="1" dirty="0"/>
                    </a:p>
                  </a:txBody>
                  <a:tcPr/>
                </a:tc>
                <a:tc>
                  <a:txBody>
                    <a:bodyPr/>
                    <a:lstStyle/>
                    <a:p>
                      <a:pPr algn="ctr"/>
                      <a:endParaRPr lang="it-IT" b="1" dirty="0">
                        <a:solidFill>
                          <a:srgbClr val="FF0000"/>
                        </a:solidFill>
                      </a:endParaRPr>
                    </a:p>
                  </a:txBody>
                  <a:tcPr anchor="ctr">
                    <a:solidFill>
                      <a:schemeClr val="accent2">
                        <a:lumMod val="20000"/>
                        <a:lumOff val="80000"/>
                      </a:schemeClr>
                    </a:solidFill>
                  </a:tcPr>
                </a:tc>
                <a:tc>
                  <a:txBody>
                    <a:bodyPr/>
                    <a:lstStyle/>
                    <a:p>
                      <a:endParaRPr lang="it-IT" dirty="0"/>
                    </a:p>
                  </a:txBody>
                  <a:tcPr/>
                </a:tc>
                <a:extLst>
                  <a:ext uri="{0D108BD9-81ED-4DB2-BD59-A6C34878D82A}">
                    <a16:rowId xmlns:a16="http://schemas.microsoft.com/office/drawing/2014/main" val="2488958595"/>
                  </a:ext>
                </a:extLst>
              </a:tr>
            </a:tbl>
          </a:graphicData>
        </a:graphic>
      </p:graphicFrame>
      <p:sp>
        <p:nvSpPr>
          <p:cNvPr id="4" name="Text Placeholder 3"/>
          <p:cNvSpPr>
            <a:spLocks noGrp="1"/>
          </p:cNvSpPr>
          <p:nvPr>
            <p:ph type="body" sz="quarter" idx="17"/>
          </p:nvPr>
        </p:nvSpPr>
        <p:spPr>
          <a:xfrm>
            <a:off x="2305175" y="1636950"/>
            <a:ext cx="9120062" cy="1471612"/>
          </a:xfrm>
        </p:spPr>
        <p:txBody>
          <a:bodyPr/>
          <a:lstStyle/>
          <a:p>
            <a:r>
              <a:rPr lang="en-US" dirty="0"/>
              <a:t>Status of the casualties, triage, treatment</a:t>
            </a:r>
          </a:p>
        </p:txBody>
      </p:sp>
      <p:sp>
        <p:nvSpPr>
          <p:cNvPr id="6" name="Title 5"/>
          <p:cNvSpPr>
            <a:spLocks noGrp="1"/>
          </p:cNvSpPr>
          <p:nvPr>
            <p:ph type="title"/>
          </p:nvPr>
        </p:nvSpPr>
        <p:spPr/>
        <p:txBody>
          <a:bodyPr lIns="0" tIns="0" rIns="0" bIns="0">
            <a:normAutofit/>
          </a:bodyPr>
          <a:lstStyle/>
          <a:p>
            <a:r>
              <a:rPr lang="en-US" dirty="0"/>
              <a:t>5.6 Scenario 12 chemical suicide in car </a:t>
            </a:r>
            <a:endParaRPr lang="da-DK" dirty="0"/>
          </a:p>
        </p:txBody>
      </p:sp>
      <p:sp>
        <p:nvSpPr>
          <p:cNvPr id="7" name="Text Placeholder 6"/>
          <p:cNvSpPr>
            <a:spLocks noGrp="1"/>
          </p:cNvSpPr>
          <p:nvPr>
            <p:ph type="body" sz="quarter" idx="19"/>
          </p:nvPr>
        </p:nvSpPr>
        <p:spPr>
          <a:xfrm>
            <a:off x="684220" y="3860704"/>
            <a:ext cx="10658474" cy="2628900"/>
          </a:xfrm>
        </p:spPr>
        <p:txBody>
          <a:bodyPr>
            <a:normAutofit/>
          </a:bodyPr>
          <a:lstStyle/>
          <a:p>
            <a:endParaRPr lang="en-US" dirty="0"/>
          </a:p>
          <a:p>
            <a:pPr marL="88900" indent="0">
              <a:buNone/>
            </a:pPr>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20</a:t>
            </a:fld>
            <a:endParaRPr lang="aa-ET" dirty="0"/>
          </a:p>
        </p:txBody>
      </p:sp>
      <p:pic>
        <p:nvPicPr>
          <p:cNvPr id="10" name="Picture 9"/>
          <p:cNvPicPr>
            <a:picLocks noChangeAspect="1"/>
          </p:cNvPicPr>
          <p:nvPr/>
        </p:nvPicPr>
        <p:blipFill>
          <a:blip r:embed="rId3"/>
          <a:stretch>
            <a:fillRect/>
          </a:stretch>
        </p:blipFill>
        <p:spPr>
          <a:xfrm flipH="1">
            <a:off x="910589" y="1716067"/>
            <a:ext cx="1182569" cy="1316497"/>
          </a:xfrm>
          <a:prstGeom prst="rect">
            <a:avLst/>
          </a:prstGeom>
        </p:spPr>
      </p:pic>
      <p:grpSp>
        <p:nvGrpSpPr>
          <p:cNvPr id="11" name="Group 10">
            <a:extLst>
              <a:ext uri="{FF2B5EF4-FFF2-40B4-BE49-F238E27FC236}">
                <a16:creationId xmlns:a16="http://schemas.microsoft.com/office/drawing/2014/main" id="{E44E41E8-24CB-4EDF-94C3-B48E5EACC80B}"/>
              </a:ext>
            </a:extLst>
          </p:cNvPr>
          <p:cNvGrpSpPr/>
          <p:nvPr/>
        </p:nvGrpSpPr>
        <p:grpSpPr>
          <a:xfrm>
            <a:off x="5614061" y="3860703"/>
            <a:ext cx="559994" cy="2167170"/>
            <a:chOff x="5326456" y="3618553"/>
            <a:chExt cx="559994" cy="2167170"/>
          </a:xfrm>
        </p:grpSpPr>
        <p:sp>
          <p:nvSpPr>
            <p:cNvPr id="12" name="Schemat blokowy: proces 10">
              <a:extLst>
                <a:ext uri="{FF2B5EF4-FFF2-40B4-BE49-F238E27FC236}">
                  <a16:creationId xmlns:a16="http://schemas.microsoft.com/office/drawing/2014/main" id="{23A2FAD0-BEEE-4BA4-9515-394CF5681D6A}"/>
                </a:ext>
              </a:extLst>
            </p:cNvPr>
            <p:cNvSpPr/>
            <p:nvPr/>
          </p:nvSpPr>
          <p:spPr>
            <a:xfrm>
              <a:off x="5329238" y="3618553"/>
              <a:ext cx="557212" cy="324786"/>
            </a:xfrm>
            <a:prstGeom prst="flowChartProcess">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3" name="Schemat blokowy: proces 11">
              <a:extLst>
                <a:ext uri="{FF2B5EF4-FFF2-40B4-BE49-F238E27FC236}">
                  <a16:creationId xmlns:a16="http://schemas.microsoft.com/office/drawing/2014/main" id="{AB2E5F42-697B-4E95-B46D-98FAE02F4C72}"/>
                </a:ext>
              </a:extLst>
            </p:cNvPr>
            <p:cNvSpPr/>
            <p:nvPr/>
          </p:nvSpPr>
          <p:spPr>
            <a:xfrm>
              <a:off x="5326456" y="4232681"/>
              <a:ext cx="557212" cy="324786"/>
            </a:xfrm>
            <a:prstGeom prst="flowChartProcess">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4" name="Schemat blokowy: proces 12">
              <a:extLst>
                <a:ext uri="{FF2B5EF4-FFF2-40B4-BE49-F238E27FC236}">
                  <a16:creationId xmlns:a16="http://schemas.microsoft.com/office/drawing/2014/main" id="{C110AAC9-7451-4A04-B675-4E6EC8379CB5}"/>
                </a:ext>
              </a:extLst>
            </p:cNvPr>
            <p:cNvSpPr/>
            <p:nvPr/>
          </p:nvSpPr>
          <p:spPr>
            <a:xfrm>
              <a:off x="5326456" y="4846809"/>
              <a:ext cx="557212" cy="324786"/>
            </a:xfrm>
            <a:prstGeom prst="flowChartProcess">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5" name="Schemat blokowy: proces 13">
              <a:extLst>
                <a:ext uri="{FF2B5EF4-FFF2-40B4-BE49-F238E27FC236}">
                  <a16:creationId xmlns:a16="http://schemas.microsoft.com/office/drawing/2014/main" id="{834CAE23-5773-4CEA-B49D-15852C3F5D95}"/>
                </a:ext>
              </a:extLst>
            </p:cNvPr>
            <p:cNvSpPr/>
            <p:nvPr/>
          </p:nvSpPr>
          <p:spPr>
            <a:xfrm>
              <a:off x="5326456" y="5460937"/>
              <a:ext cx="557212" cy="324786"/>
            </a:xfrm>
            <a:prstGeom prst="flowChartProcess">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grpSp>
      <p:sp>
        <p:nvSpPr>
          <p:cNvPr id="17" name="Footer Placeholder 5">
            <a:extLst>
              <a:ext uri="{FF2B5EF4-FFF2-40B4-BE49-F238E27FC236}">
                <a16:creationId xmlns:a16="http://schemas.microsoft.com/office/drawing/2014/main" id="{70128685-5789-4447-9BD9-45AF85559ED0}"/>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5.6.P  </a:t>
            </a:r>
            <a:r>
              <a:rPr lang="en-GB" sz="1000" b="1" dirty="0">
                <a:effectLst/>
                <a:ea typeface="Times New Roman" panose="02020603050405020304" pitchFamily="18" charset="0"/>
              </a:rPr>
              <a:t>Scenario discussions: Treatment methods of patients involved in a CBRN incident</a:t>
            </a:r>
            <a:endParaRPr lang="en-US" sz="1000" b="1" dirty="0"/>
          </a:p>
        </p:txBody>
      </p:sp>
    </p:spTree>
    <p:extLst>
      <p:ext uri="{BB962C8B-B14F-4D97-AF65-F5344CB8AC3E}">
        <p14:creationId xmlns:p14="http://schemas.microsoft.com/office/powerpoint/2010/main" val="4420571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6.1 Scenario 12</a:t>
            </a:r>
            <a:br>
              <a:rPr lang="en-US" dirty="0"/>
            </a:br>
            <a:r>
              <a:rPr lang="en-US" dirty="0"/>
              <a:t>Chemical suicide in car</a:t>
            </a:r>
          </a:p>
        </p:txBody>
      </p:sp>
      <p:sp>
        <p:nvSpPr>
          <p:cNvPr id="3" name="Slide Number Placeholder 2"/>
          <p:cNvSpPr>
            <a:spLocks noGrp="1"/>
          </p:cNvSpPr>
          <p:nvPr>
            <p:ph type="sldNum" sz="quarter" idx="4"/>
          </p:nvPr>
        </p:nvSpPr>
        <p:spPr/>
        <p:txBody>
          <a:bodyPr/>
          <a:lstStyle/>
          <a:p>
            <a:fld id="{A814E660-BF25-4843-B2A0-93C6E2B6253B}" type="slidenum">
              <a:rPr lang="aa-ET" smtClean="0"/>
              <a:pPr/>
              <a:t>21</a:t>
            </a:fld>
            <a:endParaRPr lang="aa-ET" dirty="0"/>
          </a:p>
        </p:txBody>
      </p:sp>
      <p:sp>
        <p:nvSpPr>
          <p:cNvPr id="6" name="Footer Placeholder 5">
            <a:extLst>
              <a:ext uri="{FF2B5EF4-FFF2-40B4-BE49-F238E27FC236}">
                <a16:creationId xmlns:a16="http://schemas.microsoft.com/office/drawing/2014/main" id="{8A276DE2-F809-4859-82A5-3DABB55F673F}"/>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#6.1P Scenario discussions: How to recognize possible CBRN release and initiate alarm protocol [COUNTRY BASED]</a:t>
            </a:r>
          </a:p>
        </p:txBody>
      </p:sp>
    </p:spTree>
    <p:extLst>
      <p:ext uri="{BB962C8B-B14F-4D97-AF65-F5344CB8AC3E}">
        <p14:creationId xmlns:p14="http://schemas.microsoft.com/office/powerpoint/2010/main" val="345731832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1286897"/>
            <a:ext cx="9120062" cy="1471612"/>
          </a:xfrm>
        </p:spPr>
        <p:txBody>
          <a:bodyPr/>
          <a:lstStyle/>
          <a:p>
            <a:r>
              <a:rPr lang="en-US" dirty="0"/>
              <a:t>The emergency call</a:t>
            </a:r>
          </a:p>
        </p:txBody>
      </p:sp>
      <p:sp>
        <p:nvSpPr>
          <p:cNvPr id="6" name="Title 5"/>
          <p:cNvSpPr>
            <a:spLocks noGrp="1"/>
          </p:cNvSpPr>
          <p:nvPr>
            <p:ph type="title"/>
          </p:nvPr>
        </p:nvSpPr>
        <p:spPr/>
        <p:txBody>
          <a:bodyPr lIns="0" tIns="0" rIns="0" bIns="0">
            <a:normAutofit/>
          </a:bodyPr>
          <a:lstStyle/>
          <a:p>
            <a:r>
              <a:rPr lang="en-US" dirty="0"/>
              <a:t>6.1 Scenario 12 Emergency call</a:t>
            </a:r>
            <a:endParaRPr lang="da-DK" dirty="0"/>
          </a:p>
        </p:txBody>
      </p:sp>
      <p:sp>
        <p:nvSpPr>
          <p:cNvPr id="7" name="Text Placeholder 6"/>
          <p:cNvSpPr>
            <a:spLocks noGrp="1"/>
          </p:cNvSpPr>
          <p:nvPr>
            <p:ph type="body" sz="quarter" idx="19"/>
          </p:nvPr>
        </p:nvSpPr>
        <p:spPr>
          <a:xfrm>
            <a:off x="766763" y="2643321"/>
            <a:ext cx="10658474" cy="3731839"/>
          </a:xfrm>
        </p:spPr>
        <p:txBody>
          <a:bodyPr>
            <a:normAutofit/>
          </a:bodyPr>
          <a:lstStyle/>
          <a:p>
            <a:pPr marL="88900" indent="0">
              <a:buNone/>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At around 14:30 am, the  dispatch office of the ambulance receives a report from a panicked family member who says her father was in a car and is unconscious. She pulled him out of the car and a foul egg smell came out when she opened the door </a:t>
            </a:r>
          </a:p>
          <a:p>
            <a:pPr marL="88900" indent="0">
              <a:buNone/>
            </a:pPr>
            <a:r>
              <a:rPr lang="en-US" sz="1800" b="1" dirty="0"/>
              <a:t>DO requests general information on the health of the caller</a:t>
            </a:r>
          </a:p>
          <a:p>
            <a:pPr marL="88900" indent="0">
              <a:buNone/>
            </a:pPr>
            <a:r>
              <a:rPr lang="en-US" sz="1800" i="1" dirty="0"/>
              <a:t>The caller declares that she smelt a foul odor and had to cough a couple of times but is doing fine now</a:t>
            </a:r>
          </a:p>
          <a:p>
            <a:pPr marL="88900" indent="0">
              <a:buNone/>
            </a:pPr>
            <a:r>
              <a:rPr lang="en-US" sz="1800" b="1" dirty="0"/>
              <a:t>DO asks the caller the exact location</a:t>
            </a:r>
          </a:p>
          <a:p>
            <a:pPr marL="88900" indent="0">
              <a:buNone/>
            </a:pPr>
            <a:r>
              <a:rPr lang="en-US" sz="1800" i="1" dirty="0"/>
              <a:t>The caller provides the exact location of the incident </a:t>
            </a:r>
          </a:p>
          <a:p>
            <a:pPr marL="88900" indent="0">
              <a:buNone/>
            </a:pPr>
            <a:r>
              <a:rPr lang="en-US" sz="1800" b="1" dirty="0"/>
              <a:t>DO asks the caller on the health of her father  </a:t>
            </a:r>
          </a:p>
          <a:p>
            <a:pPr marL="88900" indent="0">
              <a:buNone/>
            </a:pPr>
            <a:r>
              <a:rPr lang="en-US" sz="1800" i="1" dirty="0"/>
              <a:t>The caller declares that her father is unconscious but seems to be breathing </a:t>
            </a:r>
            <a:endParaRPr lang="en-US" sz="1800" b="1" dirty="0"/>
          </a:p>
          <a:p>
            <a:pPr marL="88900" indent="0">
              <a:buNone/>
            </a:pPr>
            <a:r>
              <a:rPr lang="en-US" sz="1800" b="1" dirty="0"/>
              <a:t>DO comforts the caller, let het move to a safe location and say help is underway </a:t>
            </a:r>
          </a:p>
        </p:txBody>
      </p:sp>
      <p:sp>
        <p:nvSpPr>
          <p:cNvPr id="9" name="Slide Number Placeholder 8"/>
          <p:cNvSpPr>
            <a:spLocks noGrp="1"/>
          </p:cNvSpPr>
          <p:nvPr>
            <p:ph type="sldNum" sz="quarter" idx="4"/>
          </p:nvPr>
        </p:nvSpPr>
        <p:spPr/>
        <p:txBody>
          <a:bodyPr/>
          <a:lstStyle/>
          <a:p>
            <a:fld id="{A814E660-BF25-4843-B2A0-93C6E2B6253B}" type="slidenum">
              <a:rPr lang="aa-ET" smtClean="0"/>
              <a:pPr/>
              <a:t>22</a:t>
            </a:fld>
            <a:endParaRPr lang="aa-ET" dirty="0"/>
          </a:p>
        </p:txBody>
      </p:sp>
      <p:pic>
        <p:nvPicPr>
          <p:cNvPr id="10" name="Picture 9"/>
          <p:cNvPicPr>
            <a:picLocks noChangeAspect="1"/>
          </p:cNvPicPr>
          <p:nvPr/>
        </p:nvPicPr>
        <p:blipFill>
          <a:blip r:embed="rId3"/>
          <a:stretch>
            <a:fillRect/>
          </a:stretch>
        </p:blipFill>
        <p:spPr>
          <a:xfrm flipH="1">
            <a:off x="910589" y="1366014"/>
            <a:ext cx="1182569" cy="1316497"/>
          </a:xfrm>
          <a:prstGeom prst="rect">
            <a:avLst/>
          </a:prstGeom>
        </p:spPr>
      </p:pic>
      <p:sp>
        <p:nvSpPr>
          <p:cNvPr id="8" name="Footer Placeholder 5">
            <a:extLst>
              <a:ext uri="{FF2B5EF4-FFF2-40B4-BE49-F238E27FC236}">
                <a16:creationId xmlns:a16="http://schemas.microsoft.com/office/drawing/2014/main" id="{0A854EDA-F738-4C76-8725-1DAFD8549066}"/>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#6.1P Scenario discussions: How to recognize possible CBRN release and initiate alarm protocol [COUNTRY BASED]</a:t>
            </a:r>
          </a:p>
        </p:txBody>
      </p:sp>
    </p:spTree>
    <p:extLst>
      <p:ext uri="{BB962C8B-B14F-4D97-AF65-F5344CB8AC3E}">
        <p14:creationId xmlns:p14="http://schemas.microsoft.com/office/powerpoint/2010/main" val="327171229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lIns="0" tIns="0" rIns="0" bIns="0">
            <a:normAutofit/>
          </a:bodyPr>
          <a:lstStyle/>
          <a:p>
            <a:r>
              <a:rPr lang="en-US" dirty="0"/>
              <a:t>6.1 Scenario 12 Emergency call</a:t>
            </a:r>
            <a:endParaRPr lang="da-DK" dirty="0"/>
          </a:p>
        </p:txBody>
      </p:sp>
      <p:sp>
        <p:nvSpPr>
          <p:cNvPr id="7" name="Text Placeholder 6"/>
          <p:cNvSpPr>
            <a:spLocks noGrp="1"/>
          </p:cNvSpPr>
          <p:nvPr>
            <p:ph type="body" sz="quarter" idx="19"/>
          </p:nvPr>
        </p:nvSpPr>
        <p:spPr>
          <a:xfrm>
            <a:off x="766763" y="3429000"/>
            <a:ext cx="10658474" cy="2968364"/>
          </a:xfrm>
        </p:spPr>
        <p:txBody>
          <a:bodyPr>
            <a:normAutofit/>
          </a:bodyPr>
          <a:lstStyle/>
          <a:p>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23</a:t>
            </a:fld>
            <a:endParaRPr lang="aa-ET" dirty="0"/>
          </a:p>
        </p:txBody>
      </p:sp>
      <p:graphicFrame>
        <p:nvGraphicFramePr>
          <p:cNvPr id="2" name="Tabella 1"/>
          <p:cNvGraphicFramePr>
            <a:graphicFrameLocks noGrp="1"/>
          </p:cNvGraphicFramePr>
          <p:nvPr>
            <p:extLst>
              <p:ext uri="{D42A27DB-BD31-4B8C-83A1-F6EECF244321}">
                <p14:modId xmlns:p14="http://schemas.microsoft.com/office/powerpoint/2010/main" val="2524893916"/>
              </p:ext>
            </p:extLst>
          </p:nvPr>
        </p:nvGraphicFramePr>
        <p:xfrm>
          <a:off x="766762" y="3122883"/>
          <a:ext cx="10658475" cy="2658157"/>
        </p:xfrm>
        <a:graphic>
          <a:graphicData uri="http://schemas.openxmlformats.org/drawingml/2006/table">
            <a:tbl>
              <a:tblPr firstRow="1" bandRow="1">
                <a:tableStyleId>{F5AB1C69-6EDB-4FF4-983F-18BD219EF322}</a:tableStyleId>
              </a:tblPr>
              <a:tblGrid>
                <a:gridCol w="10658475">
                  <a:extLst>
                    <a:ext uri="{9D8B030D-6E8A-4147-A177-3AD203B41FA5}">
                      <a16:colId xmlns:a16="http://schemas.microsoft.com/office/drawing/2014/main" val="20000"/>
                    </a:ext>
                  </a:extLst>
                </a:gridCol>
              </a:tblGrid>
              <a:tr h="370840">
                <a:tc>
                  <a:txBody>
                    <a:bodyPr/>
                    <a:lstStyle/>
                    <a:p>
                      <a:r>
                        <a:rPr lang="en-GB" noProof="0"/>
                        <a:t>Provide a</a:t>
                      </a:r>
                      <a:r>
                        <a:rPr lang="en-GB" baseline="0" noProof="0"/>
                        <a:t> question for the given answer</a:t>
                      </a:r>
                      <a:endParaRPr lang="en-GB" noProof="0"/>
                    </a:p>
                  </a:txBody>
                  <a:tcPr/>
                </a:tc>
                <a:extLst>
                  <a:ext uri="{0D108BD9-81ED-4DB2-BD59-A6C34878D82A}">
                    <a16:rowId xmlns:a16="http://schemas.microsoft.com/office/drawing/2014/main" val="10000"/>
                  </a:ext>
                </a:extLst>
              </a:tr>
              <a:tr h="370840">
                <a:tc>
                  <a:txBody>
                    <a:bodyPr/>
                    <a:lstStyle/>
                    <a:p>
                      <a:r>
                        <a:rPr lang="en-GB" noProof="0"/>
                        <a:t>DO: </a:t>
                      </a:r>
                    </a:p>
                  </a:txBody>
                  <a:tcPr/>
                </a:tc>
                <a:extLst>
                  <a:ext uri="{0D108BD9-81ED-4DB2-BD59-A6C34878D82A}">
                    <a16:rowId xmlns:a16="http://schemas.microsoft.com/office/drawing/2014/main" val="10001"/>
                  </a:ext>
                </a:extLst>
              </a:tr>
              <a:tr h="433117">
                <a:tc>
                  <a:txBody>
                    <a:bodyPr/>
                    <a:lstStyle/>
                    <a:p>
                      <a:pPr marL="88900" indent="0">
                        <a:buNone/>
                      </a:pPr>
                      <a:r>
                        <a:rPr lang="en-US" sz="1800" i="1" dirty="0"/>
                        <a:t>The caller declares that she smelt a foul odor and had to cough a couple of times but is doing fine now</a:t>
                      </a:r>
                    </a:p>
                  </a:txBody>
                  <a:tcPr/>
                </a:tc>
                <a:extLst>
                  <a:ext uri="{0D108BD9-81ED-4DB2-BD59-A6C34878D82A}">
                    <a16:rowId xmlns:a16="http://schemas.microsoft.com/office/drawing/2014/main" val="10002"/>
                  </a:ext>
                </a:extLst>
              </a:tr>
              <a:tr h="370840">
                <a:tc>
                  <a:txBody>
                    <a:bodyPr/>
                    <a:lstStyle/>
                    <a:p>
                      <a:r>
                        <a:rPr lang="en-GB" baseline="0" noProof="0"/>
                        <a:t>DO:</a:t>
                      </a:r>
                    </a:p>
                  </a:txBody>
                  <a:tcPr/>
                </a:tc>
                <a:extLst>
                  <a:ext uri="{0D108BD9-81ED-4DB2-BD59-A6C34878D82A}">
                    <a16:rowId xmlns:a16="http://schemas.microsoft.com/office/drawing/2014/main" val="10003"/>
                  </a:ext>
                </a:extLst>
              </a:tr>
              <a:tr h="370840">
                <a:tc>
                  <a:txBody>
                    <a:bodyPr/>
                    <a:lstStyle/>
                    <a:p>
                      <a:pPr marL="88900" indent="0">
                        <a:buNone/>
                      </a:pPr>
                      <a:r>
                        <a:rPr lang="en-US" sz="1800" i="1" dirty="0"/>
                        <a:t>The caller provides the exact location of the incident </a:t>
                      </a:r>
                    </a:p>
                  </a:txBody>
                  <a:tcPr/>
                </a:tc>
                <a:extLst>
                  <a:ext uri="{0D108BD9-81ED-4DB2-BD59-A6C34878D82A}">
                    <a16:rowId xmlns:a16="http://schemas.microsoft.com/office/drawing/2014/main" val="10004"/>
                  </a:ext>
                </a:extLst>
              </a:tr>
              <a:tr h="370840">
                <a:tc>
                  <a:txBody>
                    <a:bodyPr/>
                    <a:lstStyle/>
                    <a:p>
                      <a:r>
                        <a:rPr lang="en-GB" baseline="0" noProof="0"/>
                        <a:t>DO:</a:t>
                      </a:r>
                    </a:p>
                  </a:txBody>
                  <a:tcPr/>
                </a:tc>
                <a:extLst>
                  <a:ext uri="{0D108BD9-81ED-4DB2-BD59-A6C34878D82A}">
                    <a16:rowId xmlns:a16="http://schemas.microsoft.com/office/drawing/2014/main" val="10005"/>
                  </a:ext>
                </a:extLst>
              </a:tr>
              <a:tr h="370840">
                <a:tc>
                  <a:txBody>
                    <a:bodyPr/>
                    <a:lstStyle/>
                    <a:p>
                      <a:pPr marL="88900" indent="0">
                        <a:buNone/>
                      </a:pPr>
                      <a:r>
                        <a:rPr lang="en-US" sz="1800" i="1" dirty="0"/>
                        <a:t>The caller declares that her father is unconscious but seems to be breathing </a:t>
                      </a:r>
                      <a:endParaRPr lang="en-US" sz="1800" b="1" dirty="0"/>
                    </a:p>
                  </a:txBody>
                  <a:tcPr/>
                </a:tc>
                <a:extLst>
                  <a:ext uri="{0D108BD9-81ED-4DB2-BD59-A6C34878D82A}">
                    <a16:rowId xmlns:a16="http://schemas.microsoft.com/office/drawing/2014/main" val="10006"/>
                  </a:ext>
                </a:extLst>
              </a:tr>
            </a:tbl>
          </a:graphicData>
        </a:graphic>
      </p:graphicFrame>
      <p:sp>
        <p:nvSpPr>
          <p:cNvPr id="12" name="Text Placeholder 3">
            <a:extLst>
              <a:ext uri="{FF2B5EF4-FFF2-40B4-BE49-F238E27FC236}">
                <a16:creationId xmlns:a16="http://schemas.microsoft.com/office/drawing/2014/main" id="{B9AFCE83-F482-470E-A062-46F6A54C5A42}"/>
              </a:ext>
            </a:extLst>
          </p:cNvPr>
          <p:cNvSpPr>
            <a:spLocks noGrp="1"/>
          </p:cNvSpPr>
          <p:nvPr>
            <p:ph type="body" sz="quarter" idx="17"/>
          </p:nvPr>
        </p:nvSpPr>
        <p:spPr>
          <a:xfrm>
            <a:off x="2305175" y="1286897"/>
            <a:ext cx="9120062" cy="1471612"/>
          </a:xfrm>
        </p:spPr>
        <p:txBody>
          <a:bodyPr/>
          <a:lstStyle/>
          <a:p>
            <a:r>
              <a:rPr lang="en-US" dirty="0"/>
              <a:t>The emergency call</a:t>
            </a:r>
          </a:p>
        </p:txBody>
      </p:sp>
      <p:pic>
        <p:nvPicPr>
          <p:cNvPr id="13" name="Picture 12">
            <a:extLst>
              <a:ext uri="{FF2B5EF4-FFF2-40B4-BE49-F238E27FC236}">
                <a16:creationId xmlns:a16="http://schemas.microsoft.com/office/drawing/2014/main" id="{DAB34F27-D095-4E0A-8A85-C34031C3B813}"/>
              </a:ext>
            </a:extLst>
          </p:cNvPr>
          <p:cNvPicPr>
            <a:picLocks noChangeAspect="1"/>
          </p:cNvPicPr>
          <p:nvPr/>
        </p:nvPicPr>
        <p:blipFill>
          <a:blip r:embed="rId3"/>
          <a:stretch>
            <a:fillRect/>
          </a:stretch>
        </p:blipFill>
        <p:spPr>
          <a:xfrm flipH="1">
            <a:off x="910589" y="1366014"/>
            <a:ext cx="1182569" cy="1316497"/>
          </a:xfrm>
          <a:prstGeom prst="rect">
            <a:avLst/>
          </a:prstGeom>
        </p:spPr>
      </p:pic>
      <p:sp>
        <p:nvSpPr>
          <p:cNvPr id="10" name="Footer Placeholder 5">
            <a:extLst>
              <a:ext uri="{FF2B5EF4-FFF2-40B4-BE49-F238E27FC236}">
                <a16:creationId xmlns:a16="http://schemas.microsoft.com/office/drawing/2014/main" id="{88980F91-AA8E-4922-BA1A-6DAD06FD0521}"/>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#6.1P Scenario discussions: How to recognize possible CBRN release and initiate alarm protocol [COUNTRY BASED]</a:t>
            </a:r>
          </a:p>
        </p:txBody>
      </p:sp>
    </p:spTree>
    <p:extLst>
      <p:ext uri="{BB962C8B-B14F-4D97-AF65-F5344CB8AC3E}">
        <p14:creationId xmlns:p14="http://schemas.microsoft.com/office/powerpoint/2010/main" val="175436022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lIns="0" tIns="0" rIns="0" bIns="0">
            <a:normAutofit/>
          </a:bodyPr>
          <a:lstStyle/>
          <a:p>
            <a:r>
              <a:rPr lang="en-US" dirty="0"/>
              <a:t>6.1 Scenario 12 Emergency call</a:t>
            </a:r>
            <a:endParaRPr lang="da-DK" dirty="0"/>
          </a:p>
        </p:txBody>
      </p:sp>
      <p:sp>
        <p:nvSpPr>
          <p:cNvPr id="7" name="Text Placeholder 6"/>
          <p:cNvSpPr>
            <a:spLocks noGrp="1"/>
          </p:cNvSpPr>
          <p:nvPr>
            <p:ph type="body" sz="quarter" idx="19"/>
          </p:nvPr>
        </p:nvSpPr>
        <p:spPr>
          <a:xfrm>
            <a:off x="766763" y="3429000"/>
            <a:ext cx="10658474" cy="2968364"/>
          </a:xfrm>
        </p:spPr>
        <p:txBody>
          <a:bodyPr>
            <a:normAutofit/>
          </a:bodyPr>
          <a:lstStyle/>
          <a:p>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24</a:t>
            </a:fld>
            <a:endParaRPr lang="aa-ET" dirty="0"/>
          </a:p>
        </p:txBody>
      </p:sp>
      <p:graphicFrame>
        <p:nvGraphicFramePr>
          <p:cNvPr id="2" name="Tabella 1"/>
          <p:cNvGraphicFramePr>
            <a:graphicFrameLocks noGrp="1"/>
          </p:cNvGraphicFramePr>
          <p:nvPr>
            <p:extLst>
              <p:ext uri="{D42A27DB-BD31-4B8C-83A1-F6EECF244321}">
                <p14:modId xmlns:p14="http://schemas.microsoft.com/office/powerpoint/2010/main" val="2151500669"/>
              </p:ext>
            </p:extLst>
          </p:nvPr>
        </p:nvGraphicFramePr>
        <p:xfrm>
          <a:off x="766762" y="2840809"/>
          <a:ext cx="10658475" cy="3388360"/>
        </p:xfrm>
        <a:graphic>
          <a:graphicData uri="http://schemas.openxmlformats.org/drawingml/2006/table">
            <a:tbl>
              <a:tblPr firstRow="1" bandRow="1">
                <a:tableStyleId>{F5AB1C69-6EDB-4FF4-983F-18BD219EF322}</a:tableStyleId>
              </a:tblPr>
              <a:tblGrid>
                <a:gridCol w="10658475">
                  <a:extLst>
                    <a:ext uri="{9D8B030D-6E8A-4147-A177-3AD203B41FA5}">
                      <a16:colId xmlns:a16="http://schemas.microsoft.com/office/drawing/2014/main" val="20000"/>
                    </a:ext>
                  </a:extLst>
                </a:gridCol>
              </a:tblGrid>
              <a:tr h="370840">
                <a:tc>
                  <a:txBody>
                    <a:bodyPr/>
                    <a:lstStyle/>
                    <a:p>
                      <a:r>
                        <a:rPr lang="en-US" noProof="0"/>
                        <a:t>Consider</a:t>
                      </a:r>
                      <a:r>
                        <a:rPr lang="en-US" baseline="0" noProof="0"/>
                        <a:t> the following:</a:t>
                      </a:r>
                      <a:endParaRPr lang="en-US" noProof="0"/>
                    </a:p>
                  </a:txBody>
                  <a:tcPr/>
                </a:tc>
                <a:extLst>
                  <a:ext uri="{0D108BD9-81ED-4DB2-BD59-A6C34878D82A}">
                    <a16:rowId xmlns:a16="http://schemas.microsoft.com/office/drawing/2014/main" val="10000"/>
                  </a:ext>
                </a:extLst>
              </a:tr>
              <a:tr h="370840">
                <a:tc>
                  <a:txBody>
                    <a:bodyPr/>
                    <a:lstStyle/>
                    <a:p>
                      <a:pPr marL="342900" indent="-342900">
                        <a:buAutoNum type="arabicParenR"/>
                      </a:pPr>
                      <a:r>
                        <a:rPr lang="en-US" baseline="0" noProof="0"/>
                        <a:t>Is there anything else you would need to know before passing the call to the emergency service?</a:t>
                      </a:r>
                    </a:p>
                    <a:p>
                      <a:pPr marL="342900" indent="-342900">
                        <a:buAutoNum type="arabicParenR"/>
                      </a:pPr>
                      <a:endParaRPr lang="en-US" baseline="0" noProof="0"/>
                    </a:p>
                    <a:p>
                      <a:pPr marL="342900" indent="-342900">
                        <a:buAutoNum type="arabicParenR"/>
                      </a:pPr>
                      <a:endParaRPr lang="en-US" baseline="0" noProof="0"/>
                    </a:p>
                  </a:txBody>
                  <a:tcPr/>
                </a:tc>
                <a:extLst>
                  <a:ext uri="{0D108BD9-81ED-4DB2-BD59-A6C34878D82A}">
                    <a16:rowId xmlns:a16="http://schemas.microsoft.com/office/drawing/2014/main" val="10001"/>
                  </a:ext>
                </a:extLst>
              </a:tr>
              <a:tr h="370840">
                <a:tc>
                  <a:txBody>
                    <a:bodyPr/>
                    <a:lstStyle/>
                    <a:p>
                      <a:pPr marL="0" indent="0">
                        <a:buNone/>
                      </a:pPr>
                      <a:r>
                        <a:rPr lang="en-US" baseline="0" noProof="0"/>
                        <a:t>2) Would you pass the call to other emergency services beyond the one requested by the caller?</a:t>
                      </a:r>
                    </a:p>
                    <a:p>
                      <a:pPr marL="342900" indent="-342900">
                        <a:buAutoNum type="arabicParenR"/>
                      </a:pPr>
                      <a:endParaRPr lang="en-US" baseline="0" noProof="0"/>
                    </a:p>
                    <a:p>
                      <a:pPr marL="0" indent="0">
                        <a:buNone/>
                      </a:pPr>
                      <a:endParaRPr lang="en-US" baseline="0" noProof="0"/>
                    </a:p>
                  </a:txBody>
                  <a:tcPr/>
                </a:tc>
                <a:extLst>
                  <a:ext uri="{0D108BD9-81ED-4DB2-BD59-A6C34878D82A}">
                    <a16:rowId xmlns:a16="http://schemas.microsoft.com/office/drawing/2014/main" val="10002"/>
                  </a:ext>
                </a:extLst>
              </a:tr>
              <a:tr h="370840">
                <a:tc>
                  <a:txBody>
                    <a:bodyPr/>
                    <a:lstStyle/>
                    <a:p>
                      <a:r>
                        <a:rPr lang="en-US" i="0" baseline="0" noProof="0" dirty="0"/>
                        <a:t>3) What message would you refer to the emergency service(s)?</a:t>
                      </a:r>
                    </a:p>
                    <a:p>
                      <a:endParaRPr lang="en-US" i="0" baseline="0" noProof="0" dirty="0"/>
                    </a:p>
                    <a:p>
                      <a:endParaRPr lang="en-US" i="0" baseline="0" noProof="0" dirty="0"/>
                    </a:p>
                    <a:p>
                      <a:endParaRPr lang="en-US" i="0" baseline="0" noProof="0" dirty="0"/>
                    </a:p>
                  </a:txBody>
                  <a:tcPr/>
                </a:tc>
                <a:extLst>
                  <a:ext uri="{0D108BD9-81ED-4DB2-BD59-A6C34878D82A}">
                    <a16:rowId xmlns:a16="http://schemas.microsoft.com/office/drawing/2014/main" val="10003"/>
                  </a:ext>
                </a:extLst>
              </a:tr>
            </a:tbl>
          </a:graphicData>
        </a:graphic>
      </p:graphicFrame>
      <p:sp>
        <p:nvSpPr>
          <p:cNvPr id="12" name="Text Placeholder 3">
            <a:extLst>
              <a:ext uri="{FF2B5EF4-FFF2-40B4-BE49-F238E27FC236}">
                <a16:creationId xmlns:a16="http://schemas.microsoft.com/office/drawing/2014/main" id="{452D453D-DD27-48B5-9FEF-4711B38F5FF1}"/>
              </a:ext>
            </a:extLst>
          </p:cNvPr>
          <p:cNvSpPr>
            <a:spLocks noGrp="1"/>
          </p:cNvSpPr>
          <p:nvPr>
            <p:ph type="body" sz="quarter" idx="17"/>
          </p:nvPr>
        </p:nvSpPr>
        <p:spPr>
          <a:xfrm>
            <a:off x="2305175" y="1286897"/>
            <a:ext cx="9120062" cy="1471612"/>
          </a:xfrm>
        </p:spPr>
        <p:txBody>
          <a:bodyPr/>
          <a:lstStyle/>
          <a:p>
            <a:r>
              <a:rPr lang="en-US" dirty="0"/>
              <a:t>The emergency call</a:t>
            </a:r>
          </a:p>
        </p:txBody>
      </p:sp>
      <p:pic>
        <p:nvPicPr>
          <p:cNvPr id="13" name="Picture 12">
            <a:extLst>
              <a:ext uri="{FF2B5EF4-FFF2-40B4-BE49-F238E27FC236}">
                <a16:creationId xmlns:a16="http://schemas.microsoft.com/office/drawing/2014/main" id="{6FCAE4AD-856C-4B9C-86EC-8D08751235F1}"/>
              </a:ext>
            </a:extLst>
          </p:cNvPr>
          <p:cNvPicPr>
            <a:picLocks noChangeAspect="1"/>
          </p:cNvPicPr>
          <p:nvPr/>
        </p:nvPicPr>
        <p:blipFill>
          <a:blip r:embed="rId3"/>
          <a:stretch>
            <a:fillRect/>
          </a:stretch>
        </p:blipFill>
        <p:spPr>
          <a:xfrm flipH="1">
            <a:off x="910589" y="1366014"/>
            <a:ext cx="1182569" cy="1316497"/>
          </a:xfrm>
          <a:prstGeom prst="rect">
            <a:avLst/>
          </a:prstGeom>
        </p:spPr>
      </p:pic>
      <p:sp>
        <p:nvSpPr>
          <p:cNvPr id="10" name="Footer Placeholder 5">
            <a:extLst>
              <a:ext uri="{FF2B5EF4-FFF2-40B4-BE49-F238E27FC236}">
                <a16:creationId xmlns:a16="http://schemas.microsoft.com/office/drawing/2014/main" id="{5206F299-AD6C-4188-B313-96E708E27F00}"/>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#6.1P Scenario discussions: How to recognize possible CBRN release and initiate alarm protocol [COUNTRY BASED]</a:t>
            </a:r>
          </a:p>
        </p:txBody>
      </p:sp>
    </p:spTree>
    <p:extLst>
      <p:ext uri="{BB962C8B-B14F-4D97-AF65-F5344CB8AC3E}">
        <p14:creationId xmlns:p14="http://schemas.microsoft.com/office/powerpoint/2010/main" val="118267436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lIns="0" tIns="0" rIns="0" bIns="0">
            <a:normAutofit/>
          </a:bodyPr>
          <a:lstStyle/>
          <a:p>
            <a:r>
              <a:rPr lang="en-US" dirty="0"/>
              <a:t>6.1 Scenario 12 Emergency call</a:t>
            </a:r>
            <a:endParaRPr lang="da-DK" dirty="0"/>
          </a:p>
        </p:txBody>
      </p:sp>
      <p:sp>
        <p:nvSpPr>
          <p:cNvPr id="7" name="Text Placeholder 6"/>
          <p:cNvSpPr>
            <a:spLocks noGrp="1"/>
          </p:cNvSpPr>
          <p:nvPr>
            <p:ph type="body" sz="quarter" idx="19"/>
          </p:nvPr>
        </p:nvSpPr>
        <p:spPr>
          <a:xfrm>
            <a:off x="766763" y="3429000"/>
            <a:ext cx="10658474" cy="2968364"/>
          </a:xfrm>
        </p:spPr>
        <p:txBody>
          <a:bodyPr>
            <a:normAutofit/>
          </a:bodyPr>
          <a:lstStyle/>
          <a:p>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25</a:t>
            </a:fld>
            <a:endParaRPr lang="aa-ET" dirty="0"/>
          </a:p>
        </p:txBody>
      </p:sp>
      <p:graphicFrame>
        <p:nvGraphicFramePr>
          <p:cNvPr id="2" name="Tabella 1"/>
          <p:cNvGraphicFramePr>
            <a:graphicFrameLocks noGrp="1"/>
          </p:cNvGraphicFramePr>
          <p:nvPr>
            <p:extLst>
              <p:ext uri="{D42A27DB-BD31-4B8C-83A1-F6EECF244321}">
                <p14:modId xmlns:p14="http://schemas.microsoft.com/office/powerpoint/2010/main" val="208484415"/>
              </p:ext>
            </p:extLst>
          </p:nvPr>
        </p:nvGraphicFramePr>
        <p:xfrm>
          <a:off x="766762" y="2792026"/>
          <a:ext cx="10658475" cy="3409590"/>
        </p:xfrm>
        <a:graphic>
          <a:graphicData uri="http://schemas.openxmlformats.org/drawingml/2006/table">
            <a:tbl>
              <a:tblPr firstRow="1" bandRow="1">
                <a:tableStyleId>{F5AB1C69-6EDB-4FF4-983F-18BD219EF322}</a:tableStyleId>
              </a:tblPr>
              <a:tblGrid>
                <a:gridCol w="10658475">
                  <a:extLst>
                    <a:ext uri="{9D8B030D-6E8A-4147-A177-3AD203B41FA5}">
                      <a16:colId xmlns:a16="http://schemas.microsoft.com/office/drawing/2014/main" val="20000"/>
                    </a:ext>
                  </a:extLst>
                </a:gridCol>
              </a:tblGrid>
              <a:tr h="308611">
                <a:tc>
                  <a:txBody>
                    <a:bodyPr/>
                    <a:lstStyle/>
                    <a:p>
                      <a:r>
                        <a:rPr lang="it-IT" baseline="0" dirty="0"/>
                        <a:t>List the </a:t>
                      </a:r>
                      <a:r>
                        <a:rPr lang="en-US" baseline="0" noProof="0" dirty="0"/>
                        <a:t>questions you would ask to the person calling and specify why</a:t>
                      </a:r>
                      <a:endParaRPr lang="en-US" noProof="0" dirty="0"/>
                    </a:p>
                  </a:txBody>
                  <a:tcPr/>
                </a:tc>
                <a:extLst>
                  <a:ext uri="{0D108BD9-81ED-4DB2-BD59-A6C34878D82A}">
                    <a16:rowId xmlns:a16="http://schemas.microsoft.com/office/drawing/2014/main" val="10000"/>
                  </a:ext>
                </a:extLst>
              </a:tr>
              <a:tr h="3043830">
                <a:tc>
                  <a:txBody>
                    <a:bodyPr/>
                    <a:lstStyle/>
                    <a:p>
                      <a:pPr marL="342900" indent="-342900">
                        <a:buFont typeface="+mj-lt"/>
                        <a:buAutoNum type="arabicParenR"/>
                      </a:pPr>
                      <a:r>
                        <a:rPr lang="it-IT" baseline="0" dirty="0"/>
                        <a:t>…</a:t>
                      </a:r>
                    </a:p>
                    <a:p>
                      <a:pPr marL="342900" indent="-342900">
                        <a:buFont typeface="+mj-lt"/>
                        <a:buAutoNum type="arabicParenR"/>
                      </a:pPr>
                      <a:endParaRPr lang="it-IT" baseline="0" dirty="0"/>
                    </a:p>
                    <a:p>
                      <a:pPr marL="342900" indent="-342900">
                        <a:buFont typeface="+mj-lt"/>
                        <a:buAutoNum type="arabicParenR"/>
                      </a:pPr>
                      <a:endParaRPr lang="it-IT" baseline="0" dirty="0"/>
                    </a:p>
                    <a:p>
                      <a:pPr marL="342900" indent="-342900">
                        <a:buFont typeface="+mj-lt"/>
                        <a:buAutoNum type="arabicParenR"/>
                      </a:pPr>
                      <a:r>
                        <a:rPr lang="it-IT" baseline="0" dirty="0"/>
                        <a:t>…</a:t>
                      </a:r>
                    </a:p>
                    <a:p>
                      <a:pPr marL="342900" indent="-342900">
                        <a:buFont typeface="+mj-lt"/>
                        <a:buAutoNum type="arabicParenR"/>
                      </a:pPr>
                      <a:endParaRPr lang="it-IT" baseline="0" dirty="0"/>
                    </a:p>
                    <a:p>
                      <a:pPr marL="342900" indent="-342900">
                        <a:buFont typeface="+mj-lt"/>
                        <a:buAutoNum type="arabicParenR"/>
                      </a:pPr>
                      <a:endParaRPr lang="it-IT" baseline="0" dirty="0"/>
                    </a:p>
                    <a:p>
                      <a:pPr marL="342900" indent="-342900">
                        <a:buFont typeface="+mj-lt"/>
                        <a:buAutoNum type="arabicParenR"/>
                      </a:pPr>
                      <a:r>
                        <a:rPr lang="it-IT" baseline="0" dirty="0"/>
                        <a:t>…</a:t>
                      </a:r>
                    </a:p>
                    <a:p>
                      <a:pPr marL="342900" indent="-342900">
                        <a:buFont typeface="+mj-lt"/>
                        <a:buAutoNum type="arabicParenR"/>
                      </a:pPr>
                      <a:endParaRPr lang="it-IT" baseline="0" dirty="0"/>
                    </a:p>
                    <a:p>
                      <a:pPr marL="342900" indent="-342900">
                        <a:buFont typeface="+mj-lt"/>
                        <a:buAutoNum type="arabicParenR"/>
                      </a:pPr>
                      <a:endParaRPr lang="it-IT" baseline="0" dirty="0"/>
                    </a:p>
                    <a:p>
                      <a:pPr marL="342900" indent="-342900">
                        <a:buFont typeface="+mj-lt"/>
                        <a:buAutoNum type="arabicParenR"/>
                      </a:pPr>
                      <a:r>
                        <a:rPr lang="it-IT" baseline="0" dirty="0"/>
                        <a:t>…</a:t>
                      </a:r>
                    </a:p>
                  </a:txBody>
                  <a:tcPr/>
                </a:tc>
                <a:extLst>
                  <a:ext uri="{0D108BD9-81ED-4DB2-BD59-A6C34878D82A}">
                    <a16:rowId xmlns:a16="http://schemas.microsoft.com/office/drawing/2014/main" val="10001"/>
                  </a:ext>
                </a:extLst>
              </a:tr>
            </a:tbl>
          </a:graphicData>
        </a:graphic>
      </p:graphicFrame>
      <p:sp>
        <p:nvSpPr>
          <p:cNvPr id="12" name="Text Placeholder 3">
            <a:extLst>
              <a:ext uri="{FF2B5EF4-FFF2-40B4-BE49-F238E27FC236}">
                <a16:creationId xmlns:a16="http://schemas.microsoft.com/office/drawing/2014/main" id="{0760B94E-19DE-43F9-A897-51173FC6FA9A}"/>
              </a:ext>
            </a:extLst>
          </p:cNvPr>
          <p:cNvSpPr>
            <a:spLocks noGrp="1"/>
          </p:cNvSpPr>
          <p:nvPr>
            <p:ph type="body" sz="quarter" idx="17"/>
          </p:nvPr>
        </p:nvSpPr>
        <p:spPr>
          <a:xfrm>
            <a:off x="2305175" y="1286897"/>
            <a:ext cx="9120062" cy="1471612"/>
          </a:xfrm>
        </p:spPr>
        <p:txBody>
          <a:bodyPr/>
          <a:lstStyle/>
          <a:p>
            <a:r>
              <a:rPr lang="en-US" dirty="0"/>
              <a:t>The emergency call</a:t>
            </a:r>
          </a:p>
        </p:txBody>
      </p:sp>
      <p:pic>
        <p:nvPicPr>
          <p:cNvPr id="13" name="Picture 12">
            <a:extLst>
              <a:ext uri="{FF2B5EF4-FFF2-40B4-BE49-F238E27FC236}">
                <a16:creationId xmlns:a16="http://schemas.microsoft.com/office/drawing/2014/main" id="{2CA8CAAD-FF9F-43C6-AA89-05964D58D762}"/>
              </a:ext>
            </a:extLst>
          </p:cNvPr>
          <p:cNvPicPr>
            <a:picLocks noChangeAspect="1"/>
          </p:cNvPicPr>
          <p:nvPr/>
        </p:nvPicPr>
        <p:blipFill>
          <a:blip r:embed="rId3"/>
          <a:stretch>
            <a:fillRect/>
          </a:stretch>
        </p:blipFill>
        <p:spPr>
          <a:xfrm flipH="1">
            <a:off x="910589" y="1366014"/>
            <a:ext cx="1182569" cy="1316497"/>
          </a:xfrm>
          <a:prstGeom prst="rect">
            <a:avLst/>
          </a:prstGeom>
        </p:spPr>
      </p:pic>
      <p:sp>
        <p:nvSpPr>
          <p:cNvPr id="10" name="Footer Placeholder 5">
            <a:extLst>
              <a:ext uri="{FF2B5EF4-FFF2-40B4-BE49-F238E27FC236}">
                <a16:creationId xmlns:a16="http://schemas.microsoft.com/office/drawing/2014/main" id="{0AADEEA2-70C2-4C7C-8EE3-D6E45C064572}"/>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#6.1P Scenario discussions: How to recognize possible CBRN release and initiate alarm protocol [COUNTRY BASED]</a:t>
            </a:r>
          </a:p>
        </p:txBody>
      </p:sp>
    </p:spTree>
    <p:extLst>
      <p:ext uri="{BB962C8B-B14F-4D97-AF65-F5344CB8AC3E}">
        <p14:creationId xmlns:p14="http://schemas.microsoft.com/office/powerpoint/2010/main" val="389147498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p:sp>
      <p:sp>
        <p:nvSpPr>
          <p:cNvPr id="4" name="Text Placeholder 3"/>
          <p:cNvSpPr>
            <a:spLocks noGrp="1"/>
          </p:cNvSpPr>
          <p:nvPr>
            <p:ph type="body" sz="quarter" idx="17"/>
          </p:nvPr>
        </p:nvSpPr>
        <p:spPr>
          <a:xfrm>
            <a:off x="2305175" y="1822478"/>
            <a:ext cx="9120062" cy="1471612"/>
          </a:xfrm>
        </p:spPr>
        <p:txBody>
          <a:bodyPr/>
          <a:lstStyle/>
          <a:p>
            <a:r>
              <a:rPr lang="en-US" dirty="0"/>
              <a:t>The scene</a:t>
            </a:r>
          </a:p>
        </p:txBody>
      </p:sp>
      <p:sp>
        <p:nvSpPr>
          <p:cNvPr id="6" name="Title 5"/>
          <p:cNvSpPr>
            <a:spLocks noGrp="1"/>
          </p:cNvSpPr>
          <p:nvPr>
            <p:ph type="title"/>
          </p:nvPr>
        </p:nvSpPr>
        <p:spPr/>
        <p:txBody>
          <a:bodyPr lIns="0" tIns="0" rIns="0" bIns="0">
            <a:normAutofit/>
          </a:bodyPr>
          <a:lstStyle/>
          <a:p>
            <a:r>
              <a:rPr lang="en-US" dirty="0"/>
              <a:t>4.1 Scenario 12 chemical suicide in car </a:t>
            </a:r>
            <a:endParaRPr lang="da-DK"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3</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pic>
        <p:nvPicPr>
          <p:cNvPr id="2" name="Picture 1">
            <a:extLst>
              <a:ext uri="{FF2B5EF4-FFF2-40B4-BE49-F238E27FC236}">
                <a16:creationId xmlns:a16="http://schemas.microsoft.com/office/drawing/2014/main" id="{A2694589-004D-4326-9E0C-72A6355354B1}"/>
              </a:ext>
            </a:extLst>
          </p:cNvPr>
          <p:cNvPicPr>
            <a:picLocks noChangeAspect="1"/>
          </p:cNvPicPr>
          <p:nvPr/>
        </p:nvPicPr>
        <p:blipFill>
          <a:blip r:embed="rId4"/>
          <a:stretch>
            <a:fillRect/>
          </a:stretch>
        </p:blipFill>
        <p:spPr>
          <a:xfrm>
            <a:off x="6952234" y="2853253"/>
            <a:ext cx="4404741" cy="3329165"/>
          </a:xfrm>
          <a:prstGeom prst="rect">
            <a:avLst/>
          </a:prstGeom>
        </p:spPr>
      </p:pic>
      <p:sp>
        <p:nvSpPr>
          <p:cNvPr id="11" name="Footer Placeholder 5">
            <a:extLst>
              <a:ext uri="{FF2B5EF4-FFF2-40B4-BE49-F238E27FC236}">
                <a16:creationId xmlns:a16="http://schemas.microsoft.com/office/drawing/2014/main" id="{95851355-265B-44C8-8BD2-EDA8C7AA528A}"/>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#4.1P Scenario discussions: Identify possible CBRN releases by asking the right questions</a:t>
            </a:r>
          </a:p>
        </p:txBody>
      </p:sp>
      <p:pic>
        <p:nvPicPr>
          <p:cNvPr id="13" name="Picture 12">
            <a:extLst>
              <a:ext uri="{FF2B5EF4-FFF2-40B4-BE49-F238E27FC236}">
                <a16:creationId xmlns:a16="http://schemas.microsoft.com/office/drawing/2014/main" id="{4A0FC8B5-57ED-4B4C-81C5-CA00B96AEC72}"/>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2326904" y="2870174"/>
            <a:ext cx="4404741" cy="2716512"/>
          </a:xfrm>
          <a:prstGeom prst="rect">
            <a:avLst/>
          </a:prstGeom>
        </p:spPr>
      </p:pic>
    </p:spTree>
    <p:extLst>
      <p:ext uri="{BB962C8B-B14F-4D97-AF65-F5344CB8AC3E}">
        <p14:creationId xmlns:p14="http://schemas.microsoft.com/office/powerpoint/2010/main" val="339096415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p:sp>
      <p:sp>
        <p:nvSpPr>
          <p:cNvPr id="4" name="Text Placeholder 3"/>
          <p:cNvSpPr>
            <a:spLocks noGrp="1"/>
          </p:cNvSpPr>
          <p:nvPr>
            <p:ph type="body" sz="quarter" idx="17"/>
          </p:nvPr>
        </p:nvSpPr>
        <p:spPr>
          <a:xfrm>
            <a:off x="2305175" y="1822478"/>
            <a:ext cx="9120062" cy="1471612"/>
          </a:xfrm>
        </p:spPr>
        <p:txBody>
          <a:bodyPr/>
          <a:lstStyle/>
          <a:p>
            <a:r>
              <a:rPr lang="en-US" dirty="0"/>
              <a:t>Key facts</a:t>
            </a:r>
          </a:p>
        </p:txBody>
      </p:sp>
      <p:sp>
        <p:nvSpPr>
          <p:cNvPr id="6" name="Title 5"/>
          <p:cNvSpPr>
            <a:spLocks noGrp="1"/>
          </p:cNvSpPr>
          <p:nvPr>
            <p:ph type="title"/>
          </p:nvPr>
        </p:nvSpPr>
        <p:spPr/>
        <p:txBody>
          <a:bodyPr lIns="0" tIns="0" rIns="0" bIns="0">
            <a:normAutofit/>
          </a:bodyPr>
          <a:lstStyle/>
          <a:p>
            <a:r>
              <a:rPr lang="en-US" dirty="0"/>
              <a:t>4.1 Scenario 12 chemical suicide in car </a:t>
            </a:r>
            <a:endParaRPr lang="da-DK"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4</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sp>
        <p:nvSpPr>
          <p:cNvPr id="12" name="Text Placeholder 6">
            <a:extLst>
              <a:ext uri="{FF2B5EF4-FFF2-40B4-BE49-F238E27FC236}">
                <a16:creationId xmlns:a16="http://schemas.microsoft.com/office/drawing/2014/main" id="{250BF81B-D428-4371-BE90-02064B60EF8F}"/>
              </a:ext>
            </a:extLst>
          </p:cNvPr>
          <p:cNvSpPr txBox="1">
            <a:spLocks/>
          </p:cNvSpPr>
          <p:nvPr/>
        </p:nvSpPr>
        <p:spPr>
          <a:xfrm>
            <a:off x="766763" y="3429000"/>
            <a:ext cx="10658474" cy="2628900"/>
          </a:xfrm>
          <a:prstGeom prst="rect">
            <a:avLst/>
          </a:prstGeom>
        </p:spPr>
        <p:txBody>
          <a:bodyPr vert="horz" lIns="91440" tIns="45720" rIns="91440" bIns="45720" rtlCol="0">
            <a:normAutofit/>
          </a:bodyPr>
          <a:lstStyle>
            <a:lvl1pPr marL="355600" indent="-266700" algn="l" defTabSz="914400" rtl="0" eaLnBrk="1" latinLnBrk="0" hangingPunct="1">
              <a:lnSpc>
                <a:spcPct val="100000"/>
              </a:lnSpc>
              <a:spcBef>
                <a:spcPts val="1000"/>
              </a:spcBef>
              <a:buClr>
                <a:schemeClr val="accent1"/>
              </a:buClr>
              <a:buFont typeface="Arial" panose="020B0604020202020204" pitchFamily="34" charset="0"/>
              <a:buChar char="•"/>
              <a:defRPr sz="2400" kern="1200">
                <a:solidFill>
                  <a:schemeClr val="tx1"/>
                </a:solidFill>
                <a:latin typeface="+mn-lt"/>
                <a:ea typeface="+mn-ea"/>
                <a:cs typeface="+mn-cs"/>
              </a:defRPr>
            </a:lvl1pPr>
            <a:lvl2pPr marL="622300" indent="-266700" algn="l" defTabSz="914400" rtl="0" eaLnBrk="1" latinLnBrk="0" hangingPunct="1">
              <a:lnSpc>
                <a:spcPct val="100000"/>
              </a:lnSpc>
              <a:spcBef>
                <a:spcPts val="500"/>
              </a:spcBef>
              <a:buClr>
                <a:schemeClr val="accent2"/>
              </a:buClr>
              <a:buFont typeface="Arial" panose="020B0604020202020204" pitchFamily="34" charset="0"/>
              <a:buChar char="•"/>
              <a:defRPr sz="2400" kern="1200">
                <a:solidFill>
                  <a:schemeClr val="tx1"/>
                </a:solidFill>
                <a:latin typeface="+mn-lt"/>
                <a:ea typeface="+mn-ea"/>
                <a:cs typeface="+mn-cs"/>
              </a:defRPr>
            </a:lvl2pPr>
            <a:lvl3pPr marL="990600" indent="-266700" algn="l" defTabSz="914400" rtl="0" eaLnBrk="1" latinLnBrk="0" hangingPunct="1">
              <a:lnSpc>
                <a:spcPct val="100000"/>
              </a:lnSpc>
              <a:spcBef>
                <a:spcPts val="500"/>
              </a:spcBef>
              <a:buClr>
                <a:schemeClr val="accent4"/>
              </a:buClr>
              <a:buFont typeface="Arial" panose="020B0604020202020204" pitchFamily="34" charset="0"/>
              <a:buChar char="•"/>
              <a:defRPr sz="2000" kern="1200">
                <a:solidFill>
                  <a:schemeClr val="tx1"/>
                </a:solidFill>
                <a:latin typeface="+mn-lt"/>
                <a:ea typeface="+mn-ea"/>
                <a:cs typeface="+mn-cs"/>
              </a:defRPr>
            </a:lvl3pPr>
            <a:lvl4pPr marL="1257300" indent="-266700" algn="l" defTabSz="914400" rtl="0" eaLnBrk="1" latinLnBrk="0" hangingPunct="1">
              <a:lnSpc>
                <a:spcPct val="100000"/>
              </a:lnSpc>
              <a:spcBef>
                <a:spcPts val="500"/>
              </a:spcBef>
              <a:buClr>
                <a:schemeClr val="accent3"/>
              </a:buClr>
              <a:buFont typeface="Arial" panose="020B0604020202020204" pitchFamily="34" charset="0"/>
              <a:buChar char="•"/>
              <a:defRPr sz="1800" kern="1200">
                <a:solidFill>
                  <a:schemeClr val="tx1"/>
                </a:solidFill>
                <a:latin typeface="+mn-lt"/>
                <a:ea typeface="+mn-ea"/>
                <a:cs typeface="+mn-cs"/>
              </a:defRPr>
            </a:lvl4pPr>
            <a:lvl5pPr marL="1612900" indent="-266700" algn="l" defTabSz="914400" rtl="0" eaLnBrk="1" latinLnBrk="0" hangingPunct="1">
              <a:lnSpc>
                <a:spcPct val="100000"/>
              </a:lnSpc>
              <a:spcBef>
                <a:spcPts val="500"/>
              </a:spcBef>
              <a:buClr>
                <a:schemeClr val="bg1">
                  <a:lumMod val="50000"/>
                </a:schemeClr>
              </a:buClr>
              <a:buFont typeface="Arial" panose="020B0604020202020204" pitchFamily="34" charset="0"/>
              <a:buChar char="•"/>
              <a:defRPr lang="en-US" sz="1800" kern="1200" smtClean="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A person has become unwell in a car on the driveway </a:t>
            </a:r>
          </a:p>
          <a:p>
            <a:r>
              <a:rPr lang="en-US" dirty="0"/>
              <a:t>A warning/hazard sign was stuck on the inside of the car </a:t>
            </a:r>
          </a:p>
          <a:p>
            <a:r>
              <a:rPr lang="en-US" dirty="0"/>
              <a:t>The daughter of the man in the car has found him unconscious in the car </a:t>
            </a:r>
          </a:p>
          <a:p>
            <a:r>
              <a:rPr lang="en-US" dirty="0"/>
              <a:t>She opened the door but was repelled by a noxious odor </a:t>
            </a:r>
          </a:p>
          <a:p>
            <a:pPr marL="88900" indent="0">
              <a:buFont typeface="Arial" panose="020B0604020202020204" pitchFamily="34" charset="0"/>
              <a:buNone/>
            </a:pPr>
            <a:endParaRPr lang="en-US" dirty="0"/>
          </a:p>
          <a:p>
            <a:pPr marL="88900" indent="0">
              <a:buFont typeface="Arial" panose="020B0604020202020204" pitchFamily="34" charset="0"/>
              <a:buNone/>
            </a:pPr>
            <a:endParaRPr lang="en-US" dirty="0"/>
          </a:p>
        </p:txBody>
      </p:sp>
      <p:sp>
        <p:nvSpPr>
          <p:cNvPr id="11" name="Footer Placeholder 5">
            <a:extLst>
              <a:ext uri="{FF2B5EF4-FFF2-40B4-BE49-F238E27FC236}">
                <a16:creationId xmlns:a16="http://schemas.microsoft.com/office/drawing/2014/main" id="{206C4D31-D04C-4E1E-9F10-07707C723039}"/>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#4.1P Scenario discussions: Identify possible CBRN releases by asking the right questions</a:t>
            </a:r>
          </a:p>
        </p:txBody>
      </p:sp>
    </p:spTree>
    <p:extLst>
      <p:ext uri="{BB962C8B-B14F-4D97-AF65-F5344CB8AC3E}">
        <p14:creationId xmlns:p14="http://schemas.microsoft.com/office/powerpoint/2010/main" val="427465306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714779"/>
            <a:ext cx="9120062" cy="1471612"/>
          </a:xfrm>
        </p:spPr>
        <p:txBody>
          <a:bodyPr/>
          <a:lstStyle/>
          <a:p>
            <a:r>
              <a:rPr lang="en-US" dirty="0">
                <a:solidFill>
                  <a:schemeClr val="accent6">
                    <a:lumMod val="50000"/>
                  </a:schemeClr>
                </a:solidFill>
              </a:rPr>
              <a:t>What would you </a:t>
            </a:r>
            <a:r>
              <a:rPr lang="en-US" b="1" dirty="0">
                <a:solidFill>
                  <a:schemeClr val="accent6">
                    <a:lumMod val="50000"/>
                  </a:schemeClr>
                </a:solidFill>
              </a:rPr>
              <a:t>ask</a:t>
            </a:r>
            <a:r>
              <a:rPr lang="en-US" b="1" dirty="0"/>
              <a:t> based on the METHANE protocol?</a:t>
            </a:r>
            <a:endParaRPr lang="en-US" dirty="0"/>
          </a:p>
        </p:txBody>
      </p:sp>
      <p:sp>
        <p:nvSpPr>
          <p:cNvPr id="6" name="Title 5"/>
          <p:cNvSpPr>
            <a:spLocks noGrp="1"/>
          </p:cNvSpPr>
          <p:nvPr>
            <p:ph type="title"/>
          </p:nvPr>
        </p:nvSpPr>
        <p:spPr>
          <a:xfrm>
            <a:off x="766761" y="367308"/>
            <a:ext cx="10658476" cy="884477"/>
          </a:xfrm>
        </p:spPr>
        <p:txBody>
          <a:bodyPr lIns="0" tIns="0" rIns="0" bIns="0">
            <a:normAutofit/>
          </a:bodyPr>
          <a:lstStyle/>
          <a:p>
            <a:r>
              <a:rPr lang="en-US" dirty="0"/>
              <a:t>4.1 Scenario 12 chemical suicide in car </a:t>
            </a:r>
            <a:endParaRPr lang="da-DK"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5</a:t>
            </a:fld>
            <a:endParaRPr lang="aa-ET" dirty="0"/>
          </a:p>
        </p:txBody>
      </p:sp>
      <p:pic>
        <p:nvPicPr>
          <p:cNvPr id="10" name="Picture 9"/>
          <p:cNvPicPr>
            <a:picLocks noChangeAspect="1"/>
          </p:cNvPicPr>
          <p:nvPr/>
        </p:nvPicPr>
        <p:blipFill>
          <a:blip r:embed="rId3"/>
          <a:stretch>
            <a:fillRect/>
          </a:stretch>
        </p:blipFill>
        <p:spPr>
          <a:xfrm flipH="1">
            <a:off x="910589" y="807964"/>
            <a:ext cx="1182569" cy="1316497"/>
          </a:xfrm>
          <a:prstGeom prst="rect">
            <a:avLst/>
          </a:prstGeom>
        </p:spPr>
      </p:pic>
      <p:graphicFrame>
        <p:nvGraphicFramePr>
          <p:cNvPr id="2" name="Tabella 2">
            <a:extLst>
              <a:ext uri="{FF2B5EF4-FFF2-40B4-BE49-F238E27FC236}">
                <a16:creationId xmlns:a16="http://schemas.microsoft.com/office/drawing/2014/main" id="{8ABBCBA6-AB36-4CD2-9180-D4E9BEC36F27}"/>
              </a:ext>
            </a:extLst>
          </p:cNvPr>
          <p:cNvGraphicFramePr>
            <a:graphicFrameLocks noGrp="1"/>
          </p:cNvGraphicFramePr>
          <p:nvPr/>
        </p:nvGraphicFramePr>
        <p:xfrm>
          <a:off x="766761" y="2230068"/>
          <a:ext cx="10658476" cy="4007478"/>
        </p:xfrm>
        <a:graphic>
          <a:graphicData uri="http://schemas.openxmlformats.org/drawingml/2006/table">
            <a:tbl>
              <a:tblPr firstRow="1" bandRow="1">
                <a:tableStyleId>{F5AB1C69-6EDB-4FF4-983F-18BD219EF322}</a:tableStyleId>
              </a:tblPr>
              <a:tblGrid>
                <a:gridCol w="3523885">
                  <a:extLst>
                    <a:ext uri="{9D8B030D-6E8A-4147-A177-3AD203B41FA5}">
                      <a16:colId xmlns:a16="http://schemas.microsoft.com/office/drawing/2014/main" val="1873130465"/>
                    </a:ext>
                  </a:extLst>
                </a:gridCol>
                <a:gridCol w="7134591">
                  <a:extLst>
                    <a:ext uri="{9D8B030D-6E8A-4147-A177-3AD203B41FA5}">
                      <a16:colId xmlns:a16="http://schemas.microsoft.com/office/drawing/2014/main" val="2551705105"/>
                    </a:ext>
                  </a:extLst>
                </a:gridCol>
              </a:tblGrid>
              <a:tr h="731478">
                <a:tc>
                  <a:txBody>
                    <a:bodyPr/>
                    <a:lstStyle/>
                    <a:p>
                      <a:pPr algn="ctr"/>
                      <a:r>
                        <a:rPr lang="en-US" noProof="0"/>
                        <a:t>Issue</a:t>
                      </a:r>
                    </a:p>
                  </a:txBody>
                  <a:tcPr anchor="ctr"/>
                </a:tc>
                <a:tc>
                  <a:txBody>
                    <a:bodyPr/>
                    <a:lstStyle/>
                    <a:p>
                      <a:pPr algn="ctr"/>
                      <a:r>
                        <a:rPr lang="en-US" noProof="0"/>
                        <a:t>Possible question</a:t>
                      </a:r>
                    </a:p>
                  </a:txBody>
                  <a:tcPr anchor="ctr"/>
                </a:tc>
                <a:extLst>
                  <a:ext uri="{0D108BD9-81ED-4DB2-BD59-A6C34878D82A}">
                    <a16:rowId xmlns:a16="http://schemas.microsoft.com/office/drawing/2014/main" val="4001992366"/>
                  </a:ext>
                </a:extLst>
              </a:tr>
              <a:tr h="468000">
                <a:tc>
                  <a:txBody>
                    <a:bodyPr/>
                    <a:lstStyle/>
                    <a:p>
                      <a:r>
                        <a:rPr lang="en-GB" sz="1400" b="1" noProof="0" dirty="0"/>
                        <a:t>Major Incident</a:t>
                      </a:r>
                      <a:endParaRPr lang="en-US" sz="1400" b="1" noProof="0" dirty="0"/>
                    </a:p>
                  </a:txBody>
                  <a:tcPr/>
                </a:tc>
                <a:tc>
                  <a:txBody>
                    <a:bodyPr/>
                    <a:lstStyle/>
                    <a:p>
                      <a:endParaRPr lang="en-US" noProof="0" dirty="0"/>
                    </a:p>
                  </a:txBody>
                  <a:tcPr/>
                </a:tc>
                <a:extLst>
                  <a:ext uri="{0D108BD9-81ED-4DB2-BD59-A6C34878D82A}">
                    <a16:rowId xmlns:a16="http://schemas.microsoft.com/office/drawing/2014/main" val="1046857827"/>
                  </a:ext>
                </a:extLst>
              </a:tr>
              <a:tr h="468000">
                <a:tc>
                  <a:txBody>
                    <a:bodyPr/>
                    <a:lstStyle/>
                    <a:p>
                      <a:r>
                        <a:rPr lang="en-GB" sz="1400" b="1" noProof="0" dirty="0"/>
                        <a:t>Exact location</a:t>
                      </a:r>
                      <a:endParaRPr lang="en-US" sz="1400" b="1" noProof="0" dirty="0"/>
                    </a:p>
                  </a:txBody>
                  <a:tcPr/>
                </a:tc>
                <a:tc>
                  <a:txBody>
                    <a:bodyPr/>
                    <a:lstStyle/>
                    <a:p>
                      <a:endParaRPr lang="en-US" noProof="0" dirty="0"/>
                    </a:p>
                  </a:txBody>
                  <a:tcPr/>
                </a:tc>
                <a:extLst>
                  <a:ext uri="{0D108BD9-81ED-4DB2-BD59-A6C34878D82A}">
                    <a16:rowId xmlns:a16="http://schemas.microsoft.com/office/drawing/2014/main" val="3083009163"/>
                  </a:ext>
                </a:extLst>
              </a:tr>
              <a:tr h="468000">
                <a:tc>
                  <a:txBody>
                    <a:bodyPr/>
                    <a:lstStyle/>
                    <a:p>
                      <a:r>
                        <a:rPr lang="en-GB" sz="1400" b="1" noProof="0" dirty="0"/>
                        <a:t>Type of the incident</a:t>
                      </a:r>
                      <a:endParaRPr lang="en-US" sz="1400" b="1" noProof="0" dirty="0"/>
                    </a:p>
                  </a:txBody>
                  <a:tcPr/>
                </a:tc>
                <a:tc>
                  <a:txBody>
                    <a:bodyPr/>
                    <a:lstStyle/>
                    <a:p>
                      <a:endParaRPr lang="en-US" noProof="0" dirty="0"/>
                    </a:p>
                  </a:txBody>
                  <a:tcPr/>
                </a:tc>
                <a:extLst>
                  <a:ext uri="{0D108BD9-81ED-4DB2-BD59-A6C34878D82A}">
                    <a16:rowId xmlns:a16="http://schemas.microsoft.com/office/drawing/2014/main" val="2825654998"/>
                  </a:ext>
                </a:extLst>
              </a:tr>
              <a:tr h="468000">
                <a:tc>
                  <a:txBody>
                    <a:bodyPr/>
                    <a:lstStyle/>
                    <a:p>
                      <a:r>
                        <a:rPr lang="en-GB" sz="1400" b="1" noProof="0" dirty="0"/>
                        <a:t>Hazard</a:t>
                      </a:r>
                      <a:endParaRPr lang="en-US" sz="1400" b="1" noProof="0" dirty="0"/>
                    </a:p>
                  </a:txBody>
                  <a:tcPr/>
                </a:tc>
                <a:tc>
                  <a:txBody>
                    <a:bodyPr/>
                    <a:lstStyle/>
                    <a:p>
                      <a:endParaRPr lang="en-US" noProof="0" dirty="0"/>
                    </a:p>
                  </a:txBody>
                  <a:tcPr/>
                </a:tc>
                <a:extLst>
                  <a:ext uri="{0D108BD9-81ED-4DB2-BD59-A6C34878D82A}">
                    <a16:rowId xmlns:a16="http://schemas.microsoft.com/office/drawing/2014/main" val="3335498470"/>
                  </a:ext>
                </a:extLst>
              </a:tr>
              <a:tr h="468000">
                <a:tc>
                  <a:txBody>
                    <a:bodyPr/>
                    <a:lstStyle/>
                    <a:p>
                      <a:r>
                        <a:rPr lang="en-GB" sz="1400" b="1" noProof="0" dirty="0"/>
                        <a:t>Access</a:t>
                      </a:r>
                      <a:endParaRPr lang="en-US" sz="1400" b="1" noProof="0" dirty="0"/>
                    </a:p>
                  </a:txBody>
                  <a:tcPr/>
                </a:tc>
                <a:tc>
                  <a:txBody>
                    <a:bodyPr/>
                    <a:lstStyle/>
                    <a:p>
                      <a:endParaRPr lang="en-US" noProof="0" dirty="0"/>
                    </a:p>
                  </a:txBody>
                  <a:tcPr/>
                </a:tc>
                <a:extLst>
                  <a:ext uri="{0D108BD9-81ED-4DB2-BD59-A6C34878D82A}">
                    <a16:rowId xmlns:a16="http://schemas.microsoft.com/office/drawing/2014/main" val="1781576083"/>
                  </a:ext>
                </a:extLst>
              </a:tr>
              <a:tr h="468000">
                <a:tc>
                  <a:txBody>
                    <a:bodyPr/>
                    <a:lstStyle/>
                    <a:p>
                      <a:r>
                        <a:rPr lang="en-GB" sz="1400" b="1" noProof="0" dirty="0"/>
                        <a:t>Number of casualties</a:t>
                      </a:r>
                      <a:endParaRPr lang="en-US" sz="1400" b="1" noProof="0" dirty="0"/>
                    </a:p>
                  </a:txBody>
                  <a:tcPr/>
                </a:tc>
                <a:tc>
                  <a:txBody>
                    <a:bodyPr/>
                    <a:lstStyle/>
                    <a:p>
                      <a:endParaRPr lang="en-US" noProof="0" dirty="0"/>
                    </a:p>
                  </a:txBody>
                  <a:tcPr/>
                </a:tc>
                <a:extLst>
                  <a:ext uri="{0D108BD9-81ED-4DB2-BD59-A6C34878D82A}">
                    <a16:rowId xmlns:a16="http://schemas.microsoft.com/office/drawing/2014/main" val="873210608"/>
                  </a:ext>
                </a:extLst>
              </a:tr>
              <a:tr h="468000">
                <a:tc>
                  <a:txBody>
                    <a:bodyPr/>
                    <a:lstStyle/>
                    <a:p>
                      <a:r>
                        <a:rPr lang="en-GB" sz="1400" b="1" noProof="0" dirty="0"/>
                        <a:t>Emergency services</a:t>
                      </a:r>
                      <a:endParaRPr lang="en-US" sz="1400" b="1" noProof="0" dirty="0"/>
                    </a:p>
                  </a:txBody>
                  <a:tcPr/>
                </a:tc>
                <a:tc>
                  <a:txBody>
                    <a:bodyPr/>
                    <a:lstStyle/>
                    <a:p>
                      <a:endParaRPr lang="en-US" noProof="0" dirty="0"/>
                    </a:p>
                  </a:txBody>
                  <a:tcPr/>
                </a:tc>
                <a:extLst>
                  <a:ext uri="{0D108BD9-81ED-4DB2-BD59-A6C34878D82A}">
                    <a16:rowId xmlns:a16="http://schemas.microsoft.com/office/drawing/2014/main" val="784654550"/>
                  </a:ext>
                </a:extLst>
              </a:tr>
            </a:tbl>
          </a:graphicData>
        </a:graphic>
      </p:graphicFrame>
      <p:sp>
        <p:nvSpPr>
          <p:cNvPr id="8" name="Footer Placeholder 5">
            <a:extLst>
              <a:ext uri="{FF2B5EF4-FFF2-40B4-BE49-F238E27FC236}">
                <a16:creationId xmlns:a16="http://schemas.microsoft.com/office/drawing/2014/main" id="{DFE45E18-C1A9-4453-952D-0B337661012A}"/>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#4.1P Scenario discussions: Identify possible CBRN releases by asking the right questions</a:t>
            </a:r>
          </a:p>
        </p:txBody>
      </p:sp>
    </p:spTree>
    <p:extLst>
      <p:ext uri="{BB962C8B-B14F-4D97-AF65-F5344CB8AC3E}">
        <p14:creationId xmlns:p14="http://schemas.microsoft.com/office/powerpoint/2010/main" val="332660708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766761" y="367308"/>
            <a:ext cx="10658476" cy="884477"/>
          </a:xfrm>
        </p:spPr>
        <p:txBody>
          <a:bodyPr lIns="0" tIns="0" rIns="0" bIns="0">
            <a:normAutofit/>
          </a:bodyPr>
          <a:lstStyle/>
          <a:p>
            <a:r>
              <a:rPr lang="en-US" dirty="0"/>
              <a:t>4.1 Scenario 12 Chemical suicide in car</a:t>
            </a:r>
            <a:endParaRPr lang="da-DK"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6</a:t>
            </a:fld>
            <a:endParaRPr lang="aa-ET" dirty="0"/>
          </a:p>
        </p:txBody>
      </p:sp>
      <p:graphicFrame>
        <p:nvGraphicFramePr>
          <p:cNvPr id="12" name="Tabella 2">
            <a:extLst>
              <a:ext uri="{FF2B5EF4-FFF2-40B4-BE49-F238E27FC236}">
                <a16:creationId xmlns:a16="http://schemas.microsoft.com/office/drawing/2014/main" id="{F43F41AF-D655-469E-B57C-952555151FB3}"/>
              </a:ext>
            </a:extLst>
          </p:cNvPr>
          <p:cNvGraphicFramePr>
            <a:graphicFrameLocks noGrp="1"/>
          </p:cNvGraphicFramePr>
          <p:nvPr/>
        </p:nvGraphicFramePr>
        <p:xfrm>
          <a:off x="766761" y="2499375"/>
          <a:ext cx="10658476" cy="3323478"/>
        </p:xfrm>
        <a:graphic>
          <a:graphicData uri="http://schemas.openxmlformats.org/drawingml/2006/table">
            <a:tbl>
              <a:tblPr firstRow="1" bandRow="1">
                <a:tableStyleId>{F5AB1C69-6EDB-4FF4-983F-18BD219EF322}</a:tableStyleId>
              </a:tblPr>
              <a:tblGrid>
                <a:gridCol w="3523885">
                  <a:extLst>
                    <a:ext uri="{9D8B030D-6E8A-4147-A177-3AD203B41FA5}">
                      <a16:colId xmlns:a16="http://schemas.microsoft.com/office/drawing/2014/main" val="1873130465"/>
                    </a:ext>
                  </a:extLst>
                </a:gridCol>
                <a:gridCol w="7134591">
                  <a:extLst>
                    <a:ext uri="{9D8B030D-6E8A-4147-A177-3AD203B41FA5}">
                      <a16:colId xmlns:a16="http://schemas.microsoft.com/office/drawing/2014/main" val="2551705105"/>
                    </a:ext>
                  </a:extLst>
                </a:gridCol>
              </a:tblGrid>
              <a:tr h="731478">
                <a:tc>
                  <a:txBody>
                    <a:bodyPr/>
                    <a:lstStyle/>
                    <a:p>
                      <a:pPr algn="ctr"/>
                      <a:r>
                        <a:rPr lang="en-US" noProof="0"/>
                        <a:t>Issue</a:t>
                      </a:r>
                    </a:p>
                  </a:txBody>
                  <a:tcPr anchor="ctr"/>
                </a:tc>
                <a:tc>
                  <a:txBody>
                    <a:bodyPr/>
                    <a:lstStyle/>
                    <a:p>
                      <a:pPr algn="ctr"/>
                      <a:r>
                        <a:rPr lang="en-US" noProof="0"/>
                        <a:t>Possible question</a:t>
                      </a:r>
                    </a:p>
                  </a:txBody>
                  <a:tcPr anchor="ctr"/>
                </a:tc>
                <a:extLst>
                  <a:ext uri="{0D108BD9-81ED-4DB2-BD59-A6C34878D82A}">
                    <a16:rowId xmlns:a16="http://schemas.microsoft.com/office/drawing/2014/main" val="4001992366"/>
                  </a:ext>
                </a:extLst>
              </a:tr>
              <a:tr h="648000">
                <a:tc>
                  <a:txBody>
                    <a:bodyPr/>
                    <a:lstStyle/>
                    <a:p>
                      <a:r>
                        <a:rPr lang="en-GB" sz="1400" b="1" noProof="0" dirty="0"/>
                        <a:t>Identification of the caller</a:t>
                      </a:r>
                      <a:endParaRPr lang="en-US" sz="1400" b="1" noProof="0" dirty="0"/>
                    </a:p>
                  </a:txBody>
                  <a:tcPr/>
                </a:tc>
                <a:tc>
                  <a:txBody>
                    <a:bodyPr/>
                    <a:lstStyle/>
                    <a:p>
                      <a:endParaRPr lang="en-US" noProof="0" dirty="0"/>
                    </a:p>
                  </a:txBody>
                  <a:tcPr/>
                </a:tc>
                <a:extLst>
                  <a:ext uri="{0D108BD9-81ED-4DB2-BD59-A6C34878D82A}">
                    <a16:rowId xmlns:a16="http://schemas.microsoft.com/office/drawing/2014/main" val="1046857827"/>
                  </a:ext>
                </a:extLst>
              </a:tr>
              <a:tr h="648000">
                <a:tc>
                  <a:txBody>
                    <a:bodyPr/>
                    <a:lstStyle/>
                    <a:p>
                      <a:r>
                        <a:rPr lang="en-GB" sz="1400" b="1" noProof="0" dirty="0"/>
                        <a:t>Location of the incident</a:t>
                      </a:r>
                      <a:endParaRPr lang="en-US" sz="1400" b="1" noProof="0" dirty="0"/>
                    </a:p>
                  </a:txBody>
                  <a:tcPr/>
                </a:tc>
                <a:tc>
                  <a:txBody>
                    <a:bodyPr/>
                    <a:lstStyle/>
                    <a:p>
                      <a:endParaRPr lang="en-US" noProof="0" dirty="0"/>
                    </a:p>
                  </a:txBody>
                  <a:tcPr/>
                </a:tc>
                <a:extLst>
                  <a:ext uri="{0D108BD9-81ED-4DB2-BD59-A6C34878D82A}">
                    <a16:rowId xmlns:a16="http://schemas.microsoft.com/office/drawing/2014/main" val="3083009163"/>
                  </a:ext>
                </a:extLst>
              </a:tr>
              <a:tr h="648000">
                <a:tc>
                  <a:txBody>
                    <a:bodyPr/>
                    <a:lstStyle/>
                    <a:p>
                      <a:r>
                        <a:rPr lang="en-GB" sz="1400" b="1" noProof="0" dirty="0"/>
                        <a:t>Type of the incident</a:t>
                      </a:r>
                      <a:endParaRPr lang="en-US" sz="1400" b="1" noProof="0" dirty="0"/>
                    </a:p>
                  </a:txBody>
                  <a:tcPr/>
                </a:tc>
                <a:tc>
                  <a:txBody>
                    <a:bodyPr/>
                    <a:lstStyle/>
                    <a:p>
                      <a:endParaRPr lang="en-US" noProof="0" dirty="0"/>
                    </a:p>
                  </a:txBody>
                  <a:tcPr/>
                </a:tc>
                <a:extLst>
                  <a:ext uri="{0D108BD9-81ED-4DB2-BD59-A6C34878D82A}">
                    <a16:rowId xmlns:a16="http://schemas.microsoft.com/office/drawing/2014/main" val="2825654998"/>
                  </a:ext>
                </a:extLst>
              </a:tr>
              <a:tr h="648000">
                <a:tc>
                  <a:txBody>
                    <a:bodyPr/>
                    <a:lstStyle/>
                    <a:p>
                      <a:r>
                        <a:rPr lang="en-GB" sz="1400" b="1" noProof="0" dirty="0"/>
                        <a:t>State of the incident</a:t>
                      </a:r>
                      <a:endParaRPr lang="en-US" sz="1400" b="1" noProof="0" dirty="0"/>
                    </a:p>
                  </a:txBody>
                  <a:tcPr/>
                </a:tc>
                <a:tc>
                  <a:txBody>
                    <a:bodyPr/>
                    <a:lstStyle/>
                    <a:p>
                      <a:endParaRPr lang="en-US" noProof="0" dirty="0"/>
                    </a:p>
                  </a:txBody>
                  <a:tcPr/>
                </a:tc>
                <a:extLst>
                  <a:ext uri="{0D108BD9-81ED-4DB2-BD59-A6C34878D82A}">
                    <a16:rowId xmlns:a16="http://schemas.microsoft.com/office/drawing/2014/main" val="3335498470"/>
                  </a:ext>
                </a:extLst>
              </a:tr>
            </a:tbl>
          </a:graphicData>
        </a:graphic>
      </p:graphicFrame>
      <p:sp>
        <p:nvSpPr>
          <p:cNvPr id="14" name="Text Placeholder 3">
            <a:extLst>
              <a:ext uri="{FF2B5EF4-FFF2-40B4-BE49-F238E27FC236}">
                <a16:creationId xmlns:a16="http://schemas.microsoft.com/office/drawing/2014/main" id="{A7E1855E-B7CA-4B1C-8029-8443BFBAB71B}"/>
              </a:ext>
            </a:extLst>
          </p:cNvPr>
          <p:cNvSpPr txBox="1">
            <a:spLocks/>
          </p:cNvSpPr>
          <p:nvPr/>
        </p:nvSpPr>
        <p:spPr>
          <a:xfrm>
            <a:off x="2305175" y="945463"/>
            <a:ext cx="9120062" cy="1471612"/>
          </a:xfrm>
          <a:prstGeom prst="rect">
            <a:avLst/>
          </a:prstGeom>
        </p:spPr>
        <p:txBody>
          <a:bodyPr vert="horz" lIns="0" tIns="0" rIns="0" bIns="0" rtlCol="0" anchor="ctr" anchorCtr="0">
            <a:noAutofit/>
          </a:bodyPr>
          <a:lstStyle>
            <a:lvl1pPr marL="0" indent="0" algn="l" defTabSz="914400" rtl="0" eaLnBrk="1" latinLnBrk="0" hangingPunct="1">
              <a:lnSpc>
                <a:spcPct val="100000"/>
              </a:lnSpc>
              <a:spcBef>
                <a:spcPts val="1000"/>
              </a:spcBef>
              <a:buClr>
                <a:schemeClr val="accent1"/>
              </a:buClr>
              <a:buFontTx/>
              <a:buNone/>
              <a:defRPr sz="2800" kern="1200">
                <a:solidFill>
                  <a:schemeClr val="accent2"/>
                </a:solidFill>
                <a:latin typeface="Segoe UI Semibold" panose="020B0702040204020203" pitchFamily="34" charset="0"/>
                <a:ea typeface="+mn-ea"/>
                <a:cs typeface="Segoe UI Semibold" panose="020B0702040204020203" pitchFamily="34" charset="0"/>
              </a:defRPr>
            </a:lvl1pPr>
            <a:lvl2pPr marL="457200" indent="0" algn="l" defTabSz="914400" rtl="0" eaLnBrk="1" latinLnBrk="0" hangingPunct="1">
              <a:lnSpc>
                <a:spcPct val="100000"/>
              </a:lnSpc>
              <a:spcBef>
                <a:spcPts val="500"/>
              </a:spcBef>
              <a:buClr>
                <a:schemeClr val="accent2"/>
              </a:buClr>
              <a:buFontTx/>
              <a:buNone/>
              <a:defRPr sz="2400" kern="1200">
                <a:solidFill>
                  <a:schemeClr val="tx1"/>
                </a:solidFill>
                <a:latin typeface="+mj-lt"/>
                <a:ea typeface="+mn-ea"/>
                <a:cs typeface="+mn-cs"/>
              </a:defRPr>
            </a:lvl2pPr>
            <a:lvl3pPr marL="914400" indent="0" algn="l" defTabSz="914400" rtl="0" eaLnBrk="1" latinLnBrk="0" hangingPunct="1">
              <a:lnSpc>
                <a:spcPct val="100000"/>
              </a:lnSpc>
              <a:spcBef>
                <a:spcPts val="500"/>
              </a:spcBef>
              <a:buClr>
                <a:schemeClr val="accent4"/>
              </a:buClr>
              <a:buFontTx/>
              <a:buNone/>
              <a:defRPr sz="2000" kern="1200">
                <a:solidFill>
                  <a:schemeClr val="tx1"/>
                </a:solidFill>
                <a:latin typeface="+mj-lt"/>
                <a:ea typeface="+mn-ea"/>
                <a:cs typeface="+mn-cs"/>
              </a:defRPr>
            </a:lvl3pPr>
            <a:lvl4pPr marL="1371600" indent="0" algn="l" defTabSz="914400" rtl="0" eaLnBrk="1" latinLnBrk="0" hangingPunct="1">
              <a:lnSpc>
                <a:spcPct val="100000"/>
              </a:lnSpc>
              <a:spcBef>
                <a:spcPts val="500"/>
              </a:spcBef>
              <a:buClr>
                <a:schemeClr val="accent3"/>
              </a:buClr>
              <a:buFontTx/>
              <a:buNone/>
              <a:defRPr sz="1800" kern="1200">
                <a:solidFill>
                  <a:schemeClr val="tx1"/>
                </a:solidFill>
                <a:latin typeface="+mj-lt"/>
                <a:ea typeface="+mn-ea"/>
                <a:cs typeface="+mn-cs"/>
              </a:defRPr>
            </a:lvl4pPr>
            <a:lvl5pPr marL="1828800" indent="0" algn="l" defTabSz="914400" rtl="0" eaLnBrk="1" latinLnBrk="0" hangingPunct="1">
              <a:lnSpc>
                <a:spcPct val="100000"/>
              </a:lnSpc>
              <a:spcBef>
                <a:spcPts val="500"/>
              </a:spcBef>
              <a:buClr>
                <a:schemeClr val="bg1">
                  <a:lumMod val="50000"/>
                </a:schemeClr>
              </a:buClr>
              <a:buFontTx/>
              <a:buNone/>
              <a:defRPr lang="en-US" sz="1800" kern="120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solidFill>
                  <a:schemeClr val="accent6">
                    <a:lumMod val="50000"/>
                  </a:schemeClr>
                </a:solidFill>
              </a:rPr>
              <a:t>What would you </a:t>
            </a:r>
            <a:r>
              <a:rPr lang="en-US" b="1" dirty="0">
                <a:solidFill>
                  <a:schemeClr val="accent6">
                    <a:lumMod val="50000"/>
                  </a:schemeClr>
                </a:solidFill>
              </a:rPr>
              <a:t>ask</a:t>
            </a:r>
            <a:r>
              <a:rPr lang="en-US" b="1" dirty="0"/>
              <a:t> based on the Four W’s protocol?</a:t>
            </a:r>
            <a:endParaRPr lang="en-US" dirty="0"/>
          </a:p>
        </p:txBody>
      </p:sp>
      <p:pic>
        <p:nvPicPr>
          <p:cNvPr id="15" name="Picture 14">
            <a:extLst>
              <a:ext uri="{FF2B5EF4-FFF2-40B4-BE49-F238E27FC236}">
                <a16:creationId xmlns:a16="http://schemas.microsoft.com/office/drawing/2014/main" id="{9CD371BE-1AC0-43ED-8C4E-524143C5C1FE}"/>
              </a:ext>
            </a:extLst>
          </p:cNvPr>
          <p:cNvPicPr>
            <a:picLocks noChangeAspect="1"/>
          </p:cNvPicPr>
          <p:nvPr/>
        </p:nvPicPr>
        <p:blipFill>
          <a:blip r:embed="rId3"/>
          <a:stretch>
            <a:fillRect/>
          </a:stretch>
        </p:blipFill>
        <p:spPr>
          <a:xfrm flipH="1">
            <a:off x="910589" y="1038648"/>
            <a:ext cx="1182569" cy="1316497"/>
          </a:xfrm>
          <a:prstGeom prst="rect">
            <a:avLst/>
          </a:prstGeom>
        </p:spPr>
      </p:pic>
      <p:sp>
        <p:nvSpPr>
          <p:cNvPr id="8" name="Footer Placeholder 5">
            <a:extLst>
              <a:ext uri="{FF2B5EF4-FFF2-40B4-BE49-F238E27FC236}">
                <a16:creationId xmlns:a16="http://schemas.microsoft.com/office/drawing/2014/main" id="{A5DCB83B-B682-4FA4-886E-4A398A64C244}"/>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#4.1P Scenario discussions: Identify possible CBRN releases by asking the right questions</a:t>
            </a:r>
          </a:p>
        </p:txBody>
      </p:sp>
    </p:spTree>
    <p:extLst>
      <p:ext uri="{BB962C8B-B14F-4D97-AF65-F5344CB8AC3E}">
        <p14:creationId xmlns:p14="http://schemas.microsoft.com/office/powerpoint/2010/main" val="396464408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5.1 Scenario 12</a:t>
            </a:r>
            <a:br>
              <a:rPr lang="en-US" dirty="0"/>
            </a:br>
            <a:r>
              <a:rPr lang="en-US" dirty="0"/>
              <a:t>Chemical suicide in car </a:t>
            </a:r>
          </a:p>
        </p:txBody>
      </p:sp>
      <p:sp>
        <p:nvSpPr>
          <p:cNvPr id="3" name="Slide Number Placeholder 2"/>
          <p:cNvSpPr>
            <a:spLocks noGrp="1"/>
          </p:cNvSpPr>
          <p:nvPr>
            <p:ph type="sldNum" sz="quarter" idx="4"/>
          </p:nvPr>
        </p:nvSpPr>
        <p:spPr/>
        <p:txBody>
          <a:bodyPr/>
          <a:lstStyle/>
          <a:p>
            <a:fld id="{A814E660-BF25-4843-B2A0-93C6E2B6253B}" type="slidenum">
              <a:rPr lang="aa-ET" smtClean="0"/>
              <a:pPr/>
              <a:t>7</a:t>
            </a:fld>
            <a:endParaRPr lang="aa-ET" dirty="0"/>
          </a:p>
        </p:txBody>
      </p:sp>
      <p:sp>
        <p:nvSpPr>
          <p:cNvPr id="6" name="Footer Placeholder 5">
            <a:extLst>
              <a:ext uri="{FF2B5EF4-FFF2-40B4-BE49-F238E27FC236}">
                <a16:creationId xmlns:a16="http://schemas.microsoft.com/office/drawing/2014/main" id="{7C9FCD8B-C19B-4AEE-8099-D0F5B74DE4BA}"/>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#5.1 P Scenario discussions: Arrival on-site: security, isolation and registration of victims</a:t>
            </a:r>
          </a:p>
        </p:txBody>
      </p:sp>
    </p:spTree>
    <p:extLst>
      <p:ext uri="{BB962C8B-B14F-4D97-AF65-F5344CB8AC3E}">
        <p14:creationId xmlns:p14="http://schemas.microsoft.com/office/powerpoint/2010/main" val="404535846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p:sp>
      <p:sp>
        <p:nvSpPr>
          <p:cNvPr id="4" name="Text Placeholder 3"/>
          <p:cNvSpPr>
            <a:spLocks noGrp="1"/>
          </p:cNvSpPr>
          <p:nvPr>
            <p:ph type="body" sz="quarter" idx="17"/>
          </p:nvPr>
        </p:nvSpPr>
        <p:spPr>
          <a:xfrm>
            <a:off x="2305175" y="1822478"/>
            <a:ext cx="9120062" cy="1471612"/>
          </a:xfrm>
        </p:spPr>
        <p:txBody>
          <a:bodyPr/>
          <a:lstStyle/>
          <a:p>
            <a:r>
              <a:rPr lang="en-US" dirty="0"/>
              <a:t>The scene</a:t>
            </a:r>
          </a:p>
        </p:txBody>
      </p:sp>
      <p:sp>
        <p:nvSpPr>
          <p:cNvPr id="6" name="Title 5"/>
          <p:cNvSpPr>
            <a:spLocks noGrp="1"/>
          </p:cNvSpPr>
          <p:nvPr>
            <p:ph type="title"/>
          </p:nvPr>
        </p:nvSpPr>
        <p:spPr>
          <a:xfrm>
            <a:off x="766763" y="807301"/>
            <a:ext cx="10658476" cy="884477"/>
          </a:xfrm>
        </p:spPr>
        <p:txBody>
          <a:bodyPr lIns="0" tIns="0" rIns="0" bIns="0">
            <a:normAutofit/>
          </a:bodyPr>
          <a:lstStyle/>
          <a:p>
            <a:r>
              <a:rPr lang="en-US" dirty="0"/>
              <a:t>5.1 Scenario 12 chemical suicide in car </a:t>
            </a:r>
            <a:endParaRPr lang="da-DK"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8</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pic>
        <p:nvPicPr>
          <p:cNvPr id="11" name="Picture 10">
            <a:extLst>
              <a:ext uri="{FF2B5EF4-FFF2-40B4-BE49-F238E27FC236}">
                <a16:creationId xmlns:a16="http://schemas.microsoft.com/office/drawing/2014/main" id="{3A6D2D40-5328-4DFE-90CE-22452771722E}"/>
              </a:ext>
            </a:extLst>
          </p:cNvPr>
          <p:cNvPicPr>
            <a:picLocks noChangeAspect="1"/>
          </p:cNvPicPr>
          <p:nvPr/>
        </p:nvPicPr>
        <p:blipFill>
          <a:blip r:embed="rId4"/>
          <a:stretch>
            <a:fillRect/>
          </a:stretch>
        </p:blipFill>
        <p:spPr>
          <a:xfrm>
            <a:off x="6933290" y="2868648"/>
            <a:ext cx="4404741" cy="3329165"/>
          </a:xfrm>
          <a:prstGeom prst="rect">
            <a:avLst/>
          </a:prstGeom>
        </p:spPr>
      </p:pic>
      <p:pic>
        <p:nvPicPr>
          <p:cNvPr id="2" name="Picture 1">
            <a:extLst>
              <a:ext uri="{FF2B5EF4-FFF2-40B4-BE49-F238E27FC236}">
                <a16:creationId xmlns:a16="http://schemas.microsoft.com/office/drawing/2014/main" id="{167BFF9B-7CDC-4BFC-AA01-E3E1F0D88FAD}"/>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2326904" y="2870174"/>
            <a:ext cx="4404741" cy="2716512"/>
          </a:xfrm>
          <a:prstGeom prst="rect">
            <a:avLst/>
          </a:prstGeom>
        </p:spPr>
      </p:pic>
      <p:sp>
        <p:nvSpPr>
          <p:cNvPr id="12" name="Footer Placeholder 5">
            <a:extLst>
              <a:ext uri="{FF2B5EF4-FFF2-40B4-BE49-F238E27FC236}">
                <a16:creationId xmlns:a16="http://schemas.microsoft.com/office/drawing/2014/main" id="{C2DC37D8-3874-4A7E-894B-C86B22D34127}"/>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#5.1 P Scenario discussions: Arrival on-site: security, isolation and registration of victims</a:t>
            </a:r>
          </a:p>
        </p:txBody>
      </p:sp>
    </p:spTree>
    <p:extLst>
      <p:ext uri="{BB962C8B-B14F-4D97-AF65-F5344CB8AC3E}">
        <p14:creationId xmlns:p14="http://schemas.microsoft.com/office/powerpoint/2010/main" val="197571497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p:sp>
      <p:sp>
        <p:nvSpPr>
          <p:cNvPr id="4" name="Text Placeholder 3"/>
          <p:cNvSpPr>
            <a:spLocks noGrp="1"/>
          </p:cNvSpPr>
          <p:nvPr>
            <p:ph type="body" sz="quarter" idx="17"/>
          </p:nvPr>
        </p:nvSpPr>
        <p:spPr>
          <a:xfrm>
            <a:off x="2305175" y="1822478"/>
            <a:ext cx="9120062" cy="1471612"/>
          </a:xfrm>
        </p:spPr>
        <p:txBody>
          <a:bodyPr/>
          <a:lstStyle/>
          <a:p>
            <a:r>
              <a:rPr lang="en-US" dirty="0"/>
              <a:t>Key facts</a:t>
            </a:r>
          </a:p>
        </p:txBody>
      </p:sp>
      <p:sp>
        <p:nvSpPr>
          <p:cNvPr id="6" name="Title 5"/>
          <p:cNvSpPr>
            <a:spLocks noGrp="1"/>
          </p:cNvSpPr>
          <p:nvPr>
            <p:ph type="title"/>
          </p:nvPr>
        </p:nvSpPr>
        <p:spPr/>
        <p:txBody>
          <a:bodyPr lIns="0" tIns="0" rIns="0" bIns="0">
            <a:normAutofit/>
          </a:bodyPr>
          <a:lstStyle/>
          <a:p>
            <a:r>
              <a:rPr lang="en-US" dirty="0"/>
              <a:t>5.1 Scenario 12 chemical suicide in car </a:t>
            </a:r>
            <a:endParaRPr lang="da-DK" dirty="0"/>
          </a:p>
        </p:txBody>
      </p:sp>
      <p:sp>
        <p:nvSpPr>
          <p:cNvPr id="7" name="Text Placeholder 6"/>
          <p:cNvSpPr>
            <a:spLocks noGrp="1"/>
          </p:cNvSpPr>
          <p:nvPr>
            <p:ph type="body" sz="quarter" idx="19"/>
          </p:nvPr>
        </p:nvSpPr>
        <p:spPr>
          <a:xfrm>
            <a:off x="766763" y="3429000"/>
            <a:ext cx="10658474" cy="2628900"/>
          </a:xfrm>
        </p:spPr>
        <p:txBody>
          <a:bodyPr>
            <a:normAutofit/>
          </a:bodyPr>
          <a:lstStyle/>
          <a:p>
            <a:r>
              <a:rPr lang="en-US" dirty="0"/>
              <a:t>A person has become unwell in a car on the driveway </a:t>
            </a:r>
          </a:p>
          <a:p>
            <a:r>
              <a:rPr lang="en-US" dirty="0"/>
              <a:t>A warning/hazard sign was stuck on the inside of the car </a:t>
            </a:r>
          </a:p>
          <a:p>
            <a:r>
              <a:rPr lang="en-US" dirty="0"/>
              <a:t>The daughter of the man in the car has found him unconscious in the car </a:t>
            </a:r>
          </a:p>
          <a:p>
            <a:r>
              <a:rPr lang="en-US" dirty="0"/>
              <a:t>She opened the door but was repelled by a noxious odor </a:t>
            </a:r>
          </a:p>
          <a:p>
            <a:pPr marL="88900" indent="0">
              <a:buNone/>
            </a:pPr>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9</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sp>
        <p:nvSpPr>
          <p:cNvPr id="11" name="Footer Placeholder 5">
            <a:extLst>
              <a:ext uri="{FF2B5EF4-FFF2-40B4-BE49-F238E27FC236}">
                <a16:creationId xmlns:a16="http://schemas.microsoft.com/office/drawing/2014/main" id="{A9A832B5-464A-4360-9F87-553E0B705FA8}"/>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#5.1 P Scenario discussions: Arrival on-site: security, isolation and registration of victims</a:t>
            </a:r>
          </a:p>
        </p:txBody>
      </p:sp>
    </p:spTree>
    <p:extLst>
      <p:ext uri="{BB962C8B-B14F-4D97-AF65-F5344CB8AC3E}">
        <p14:creationId xmlns:p14="http://schemas.microsoft.com/office/powerpoint/2010/main" val="179181774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theme/theme1.xml><?xml version="1.0" encoding="utf-8"?>
<a:theme xmlns:a="http://schemas.openxmlformats.org/drawingml/2006/main" name="Office Theme">
  <a:themeElements>
    <a:clrScheme name="Custom 3">
      <a:dk1>
        <a:sysClr val="windowText" lastClr="000000"/>
      </a:dk1>
      <a:lt1>
        <a:sysClr val="window" lastClr="FFFFFF"/>
      </a:lt1>
      <a:dk2>
        <a:srgbClr val="515151"/>
      </a:dk2>
      <a:lt2>
        <a:srgbClr val="E7E6E6"/>
      </a:lt2>
      <a:accent1>
        <a:srgbClr val="023B7E"/>
      </a:accent1>
      <a:accent2>
        <a:srgbClr val="8CD3F6"/>
      </a:accent2>
      <a:accent3>
        <a:srgbClr val="035ECD"/>
      </a:accent3>
      <a:accent4>
        <a:srgbClr val="1FA8ED"/>
      </a:accent4>
      <a:accent5>
        <a:srgbClr val="D2EDFB"/>
      </a:accent5>
      <a:accent6>
        <a:srgbClr val="87BCFD"/>
      </a:accent6>
      <a:hlink>
        <a:srgbClr val="4C9BFC"/>
      </a:hlink>
      <a:folHlink>
        <a:srgbClr val="B3D5FD"/>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SCK•CEN 2020">
      <a:dk1>
        <a:sysClr val="windowText" lastClr="000000"/>
      </a:dk1>
      <a:lt1>
        <a:sysClr val="window" lastClr="FFFFFF"/>
      </a:lt1>
      <a:dk2>
        <a:srgbClr val="515151"/>
      </a:dk2>
      <a:lt2>
        <a:srgbClr val="E7E6E6"/>
      </a:lt2>
      <a:accent1>
        <a:srgbClr val="562873"/>
      </a:accent1>
      <a:accent2>
        <a:srgbClr val="984A9C"/>
      </a:accent2>
      <a:accent3>
        <a:srgbClr val="8ED8F8"/>
      </a:accent3>
      <a:accent4>
        <a:srgbClr val="034694"/>
      </a:accent4>
      <a:accent5>
        <a:srgbClr val="CACCD0"/>
      </a:accent5>
      <a:accent6>
        <a:srgbClr val="DFE0E2"/>
      </a:accent6>
      <a:hlink>
        <a:srgbClr val="BC58AE"/>
      </a:hlink>
      <a:folHlink>
        <a:srgbClr val="501D53"/>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SCK•CEN 2020">
      <a:dk1>
        <a:sysClr val="windowText" lastClr="000000"/>
      </a:dk1>
      <a:lt1>
        <a:sysClr val="window" lastClr="FFFFFF"/>
      </a:lt1>
      <a:dk2>
        <a:srgbClr val="515151"/>
      </a:dk2>
      <a:lt2>
        <a:srgbClr val="E7E6E6"/>
      </a:lt2>
      <a:accent1>
        <a:srgbClr val="562873"/>
      </a:accent1>
      <a:accent2>
        <a:srgbClr val="984A9C"/>
      </a:accent2>
      <a:accent3>
        <a:srgbClr val="8ED8F8"/>
      </a:accent3>
      <a:accent4>
        <a:srgbClr val="034694"/>
      </a:accent4>
      <a:accent5>
        <a:srgbClr val="CACCD0"/>
      </a:accent5>
      <a:accent6>
        <a:srgbClr val="DFE0E2"/>
      </a:accent6>
      <a:hlink>
        <a:srgbClr val="BC58AE"/>
      </a:hlink>
      <a:folHlink>
        <a:srgbClr val="501D53"/>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4956CA55C041E9469925763F31B11A3D" ma:contentTypeVersion="1" ma:contentTypeDescription="Create a new document." ma:contentTypeScope="" ma:versionID="92af989f628d10ce198c0306dde8dcc2">
  <xsd:schema xmlns:xsd="http://www.w3.org/2001/XMLSchema" xmlns:xs="http://www.w3.org/2001/XMLSchema" xmlns:p="http://schemas.microsoft.com/office/2006/metadata/properties" xmlns:ns2="43d95f8d-e158-4ad4-850d-afacdd2d9ffb" targetNamespace="http://schemas.microsoft.com/office/2006/metadata/properties" ma:root="true" ma:fieldsID="0479815a72fa3ef5f5ce1ff27ab952f6" ns2:_="">
    <xsd:import namespace="43d95f8d-e158-4ad4-850d-afacdd2d9ffb"/>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3d95f8d-e158-4ad4-850d-afacdd2d9ffb"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B6115BD-B8E5-43B8-BE87-CD9F9669264D}">
  <ds:schemaRefs>
    <ds:schemaRef ds:uri="http://purl.org/dc/dcmitype/"/>
    <ds:schemaRef ds:uri="http://purl.org/dc/terms/"/>
    <ds:schemaRef ds:uri="http://purl.org/dc/elements/1.1/"/>
    <ds:schemaRef ds:uri="http://schemas.microsoft.com/office/2006/metadata/properties"/>
    <ds:schemaRef ds:uri="http://schemas.microsoft.com/office/2006/documentManagement/types"/>
    <ds:schemaRef ds:uri="http://schemas.openxmlformats.org/package/2006/metadata/core-properties"/>
    <ds:schemaRef ds:uri="http://www.w3.org/XML/1998/namespace"/>
    <ds:schemaRef ds:uri="http://schemas.microsoft.com/office/infopath/2007/PartnerControls"/>
    <ds:schemaRef ds:uri="43d95f8d-e158-4ad4-850d-afacdd2d9ffb"/>
  </ds:schemaRefs>
</ds:datastoreItem>
</file>

<file path=customXml/itemProps2.xml><?xml version="1.0" encoding="utf-8"?>
<ds:datastoreItem xmlns:ds="http://schemas.openxmlformats.org/officeDocument/2006/customXml" ds:itemID="{71890A9C-5141-46E3-8622-FB72B9FEC1BD}">
  <ds:schemaRefs>
    <ds:schemaRef ds:uri="http://schemas.microsoft.com/sharepoint/v3/contenttype/forms"/>
  </ds:schemaRefs>
</ds:datastoreItem>
</file>

<file path=customXml/itemProps3.xml><?xml version="1.0" encoding="utf-8"?>
<ds:datastoreItem xmlns:ds="http://schemas.openxmlformats.org/officeDocument/2006/customXml" ds:itemID="{7380EF69-2D27-40F3-B199-65C0497F1E5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3d95f8d-e158-4ad4-850d-afacdd2d9ff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11682</TotalTime>
  <Words>8788</Words>
  <Application>Microsoft Office PowerPoint</Application>
  <PresentationFormat>Widescreen</PresentationFormat>
  <Paragraphs>765</Paragraphs>
  <Slides>25</Slides>
  <Notes>25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25</vt:i4>
      </vt:variant>
    </vt:vector>
  </HeadingPairs>
  <TitlesOfParts>
    <vt:vector size="32" baseType="lpstr">
      <vt:lpstr>Arial</vt:lpstr>
      <vt:lpstr>Calibri</vt:lpstr>
      <vt:lpstr>FranklinGotTExtCon</vt:lpstr>
      <vt:lpstr>Georgia</vt:lpstr>
      <vt:lpstr>Segoe UI</vt:lpstr>
      <vt:lpstr>Segoe UI Semibold</vt:lpstr>
      <vt:lpstr>Office Theme</vt:lpstr>
      <vt:lpstr>Scenario discussion  12. Chemical suicide in car </vt:lpstr>
      <vt:lpstr>4.1 Scenario 12 Chemical suicide in car </vt:lpstr>
      <vt:lpstr>4.1 Scenario 12 chemical suicide in car </vt:lpstr>
      <vt:lpstr>4.1 Scenario 12 chemical suicide in car </vt:lpstr>
      <vt:lpstr>4.1 Scenario 12 chemical suicide in car </vt:lpstr>
      <vt:lpstr>4.1 Scenario 12 Chemical suicide in car</vt:lpstr>
      <vt:lpstr>5.1 Scenario 12 Chemical suicide in car </vt:lpstr>
      <vt:lpstr>5.1 Scenario 12 chemical suicide in car </vt:lpstr>
      <vt:lpstr>5.1 Scenario 12 chemical suicide in car </vt:lpstr>
      <vt:lpstr>5.1 Scenario 12 chemical suicide in car </vt:lpstr>
      <vt:lpstr>5.1 Scenario 12 chemical suicide in car </vt:lpstr>
      <vt:lpstr>5.2 Scenario 12 Chemical suicide in car</vt:lpstr>
      <vt:lpstr>5.2 Scenario 12 chemical suicide in car  </vt:lpstr>
      <vt:lpstr>5.2 Scenario 12 chemical suicide in car </vt:lpstr>
      <vt:lpstr>5.2 Scenario 12 chemical suicide in car</vt:lpstr>
      <vt:lpstr>5.6 Scenario 12 Chemical suicide in car</vt:lpstr>
      <vt:lpstr>5.6 Scenario 12 chemical suicide in car  </vt:lpstr>
      <vt:lpstr>5.6 Scenario 12 chemical suicide in car </vt:lpstr>
      <vt:lpstr>5.6 Scenario 12 chemical suicide in car </vt:lpstr>
      <vt:lpstr>5.6 Scenario 12 chemical suicide in car </vt:lpstr>
      <vt:lpstr>6.1 Scenario 12 Chemical suicide in car</vt:lpstr>
      <vt:lpstr>6.1 Scenario 12 Emergency call</vt:lpstr>
      <vt:lpstr>6.1 Scenario 12 Emergency call</vt:lpstr>
      <vt:lpstr>6.1 Scenario 12 Emergency call</vt:lpstr>
      <vt:lpstr>6.1 Scenario 12 Emergency call</vt:lpstr>
    </vt:vector>
  </TitlesOfParts>
  <Company>SCK CEN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Dillen Roel</dc:creator>
  <cp:lastModifiedBy>Peter den Outer</cp:lastModifiedBy>
  <cp:revision>683</cp:revision>
  <cp:lastPrinted>2020-01-20T09:16:47Z</cp:lastPrinted>
  <dcterms:created xsi:type="dcterms:W3CDTF">2019-10-21T09:10:33Z</dcterms:created>
  <dcterms:modified xsi:type="dcterms:W3CDTF">2022-11-24T11:42:23Z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lexandriaPath">
    <vt:lpwstr/>
  </property>
  <property fmtid="{D5CDD505-2E9C-101B-9397-08002B2CF9AE}" pid="3" name="ID">
    <vt:lpwstr>36860591</vt:lpwstr>
  </property>
  <property fmtid="{D5CDD505-2E9C-101B-9397-08002B2CF9AE}" pid="4" name="Name">
    <vt:lpwstr>PowerPoint Presentation with sample slides.pptx</vt:lpwstr>
  </property>
  <property fmtid="{D5CDD505-2E9C-101B-9397-08002B2CF9AE}" pid="5" name="SuppMarkings">
    <vt:lpwstr> </vt:lpwstr>
  </property>
  <property fmtid="{D5CDD505-2E9C-101B-9397-08002B2CF9AE}" pid="6" name="Security Clearance">
    <vt:lpwstr> </vt:lpwstr>
  </property>
  <property fmtid="{D5CDD505-2E9C-101B-9397-08002B2CF9AE}" pid="7" name="HyperLink">
    <vt:lpwstr>https://ecm.sckcen.be/OTCS/llisapi.dll/open/36860591</vt:lpwstr>
  </property>
  <property fmtid="{D5CDD505-2E9C-101B-9397-08002B2CF9AE}" pid="8" name="Common Attributes_Reference Number">
    <vt:lpwstr>&lt;generated automatically&gt;</vt:lpwstr>
  </property>
  <property fmtid="{D5CDD505-2E9C-101B-9397-08002B2CF9AE}" pid="9" name="Common Attributes_Short Reference">
    <vt:lpwstr>&lt;generated automatically&gt;</vt:lpwstr>
  </property>
  <property fmtid="{D5CDD505-2E9C-101B-9397-08002B2CF9AE}" pid="10" name="Common Attributes_Alternative Reference">
    <vt:lpwstr> </vt:lpwstr>
  </property>
  <property fmtid="{D5CDD505-2E9C-101B-9397-08002B2CF9AE}" pid="11" name="Common Attributes_Document Type">
    <vt:lpwstr>Presentation</vt:lpwstr>
  </property>
  <property fmtid="{D5CDD505-2E9C-101B-9397-08002B2CF9AE}" pid="12" name="Common Attributes_Author_Author Name">
    <vt:lpwstr>&lt;default creator&gt;</vt:lpwstr>
  </property>
  <property fmtid="{D5CDD505-2E9C-101B-9397-08002B2CF9AE}" pid="13" name="Common Attributes_Author_Author Affiliation">
    <vt:lpwstr>SCK•CEN</vt:lpwstr>
  </property>
  <property fmtid="{D5CDD505-2E9C-101B-9397-08002B2CF9AE}" pid="14" name="Common Attributes_Information Security Classification">
    <vt:lpwstr>Restricted</vt:lpwstr>
  </property>
  <property fmtid="{D5CDD505-2E9C-101B-9397-08002B2CF9AE}" pid="15" name="Common Attributes_ISC Motivation">
    <vt:lpwstr>ISC was automatically assigned.</vt:lpwstr>
  </property>
  <property fmtid="{D5CDD505-2E9C-101B-9397-08002B2CF9AE}" pid="16" name="Event Attributes_Event_Event Type">
    <vt:lpwstr> </vt:lpwstr>
  </property>
  <property fmtid="{D5CDD505-2E9C-101B-9397-08002B2CF9AE}" pid="17" name="Event Attributes_Event_Event Name">
    <vt:lpwstr> </vt:lpwstr>
  </property>
  <property fmtid="{D5CDD505-2E9C-101B-9397-08002B2CF9AE}" pid="18" name="Event Attributes_Event_Event Start Date">
    <vt:filetime>1900-01-01T00:00:00Z</vt:filetime>
  </property>
  <property fmtid="{D5CDD505-2E9C-101B-9397-08002B2CF9AE}" pid="19" name="Event Attributes_Event_Event End Date">
    <vt:filetime>1900-01-01T00:00:00Z</vt:filetime>
  </property>
  <property fmtid="{D5CDD505-2E9C-101B-9397-08002B2CF9AE}" pid="20" name="Event Attributes_Event_Event Location">
    <vt:lpwstr> </vt:lpwstr>
  </property>
  <property fmtid="{D5CDD505-2E9C-101B-9397-08002B2CF9AE}" pid="21" name="ContentTypeId">
    <vt:lpwstr>0x0101004956CA55C041E9469925763F31B11A3D</vt:lpwstr>
  </property>
</Properties>
</file>