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7"/>
  </p:notesMasterIdLst>
  <p:handoutMasterIdLst>
    <p:handoutMasterId r:id="rId48"/>
  </p:handoutMasterIdLst>
  <p:sldIdLst>
    <p:sldId id="256" r:id="rId5"/>
    <p:sldId id="386" r:id="rId6"/>
    <p:sldId id="387" r:id="rId7"/>
    <p:sldId id="388" r:id="rId8"/>
    <p:sldId id="390" r:id="rId9"/>
    <p:sldId id="259" r:id="rId10"/>
    <p:sldId id="397" r:id="rId11"/>
    <p:sldId id="260" r:id="rId12"/>
    <p:sldId id="278" r:id="rId13"/>
    <p:sldId id="339" r:id="rId14"/>
    <p:sldId id="361" r:id="rId15"/>
    <p:sldId id="399" r:id="rId16"/>
    <p:sldId id="363" r:id="rId17"/>
    <p:sldId id="364" r:id="rId18"/>
    <p:sldId id="340" r:id="rId19"/>
    <p:sldId id="398" r:id="rId20"/>
    <p:sldId id="342" r:id="rId21"/>
    <p:sldId id="360" r:id="rId22"/>
    <p:sldId id="385" r:id="rId23"/>
    <p:sldId id="391" r:id="rId24"/>
    <p:sldId id="392" r:id="rId25"/>
    <p:sldId id="365" r:id="rId26"/>
    <p:sldId id="366" r:id="rId27"/>
    <p:sldId id="382" r:id="rId28"/>
    <p:sldId id="383" r:id="rId29"/>
    <p:sldId id="384" r:id="rId30"/>
    <p:sldId id="396" r:id="rId31"/>
    <p:sldId id="261" r:id="rId32"/>
    <p:sldId id="274" r:id="rId33"/>
    <p:sldId id="395" r:id="rId34"/>
    <p:sldId id="400" r:id="rId35"/>
    <p:sldId id="401" r:id="rId36"/>
    <p:sldId id="402" r:id="rId37"/>
    <p:sldId id="403" r:id="rId38"/>
    <p:sldId id="404" r:id="rId39"/>
    <p:sldId id="405" r:id="rId40"/>
    <p:sldId id="406" r:id="rId41"/>
    <p:sldId id="407" r:id="rId42"/>
    <p:sldId id="408" r:id="rId43"/>
    <p:sldId id="409" r:id="rId44"/>
    <p:sldId id="410" r:id="rId45"/>
    <p:sldId id="26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47826" autoAdjust="0"/>
  </p:normalViewPr>
  <p:slideViewPr>
    <p:cSldViewPr snapToGrid="0">
      <p:cViewPr varScale="1">
        <p:scale>
          <a:sx n="37" d="100"/>
          <a:sy n="37" d="100"/>
        </p:scale>
        <p:origin x="2712" y="42"/>
      </p:cViewPr>
      <p:guideLst/>
    </p:cSldViewPr>
  </p:slideViewPr>
  <p:notesTextViewPr>
    <p:cViewPr>
      <p:scale>
        <a:sx n="150" d="100"/>
        <a:sy n="150" d="100"/>
      </p:scale>
      <p:origin x="0" y="-792"/>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 6.3P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GB" sz="800" i="0" kern="1200" dirty="0">
                <a:solidFill>
                  <a:schemeClr val="tx1"/>
                </a:solidFill>
                <a:effectLst/>
                <a:latin typeface="+mn-lt"/>
                <a:ea typeface="+mn-ea"/>
                <a:cs typeface="+mn-cs"/>
              </a:rPr>
              <a:t>Based on the 1984 Dallas</a:t>
            </a:r>
            <a:r>
              <a:rPr lang="en-GB" sz="800" i="0" kern="1200" baseline="0" dirty="0">
                <a:solidFill>
                  <a:schemeClr val="tx1"/>
                </a:solidFill>
                <a:effectLst/>
                <a:latin typeface="+mn-lt"/>
                <a:ea typeface="+mn-ea"/>
                <a:cs typeface="+mn-cs"/>
              </a:rPr>
              <a:t>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kern="1200" baseline="0" dirty="0">
                <a:solidFill>
                  <a:schemeClr val="tx1"/>
                </a:solidFill>
                <a:effectLst/>
                <a:latin typeface="+mn-lt"/>
                <a:ea typeface="+mn-ea"/>
                <a:cs typeface="+mn-cs"/>
              </a:rPr>
              <a:t>https://jamanetwork.com/journals/jama/article-abstract/417893 JAMA. 1997;278(5):389-395. doi:10.1001/jama.1997.03550050051033 </a:t>
            </a:r>
            <a:r>
              <a:rPr lang="it-IT" sz="900" b="0" i="1" kern="1200" dirty="0">
                <a:solidFill>
                  <a:schemeClr val="tx1"/>
                </a:solidFill>
                <a:effectLst/>
                <a:latin typeface="+mn-lt"/>
                <a:ea typeface="+mn-ea"/>
                <a:cs typeface="+mn-cs"/>
              </a:rPr>
              <a:t>JAMA.</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21 </a:t>
            </a:r>
            <a:r>
              <a:rPr lang="en-GB" sz="800" b="0" kern="1200" dirty="0">
                <a:solidFill>
                  <a:schemeClr val="tx1"/>
                </a:solidFill>
                <a:effectLst/>
                <a:latin typeface="+mn-lt"/>
                <a:ea typeface="+mn-ea"/>
                <a:cs typeface="+mn-cs"/>
              </a:rPr>
              <a:t>Intoxication at a music festival</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(dozens</a:t>
            </a:r>
            <a:r>
              <a:rPr lang="en-US" sz="800" kern="1200" baseline="0" dirty="0">
                <a:solidFill>
                  <a:schemeClr val="tx1"/>
                </a:solidFill>
                <a:effectLst/>
                <a:latin typeface="+mn-lt"/>
                <a:ea typeface="+mn-ea"/>
                <a:cs typeface="+mn-cs"/>
              </a:rPr>
              <a:t> of people)</a:t>
            </a:r>
            <a:r>
              <a:rPr lang="en-US" sz="800" kern="1200" dirty="0">
                <a:solidFill>
                  <a:schemeClr val="tx1"/>
                </a:solidFill>
                <a:effectLst/>
                <a:latin typeface="+mn-lt"/>
                <a:ea typeface="+mn-ea"/>
                <a:cs typeface="+mn-cs"/>
              </a:rPr>
              <a:t> starts to request healthcare assistance for stomach cramps, diarrhea and fever.</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Even</a:t>
            </a:r>
            <a:r>
              <a:rPr lang="en-US" sz="800" kern="1200" baseline="0" dirty="0">
                <a:solidFill>
                  <a:schemeClr val="tx1"/>
                </a:solidFill>
                <a:effectLst/>
                <a:latin typeface="+mn-lt"/>
                <a:ea typeface="+mn-ea"/>
                <a:cs typeface="+mn-cs"/>
              </a:rPr>
              <a:t> if the symptoms reported do not appear to be very severe, a growing concern must come from the increasing number of people seeking for assistance, especially those who are severely dehydrated, also considering the scarcity of equipment and medications to face a mass casualty event.</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endParaRPr lang="en-US" sz="800" b="0" kern="1200" baseline="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b="0" kern="1200" baseline="0" dirty="0">
                <a:solidFill>
                  <a:schemeClr val="tx1"/>
                </a:solidFill>
                <a:effectLst/>
                <a:latin typeface="+mn-lt"/>
                <a:ea typeface="+mn-ea"/>
                <a:cs typeface="Times New Roman" panose="02020603050405020304" pitchFamily="18" charset="0"/>
              </a:rPr>
              <a:t>Concerning Salmonella food borne infections, symptoms begin 6 hours to 6 days after exposure: Diarrhea, fever, stomach cramps, vomiting. </a:t>
            </a:r>
          </a:p>
          <a:p>
            <a:r>
              <a:rPr lang="en-US" sz="800" b="0" kern="1200" baseline="0" dirty="0">
                <a:solidFill>
                  <a:schemeClr val="tx1"/>
                </a:solidFill>
                <a:effectLst/>
                <a:latin typeface="+mn-lt"/>
                <a:ea typeface="+mn-ea"/>
                <a:cs typeface="Times New Roman" panose="02020603050405020304" pitchFamily="18" charset="0"/>
              </a:rPr>
              <a:t>Common food sources are: raw or undercooked chicken, turkey, and meat; eggs; unpasteurized (raw) milk and juice; raw fruits and vegetables</a:t>
            </a:r>
          </a:p>
          <a:p>
            <a:r>
              <a:rPr lang="en-US" sz="800" b="0" kern="1200" baseline="0" dirty="0">
                <a:solidFill>
                  <a:schemeClr val="tx1"/>
                </a:solidFill>
                <a:effectLst/>
                <a:latin typeface="+mn-lt"/>
                <a:ea typeface="+mn-ea"/>
                <a:cs typeface="Times New Roman" panose="02020603050405020304" pitchFamily="18" charset="0"/>
              </a:rPr>
              <a:t>Other sources are: Many animals, including backyard poultry, reptiles and amphibians, and rodents (pocket pets)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21 </a:t>
            </a:r>
            <a:r>
              <a:rPr lang="en-GB" sz="800" b="0" kern="1200" dirty="0">
                <a:solidFill>
                  <a:schemeClr val="tx1"/>
                </a:solidFill>
                <a:effectLst/>
                <a:latin typeface="+mn-lt"/>
                <a:ea typeface="+mn-ea"/>
                <a:cs typeface="+mn-cs"/>
              </a:rPr>
              <a:t>Intoxication at a music festival</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Concert arena (Public domain), Food truck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https://www.pexels.com/it-it/foto/vista-aerea-del-concerto-sui-terreni-1692695/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https://www.pexels.com/it-it/foto/uomo-e-donna-in-piedi-davanti-alla-bancarella-di-cibo-5779612/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127579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Computers and mobile phones are relevant evidence. It should be avoided that decontamination procedures disrupt the information they can provide. </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causes of the accident and the possibility of an act of sabotage/terrorism/revenge might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rgbClr val="C00000"/>
                </a:solidFill>
                <a:effectLst/>
                <a:latin typeface="+mn-lt"/>
                <a:ea typeface="+mn-ea"/>
                <a:cs typeface="+mn-cs"/>
              </a:rPr>
              <a:t>Instructions for the trainer:</a:t>
            </a:r>
            <a:endParaRPr lang="en-US" sz="800" kern="1200" dirty="0">
              <a:solidFill>
                <a:srgbClr val="C0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rgbClr val="C00000"/>
                </a:solidFill>
                <a:effectLst/>
                <a:latin typeface="+mn-lt"/>
                <a:ea typeface="+mn-ea"/>
                <a:cs typeface="+mn-cs"/>
              </a:rPr>
              <a:t>(The trainer should use the following</a:t>
            </a:r>
            <a:r>
              <a:rPr lang="en-US" sz="800" b="0" kern="1200" baseline="0" dirty="0">
                <a:solidFill>
                  <a:srgbClr val="C00000"/>
                </a:solidFill>
                <a:effectLst/>
                <a:latin typeface="+mn-lt"/>
                <a:ea typeface="+mn-ea"/>
                <a:cs typeface="+mn-cs"/>
              </a:rPr>
              <a:t> information at their convenience while moving to the following slides and discussing the scenario with the trainees).</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(dozens</a:t>
            </a:r>
            <a:r>
              <a:rPr lang="en-US" sz="800" kern="1200" baseline="0" dirty="0">
                <a:solidFill>
                  <a:schemeClr val="tx1"/>
                </a:solidFill>
                <a:effectLst/>
                <a:latin typeface="+mn-lt"/>
                <a:ea typeface="+mn-ea"/>
                <a:cs typeface="+mn-cs"/>
              </a:rPr>
              <a:t> of people)</a:t>
            </a:r>
            <a:r>
              <a:rPr lang="en-US" sz="800" kern="1200" dirty="0">
                <a:solidFill>
                  <a:schemeClr val="tx1"/>
                </a:solidFill>
                <a:effectLst/>
                <a:latin typeface="+mn-lt"/>
                <a:ea typeface="+mn-ea"/>
                <a:cs typeface="+mn-cs"/>
              </a:rPr>
              <a:t> starts to request healthcare assistance for stomach cramps, diarrhea and fever.</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Even</a:t>
            </a:r>
            <a:r>
              <a:rPr lang="en-US" sz="800" kern="1200" baseline="0" dirty="0">
                <a:solidFill>
                  <a:schemeClr val="tx1"/>
                </a:solidFill>
                <a:effectLst/>
                <a:latin typeface="+mn-lt"/>
                <a:ea typeface="+mn-ea"/>
                <a:cs typeface="+mn-cs"/>
              </a:rPr>
              <a:t> if the symptoms reported do not appear to be very severe, a growing concern must come from the increasing number of people seeking for assistance, especially those who are severely dehydrated, also considering the scarcity of equipment and medications to face a mass casualty event.</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endParaRPr lang="en-US" sz="800" b="0" kern="1200" baseline="0" dirty="0">
              <a:solidFill>
                <a:schemeClr val="tx1"/>
              </a:solidFill>
              <a:effectLst/>
              <a:latin typeface="+mn-lt"/>
              <a:ea typeface="+mn-ea"/>
              <a:cs typeface="+mn-cs"/>
            </a:endParaRPr>
          </a:p>
          <a:p>
            <a:endParaRPr lang="en-US" sz="800" dirty="0">
              <a:solidFill>
                <a:srgbClr val="C00000"/>
              </a:solidFill>
              <a:effectLst/>
              <a:latin typeface="+mn-lt"/>
              <a:ea typeface="Calibri" panose="020F0502020204030204" pitchFamily="34" charset="0"/>
              <a:cs typeface="Times New Roman" panose="02020603050405020304" pitchFamily="18" charset="0"/>
            </a:endParaRPr>
          </a:p>
          <a:p>
            <a:r>
              <a:rPr lang="en-US" sz="800" b="0" kern="1200" baseline="0" dirty="0">
                <a:solidFill>
                  <a:srgbClr val="C00000"/>
                </a:solidFill>
                <a:effectLst/>
                <a:latin typeface="+mn-lt"/>
                <a:ea typeface="+mn-ea"/>
                <a:cs typeface="+mn-cs"/>
              </a:rPr>
              <a:t>Now the trainees should reflect on what to do concerning: </a:t>
            </a:r>
            <a:r>
              <a:rPr lang="en-US" sz="800" b="0" kern="1200" dirty="0">
                <a:solidFill>
                  <a:srgbClr val="C00000"/>
                </a:solidFill>
                <a:effectLst/>
                <a:latin typeface="+mn-lt"/>
                <a:ea typeface="+mn-ea"/>
                <a:cs typeface="+mn-cs"/>
              </a:rPr>
              <a:t>Triage and treatment.</a:t>
            </a:r>
          </a:p>
          <a:p>
            <a:endParaRPr lang="en-US" sz="800" b="0" kern="1200" baseline="0" dirty="0">
              <a:solidFill>
                <a:srgbClr val="C00000"/>
              </a:solidFill>
              <a:effectLst/>
              <a:latin typeface="+mn-lt"/>
              <a:ea typeface="+mn-ea"/>
              <a:cs typeface="+mn-cs"/>
            </a:endParaRPr>
          </a:p>
          <a:p>
            <a:r>
              <a:rPr lang="nl-NL" sz="800" b="1" dirty="0">
                <a:solidFill>
                  <a:srgbClr val="C00000"/>
                </a:solidFill>
                <a:effectLst/>
                <a:latin typeface="+mn-lt"/>
                <a:ea typeface="Calibri" panose="020F0502020204030204" pitchFamily="34" charset="0"/>
                <a:cs typeface="Times New Roman" panose="02020603050405020304" pitchFamily="18" charset="0"/>
              </a:rPr>
              <a:t>Things to consider: </a:t>
            </a:r>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b="0" kern="1200" baseline="0" dirty="0">
                <a:solidFill>
                  <a:schemeClr val="tx1"/>
                </a:solidFill>
                <a:effectLst/>
                <a:latin typeface="+mn-lt"/>
                <a:ea typeface="+mn-ea"/>
                <a:cs typeface="Times New Roman" panose="02020603050405020304" pitchFamily="18" charset="0"/>
              </a:rPr>
              <a:t>Concerning Salmonella food borne infections, symptoms begin 6 hours to 6 days after exposure: Diarrhea, fever, stomach cramps, vomiting. </a:t>
            </a:r>
          </a:p>
          <a:p>
            <a:r>
              <a:rPr lang="en-US" sz="800" b="0" kern="1200" baseline="0" dirty="0">
                <a:solidFill>
                  <a:schemeClr val="tx1"/>
                </a:solidFill>
                <a:effectLst/>
                <a:latin typeface="+mn-lt"/>
                <a:ea typeface="+mn-ea"/>
                <a:cs typeface="Times New Roman" panose="02020603050405020304" pitchFamily="18" charset="0"/>
              </a:rPr>
              <a:t>Common food sources are: raw or undercooked chicken, turkey, and meat; eggs; unpasteurized (raw) milk and juice; raw fruits and vegetables</a:t>
            </a:r>
          </a:p>
          <a:p>
            <a:r>
              <a:rPr lang="en-US" sz="800" b="0" kern="1200" baseline="0" dirty="0">
                <a:solidFill>
                  <a:schemeClr val="tx1"/>
                </a:solidFill>
                <a:effectLst/>
                <a:latin typeface="+mn-lt"/>
                <a:ea typeface="+mn-ea"/>
                <a:cs typeface="Times New Roman" panose="02020603050405020304" pitchFamily="18" charset="0"/>
              </a:rPr>
              <a:t>Other sources are: Many animals, including backyard poultry, reptiles and amphibians, and rodents (pocket pets)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Concert arena (Public domain), Food truck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https://www.pexels.com/it-it/foto/vista-aerea-del-concerto-sui-terreni-1692695/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https://www.pexels.com/it-it/foto/uomo-e-donna-in-piedi-davanti-alla-bancarella-di-cibo-5779612/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35837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endParaRPr lang="en-US" sz="800" dirty="0">
              <a:effectLst/>
              <a:latin typeface="+mn-lt"/>
              <a:ea typeface="Calibri" panose="020F0502020204030204" pitchFamily="34" charset="0"/>
              <a:cs typeface="Times New Roman" panose="02020603050405020304" pitchFamily="18" charset="0"/>
            </a:endParaRPr>
          </a:p>
          <a:p>
            <a:endParaRPr lang="en-US" sz="800" kern="1200" dirty="0">
              <a:solidFill>
                <a:schemeClr val="tx1"/>
              </a:solidFill>
              <a:effectLst/>
              <a:latin typeface="+mn-lt"/>
              <a:ea typeface="+mn-ea"/>
              <a:cs typeface="Times New Roman" panose="02020603050405020304" pitchFamily="18" charset="0"/>
            </a:endParaRPr>
          </a:p>
          <a:p>
            <a:r>
              <a:rPr lang="en-US" sz="800" kern="1200" dirty="0">
                <a:solidFill>
                  <a:schemeClr val="tx1"/>
                </a:solidFill>
                <a:effectLst/>
                <a:latin typeface="+mn-lt"/>
                <a:ea typeface="+mn-ea"/>
                <a:cs typeface="Times New Roman" panose="02020603050405020304" pitchFamily="18" charset="0"/>
              </a:rPr>
              <a:t>Eventually</a:t>
            </a:r>
            <a:r>
              <a:rPr lang="en-US" sz="800" kern="1200" baseline="0" dirty="0">
                <a:solidFill>
                  <a:schemeClr val="tx1"/>
                </a:solidFill>
                <a:effectLst/>
                <a:latin typeface="+mn-lt"/>
                <a:ea typeface="+mn-ea"/>
                <a:cs typeface="Times New Roman" panose="02020603050405020304" pitchFamily="18" charset="0"/>
              </a:rPr>
              <a:t>: </a:t>
            </a: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more than 2000 people manifested food poisoning symptoms, </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more than 200 people requested advanced medical support</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- 50 people (children, elderly, immunocompromised) requested hospitalization</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- 2 affected </a:t>
            </a:r>
            <a:r>
              <a:rPr lang="en-US" sz="800" kern="1200" dirty="0" err="1">
                <a:solidFill>
                  <a:schemeClr val="tx1"/>
                </a:solidFill>
                <a:effectLst/>
                <a:latin typeface="+mn-lt"/>
                <a:ea typeface="+mn-ea"/>
                <a:cs typeface="+mn-cs"/>
              </a:rPr>
              <a:t>cardiopathic</a:t>
            </a:r>
            <a:r>
              <a:rPr lang="en-US" sz="800" kern="1200" dirty="0">
                <a:solidFill>
                  <a:schemeClr val="tx1"/>
                </a:solidFill>
                <a:effectLst/>
                <a:latin typeface="+mn-lt"/>
                <a:ea typeface="+mn-ea"/>
                <a:cs typeface="+mn-cs"/>
              </a:rPr>
              <a:t> subjects died because of hypovolemic shock while seeking for medical assistance in the overwhelmed point of care.</a:t>
            </a:r>
            <a:endParaRPr lang="it-IT"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employees exposed to chlorine.</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714667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21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en-US"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starts to request healthcare assistance for stomach cramps, diarrhea and fever. </a:t>
            </a:r>
            <a:endParaRPr lang="it-IT" sz="800" kern="120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GB" sz="800" kern="1200" baseline="0" noProof="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a:t>
            </a:r>
            <a:endParaRPr lang="en-GB" sz="800" kern="1200" noProof="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it is not easy to immediately discriminate between biological agents just by the symptoms. </a:t>
            </a:r>
          </a:p>
          <a:p>
            <a:r>
              <a:rPr lang="en-US" sz="800" b="0" kern="1200" baseline="0" dirty="0">
                <a:solidFill>
                  <a:schemeClr val="tx1"/>
                </a:solidFill>
                <a:effectLst/>
                <a:latin typeface="+mn-lt"/>
                <a:ea typeface="+mn-ea"/>
                <a:cs typeface="Times New Roman" panose="02020603050405020304" pitchFamily="18" charset="0"/>
              </a:rPr>
              <a:t>Concerning Salmonella food borne infections, symptoms begin 6 hours to 6 days after exposure: Diarrhea, fever, stomach cramps, vomiting. </a:t>
            </a:r>
          </a:p>
          <a:p>
            <a:r>
              <a:rPr lang="en-US" sz="800" b="0" kern="1200" baseline="0" dirty="0">
                <a:solidFill>
                  <a:schemeClr val="tx1"/>
                </a:solidFill>
                <a:effectLst/>
                <a:latin typeface="+mn-lt"/>
                <a:ea typeface="+mn-ea"/>
                <a:cs typeface="Times New Roman" panose="02020603050405020304" pitchFamily="18" charset="0"/>
              </a:rPr>
              <a:t>Common food sources are: raw or undercooked chicken, turkey, and meat; eggs; unpasteurized (raw) milk and juice; raw fruits and vegetables</a:t>
            </a:r>
          </a:p>
          <a:p>
            <a:r>
              <a:rPr lang="en-US" sz="800" b="0" kern="1200" baseline="0" dirty="0">
                <a:solidFill>
                  <a:schemeClr val="tx1"/>
                </a:solidFill>
                <a:effectLst/>
                <a:latin typeface="+mn-lt"/>
                <a:ea typeface="+mn-ea"/>
                <a:cs typeface="Times New Roman" panose="02020603050405020304" pitchFamily="18" charset="0"/>
              </a:rPr>
              <a:t>Other sources are: Many animals, including backyard poultry, reptiles and amphibians, and rodents (pocket pets)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symptoms reported by the affected people, trainees should be alarmed by the sudden increase of people seeking medical support for the same reasons.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kern="1200" baseline="0" dirty="0">
                <a:solidFill>
                  <a:schemeClr val="tx1"/>
                </a:solidFill>
                <a:effectLst/>
                <a:latin typeface="+mn-lt"/>
                <a:ea typeface="+mn-ea"/>
                <a:cs typeface="Times New Roman" panose="02020603050405020304" pitchFamily="18" charset="0"/>
              </a:rPr>
              <a:t>Due to the scale of casualties, t</a:t>
            </a:r>
            <a:r>
              <a:rPr lang="en-US" sz="800" b="1" kern="1200" baseline="0" dirty="0">
                <a:solidFill>
                  <a:schemeClr val="tx1"/>
                </a:solidFill>
                <a:effectLst/>
                <a:latin typeface="+mn-lt"/>
                <a:ea typeface="+mn-ea"/>
                <a:cs typeface="+mn-cs"/>
              </a:rPr>
              <a:t>his scenario should be treated as a major incident that may require a high number of resources from more emergency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Casualty #3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YELLOW (Delayed)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YELLOW</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522741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Casualty #4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40481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21 Emergency call –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21 Emergency call –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6.1_21_a and 6.1_21_b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starts to request healthcare assistance for stomach cramps, diarrhea and fever. At the same time, several people who attended only on day 1 and are now back home in their country of origin are contacting the emergency numbers to request medical support for the same symptoms.</a:t>
            </a:r>
            <a:endParaRPr lang="it-IT" sz="800" kern="1200" dirty="0">
              <a:solidFill>
                <a:schemeClr val="tx1"/>
              </a:solidFill>
              <a:effectLst/>
              <a:latin typeface="+mn-lt"/>
              <a:ea typeface="+mn-ea"/>
              <a:cs typeface="+mn-cs"/>
            </a:endParaRPr>
          </a:p>
          <a:p>
            <a:endParaRPr lang="en-US" sz="800" dirty="0">
              <a:solidFill>
                <a:srgbClr val="C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high number of similar call, </a:t>
            </a:r>
            <a:r>
              <a:rPr lang="nl-NL" sz="800" dirty="0">
                <a:effectLst/>
                <a:latin typeface="+mn-lt"/>
                <a:ea typeface="Calibri" panose="020F0502020204030204" pitchFamily="34" charset="0"/>
                <a:cs typeface="Times New Roman" panose="02020603050405020304" pitchFamily="18" charset="0"/>
              </a:rPr>
              <a:t>the DO might be able to identify the accident as a common</a:t>
            </a:r>
            <a:r>
              <a:rPr lang="nl-NL" sz="800" baseline="0" dirty="0">
                <a:effectLst/>
                <a:latin typeface="+mn-lt"/>
                <a:ea typeface="Calibri" panose="020F0502020204030204" pitchFamily="34" charset="0"/>
                <a:cs typeface="Times New Roman" panose="02020603050405020304" pitchFamily="18" charset="0"/>
              </a:rPr>
              <a:t> source food poisoning</a:t>
            </a:r>
            <a:r>
              <a:rPr lang="nl-NL" sz="800" dirty="0">
                <a:effectLst/>
                <a:latin typeface="+mn-lt"/>
                <a:ea typeface="Calibri" panose="020F0502020204030204" pitchFamily="34" charset="0"/>
                <a:cs typeface="Times New Roman" panose="02020603050405020304" pitchFamily="18" charset="0"/>
              </a:rPr>
              <a:t>.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Information of a mass casualty emergency at the concert venue should be circulating between health emergency services, and probably also on social media. The DO should then be alerted.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21 Emergency call –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starts to request healthcare assistance for stomach cramps, diarrhea and fever. At the same time, several people who attended only on day 1 and are now back home in their country of origin are contacting the emergency numbers to request medical support for the same symptoms.</a:t>
            </a:r>
            <a:endParaRPr lang="it-IT" sz="800" kern="1200" dirty="0">
              <a:solidFill>
                <a:schemeClr val="tx1"/>
              </a:solidFill>
              <a:effectLst/>
              <a:latin typeface="+mn-lt"/>
              <a:ea typeface="+mn-ea"/>
              <a:cs typeface="+mn-cs"/>
            </a:endParaRPr>
          </a:p>
          <a:p>
            <a:endParaRPr lang="en-US" sz="800" dirty="0">
              <a:solidFill>
                <a:srgbClr val="C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high number of similar call, </a:t>
            </a:r>
            <a:r>
              <a:rPr lang="nl-NL" sz="800" dirty="0">
                <a:effectLst/>
                <a:latin typeface="+mn-lt"/>
                <a:ea typeface="Calibri" panose="020F0502020204030204" pitchFamily="34" charset="0"/>
                <a:cs typeface="Times New Roman" panose="02020603050405020304" pitchFamily="18" charset="0"/>
              </a:rPr>
              <a:t>the DO might be able to identify the accident as a common</a:t>
            </a:r>
            <a:r>
              <a:rPr lang="nl-NL" sz="800" baseline="0" dirty="0">
                <a:effectLst/>
                <a:latin typeface="+mn-lt"/>
                <a:ea typeface="Calibri" panose="020F0502020204030204" pitchFamily="34" charset="0"/>
                <a:cs typeface="Times New Roman" panose="02020603050405020304" pitchFamily="18" charset="0"/>
              </a:rPr>
              <a:t> source food poisoning</a:t>
            </a:r>
            <a:r>
              <a:rPr lang="nl-NL" sz="800" dirty="0">
                <a:effectLst/>
                <a:latin typeface="+mn-lt"/>
                <a:ea typeface="Calibri" panose="020F0502020204030204" pitchFamily="34" charset="0"/>
                <a:cs typeface="Times New Roman" panose="02020603050405020304" pitchFamily="18" charset="0"/>
              </a:rPr>
              <a:t>.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Information of a mass casualty emergency at the concert venue should be circulating between health emergency services, and probably also on social media. The DO should then be alerted.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dirty="0">
                <a:solidFill>
                  <a:schemeClr val="tx1"/>
                </a:solidFill>
                <a:effectLst/>
                <a:latin typeface="+mn-lt"/>
                <a:ea typeface="+mn-ea"/>
                <a:cs typeface="+mn-cs"/>
              </a:rPr>
              <a:t>DO: When did the first</a:t>
            </a:r>
            <a:r>
              <a:rPr lang="en-GB" sz="800" b="1" i="0" u="none" strike="noStrike" kern="1200" baseline="0" dirty="0">
                <a:solidFill>
                  <a:schemeClr val="tx1"/>
                </a:solidFill>
                <a:effectLst/>
                <a:latin typeface="+mn-lt"/>
                <a:ea typeface="+mn-ea"/>
                <a:cs typeface="+mn-cs"/>
              </a:rPr>
              <a:t> symptoms appear?</a:t>
            </a:r>
            <a:endParaRPr lang="it-IT" sz="800" b="0" i="0" u="none" strike="noStrike" kern="1200" dirty="0">
              <a:solidFill>
                <a:schemeClr val="tx1"/>
              </a:solidFill>
              <a:effectLst/>
              <a:latin typeface="+mn-lt"/>
              <a:ea typeface="+mn-ea"/>
              <a:cs typeface="+mn-cs"/>
            </a:endParaRPr>
          </a:p>
          <a:p>
            <a:pPr rtl="0" eaLnBrk="1" fontAlgn="t" latinLnBrk="0" hangingPunct="1"/>
            <a:r>
              <a:rPr lang="en-GB" sz="800" b="0" i="1" u="none" strike="noStrike" kern="1200" dirty="0">
                <a:solidFill>
                  <a:schemeClr val="tx1"/>
                </a:solidFill>
                <a:effectLst/>
                <a:latin typeface="+mn-lt"/>
                <a:ea typeface="+mn-ea"/>
                <a:cs typeface="+mn-cs"/>
              </a:rPr>
              <a:t>The</a:t>
            </a:r>
            <a:r>
              <a:rPr lang="en-GB" sz="800" b="0" i="1" u="none" strike="noStrike" kern="1200" baseline="0" dirty="0">
                <a:solidFill>
                  <a:schemeClr val="tx1"/>
                </a:solidFill>
                <a:effectLst/>
                <a:latin typeface="+mn-lt"/>
                <a:ea typeface="+mn-ea"/>
                <a:cs typeface="+mn-cs"/>
              </a:rPr>
              <a:t> caller reports that the stomach cramps started early in the morning</a:t>
            </a:r>
            <a:endParaRPr lang="it-IT" sz="800" b="0" i="0" u="none" strike="noStrike" kern="1200" dirty="0">
              <a:solidFill>
                <a:schemeClr val="tx1"/>
              </a:solidFill>
              <a:effectLst/>
              <a:latin typeface="+mn-lt"/>
              <a:ea typeface="+mn-ea"/>
              <a:cs typeface="+mn-cs"/>
            </a:endParaRPr>
          </a:p>
          <a:p>
            <a:pPr rtl="0" eaLnBrk="1" fontAlgn="t" latinLnBrk="0" hangingPunct="1"/>
            <a:r>
              <a:rPr lang="en-GB" sz="800" b="1" i="0" u="none" strike="noStrike" kern="1200" baseline="0" dirty="0">
                <a:solidFill>
                  <a:schemeClr val="tx1"/>
                </a:solidFill>
                <a:effectLst/>
                <a:latin typeface="+mn-lt"/>
                <a:ea typeface="+mn-ea"/>
                <a:cs typeface="+mn-cs"/>
              </a:rPr>
              <a:t>DO: Did other people had the same meals?</a:t>
            </a:r>
            <a:endParaRPr lang="it-IT" sz="800" b="1" i="0" u="none" strike="noStrike" kern="1200" dirty="0">
              <a:solidFill>
                <a:schemeClr val="tx1"/>
              </a:solidFill>
              <a:effectLst/>
              <a:latin typeface="+mn-lt"/>
              <a:ea typeface="+mn-ea"/>
              <a:cs typeface="+mn-cs"/>
            </a:endParaRPr>
          </a:p>
          <a:p>
            <a:pPr rtl="0" eaLnBrk="1" fontAlgn="t" latinLnBrk="0" hangingPunct="1"/>
            <a:r>
              <a:rPr lang="en-GB" sz="800" b="0" i="1" u="none" strike="noStrike" kern="1200" baseline="0" dirty="0">
                <a:solidFill>
                  <a:schemeClr val="tx1"/>
                </a:solidFill>
                <a:effectLst/>
                <a:latin typeface="+mn-lt"/>
                <a:ea typeface="+mn-ea"/>
                <a:cs typeface="+mn-cs"/>
              </a:rPr>
              <a:t>The caller reports that his daughter and wife had a slice of pizza as well</a:t>
            </a:r>
            <a:endParaRPr lang="it-IT" sz="800" b="0" i="0" u="none" strike="noStrike" kern="1200" dirty="0">
              <a:solidFill>
                <a:schemeClr val="tx1"/>
              </a:solidFill>
              <a:effectLst/>
              <a:latin typeface="+mn-lt"/>
              <a:ea typeface="+mn-ea"/>
              <a:cs typeface="+mn-cs"/>
            </a:endParaRPr>
          </a:p>
          <a:p>
            <a:pPr rtl="0" eaLnBrk="1" fontAlgn="t" latinLnBrk="0" hangingPunct="1"/>
            <a:r>
              <a:rPr lang="en-GB" sz="800" b="1" i="0" u="none" strike="noStrike" kern="1200" baseline="0" dirty="0">
                <a:solidFill>
                  <a:schemeClr val="tx1"/>
                </a:solidFill>
                <a:effectLst/>
                <a:latin typeface="+mn-lt"/>
                <a:ea typeface="+mn-ea"/>
                <a:cs typeface="+mn-cs"/>
              </a:rPr>
              <a:t>DO: Are these other people showing any symptoms</a:t>
            </a:r>
            <a:endParaRPr lang="it-IT" sz="800" b="1" i="0" u="none" strike="noStrike" kern="1200" dirty="0">
              <a:solidFill>
                <a:schemeClr val="tx1"/>
              </a:solidFill>
              <a:effectLst/>
              <a:latin typeface="+mn-lt"/>
              <a:ea typeface="+mn-ea"/>
              <a:cs typeface="+mn-cs"/>
            </a:endParaRPr>
          </a:p>
          <a:p>
            <a:pPr rtl="0" eaLnBrk="1" fontAlgn="t" latinLnBrk="0" hangingPunct="1"/>
            <a:r>
              <a:rPr lang="en-GB" sz="800" b="0" i="1" u="none" strike="noStrike" kern="1200" baseline="0" dirty="0">
                <a:solidFill>
                  <a:schemeClr val="tx1"/>
                </a:solidFill>
                <a:effectLst/>
                <a:latin typeface="+mn-lt"/>
                <a:ea typeface="+mn-ea"/>
                <a:cs typeface="+mn-cs"/>
              </a:rPr>
              <a:t>The caller reports that his daughter and wife are not showing any symptoms</a:t>
            </a:r>
            <a:endParaRPr lang="it-IT" sz="800" b="0" i="0" u="none" strike="noStrike"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21 Emergency call –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about people coming from the music festival now reporting symptoms of food poisoning, at the same time, DO might have been informed about the mass casualty event at the venue of the music festival and be prepared to receive phone calls from people who attended the event. </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starts to request healthcare assistance for stomach cramps, diarrhea and fever. At the same time, several people who attended only on day 1 and are now back home in their country of origin are contacting the emergency numbers to request medical support for the same symptoms.</a:t>
            </a:r>
            <a:endParaRPr lang="it-IT" sz="800" kern="1200" dirty="0">
              <a:solidFill>
                <a:schemeClr val="tx1"/>
              </a:solidFill>
              <a:effectLst/>
              <a:latin typeface="+mn-lt"/>
              <a:ea typeface="+mn-ea"/>
              <a:cs typeface="+mn-cs"/>
            </a:endParaRPr>
          </a:p>
          <a:p>
            <a:endParaRPr lang="en-US" sz="800" dirty="0">
              <a:solidFill>
                <a:srgbClr val="C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dirty="0">
                <a:effectLst/>
                <a:latin typeface="+mn-lt"/>
                <a:ea typeface="Calibri" panose="020F0502020204030204" pitchFamily="34" charset="0"/>
                <a:cs typeface="Times New Roman" panose="02020603050405020304" pitchFamily="18" charset="0"/>
              </a:rPr>
              <a:t>Things</a:t>
            </a:r>
            <a:r>
              <a:rPr lang="nl-NL" sz="800" b="1" baseline="0" dirty="0">
                <a:effectLst/>
                <a:latin typeface="+mn-lt"/>
                <a:ea typeface="Calibri" panose="020F0502020204030204" pitchFamily="34" charset="0"/>
                <a:cs typeface="Times New Roman" panose="02020603050405020304" pitchFamily="18" charset="0"/>
              </a:rPr>
              <a:t> to consider: </a:t>
            </a: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high number of similar call, </a:t>
            </a:r>
            <a:r>
              <a:rPr lang="nl-NL" sz="800" dirty="0">
                <a:effectLst/>
                <a:latin typeface="+mn-lt"/>
                <a:ea typeface="Calibri" panose="020F0502020204030204" pitchFamily="34" charset="0"/>
                <a:cs typeface="Times New Roman" panose="02020603050405020304" pitchFamily="18" charset="0"/>
              </a:rPr>
              <a:t>the DO might be able to identify the accident as a common</a:t>
            </a:r>
            <a:r>
              <a:rPr lang="nl-NL" sz="800" baseline="0" dirty="0">
                <a:effectLst/>
                <a:latin typeface="+mn-lt"/>
                <a:ea typeface="Calibri" panose="020F0502020204030204" pitchFamily="34" charset="0"/>
                <a:cs typeface="Times New Roman" panose="02020603050405020304" pitchFamily="18" charset="0"/>
              </a:rPr>
              <a:t> source food poisoning</a:t>
            </a:r>
            <a:r>
              <a:rPr lang="nl-NL" sz="800" dirty="0">
                <a:effectLst/>
                <a:latin typeface="+mn-lt"/>
                <a:ea typeface="Calibri" panose="020F0502020204030204" pitchFamily="34" charset="0"/>
                <a:cs typeface="Times New Roman" panose="02020603050405020304" pitchFamily="18" charset="0"/>
              </a:rPr>
              <a:t>.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Information of a mass casualty emergency at the concert venue should be circulating between health emergency services, and probably also on social media. The DO should then be alerted.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21 Emergency call –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about people coming from the music festival now reporting symptoms of food poisoning, at the same time, DO might have been informed about the mass casualty event at the venue of the music festival and be prepared to receive phone calls from people who attended the event. </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starts to request healthcare assistance for stomach cramps, diarrhea and fever. At the same time, several people who attended only on day 1 and are now back home in their country of origin are contacting the emergency numbers to request medical support for the same symptoms.</a:t>
            </a:r>
            <a:endParaRPr lang="it-IT" sz="800" kern="1200" dirty="0">
              <a:solidFill>
                <a:schemeClr val="tx1"/>
              </a:solidFill>
              <a:effectLst/>
              <a:latin typeface="+mn-lt"/>
              <a:ea typeface="+mn-ea"/>
              <a:cs typeface="+mn-cs"/>
            </a:endParaRPr>
          </a:p>
          <a:p>
            <a:endParaRPr lang="en-US" sz="800" dirty="0">
              <a:solidFill>
                <a:srgbClr val="C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1" kern="1200" baseline="0" dirty="0">
              <a:solidFill>
                <a:schemeClr val="tx1"/>
              </a:solidFill>
              <a:effectLst/>
              <a:latin typeface="+mn-lt"/>
              <a:ea typeface="+mn-ea"/>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b="1" dirty="0">
                <a:effectLst/>
                <a:latin typeface="+mn-lt"/>
                <a:ea typeface="Calibri" panose="020F0502020204030204" pitchFamily="34" charset="0"/>
                <a:cs typeface="Times New Roman" panose="02020603050405020304" pitchFamily="18" charset="0"/>
              </a:rPr>
              <a:t>Things</a:t>
            </a:r>
            <a:r>
              <a:rPr lang="nl-NL" sz="800" b="1" baseline="0" dirty="0">
                <a:effectLst/>
                <a:latin typeface="+mn-lt"/>
                <a:ea typeface="Calibri" panose="020F0502020204030204" pitchFamily="34" charset="0"/>
                <a:cs typeface="Times New Roman" panose="02020603050405020304" pitchFamily="18" charset="0"/>
              </a:rPr>
              <a:t> to consider: </a:t>
            </a:r>
            <a:r>
              <a:rPr lang="nl-NL" sz="800" dirty="0">
                <a:effectLst/>
                <a:latin typeface="+mn-lt"/>
                <a:ea typeface="Calibri" panose="020F0502020204030204" pitchFamily="34" charset="0"/>
                <a:cs typeface="Times New Roman" panose="02020603050405020304" pitchFamily="18" charset="0"/>
              </a:rPr>
              <a:t>Based on the symptoms of the victims,</a:t>
            </a:r>
            <a:r>
              <a:rPr lang="nl-NL" sz="800" baseline="0" dirty="0">
                <a:effectLst/>
                <a:latin typeface="+mn-lt"/>
                <a:ea typeface="Calibri" panose="020F0502020204030204" pitchFamily="34" charset="0"/>
                <a:cs typeface="Times New Roman" panose="02020603050405020304" pitchFamily="18" charset="0"/>
              </a:rPr>
              <a:t> and the high number of similar call, </a:t>
            </a:r>
            <a:r>
              <a:rPr lang="nl-NL" sz="800" dirty="0">
                <a:effectLst/>
                <a:latin typeface="+mn-lt"/>
                <a:ea typeface="Calibri" panose="020F0502020204030204" pitchFamily="34" charset="0"/>
                <a:cs typeface="Times New Roman" panose="02020603050405020304" pitchFamily="18" charset="0"/>
              </a:rPr>
              <a:t>the DO might be able to identify the accident as a common</a:t>
            </a:r>
            <a:r>
              <a:rPr lang="nl-NL" sz="800" baseline="0" dirty="0">
                <a:effectLst/>
                <a:latin typeface="+mn-lt"/>
                <a:ea typeface="Calibri" panose="020F0502020204030204" pitchFamily="34" charset="0"/>
                <a:cs typeface="Times New Roman" panose="02020603050405020304" pitchFamily="18" charset="0"/>
              </a:rPr>
              <a:t> source food poisoning</a:t>
            </a:r>
            <a:r>
              <a:rPr lang="nl-NL" sz="800" dirty="0">
                <a:effectLst/>
                <a:latin typeface="+mn-lt"/>
                <a:ea typeface="Calibri" panose="020F0502020204030204" pitchFamily="34" charset="0"/>
                <a:cs typeface="Times New Roman" panose="02020603050405020304" pitchFamily="18" charset="0"/>
              </a:rPr>
              <a:t>.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kern="1200" baseline="0" dirty="0">
                <a:solidFill>
                  <a:schemeClr val="tx1"/>
                </a:solidFill>
                <a:effectLst/>
                <a:latin typeface="+mn-lt"/>
                <a:ea typeface="+mn-ea"/>
                <a:cs typeface="+mn-cs"/>
              </a:rPr>
              <a:t>Information of a mass casualty emergency at the concert venue should be circulating between health emergency services, and probably also on social media. The DO should then be alerted.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results is to verify trainees’ knowledge concerning medical segregation in case of chemical agent intoxication.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The aim is to verify the trainees’ practical skills in triage categorization </a:t>
            </a:r>
            <a:r>
              <a:rPr lang="pl-PL" sz="900" kern="1200" dirty="0">
                <a:solidFill>
                  <a:schemeClr val="tx1"/>
                </a:solidFill>
                <a:effectLst/>
                <a:latin typeface="+mn-lt"/>
                <a:ea typeface="+mn-ea"/>
                <a:cs typeface="+mn-cs"/>
              </a:rPr>
              <a:t>in </a:t>
            </a:r>
            <a:r>
              <a:rPr lang="en-US" sz="900" kern="1200" dirty="0">
                <a:solidFill>
                  <a:schemeClr val="tx1"/>
                </a:solidFill>
                <a:effectLst/>
                <a:latin typeface="+mn-lt"/>
                <a:ea typeface="+mn-ea"/>
                <a:cs typeface="+mn-cs"/>
              </a:rPr>
              <a:t>possible chemical agent intoxication</a:t>
            </a:r>
            <a:r>
              <a:rPr lang="pl-PL" sz="9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9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provided. </a:t>
            </a:r>
            <a:r>
              <a:rPr lang="en-US" sz="900" kern="1200" noProof="0" dirty="0">
                <a:solidFill>
                  <a:schemeClr val="tx1"/>
                </a:solidFill>
                <a:effectLst/>
                <a:latin typeface="+mn-lt"/>
                <a:ea typeface="+mn-ea"/>
                <a:cs typeface="+mn-cs"/>
              </a:rPr>
              <a:t>The trainer should divide the trainees in working groups. The established groups should choose their spokesperson. The information obtained during the presentation should be provided to the trainer only via the spokesperson.</a:t>
            </a:r>
            <a:endParaRPr lang="en-US" sz="9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Detailed description</a:t>
            </a:r>
            <a:r>
              <a:rPr lang="pl-PL" sz="900" kern="1200" dirty="0">
                <a:solidFill>
                  <a:schemeClr val="tx1"/>
                </a:solidFill>
                <a:effectLst/>
                <a:latin typeface="+mn-lt"/>
                <a:ea typeface="+mn-ea"/>
                <a:cs typeface="+mn-cs"/>
              </a:rPr>
              <a:t>s</a:t>
            </a:r>
            <a:r>
              <a:rPr lang="en-US" sz="900" kern="1200" dirty="0">
                <a:solidFill>
                  <a:schemeClr val="tx1"/>
                </a:solidFill>
                <a:effectLst/>
                <a:latin typeface="+mn-lt"/>
                <a:ea typeface="+mn-ea"/>
                <a:cs typeface="+mn-cs"/>
              </a:rPr>
              <a:t> are provided in the slide notes.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MELODY Logo</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MELODY</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a:t>
            </a: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agent(s) involved. Differently</a:t>
            </a:r>
            <a:r>
              <a:rPr lang="en-US" sz="800" b="0" kern="1200" baseline="0" dirty="0">
                <a:solidFill>
                  <a:schemeClr val="tx1"/>
                </a:solidFill>
                <a:effectLst/>
                <a:latin typeface="+mn-lt"/>
                <a:ea typeface="+mn-ea"/>
                <a:cs typeface="Times New Roman" panose="02020603050405020304" pitchFamily="18" charset="0"/>
              </a:rPr>
              <a:t> from chemical agents, it is not easy to immediately discriminate between biological agents just by the symptoms, therefore these might not </a:t>
            </a:r>
            <a:r>
              <a:rPr lang="en-US" sz="800" kern="1200" noProof="0" dirty="0">
                <a:solidFill>
                  <a:schemeClr val="tx1"/>
                </a:solidFill>
                <a:effectLst/>
                <a:latin typeface="+mn-lt"/>
                <a:ea typeface="+mn-ea"/>
                <a:cs typeface="+mn-cs"/>
              </a:rPr>
              <a:t>be the indicators of an intoxication related to the ingestion of food.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2</a:t>
            </a:r>
            <a:r>
              <a:rPr lang="en-US" sz="800" kern="1200" dirty="0">
                <a:solidFill>
                  <a:schemeClr val="tx1"/>
                </a:solidFill>
                <a:effectLst/>
                <a:latin typeface="+mn-lt"/>
                <a:ea typeface="+mn-ea"/>
                <a:cs typeface="+mn-cs"/>
              </a:rPr>
              <a:t>, within few hours, a growing number of attendees (dozens</a:t>
            </a:r>
            <a:r>
              <a:rPr lang="en-US" sz="800" kern="1200" baseline="0" dirty="0">
                <a:solidFill>
                  <a:schemeClr val="tx1"/>
                </a:solidFill>
                <a:effectLst/>
                <a:latin typeface="+mn-lt"/>
                <a:ea typeface="+mn-ea"/>
                <a:cs typeface="+mn-cs"/>
              </a:rPr>
              <a:t> of people)</a:t>
            </a:r>
            <a:r>
              <a:rPr lang="en-US" sz="800" kern="1200" dirty="0">
                <a:solidFill>
                  <a:schemeClr val="tx1"/>
                </a:solidFill>
                <a:effectLst/>
                <a:latin typeface="+mn-lt"/>
                <a:ea typeface="+mn-ea"/>
                <a:cs typeface="+mn-cs"/>
              </a:rPr>
              <a:t> starts to request healthcare assistance for stomach cramps, diarrhea and fever.</a:t>
            </a:r>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Even</a:t>
            </a:r>
            <a:r>
              <a:rPr lang="en-US" sz="800" kern="1200" baseline="0" dirty="0">
                <a:solidFill>
                  <a:schemeClr val="tx1"/>
                </a:solidFill>
                <a:effectLst/>
                <a:latin typeface="+mn-lt"/>
                <a:ea typeface="+mn-ea"/>
                <a:cs typeface="+mn-cs"/>
              </a:rPr>
              <a:t> if the symptoms reported do not appear to be very severe, a growing concern must come from the increasing number of people seeking for assistance, especially those who are severely dehydrated, also considering the scarcity of equipment and medications to face a mass casualty event.</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endParaRPr lang="en-US" sz="800" b="0" kern="1200" baseline="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following information at this point of the scenario</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total:</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more than 2000 people manifested food poisoning symptoms,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more than 200 people requested advanced medical support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- 50 people (children, elderly, immunocompromised) requested hospitalization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- 2 affected cardiopathic subjects died because of hypovolemic shock while seeking for medical assistance in the overwhelmed point of care.</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Concert arena (Public domain), Food truck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https://www.pexels.com/it-it/foto/vista-aerea-del-concerto-sui-terreni-1692695/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https://www.pexels.com/it-it/foto/uomo-e-donna-in-piedi-davanti-alla-bancarella-di-cibo-5779612/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t>Unintentional contamination of food or drinks</a:t>
            </a:r>
            <a:endParaRPr lang="pl-PL" sz="800" dirty="0"/>
          </a:p>
          <a:p>
            <a:pPr marL="171450" indent="-171450">
              <a:buFontTx/>
              <a:buChar char="-"/>
            </a:pPr>
            <a:r>
              <a:rPr lang="en-US" sz="800" dirty="0"/>
              <a:t>Lack of hygienic measures of the many food trucks present on the scene</a:t>
            </a:r>
          </a:p>
          <a:p>
            <a:pPr marL="171450" indent="-171450">
              <a:buFontTx/>
              <a:buChar char="-"/>
            </a:pPr>
            <a:r>
              <a:rPr lang="en-US" sz="800" dirty="0"/>
              <a:t>Lack of adequate sanitation or breakage of sewage system</a:t>
            </a:r>
          </a:p>
          <a:p>
            <a:pPr marL="171450" indent="-171450">
              <a:buFontTx/>
              <a:buChar char="-"/>
            </a:pPr>
            <a:r>
              <a:rPr lang="en-US" sz="800" dirty="0"/>
              <a:t>Erroneous procedures by food handlers</a:t>
            </a:r>
          </a:p>
          <a:p>
            <a:pPr marL="171450" indent="-171450">
              <a:buFontTx/>
              <a:buChar char="-"/>
            </a:pPr>
            <a:endParaRPr lang="en-US" sz="800" dirty="0"/>
          </a:p>
          <a:p>
            <a:r>
              <a:rPr lang="en-US" sz="800" dirty="0"/>
              <a:t>Intentional contamination of food or drinks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Intentional release of a biological agent with a terrorist or criminal aim. (</a:t>
            </a:r>
            <a:r>
              <a:rPr lang="en-US" sz="800" b="1" dirty="0"/>
              <a:t>This option cannot be discarded at this point of the scenario; in fact, it will eventually be found out </a:t>
            </a:r>
            <a:r>
              <a:rPr lang="en-GB" sz="800" b="1" dirty="0"/>
              <a:t>that the mass intoxication was deliberate</a:t>
            </a:r>
            <a:r>
              <a:rPr lang="en-US" sz="800"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Sabotage cannot be ruled out.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p>
          <a:p>
            <a:r>
              <a:rPr lang="en-GB" sz="800" dirty="0"/>
              <a:t>Environmental causes </a:t>
            </a:r>
            <a:endParaRPr lang="pl-PL" sz="8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It’s a hot summer day and many people need assistance for heat-related illnesses.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Possible dehydration.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Possible abuse of alcohol or substances.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t>There is a chance that the intoxication is caused by environmental factors not related with the festival, although this could cause the involvement of everybody present in the venue.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Based on the description of the scenario, the intoxication </a:t>
            </a:r>
            <a:r>
              <a:rPr lang="en-GB" sz="800" kern="1200" noProof="0" dirty="0">
                <a:solidFill>
                  <a:schemeClr val="tx1"/>
                </a:solidFill>
                <a:effectLst/>
                <a:latin typeface="+mn-lt"/>
                <a:ea typeface="+mn-ea"/>
                <a:cs typeface="+mn-cs"/>
              </a:rPr>
              <a:t>was caused by a well-organized group of activists fighting against a pharmaceutical company sponsor of the festival. They poisoned 5kg Mayonnaise buckets of several food trucks with antimicrobial resistant Salmonella </a:t>
            </a:r>
            <a:r>
              <a:rPr lang="en-GB" sz="800" kern="1200" noProof="0" dirty="0" err="1">
                <a:solidFill>
                  <a:schemeClr val="tx1"/>
                </a:solidFill>
                <a:effectLst/>
                <a:latin typeface="+mn-lt"/>
                <a:ea typeface="+mn-ea"/>
                <a:cs typeface="+mn-cs"/>
              </a:rPr>
              <a:t>thyphi</a:t>
            </a:r>
            <a:r>
              <a:rPr lang="en-GB" sz="800" kern="1200" noProof="0" dirty="0">
                <a:solidFill>
                  <a:schemeClr val="tx1"/>
                </a:solidFill>
                <a:effectLst/>
                <a:latin typeface="+mn-lt"/>
                <a:ea typeface="+mn-ea"/>
                <a:cs typeface="+mn-cs"/>
              </a:rPr>
              <a:t> in the attempt to fake an accidental foodborne outbreak due to the lack of hygiene and cold chain maintenance</a:t>
            </a:r>
            <a:r>
              <a:rPr lang="en-US" sz="800" dirty="0"/>
              <a:t>. Further investigation into this matter will be necessary.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panic, which create difficulties in properly executing the appropriate emergency procedures. In this scenario, however, it is probably necessary to inform the media to warn the people who attended only day 1 of the festival and are now experiencing the same health problems.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193309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21 </a:t>
            </a:r>
            <a:r>
              <a:rPr lang="en-GB" sz="800" dirty="0">
                <a:latin typeface="+mn-lt"/>
              </a:rPr>
              <a:t>Intoxication at a music festival</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Concert arena (Public domain), Food truck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https://www.pexels.com/it-it/foto/vista-aerea-del-concerto-sui-terreni-1692695/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https://www.pexels.com/it-it/foto/uomo-e-donna-in-piedi-davanti-alla-bancarella-di-cibo-5779612/ </a:t>
            </a:r>
            <a:r>
              <a:rPr lang="en-US" sz="800" b="0" kern="1200">
                <a:solidFill>
                  <a:schemeClr val="tx1"/>
                </a:solidFill>
                <a:effectLst/>
                <a:latin typeface="+mn-lt"/>
                <a:ea typeface="+mn-ea"/>
                <a:cs typeface="+mn-cs"/>
              </a:rPr>
              <a:t>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700" kern="1200" dirty="0">
                <a:solidFill>
                  <a:schemeClr val="tx1"/>
                </a:solidFill>
                <a:effectLst/>
                <a:latin typeface="+mn-lt"/>
                <a:ea typeface="+mn-ea"/>
                <a:cs typeface="+mn-cs"/>
              </a:rPr>
              <a:t>Explain that </a:t>
            </a:r>
            <a:r>
              <a:rPr lang="en-US" sz="800" kern="1200" dirty="0">
                <a:solidFill>
                  <a:schemeClr val="tx1"/>
                </a:solidFill>
                <a:effectLst/>
                <a:latin typeface="+mn-lt"/>
                <a:ea typeface="+mn-ea"/>
                <a:cs typeface="+mn-cs"/>
              </a:rPr>
              <a:t>the aim of this exercise is to verify the trainees’ knowledge concerning the medical segregation. The trainees need to allocate (based on provided symptoms</a:t>
            </a:r>
            <a:r>
              <a:rPr lang="pl-PL" sz="800" kern="1200" dirty="0">
                <a:solidFill>
                  <a:schemeClr val="tx1"/>
                </a:solidFill>
                <a:effectLst/>
                <a:latin typeface="+mn-lt"/>
                <a:ea typeface="+mn-ea"/>
                <a:cs typeface="+mn-cs"/>
              </a:rPr>
              <a:t>, </a:t>
            </a:r>
            <a:r>
              <a:rPr lang="en-US" sz="800" dirty="0"/>
              <a:t>Respiratory Rate</a:t>
            </a:r>
            <a:r>
              <a:rPr lang="pl-PL" sz="800" dirty="0"/>
              <a:t> (RR), </a:t>
            </a:r>
            <a:r>
              <a:rPr lang="en-US" sz="800" dirty="0"/>
              <a:t>Systolic Blood Pressure</a:t>
            </a:r>
            <a:r>
              <a:rPr lang="pl-PL" sz="800" dirty="0"/>
              <a:t> (SBP), AVPU scale (Alert, Voice, Pain, Unresponsive) </a:t>
            </a:r>
            <a:r>
              <a:rPr lang="en-US" sz="800" kern="1200" dirty="0">
                <a:solidFill>
                  <a:schemeClr val="tx1"/>
                </a:solidFill>
                <a:effectLst/>
                <a:latin typeface="+mn-lt"/>
                <a:ea typeface="+mn-ea"/>
                <a:cs typeface="+mn-cs"/>
              </a:rPr>
              <a:t>the patients to the four triage categories (The categories are described in detail in the following slide). Interact with the trainees. Compare the provided answers, discuss with trainees their answers.</a:t>
            </a:r>
            <a:endParaRPr lang="en-US" sz="7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165471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 is the proper allocation of victims based on provided symptoms</a:t>
            </a:r>
            <a:r>
              <a:rPr lang="pl-PL" sz="900" kern="1200" dirty="0">
                <a:solidFill>
                  <a:schemeClr val="tx1"/>
                </a:solidFill>
                <a:effectLst/>
                <a:latin typeface="+mn-lt"/>
                <a:ea typeface="+mn-ea"/>
                <a:cs typeface="+mn-cs"/>
              </a:rPr>
              <a:t>, RR, SBP, AVPU</a:t>
            </a:r>
            <a:r>
              <a:rPr lang="en-US" sz="9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Explain the scoring criteria, ask the trainees to write it down. It will allow them to properly allocate the victims to the triage categories.</a:t>
            </a:r>
            <a:endParaRPr lang="pl-PL" sz="9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5096090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a:t>
            </a:r>
            <a:r>
              <a:rPr lang="en-US" sz="900" kern="1200" dirty="0">
                <a:solidFill>
                  <a:schemeClr val="tx1"/>
                </a:solidFill>
                <a:effectLst/>
                <a:latin typeface="+mn-lt"/>
                <a:ea typeface="+mn-ea"/>
                <a:cs typeface="+mn-cs"/>
              </a:rPr>
              <a:t>n this case </a:t>
            </a:r>
            <a:r>
              <a:rPr lang="pl-PL" sz="900" kern="1200" dirty="0">
                <a:solidFill>
                  <a:schemeClr val="tx1"/>
                </a:solidFill>
                <a:effectLst/>
                <a:latin typeface="+mn-lt"/>
                <a:ea typeface="+mn-ea"/>
                <a:cs typeface="+mn-cs"/>
              </a:rPr>
              <a:t>AVPU</a:t>
            </a:r>
            <a:r>
              <a:rPr lang="en-US" sz="900" kern="1200" dirty="0">
                <a:solidFill>
                  <a:schemeClr val="tx1"/>
                </a:solidFill>
                <a:effectLst/>
                <a:latin typeface="+mn-lt"/>
                <a:ea typeface="+mn-ea"/>
                <a:cs typeface="+mn-cs"/>
              </a:rPr>
              <a:t>, SBP, RR and symptoms point to a life threating state. </a:t>
            </a:r>
            <a:endParaRPr lang="en-US" sz="9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068972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6706351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minimal (green)</a:t>
            </a:r>
            <a:r>
              <a:rPr lang="en-US" sz="800" kern="1200" dirty="0">
                <a:solidFill>
                  <a:schemeClr val="tx1"/>
                </a:solidFill>
                <a:effectLst/>
                <a:latin typeface="+mn-lt"/>
                <a:ea typeface="+mn-ea"/>
                <a:cs typeface="+mn-cs"/>
              </a:rPr>
              <a:t> group.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9037450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312748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37711938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33197548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2701721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945691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4894167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21 </a:t>
            </a:r>
            <a:r>
              <a:rPr lang="en-GB" sz="800" dirty="0"/>
              <a:t>Intoxication at a music festival</a:t>
            </a:r>
            <a:r>
              <a:rPr lang="en-US" sz="800" dirty="0"/>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21 </a:t>
            </a:r>
            <a:r>
              <a:rPr lang="en-GB" sz="800" b="0" kern="1200" dirty="0">
                <a:solidFill>
                  <a:schemeClr val="tx1"/>
                </a:solidFill>
                <a:effectLst/>
                <a:latin typeface="+mn-lt"/>
                <a:ea typeface="+mn-ea"/>
                <a:cs typeface="+mn-cs"/>
              </a:rPr>
              <a:t>Intoxication at a music festival</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r>
              <a:rPr lang="en-US" sz="800" kern="1200" dirty="0">
                <a:solidFill>
                  <a:schemeClr val="tx1"/>
                </a:solidFill>
                <a:effectLst/>
                <a:latin typeface="+mn-lt"/>
                <a:ea typeface="+mn-ea"/>
                <a:cs typeface="+mn-cs"/>
              </a:rPr>
              <a:t>In a big city during</a:t>
            </a:r>
            <a:r>
              <a:rPr lang="en-US" sz="800" kern="1200" baseline="0" dirty="0">
                <a:solidFill>
                  <a:schemeClr val="tx1"/>
                </a:solidFill>
                <a:effectLst/>
                <a:latin typeface="+mn-lt"/>
                <a:ea typeface="+mn-ea"/>
                <a:cs typeface="+mn-cs"/>
              </a:rPr>
              <a:t> the </a:t>
            </a:r>
            <a:r>
              <a:rPr lang="en-US" sz="800" kern="1200" dirty="0">
                <a:solidFill>
                  <a:schemeClr val="tx1"/>
                </a:solidFill>
                <a:effectLst/>
                <a:latin typeface="+mn-lt"/>
                <a:ea typeface="+mn-ea"/>
                <a:cs typeface="+mn-cs"/>
              </a:rPr>
              <a:t>hot Summer months, an international music festival runs for 3 days and allows camping in the festival arena with food and beverage court. 50.000 people are attending.</a:t>
            </a:r>
          </a:p>
          <a:p>
            <a:endParaRPr lang="it-IT" sz="800" kern="1200" dirty="0">
              <a:solidFill>
                <a:schemeClr val="tx1"/>
              </a:solidFill>
              <a:effectLst/>
              <a:latin typeface="+mn-lt"/>
              <a:ea typeface="+mn-ea"/>
              <a:cs typeface="+mn-cs"/>
            </a:endParaRPr>
          </a:p>
          <a:p>
            <a:r>
              <a:rPr lang="en-US" sz="800" dirty="0">
                <a:effectLst/>
                <a:latin typeface="+mn-lt"/>
                <a:ea typeface="Calibri" panose="020F0502020204030204" pitchFamily="34" charset="0"/>
                <a:cs typeface="Times New Roman" panose="02020603050405020304" pitchFamily="18" charset="0"/>
              </a:rPr>
              <a:t>In the late afternoon of day </a:t>
            </a:r>
            <a:r>
              <a:rPr lang="en-US" sz="800" kern="1200" dirty="0">
                <a:solidFill>
                  <a:schemeClr val="tx1"/>
                </a:solidFill>
                <a:effectLst/>
                <a:latin typeface="+mn-lt"/>
                <a:ea typeface="+mn-ea"/>
                <a:cs typeface="+mn-cs"/>
              </a:rPr>
              <a:t>2, within few hours, a growing number of attendees (dozens</a:t>
            </a:r>
            <a:r>
              <a:rPr lang="en-US" sz="800" kern="1200" baseline="0" dirty="0">
                <a:solidFill>
                  <a:schemeClr val="tx1"/>
                </a:solidFill>
                <a:effectLst/>
                <a:latin typeface="+mn-lt"/>
                <a:ea typeface="+mn-ea"/>
                <a:cs typeface="+mn-cs"/>
              </a:rPr>
              <a:t> of people)</a:t>
            </a:r>
            <a:r>
              <a:rPr lang="en-US" sz="800" kern="1200" dirty="0">
                <a:solidFill>
                  <a:schemeClr val="tx1"/>
                </a:solidFill>
                <a:effectLst/>
                <a:latin typeface="+mn-lt"/>
                <a:ea typeface="+mn-ea"/>
                <a:cs typeface="+mn-cs"/>
              </a:rPr>
              <a:t> starts to request healthcare assistance for stomach cramps, diarrhea and fever. Even</a:t>
            </a:r>
            <a:r>
              <a:rPr lang="en-US" sz="800" kern="1200" baseline="0" dirty="0">
                <a:solidFill>
                  <a:schemeClr val="tx1"/>
                </a:solidFill>
                <a:effectLst/>
                <a:latin typeface="+mn-lt"/>
                <a:ea typeface="+mn-ea"/>
                <a:cs typeface="+mn-cs"/>
              </a:rPr>
              <a:t> if the symptoms reported do not appear to be very severe, a growing concern must come from the increasing number of people seeking for assistance, especially those who are severely dehydrated, also considering the scarcity of equipment and medications to face a mass casualty event.</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At the same time, several people who attended only on day 1 and are now back home in their country of origin are contacting the emergency numbers to request medical support for the same symptoms but this will be discovered later on when,</a:t>
            </a:r>
            <a:r>
              <a:rPr lang="en-US" sz="800" kern="1200" baseline="0" dirty="0">
                <a:solidFill>
                  <a:schemeClr val="tx1"/>
                </a:solidFill>
                <a:effectLst/>
                <a:latin typeface="+mn-lt"/>
                <a:ea typeface="+mn-ea"/>
                <a:cs typeface="+mn-cs"/>
              </a:rPr>
              <a:t> the first responders on site will report to the operation centre, and only after a sufficient amount of information will be available to the operation centre to correlate the events. </a:t>
            </a:r>
            <a:endParaRPr lang="en-US" sz="800" kern="1200" dirty="0">
              <a:solidFill>
                <a:schemeClr val="tx1"/>
              </a:solidFill>
              <a:effectLst/>
              <a:latin typeface="+mn-lt"/>
              <a:ea typeface="+mn-ea"/>
              <a:cs typeface="+mn-cs"/>
            </a:endParaRPr>
          </a:p>
          <a:p>
            <a:endParaRPr lang="it-IT"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There is a possible contamination of food or beverage that can be either the result of a biological attack or the ingestion of contaminated food because of the lack of hygienic measures of a food truck. The first responders on the scene should be able to take into consideration these possibilities and start on-site risk assessment to guide the following actions to minimize the spread of further contamination the attendees as well as considering the need for forensic investigations to isolate the source of the food-borne contamination.</a:t>
            </a:r>
            <a:endParaRPr lang="en-US" sz="800" b="0" kern="1200" baseline="0" dirty="0">
              <a:solidFill>
                <a:schemeClr val="tx1"/>
              </a:solidFill>
              <a:effectLst/>
              <a:latin typeface="+mn-lt"/>
              <a:ea typeface="+mn-ea"/>
              <a:cs typeface="+mn-cs"/>
            </a:endParaRP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radiological contamination).</a:t>
            </a:r>
          </a:p>
          <a:p>
            <a:endParaRPr lang="en-US" sz="800" b="0" kern="1200" baseline="0" dirty="0">
              <a:solidFill>
                <a:schemeClr val="tx1"/>
              </a:solidFill>
              <a:effectLst/>
              <a:latin typeface="+mn-lt"/>
              <a:ea typeface="+mn-ea"/>
              <a:cs typeface="+mn-cs"/>
            </a:endParaRPr>
          </a:p>
          <a:p>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r>
              <a:rPr lang="en-US" sz="800" b="0" kern="1200" baseline="0" dirty="0">
                <a:solidFill>
                  <a:schemeClr val="tx1"/>
                </a:solidFill>
                <a:effectLst/>
                <a:latin typeface="+mn-lt"/>
                <a:ea typeface="+mn-ea"/>
                <a:cs typeface="Times New Roman" panose="02020603050405020304" pitchFamily="18" charset="0"/>
              </a:rPr>
              <a:t>Different biological agents can cause similar symptoms, and therefore, differently from chemical agents, is not easy to immediately discriminate between biological agents just by the symptoms. </a:t>
            </a:r>
          </a:p>
          <a:p>
            <a:r>
              <a:rPr lang="en-US" sz="800" b="0" kern="1200" baseline="0" dirty="0">
                <a:solidFill>
                  <a:schemeClr val="tx1"/>
                </a:solidFill>
                <a:effectLst/>
                <a:latin typeface="+mn-lt"/>
                <a:ea typeface="+mn-ea"/>
                <a:cs typeface="Times New Roman" panose="02020603050405020304" pitchFamily="18" charset="0"/>
              </a:rPr>
              <a:t>Concerning Salmonella food borne infections, symptoms begin 6 hours to 6 days after exposure: Diarrhea, fever, stomach cramps, vomiting. </a:t>
            </a:r>
          </a:p>
          <a:p>
            <a:r>
              <a:rPr lang="en-US" sz="800" b="0" kern="1200" baseline="0" dirty="0">
                <a:solidFill>
                  <a:schemeClr val="tx1"/>
                </a:solidFill>
                <a:effectLst/>
                <a:latin typeface="+mn-lt"/>
                <a:ea typeface="+mn-ea"/>
                <a:cs typeface="Times New Roman" panose="02020603050405020304" pitchFamily="18" charset="0"/>
              </a:rPr>
              <a:t>Common food sources are: raw or undercooked chicken, turkey, and meat; eggs; unpasteurized (raw) milk and juice; raw fruits and vegetables</a:t>
            </a:r>
          </a:p>
          <a:p>
            <a:r>
              <a:rPr lang="en-US" sz="800" b="0" kern="1200" baseline="0" dirty="0">
                <a:solidFill>
                  <a:schemeClr val="tx1"/>
                </a:solidFill>
                <a:effectLst/>
                <a:latin typeface="+mn-lt"/>
                <a:ea typeface="+mn-ea"/>
                <a:cs typeface="Times New Roman" panose="02020603050405020304" pitchFamily="18" charset="0"/>
              </a:rPr>
              <a:t>Other sources are: Many animals, including backyard poultry, reptiles and amphibians, and rodents (pocket pets)</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Times New Roman" panose="02020603050405020304" pitchFamily="18" charset="0"/>
              </a:rPr>
              <a:t>While it is not possible to immediately identify what is the causative agent of the </a:t>
            </a:r>
            <a:r>
              <a:rPr lang="en-US" sz="800" b="0" kern="1200" baseline="0" dirty="0" err="1">
                <a:solidFill>
                  <a:schemeClr val="tx1"/>
                </a:solidFill>
                <a:effectLst/>
                <a:latin typeface="+mn-lt"/>
                <a:ea typeface="+mn-ea"/>
                <a:cs typeface="Times New Roman" panose="02020603050405020304" pitchFamily="18" charset="0"/>
              </a:rPr>
              <a:t>sympotms</a:t>
            </a:r>
            <a:r>
              <a:rPr lang="en-US" sz="800" b="0" kern="1200" baseline="0" dirty="0">
                <a:solidFill>
                  <a:schemeClr val="tx1"/>
                </a:solidFill>
                <a:effectLst/>
                <a:latin typeface="+mn-lt"/>
                <a:ea typeface="+mn-ea"/>
                <a:cs typeface="Times New Roman" panose="02020603050405020304" pitchFamily="18" charset="0"/>
              </a:rPr>
              <a:t> reported by the affected people, trainees should be alarmed by the sudden increase of people seeking medical support for the same reasons.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21 </a:t>
            </a:r>
            <a:r>
              <a:rPr lang="en-GB" sz="800" b="0" kern="1200" dirty="0">
                <a:solidFill>
                  <a:schemeClr val="tx1"/>
                </a:solidFill>
                <a:effectLst/>
                <a:latin typeface="+mn-lt"/>
                <a:ea typeface="+mn-ea"/>
                <a:cs typeface="+mn-cs"/>
              </a:rPr>
              <a:t>Intoxication at a music festival</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GB" sz="800" dirty="0">
                <a:solidFill>
                  <a:srgbClr val="000000"/>
                </a:solidFill>
                <a:effectLst/>
                <a:latin typeface="+mn-lt"/>
                <a:ea typeface="Calibri" panose="020F0502020204030204" pitchFamily="34" charset="0"/>
                <a:cs typeface="Times New Roman" panose="02020603050405020304" pitchFamily="18" charset="0"/>
              </a:rPr>
              <a:t>Concert arena (Public domain), Food truck (Public domain)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https://www.pexels.com/it-it/foto/vista-aerea-del-concerto-sui-terreni-1692695/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https://www.pexels.com/it-it/foto/uomo-e-donna-in-piedi-davanti-alla-bancarella-di-cibo-5779612/ free use, </a:t>
            </a:r>
            <a:r>
              <a:rPr lang="en-US" sz="800" b="0" kern="1200" dirty="0" err="1">
                <a:solidFill>
                  <a:schemeClr val="tx1"/>
                </a:solidFill>
                <a:effectLst/>
                <a:latin typeface="+mn-lt"/>
                <a:ea typeface="+mn-ea"/>
                <a:cs typeface="+mn-cs"/>
              </a:rPr>
              <a:t>Pexels</a:t>
            </a:r>
            <a:r>
              <a:rPr lang="en-US" sz="800" b="0" kern="1200" dirty="0">
                <a:solidFill>
                  <a:schemeClr val="tx1"/>
                </a:solidFill>
                <a:effectLst/>
                <a:latin typeface="+mn-lt"/>
                <a:ea typeface="+mn-ea"/>
                <a:cs typeface="+mn-cs"/>
              </a:rPr>
              <a:t> license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5495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21. Intoxication at a music festival</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21 </a:t>
            </a:r>
            <a:r>
              <a:rPr lang="en-GB" sz="800" b="0" kern="1200" dirty="0">
                <a:solidFill>
                  <a:schemeClr val="tx1"/>
                </a:solidFill>
                <a:effectLst/>
                <a:latin typeface="+mn-lt"/>
                <a:ea typeface="+mn-ea"/>
                <a:cs typeface="+mn-cs"/>
              </a:rPr>
              <a:t>Intoxication at a music festival</a:t>
            </a:r>
            <a:r>
              <a:rPr lang="en-US" sz="800" b="0" kern="1200" dirty="0">
                <a:solidFill>
                  <a:schemeClr val="tx1"/>
                </a:solidFill>
                <a:effectLst/>
                <a:latin typeface="+mn-lt"/>
                <a:ea typeface="+mn-ea"/>
                <a:cs typeface="+mn-cs"/>
              </a:rPr>
              <a:t>: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1984 Dallas (Oregon USA) Salmonella outbreak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a:solidFill>
                  <a:schemeClr val="tx1"/>
                </a:solidFill>
                <a:effectLst/>
                <a:latin typeface="+mn-lt"/>
                <a:ea typeface="+mn-ea"/>
                <a:cs typeface="+mn-cs"/>
              </a:rPr>
              <a:t>https://jamanetwork.com/journals/jama/article-abstract/417893 JAMA. 1997;278(5):389-395. doi:10.1001/jama.1997.03550050051033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21. </a:t>
            </a:r>
            <a:r>
              <a:rPr lang="en-GB" sz="3600" b="1" dirty="0">
                <a:solidFill>
                  <a:schemeClr val="tx1"/>
                </a:solidFill>
              </a:rPr>
              <a:t>Intoxication at a music festival</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200" dirty="0"/>
              <a:t>5.1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5509536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515A899E-D650-4097-8B16-EA9DA394D60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11</a:t>
            </a:fld>
            <a:endParaRPr lang="aa-ET" dirty="0"/>
          </a:p>
        </p:txBody>
      </p:sp>
      <p:sp>
        <p:nvSpPr>
          <p:cNvPr id="7" name="Footer Placeholder 5">
            <a:extLst>
              <a:ext uri="{FF2B5EF4-FFF2-40B4-BE49-F238E27FC236}">
                <a16:creationId xmlns:a16="http://schemas.microsoft.com/office/drawing/2014/main" id="{639ED8D1-C48D-4715-A2C5-C2F51CFF74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5.2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12</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5175" y="3132945"/>
            <a:ext cx="3910423" cy="2605088"/>
          </a:xfrm>
          <a:prstGeom prst="rect">
            <a:avLst/>
          </a:prstGeom>
        </p:spPr>
      </p:pic>
      <p:pic>
        <p:nvPicPr>
          <p:cNvPr id="3" name="Immagin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7458" y="1519238"/>
            <a:ext cx="2590996" cy="3886200"/>
          </a:xfrm>
          <a:prstGeom prst="rect">
            <a:avLst/>
          </a:prstGeom>
        </p:spPr>
      </p:pic>
      <p:sp>
        <p:nvSpPr>
          <p:cNvPr id="13" name="Footer Placeholder 5">
            <a:extLst>
              <a:ext uri="{FF2B5EF4-FFF2-40B4-BE49-F238E27FC236}">
                <a16:creationId xmlns:a16="http://schemas.microsoft.com/office/drawing/2014/main" id="{1659B492-07EE-48EA-8157-DE6C054D2C5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05464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293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5.2 Scenario 21 </a:t>
            </a:r>
            <a:r>
              <a:rPr lang="en-GB" sz="3200" dirty="0"/>
              <a:t>Intoxication at a music festival</a:t>
            </a:r>
            <a:endParaRPr lang="da-DK" sz="3200" dirty="0"/>
          </a:p>
        </p:txBody>
      </p:sp>
      <p:sp>
        <p:nvSpPr>
          <p:cNvPr id="7" name="Text Placeholder 6"/>
          <p:cNvSpPr>
            <a:spLocks noGrp="1"/>
          </p:cNvSpPr>
          <p:nvPr>
            <p:ph type="body" sz="quarter" idx="19"/>
          </p:nvPr>
        </p:nvSpPr>
        <p:spPr>
          <a:xfrm>
            <a:off x="766763" y="2737502"/>
            <a:ext cx="10658474" cy="3659861"/>
          </a:xfrm>
        </p:spPr>
        <p:txBody>
          <a:bodyPr>
            <a:normAutofit fontScale="77500" lnSpcReduction="20000"/>
          </a:bodyPr>
          <a:lstStyle/>
          <a:p>
            <a:r>
              <a:rPr lang="en-US" dirty="0"/>
              <a:t>It is late afternoon of the second day of a three days music festival is taking place in a big city.</a:t>
            </a:r>
          </a:p>
          <a:p>
            <a:r>
              <a:rPr lang="en-US" dirty="0"/>
              <a:t>It is Summer and the weather is hot. More than 50.000 people are taking part to the event. A food court with food trucks is present at the venue.</a:t>
            </a:r>
          </a:p>
          <a:p>
            <a:r>
              <a:rPr lang="en-US" dirty="0"/>
              <a:t>As usual, people are requiring medical attention due to heat-related illnesses, dehydration and consumption of alcohol and other substances.</a:t>
            </a:r>
          </a:p>
          <a:p>
            <a:r>
              <a:rPr lang="en-US" dirty="0"/>
              <a:t>Within few hours, more and more people start to come to the on-site medical services complaining of severe nausea, </a:t>
            </a:r>
            <a:r>
              <a:rPr lang="en-GB" dirty="0"/>
              <a:t>diarrhoea</a:t>
            </a:r>
            <a:r>
              <a:rPr lang="en-US" dirty="0"/>
              <a:t>, vomiting and fever. Many of these people are in pain and start to be severely dehydrated, also due to the weather conditions. People are also starting to panic when they find out  that many other people refer the same symptoms.</a:t>
            </a:r>
          </a:p>
          <a:p>
            <a:r>
              <a:rPr lang="en-US" dirty="0"/>
              <a:t>At the present stage, more than 150 people are requesting medical assistance, among them, elderly people and children are present.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308463"/>
            <a:ext cx="1182569" cy="1316497"/>
          </a:xfrm>
          <a:prstGeom prst="rect">
            <a:avLst/>
          </a:prstGeom>
        </p:spPr>
      </p:pic>
      <p:sp>
        <p:nvSpPr>
          <p:cNvPr id="11" name="Footer Placeholder 5">
            <a:extLst>
              <a:ext uri="{FF2B5EF4-FFF2-40B4-BE49-F238E27FC236}">
                <a16:creationId xmlns:a16="http://schemas.microsoft.com/office/drawing/2014/main" id="{E833F645-C804-40D2-B294-7C0047DEAA6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21 </a:t>
            </a:r>
            <a:r>
              <a:rPr lang="en-GB" dirty="0"/>
              <a:t>Intoxication at a music festival</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2" name="Footer Placeholder 5">
            <a:extLst>
              <a:ext uri="{FF2B5EF4-FFF2-40B4-BE49-F238E27FC236}">
                <a16:creationId xmlns:a16="http://schemas.microsoft.com/office/drawing/2014/main" id="{97383827-7823-474B-BEFA-5E6CFD61F2F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15</a:t>
            </a:fld>
            <a:endParaRPr lang="aa-ET" dirty="0"/>
          </a:p>
        </p:txBody>
      </p:sp>
      <p:sp>
        <p:nvSpPr>
          <p:cNvPr id="7" name="Footer Placeholder 5">
            <a:extLst>
              <a:ext uri="{FF2B5EF4-FFF2-40B4-BE49-F238E27FC236}">
                <a16:creationId xmlns:a16="http://schemas.microsoft.com/office/drawing/2014/main" id="{9C9A27AB-1A9D-42FC-8E05-FCDFBC5FFCE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5.6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5175" y="3132945"/>
            <a:ext cx="3910423" cy="2605088"/>
          </a:xfrm>
          <a:prstGeom prst="rect">
            <a:avLst/>
          </a:prstGeom>
        </p:spPr>
      </p:pic>
      <p:pic>
        <p:nvPicPr>
          <p:cNvPr id="3" name="Immagin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7458" y="1519238"/>
            <a:ext cx="2590996" cy="3886200"/>
          </a:xfrm>
          <a:prstGeom prst="rect">
            <a:avLst/>
          </a:prstGeom>
        </p:spPr>
      </p:pic>
      <p:sp>
        <p:nvSpPr>
          <p:cNvPr id="11" name="Footer Placeholder 5">
            <a:extLst>
              <a:ext uri="{FF2B5EF4-FFF2-40B4-BE49-F238E27FC236}">
                <a16:creationId xmlns:a16="http://schemas.microsoft.com/office/drawing/2014/main" id="{FD6B7985-CAF7-4695-9639-27791463B7A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2860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161299"/>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5.6 Scenario 21 </a:t>
            </a:r>
            <a:r>
              <a:rPr lang="en-GB" sz="3200" dirty="0"/>
              <a:t>Intoxication at a music festival</a:t>
            </a:r>
            <a:endParaRPr lang="da-DK" sz="3200" dirty="0"/>
          </a:p>
        </p:txBody>
      </p:sp>
      <p:sp>
        <p:nvSpPr>
          <p:cNvPr id="7" name="Text Placeholder 6"/>
          <p:cNvSpPr>
            <a:spLocks noGrp="1"/>
          </p:cNvSpPr>
          <p:nvPr>
            <p:ph type="body" sz="quarter" idx="19"/>
          </p:nvPr>
        </p:nvSpPr>
        <p:spPr>
          <a:xfrm>
            <a:off x="766763" y="2556914"/>
            <a:ext cx="10658474" cy="3922749"/>
          </a:xfrm>
        </p:spPr>
        <p:txBody>
          <a:bodyPr>
            <a:normAutofit/>
          </a:bodyPr>
          <a:lstStyle/>
          <a:p>
            <a:r>
              <a:rPr lang="en-GB" sz="1800" dirty="0"/>
              <a:t>It is late afternoon of the second day of a three days music festival is taking place in a big city.</a:t>
            </a:r>
          </a:p>
          <a:p>
            <a:r>
              <a:rPr lang="en-GB" sz="1800" dirty="0"/>
              <a:t>It is Summer and the weather is hot. More than 50.000 people are taking part to the event. A food court with food trucks is present at the venue.</a:t>
            </a:r>
          </a:p>
          <a:p>
            <a:r>
              <a:rPr lang="en-GB" sz="1800" dirty="0"/>
              <a:t>As usual, people are requiring medical attention due to heat-related illnesses, dehydration and consumption of alcohol and other substances.</a:t>
            </a:r>
          </a:p>
          <a:p>
            <a:r>
              <a:rPr lang="en-GB" sz="1800" dirty="0"/>
              <a:t>Within few hours, more and more people start to come to the on-site medical services complaining of severe nausea, diarrhoea, vomiting and fever. Many of these people are in pain and start to be severely dehydrated, also due to the weather conditions. People are also starting to panic when they find out that many other people report the same symptoms.</a:t>
            </a:r>
          </a:p>
          <a:p>
            <a:r>
              <a:rPr lang="en-GB" sz="1800" dirty="0"/>
              <a:t>At the present stage, more than 150 people are requesting medical assistance, among them, elderly people and children are present.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240416"/>
            <a:ext cx="1182569" cy="1316497"/>
          </a:xfrm>
          <a:prstGeom prst="rect">
            <a:avLst/>
          </a:prstGeom>
        </p:spPr>
      </p:pic>
      <p:sp>
        <p:nvSpPr>
          <p:cNvPr id="8" name="Footer Placeholder 5">
            <a:extLst>
              <a:ext uri="{FF2B5EF4-FFF2-40B4-BE49-F238E27FC236}">
                <a16:creationId xmlns:a16="http://schemas.microsoft.com/office/drawing/2014/main" id="{C1C8AF63-ED90-4436-BDF5-294ADFD90E1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811639887"/>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27 YEARS WOMAN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Severe</a:t>
                      </a:r>
                      <a:r>
                        <a:rPr lang="en-GB" sz="1600" b="1" baseline="0" noProof="0" dirty="0"/>
                        <a:t> diarrhoea</a:t>
                      </a:r>
                      <a:endParaRPr lang="en-GB"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Vomiting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Tachycardia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RR 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SBP 20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200" dirty="0"/>
              <a:t>5.6 Scenario 21 </a:t>
            </a:r>
            <a:r>
              <a:rPr lang="en-GB" sz="3200" dirty="0"/>
              <a:t>Intoxication at a music festival</a:t>
            </a:r>
            <a:endParaRPr lang="da-DK" sz="32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B0E3BD9A-A70F-42F6-9B07-96A468C34C8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2928463501"/>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63 YEARS OLD</a:t>
                      </a:r>
                      <a:r>
                        <a:rPr lang="it-IT" sz="1600" b="1" baseline="0" noProof="0" dirty="0"/>
                        <a:t> MAN</a:t>
                      </a:r>
                      <a:endParaRPr lang="pl-PL" sz="1600" b="1" noProof="0" dirty="0"/>
                    </a:p>
                    <a:p>
                      <a:pPr algn="ctr"/>
                      <a:endParaRPr lang="en-US" sz="1600" b="1" noProof="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Diarrhoea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Tachycardia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noProof="0" dirty="0"/>
                        <a:t>Low</a:t>
                      </a:r>
                      <a:r>
                        <a:rPr lang="en-GB" sz="1600" b="1" baseline="0" noProof="0" dirty="0"/>
                        <a:t> blood pressure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RR 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SBP 10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V</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P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b="1" baseline="0" noProof="0" dirty="0"/>
                        <a:t>U</a:t>
                      </a:r>
                      <a:endParaRPr lang="en-GB" sz="1600"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21 </a:t>
            </a:r>
            <a:r>
              <a:rPr lang="en-GB" sz="3600" dirty="0"/>
              <a:t>Intoxication at a music festival</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F341D300-A296-4D6F-A730-D2C07D74814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EDA0E80E-930A-478C-840A-BAFFA4C2E8A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722716846"/>
              </p:ext>
            </p:extLst>
          </p:nvPr>
        </p:nvGraphicFramePr>
        <p:xfrm>
          <a:off x="1045367" y="3056754"/>
          <a:ext cx="10462413" cy="316992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10 YEARS OLD</a:t>
                      </a:r>
                      <a:r>
                        <a:rPr lang="pl-PL" sz="1600" b="1" noProof="0" dirty="0"/>
                        <a:t> </a:t>
                      </a:r>
                      <a:r>
                        <a:rPr lang="en-GB" sz="1600" b="1" noProof="0" dirty="0"/>
                        <a:t>CHILD</a:t>
                      </a:r>
                      <a:endParaRPr lang="pl-PL" sz="1600" b="1" noProof="0" dirty="0"/>
                    </a:p>
                    <a:p>
                      <a:pPr algn="ctr"/>
                      <a:endParaRPr lang="en-US" sz="1600" b="1" noProof="0" dirty="0"/>
                    </a:p>
                    <a:p>
                      <a:pPr marL="285750" indent="-285750">
                        <a:buFont typeface="Arial" panose="020B0604020202020204" pitchFamily="34" charset="0"/>
                        <a:buChar char="•"/>
                      </a:pPr>
                      <a:r>
                        <a:rPr lang="en-GB" sz="1600" b="1" noProof="0" dirty="0"/>
                        <a:t>Diarrhoea</a:t>
                      </a:r>
                    </a:p>
                    <a:p>
                      <a:pPr marL="285750" indent="-285750">
                        <a:buFont typeface="Arial" panose="020B0604020202020204" pitchFamily="34" charset="0"/>
                        <a:buChar char="•"/>
                      </a:pPr>
                      <a:r>
                        <a:rPr lang="en-GB" sz="1600" b="1" noProof="0" dirty="0"/>
                        <a:t>Vomiting</a:t>
                      </a:r>
                    </a:p>
                    <a:p>
                      <a:pPr marL="285750" indent="-285750">
                        <a:buFont typeface="Arial" panose="020B0604020202020204" pitchFamily="34" charset="0"/>
                        <a:buChar char="•"/>
                      </a:pPr>
                      <a:r>
                        <a:rPr lang="en-GB" sz="1600" b="1" noProof="0" dirty="0"/>
                        <a:t>RR 30</a:t>
                      </a:r>
                    </a:p>
                    <a:p>
                      <a:pPr marL="285750" indent="-285750">
                        <a:buFont typeface="Arial" panose="020B0604020202020204" pitchFamily="34" charset="0"/>
                        <a:buChar char="•"/>
                      </a:pPr>
                      <a:r>
                        <a:rPr lang="en-GB" sz="1600" b="1" noProof="0" dirty="0"/>
                        <a:t>SBP 80</a:t>
                      </a:r>
                    </a:p>
                    <a:p>
                      <a:pPr marL="285750" indent="-285750">
                        <a:buFont typeface="Arial" panose="020B0604020202020204" pitchFamily="34" charset="0"/>
                        <a:buChar char="•"/>
                      </a:pPr>
                      <a:r>
                        <a:rPr lang="en-GB" sz="1600" b="1" noProof="0" dirty="0"/>
                        <a:t>A</a:t>
                      </a:r>
                    </a:p>
                    <a:p>
                      <a:pPr marL="285750" indent="-285750">
                        <a:buFont typeface="Arial" panose="020B0604020202020204" pitchFamily="34" charset="0"/>
                        <a:buChar char="•"/>
                      </a:pPr>
                      <a:r>
                        <a:rPr lang="en-GB" sz="1600" b="1" noProof="0" dirty="0"/>
                        <a:t>V +</a:t>
                      </a:r>
                    </a:p>
                    <a:p>
                      <a:pPr marL="285750" indent="-285750">
                        <a:buFont typeface="Arial" panose="020B0604020202020204" pitchFamily="34" charset="0"/>
                        <a:buChar char="•"/>
                      </a:pPr>
                      <a:r>
                        <a:rPr lang="en-GB" sz="1600" b="1" noProof="0" dirty="0"/>
                        <a:t>P</a:t>
                      </a:r>
                    </a:p>
                    <a:p>
                      <a:pPr marL="285750" indent="-285750">
                        <a:buFont typeface="Arial" panose="020B0604020202020204" pitchFamily="34" charset="0"/>
                        <a:buChar char="•"/>
                      </a:pPr>
                      <a:r>
                        <a:rPr lang="en-GB" sz="1600" b="1" noProof="0" dirty="0"/>
                        <a:t>U</a:t>
                      </a:r>
                    </a:p>
                    <a:p>
                      <a:pPr marL="285750" indent="-285750">
                        <a:buFont typeface="Arial" panose="020B0604020202020204" pitchFamily="34" charset="0"/>
                        <a:buChar char="•"/>
                      </a:pPr>
                      <a:endParaRPr lang="en-GB" b="1" noProof="0"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21 </a:t>
            </a:r>
            <a:r>
              <a:rPr lang="en-GB" sz="3600" dirty="0"/>
              <a:t>Intoxication at a music festival</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64155C92-5305-4AD4-A45D-EA244C52174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73773012"/>
              </p:ext>
            </p:extLst>
          </p:nvPr>
        </p:nvGraphicFramePr>
        <p:xfrm>
          <a:off x="1045367" y="3056754"/>
          <a:ext cx="10462413" cy="313944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sz="1600" b="1" noProof="0" dirty="0"/>
                        <a:t>35 YEARS MAN</a:t>
                      </a:r>
                      <a:endParaRPr lang="pl-PL" sz="1600" b="1" noProof="0" dirty="0"/>
                    </a:p>
                    <a:p>
                      <a:pPr algn="ctr"/>
                      <a:endParaRPr lang="en-US" sz="1600" b="1" noProof="0" dirty="0"/>
                    </a:p>
                    <a:p>
                      <a:pPr marL="285750" indent="-285750">
                        <a:buFont typeface="Arial" panose="020B0604020202020204" pitchFamily="34" charset="0"/>
                        <a:buChar char="•"/>
                      </a:pPr>
                      <a:r>
                        <a:rPr lang="en-GB" sz="1600" b="1" noProof="0" dirty="0"/>
                        <a:t>Stomach cramps</a:t>
                      </a:r>
                    </a:p>
                    <a:p>
                      <a:pPr marL="285750" indent="-285750">
                        <a:buFont typeface="Arial" panose="020B0604020202020204" pitchFamily="34" charset="0"/>
                        <a:buChar char="•"/>
                      </a:pPr>
                      <a:r>
                        <a:rPr lang="en-GB" sz="1600" b="1" noProof="0" dirty="0"/>
                        <a:t>Nausea</a:t>
                      </a:r>
                    </a:p>
                    <a:p>
                      <a:pPr marL="285750" indent="-285750">
                        <a:buFont typeface="Arial" panose="020B0604020202020204" pitchFamily="34" charset="0"/>
                        <a:buChar char="•"/>
                      </a:pPr>
                      <a:r>
                        <a:rPr lang="en-GB" sz="1600" b="1" noProof="0" dirty="0"/>
                        <a:t>Vomiting</a:t>
                      </a:r>
                    </a:p>
                    <a:p>
                      <a:pPr marL="285750" indent="-285750">
                        <a:buFont typeface="Arial" panose="020B0604020202020204" pitchFamily="34" charset="0"/>
                        <a:buChar char="•"/>
                      </a:pPr>
                      <a:r>
                        <a:rPr lang="en-GB" sz="1600" b="1" noProof="0" dirty="0"/>
                        <a:t>RR 27</a:t>
                      </a:r>
                    </a:p>
                    <a:p>
                      <a:pPr marL="285750" indent="-285750">
                        <a:buFont typeface="Arial" panose="020B0604020202020204" pitchFamily="34" charset="0"/>
                        <a:buChar char="•"/>
                      </a:pPr>
                      <a:r>
                        <a:rPr lang="en-GB" sz="1600" b="1" noProof="0" dirty="0"/>
                        <a:t>SBP 103</a:t>
                      </a:r>
                    </a:p>
                    <a:p>
                      <a:pPr marL="285750" indent="-285750">
                        <a:buFont typeface="Arial" panose="020B0604020202020204" pitchFamily="34" charset="0"/>
                        <a:buChar char="•"/>
                      </a:pPr>
                      <a:r>
                        <a:rPr lang="en-GB" sz="1600" b="1" noProof="0" dirty="0"/>
                        <a:t>A +</a:t>
                      </a:r>
                    </a:p>
                    <a:p>
                      <a:pPr marL="285750" indent="-285750">
                        <a:buFont typeface="Arial" panose="020B0604020202020204" pitchFamily="34" charset="0"/>
                        <a:buChar char="•"/>
                      </a:pPr>
                      <a:r>
                        <a:rPr lang="en-GB" sz="1600" b="1" noProof="0" dirty="0"/>
                        <a:t>V</a:t>
                      </a:r>
                    </a:p>
                    <a:p>
                      <a:pPr marL="285750" indent="-285750">
                        <a:buFont typeface="Arial" panose="020B0604020202020204" pitchFamily="34" charset="0"/>
                        <a:buChar char="•"/>
                      </a:pPr>
                      <a:r>
                        <a:rPr lang="en-GB" sz="1600" b="1" noProof="0" dirty="0"/>
                        <a:t>P</a:t>
                      </a:r>
                    </a:p>
                    <a:p>
                      <a:pPr marL="285750" indent="-285750">
                        <a:buFont typeface="Arial" panose="020B0604020202020204" pitchFamily="34" charset="0"/>
                        <a:buChar char="•"/>
                      </a:pPr>
                      <a:r>
                        <a:rPr lang="en-GB" sz="1600" b="1" noProof="0" dirty="0"/>
                        <a:t>U</a:t>
                      </a:r>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21 </a:t>
            </a:r>
            <a:r>
              <a:rPr lang="en-GB" sz="3600" dirty="0"/>
              <a:t>Intoxication at a music festival</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60FF3FAB-FAE8-4410-AF47-C294EEFF244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22</a:t>
            </a:fld>
            <a:endParaRPr lang="aa-ET" dirty="0"/>
          </a:p>
        </p:txBody>
      </p:sp>
      <p:sp>
        <p:nvSpPr>
          <p:cNvPr id="6" name="Footer Placeholder 5">
            <a:extLst>
              <a:ext uri="{FF2B5EF4-FFF2-40B4-BE49-F238E27FC236}">
                <a16:creationId xmlns:a16="http://schemas.microsoft.com/office/drawing/2014/main" id="{433AFC1A-F907-445C-A586-295A81D7A6E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21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More than fifteen similar emergency calls arrived at the dispatch office between 16.45 and 17.15 PM, they are all similar; one of the call is reported below:</a:t>
            </a:r>
          </a:p>
          <a:p>
            <a:r>
              <a:rPr lang="en-US" sz="1800" i="1" dirty="0"/>
              <a:t>The caller identifies himself as a man who is requesting medical assistance.</a:t>
            </a:r>
          </a:p>
          <a:p>
            <a:r>
              <a:rPr lang="en-GB" sz="1800" b="1" dirty="0"/>
              <a:t>DO requests general information on the man‘s conditions</a:t>
            </a:r>
          </a:p>
          <a:p>
            <a:r>
              <a:rPr lang="en-US" sz="1800" i="1" dirty="0"/>
              <a:t>The man reports persisting </a:t>
            </a:r>
            <a:r>
              <a:rPr lang="en-GB" sz="1800" i="1" dirty="0"/>
              <a:t>diarrhoea</a:t>
            </a:r>
            <a:r>
              <a:rPr lang="en-US" sz="1800" i="1" dirty="0"/>
              <a:t>, stomach cramps and high fever.</a:t>
            </a:r>
          </a:p>
          <a:p>
            <a:r>
              <a:rPr lang="en-US" sz="1800" b="1" dirty="0"/>
              <a:t>DO asks whether he has ingested something particular during the last 24-46 hours</a:t>
            </a:r>
          </a:p>
          <a:p>
            <a:r>
              <a:rPr lang="en-GB" sz="1800" i="1" dirty="0"/>
              <a:t>The caller says that he had a pizza, and before that he had a hotdog and a beer at a music festival the day before.</a:t>
            </a:r>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F6684F7D-0754-40B9-B09E-594A7B2F256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21_a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1532280658"/>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70840">
                <a:tc>
                  <a:txBody>
                    <a:bodyPr/>
                    <a:lstStyle/>
                    <a:p>
                      <a:r>
                        <a:rPr lang="en-GB" noProof="0" dirty="0"/>
                        <a:t>DO: </a:t>
                      </a:r>
                    </a:p>
                  </a:txBody>
                  <a:tcPr/>
                </a:tc>
                <a:extLst>
                  <a:ext uri="{0D108BD9-81ED-4DB2-BD59-A6C34878D82A}">
                    <a16:rowId xmlns:a16="http://schemas.microsoft.com/office/drawing/2014/main" val="10001"/>
                  </a:ext>
                </a:extLst>
              </a:tr>
              <a:tr h="370840">
                <a:tc>
                  <a:txBody>
                    <a:bodyPr/>
                    <a:lstStyle/>
                    <a:p>
                      <a:r>
                        <a:rPr lang="en-GB" sz="1800" i="1" noProof="0" dirty="0"/>
                        <a:t>The</a:t>
                      </a:r>
                      <a:r>
                        <a:rPr lang="en-GB" sz="1800" i="1" baseline="0" noProof="0" dirty="0"/>
                        <a:t> caller reports that the stomach cramps started early in the morning</a:t>
                      </a:r>
                      <a:endParaRPr lang="en-GB" sz="1800" i="1" noProof="0" dirty="0"/>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i="1" baseline="0" noProof="0" dirty="0"/>
                        <a:t>The caller reports that his daughter and wife had a slice of pizza as well</a:t>
                      </a:r>
                    </a:p>
                  </a:txBody>
                  <a:tcPr/>
                </a:tc>
                <a:extLst>
                  <a:ext uri="{0D108BD9-81ED-4DB2-BD59-A6C34878D82A}">
                    <a16:rowId xmlns:a16="http://schemas.microsoft.com/office/drawing/2014/main" val="10004"/>
                  </a:ext>
                </a:extLst>
              </a:tr>
              <a:tr h="370840">
                <a:tc>
                  <a:txBody>
                    <a:bodyPr/>
                    <a:lstStyle/>
                    <a:p>
                      <a:r>
                        <a:rPr lang="en-GB" baseline="0" noProof="0" dirty="0"/>
                        <a:t>DO:</a:t>
                      </a:r>
                    </a:p>
                  </a:txBody>
                  <a:tcPr/>
                </a:tc>
                <a:extLst>
                  <a:ext uri="{0D108BD9-81ED-4DB2-BD59-A6C34878D82A}">
                    <a16:rowId xmlns:a16="http://schemas.microsoft.com/office/drawing/2014/main" val="10005"/>
                  </a:ext>
                </a:extLst>
              </a:tr>
              <a:tr h="370840">
                <a:tc>
                  <a:txBody>
                    <a:bodyPr/>
                    <a:lstStyle/>
                    <a:p>
                      <a:r>
                        <a:rPr lang="en-GB" i="1" baseline="0" noProof="0" dirty="0"/>
                        <a:t>The caller reports that his daughter and wife are not showing any symptoms</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FC1ABCA1-4CD3-44F4-BE5E-F60D052E443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21_b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320047223"/>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Consider</a:t>
                      </a:r>
                      <a:r>
                        <a:rPr lang="en-GB" baseline="0" noProof="0"/>
                        <a:t> the following:</a:t>
                      </a:r>
                      <a:endParaRPr lang="en-GB"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GB" baseline="0" noProof="0"/>
                        <a:t>Is there anything else you would need to know before passing the call to the emergency service?</a:t>
                      </a:r>
                    </a:p>
                    <a:p>
                      <a:pPr marL="342900" indent="-342900">
                        <a:buAutoNum type="arabicParenR"/>
                      </a:pPr>
                      <a:endParaRPr lang="en-GB" baseline="0" noProof="0"/>
                    </a:p>
                    <a:p>
                      <a:pPr marL="342900" indent="-342900">
                        <a:buAutoNum type="arabicParenR"/>
                      </a:pPr>
                      <a:endParaRPr lang="en-GB" baseline="0" noProof="0"/>
                    </a:p>
                  </a:txBody>
                  <a:tcPr/>
                </a:tc>
                <a:extLst>
                  <a:ext uri="{0D108BD9-81ED-4DB2-BD59-A6C34878D82A}">
                    <a16:rowId xmlns:a16="http://schemas.microsoft.com/office/drawing/2014/main" val="10001"/>
                  </a:ext>
                </a:extLst>
              </a:tr>
              <a:tr h="370840">
                <a:tc>
                  <a:txBody>
                    <a:bodyPr/>
                    <a:lstStyle/>
                    <a:p>
                      <a:pPr marL="0" indent="0">
                        <a:buNone/>
                      </a:pPr>
                      <a:r>
                        <a:rPr lang="en-GB" baseline="0" noProof="0"/>
                        <a:t>2) Would you pass the call to other emergency services beyond the one requested by the caller?</a:t>
                      </a:r>
                    </a:p>
                    <a:p>
                      <a:pPr marL="342900" indent="-342900">
                        <a:buAutoNum type="arabicParenR"/>
                      </a:pPr>
                      <a:endParaRPr lang="en-GB" baseline="0" noProof="0"/>
                    </a:p>
                    <a:p>
                      <a:pPr marL="0" indent="0">
                        <a:buNone/>
                      </a:pPr>
                      <a:endParaRPr lang="en-GB" baseline="0" noProof="0"/>
                    </a:p>
                  </a:txBody>
                  <a:tcPr/>
                </a:tc>
                <a:extLst>
                  <a:ext uri="{0D108BD9-81ED-4DB2-BD59-A6C34878D82A}">
                    <a16:rowId xmlns:a16="http://schemas.microsoft.com/office/drawing/2014/main" val="10002"/>
                  </a:ext>
                </a:extLst>
              </a:tr>
              <a:tr h="370840">
                <a:tc>
                  <a:txBody>
                    <a:bodyPr/>
                    <a:lstStyle/>
                    <a:p>
                      <a:r>
                        <a:rPr lang="en-GB" i="0" baseline="0" noProof="0" dirty="0"/>
                        <a:t>3) What message would you refer to the emergency service(s)?</a:t>
                      </a:r>
                    </a:p>
                    <a:p>
                      <a:endParaRPr lang="en-GB" i="0" baseline="0" noProof="0" dirty="0"/>
                    </a:p>
                    <a:p>
                      <a:endParaRPr lang="en-GB" i="0" baseline="0" noProof="0" dirty="0"/>
                    </a:p>
                    <a:p>
                      <a:endParaRPr lang="en-GB"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51381394-EDD8-40F3-A78B-7A628FED9AF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21_c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721303211"/>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en-GB" baseline="0" noProof="0"/>
                        <a:t>List the questions you would ask to the person calling and specify why</a:t>
                      </a:r>
                      <a:endParaRPr lang="en-GB" noProof="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p>
                      <a:pPr marL="342900" indent="-342900">
                        <a:buFont typeface="+mj-lt"/>
                        <a:buAutoNum type="arabicParenR"/>
                      </a:pPr>
                      <a:endParaRPr lang="en-GB" baseline="0" noProof="0" dirty="0"/>
                    </a:p>
                    <a:p>
                      <a:pPr marL="342900" indent="-342900">
                        <a:buFont typeface="+mj-lt"/>
                        <a:buAutoNum type="arabicParenR"/>
                      </a:pPr>
                      <a:endParaRPr lang="en-GB" baseline="0" noProof="0" dirty="0"/>
                    </a:p>
                    <a:p>
                      <a:pPr marL="342900" indent="-342900">
                        <a:buFont typeface="+mj-lt"/>
                        <a:buAutoNum type="arabicParenR"/>
                      </a:pPr>
                      <a:r>
                        <a:rPr lang="en-GB" baseline="0" noProof="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4E838687-6841-4AF5-880B-E343FDA9370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27</a:t>
            </a:fld>
            <a:endParaRPr lang="aa-ET" dirty="0"/>
          </a:p>
        </p:txBody>
      </p:sp>
      <p:sp>
        <p:nvSpPr>
          <p:cNvPr id="6" name="Footer Placeholder 5">
            <a:extLst>
              <a:ext uri="{FF2B5EF4-FFF2-40B4-BE49-F238E27FC236}">
                <a16:creationId xmlns:a16="http://schemas.microsoft.com/office/drawing/2014/main" id="{8C74901E-07E3-4FD6-80DB-E9FF2DC79FC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July 20, 2019 17:20</a:t>
            </a:r>
          </a:p>
        </p:txBody>
      </p:sp>
      <p:sp>
        <p:nvSpPr>
          <p:cNvPr id="3" name="Text Placeholder 2"/>
          <p:cNvSpPr>
            <a:spLocks noGrp="1"/>
          </p:cNvSpPr>
          <p:nvPr>
            <p:ph type="body" sz="quarter" idx="15"/>
          </p:nvPr>
        </p:nvSpPr>
        <p:spPr>
          <a:xfrm>
            <a:off x="766762" y="1986671"/>
            <a:ext cx="10956871" cy="4401341"/>
          </a:xfrm>
        </p:spPr>
        <p:txBody>
          <a:bodyPr>
            <a:normAutofit fontScale="77500" lnSpcReduction="20000"/>
          </a:bodyPr>
          <a:lstStyle/>
          <a:p>
            <a:pPr algn="just"/>
            <a:r>
              <a:rPr lang="en-US" dirty="0"/>
              <a:t>Location: Music festival in a big city</a:t>
            </a:r>
          </a:p>
          <a:p>
            <a:pPr algn="just"/>
            <a:endParaRPr lang="en-US" dirty="0"/>
          </a:p>
          <a:p>
            <a:pPr algn="just"/>
            <a:r>
              <a:rPr lang="en-US" dirty="0"/>
              <a:t>Witnesses’ observation: On day 2 of the festival many people request </a:t>
            </a:r>
          </a:p>
          <a:p>
            <a:pPr marL="88900" indent="0" algn="just">
              <a:buNone/>
            </a:pPr>
            <a:r>
              <a:rPr lang="en-US" dirty="0"/>
              <a:t>    medical assistance for severe nausea, </a:t>
            </a:r>
            <a:r>
              <a:rPr lang="en-GB" dirty="0"/>
              <a:t>diarrhoea</a:t>
            </a:r>
            <a:r>
              <a:rPr lang="en-US" dirty="0"/>
              <a:t>, vomiting and fever.</a:t>
            </a:r>
          </a:p>
          <a:p>
            <a:pPr algn="just"/>
            <a:r>
              <a:rPr lang="en-US" dirty="0"/>
              <a:t>People are also requiring medical attention due to heat-related illnesses, dehydration and consumption of alcohol and other substances.</a:t>
            </a:r>
          </a:p>
          <a:p>
            <a:pPr algn="just"/>
            <a:r>
              <a:rPr lang="en-US" dirty="0"/>
              <a:t>Some people who attended only day 1 report some of the same symptoms. </a:t>
            </a:r>
          </a:p>
          <a:p>
            <a:pPr algn="just"/>
            <a:r>
              <a:rPr lang="en-US" dirty="0"/>
              <a:t>Possible contamination of food.</a:t>
            </a:r>
          </a:p>
          <a:p>
            <a:pPr algn="just"/>
            <a:r>
              <a:rPr lang="en-GB" dirty="0"/>
              <a:t>The contamination could have been caused by lack of hygienic measures or an intentional poisoning of food or drinks.</a:t>
            </a:r>
            <a:endParaRPr lang="en-US" dirty="0"/>
          </a:p>
          <a:p>
            <a:pPr algn="just"/>
            <a:r>
              <a:rPr lang="en-GB" dirty="0"/>
              <a:t>Someone called the emergency services to ask for medical assistance.</a:t>
            </a:r>
            <a:endParaRPr lang="en-US" altLang="pl-PL" dirty="0"/>
          </a:p>
          <a:p>
            <a:pPr algn="just"/>
            <a:r>
              <a:rPr lang="en-US" altLang="pl-PL" dirty="0"/>
              <a:t>First responders: assistance &amp; transport of 10 victims to triage point.</a:t>
            </a:r>
          </a:p>
          <a:p>
            <a:pPr algn="just"/>
            <a:r>
              <a:rPr lang="en-US" dirty="0"/>
              <a:t>Step by step action: triage of victims</a:t>
            </a:r>
            <a:endParaRPr lang="en-US" alt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28</a:t>
            </a:fld>
            <a:endParaRPr lang="aa-ET" dirty="0"/>
          </a:p>
        </p:txBody>
      </p:sp>
      <p:pic>
        <p:nvPicPr>
          <p:cNvPr id="10" name="Immagine 1">
            <a:extLst>
              <a:ext uri="{FF2B5EF4-FFF2-40B4-BE49-F238E27FC236}">
                <a16:creationId xmlns:a16="http://schemas.microsoft.com/office/drawing/2014/main" id="{21024B9E-F047-41B5-A33C-6E2A47432E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0348" y="147551"/>
            <a:ext cx="3607291" cy="2403144"/>
          </a:xfrm>
          <a:prstGeom prst="rect">
            <a:avLst/>
          </a:prstGeom>
        </p:spPr>
      </p:pic>
      <p:pic>
        <p:nvPicPr>
          <p:cNvPr id="11" name="Immagine 2">
            <a:extLst>
              <a:ext uri="{FF2B5EF4-FFF2-40B4-BE49-F238E27FC236}">
                <a16:creationId xmlns:a16="http://schemas.microsoft.com/office/drawing/2014/main" id="{F2DA7015-830B-4E9D-B8E6-D624F5828B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7177" y="133180"/>
            <a:ext cx="2135536" cy="3203061"/>
          </a:xfrm>
          <a:prstGeom prst="rect">
            <a:avLst/>
          </a:prstGeom>
        </p:spPr>
      </p:pic>
      <p:sp>
        <p:nvSpPr>
          <p:cNvPr id="8" name="Footer Placeholder 5">
            <a:extLst>
              <a:ext uri="{FF2B5EF4-FFF2-40B4-BE49-F238E27FC236}">
                <a16:creationId xmlns:a16="http://schemas.microsoft.com/office/drawing/2014/main" id="{E335785F-DFBB-4A48-9D71-4D636B3F10E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lstStyle/>
          <a:p>
            <a:r>
              <a:rPr lang="en-US" dirty="0"/>
              <a:t>Unintentional contamination of food or drinks</a:t>
            </a:r>
            <a:endParaRPr lang="pl-PL" dirty="0"/>
          </a:p>
          <a:p>
            <a:endParaRPr lang="en-US" dirty="0"/>
          </a:p>
          <a:p>
            <a:r>
              <a:rPr lang="en-US" dirty="0"/>
              <a:t>Intentional contamination of food or drinks</a:t>
            </a:r>
          </a:p>
          <a:p>
            <a:endParaRPr lang="en-GB" dirty="0"/>
          </a:p>
          <a:p>
            <a:r>
              <a:rPr lang="en-GB" dirty="0"/>
              <a:t>Environmental causes </a:t>
            </a:r>
            <a:endParaRPr lang="pl-PL" dirty="0"/>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29</a:t>
            </a:fld>
            <a:endParaRPr lang="en-US"/>
          </a:p>
        </p:txBody>
      </p:sp>
      <p:sp>
        <p:nvSpPr>
          <p:cNvPr id="6" name="Footer Placeholder 5">
            <a:extLst>
              <a:ext uri="{FF2B5EF4-FFF2-40B4-BE49-F238E27FC236}">
                <a16:creationId xmlns:a16="http://schemas.microsoft.com/office/drawing/2014/main" id="{C9E136C6-A72C-49D4-A7B3-4F20F7705DB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4.1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5175" y="3132945"/>
            <a:ext cx="3910423" cy="2605088"/>
          </a:xfrm>
          <a:prstGeom prst="rect">
            <a:avLst/>
          </a:prstGeom>
        </p:spPr>
      </p:pic>
      <p:pic>
        <p:nvPicPr>
          <p:cNvPr id="3" name="Immagin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7458" y="1519238"/>
            <a:ext cx="2590996" cy="3886200"/>
          </a:xfrm>
          <a:prstGeom prst="rect">
            <a:avLst/>
          </a:prstGeom>
        </p:spPr>
      </p:pic>
      <p:sp>
        <p:nvSpPr>
          <p:cNvPr id="11" name="Footer Placeholder 5">
            <a:extLst>
              <a:ext uri="{FF2B5EF4-FFF2-40B4-BE49-F238E27FC236}">
                <a16:creationId xmlns:a16="http://schemas.microsoft.com/office/drawing/2014/main" id="{5C81B70D-11E3-4335-935B-0C1B2031A4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604696"/>
            <a:ext cx="10956871" cy="985576"/>
          </a:xfrm>
        </p:spPr>
        <p:txBody>
          <a:bodyPr/>
          <a:lstStyle/>
          <a:p>
            <a:r>
              <a:rPr lang="en-US" sz="4000" dirty="0"/>
              <a:t>July 20, 2019 17:50</a:t>
            </a:r>
            <a:r>
              <a:rPr lang="en-US" sz="3800" dirty="0"/>
              <a:t>– Arrival of first responders </a:t>
            </a:r>
          </a:p>
        </p:txBody>
      </p:sp>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a:t>
            </a:r>
          </a:p>
          <a:p>
            <a:endParaRPr lang="pl-PL"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30</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5B0D5F43-8D38-465F-B143-A55944CE277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a:t>
            </a:r>
            <a:r>
              <a:rPr lang="pl-PL" dirty="0"/>
              <a:t>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a:t>
            </a:r>
            <a:r>
              <a:rPr lang="en-US" dirty="0"/>
              <a:t>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effectLst>
                  <a:outerShdw blurRad="38100" dist="38100" dir="2700000" algn="tl">
                    <a:srgbClr val="000000">
                      <a:alpha val="43137"/>
                    </a:srgbClr>
                  </a:outerShdw>
                </a:effectLst>
              </a:rPr>
              <a:t>76-89</a:t>
            </a:r>
            <a:r>
              <a:rPr lang="pl-PL" dirty="0"/>
              <a:t> </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t>V</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endParaRPr lang="en-US" b="1" dirty="0">
              <a:solidFill>
                <a:srgbClr val="FF0000"/>
              </a:solidFill>
            </a:endParaRPr>
          </a:p>
          <a:p>
            <a:pPr marL="88900" indent="0">
              <a:buNone/>
            </a:pPr>
            <a:r>
              <a:rPr lang="en-US" dirty="0"/>
              <a:t> 	</a:t>
            </a:r>
            <a:r>
              <a:rPr lang="en-US" dirty="0">
                <a:effectLst>
                  <a:outerShdw blurRad="38100" dist="38100" dir="2700000" algn="tl">
                    <a:srgbClr val="000000">
                      <a:alpha val="43137"/>
                    </a:srgbClr>
                  </a:outerShdw>
                </a:effectLst>
              </a:rPr>
              <a:t>6-9</a:t>
            </a:r>
            <a:r>
              <a:rPr lang="en-US" dirty="0"/>
              <a:t>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effectLst>
                  <a:outerShdw blurRad="38100" dist="38100" dir="2700000" algn="tl">
                    <a:srgbClr val="000000">
                      <a:alpha val="43137"/>
                    </a:srgbClr>
                  </a:outerShdw>
                </a:effectLst>
              </a:rPr>
              <a:t>50-75</a:t>
            </a:r>
            <a:r>
              <a:rPr lang="pl-PL" dirty="0"/>
              <a:t>	</a:t>
            </a:r>
            <a:r>
              <a:rPr lang="pl-PL"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1-5</a:t>
            </a:r>
            <a:r>
              <a:rPr lang="en-US" dirty="0"/>
              <a:t>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effectLst>
                  <a:outerShdw blurRad="38100" dist="38100" dir="2700000" algn="tl">
                    <a:srgbClr val="000000">
                      <a:alpha val="43137"/>
                    </a:srgbClr>
                  </a:outerShdw>
                </a:effectLst>
              </a:rPr>
              <a:t>1-49</a:t>
            </a:r>
            <a:r>
              <a:rPr lang="pl-PL" dirty="0"/>
              <a:t>	</a:t>
            </a:r>
            <a:r>
              <a:rPr lang="pl-PL"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0</a:t>
            </a:r>
            <a:r>
              <a:rPr lang="en-US" dirty="0"/>
              <a:t>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effectLst>
                  <a:outerShdw blurRad="38100" dist="38100" dir="2700000" algn="tl">
                    <a:srgbClr val="000000">
                      <a:alpha val="43137"/>
                    </a:srgbClr>
                  </a:outerShdw>
                </a:effectLst>
              </a:rPr>
              <a:t>0</a:t>
            </a:r>
            <a:r>
              <a:rPr lang="pl-PL" dirty="0"/>
              <a:t>	</a:t>
            </a:r>
            <a:r>
              <a:rPr lang="pl-PL"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t>DEAD	</a:t>
            </a:r>
            <a:r>
              <a:rPr lang="pl-PL" b="1" dirty="0">
                <a:solidFill>
                  <a:srgbClr val="FF0000"/>
                </a:solidFill>
                <a:effectLst>
                  <a:outerShdw blurRad="38100" dist="38100" dir="2700000" algn="tl">
                    <a:srgbClr val="000000">
                      <a:alpha val="43137"/>
                    </a:srgbClr>
                  </a:outerShdw>
                </a:effectLst>
              </a:rPr>
              <a:t>0</a:t>
            </a:r>
          </a:p>
          <a:p>
            <a:pPr marL="88900" indent="0">
              <a:buNone/>
            </a:pPr>
            <a:r>
              <a:rPr lang="pl-PL" dirty="0"/>
              <a:t>INTERPRETATION</a:t>
            </a:r>
          </a:p>
          <a:p>
            <a:pPr marL="88900" indent="0">
              <a:buNone/>
            </a:pPr>
            <a:r>
              <a:rPr lang="pl-PL" dirty="0"/>
              <a:t>SYMPTOMS + TOTAL SCORE RR + SBP + AVPU  </a:t>
            </a:r>
            <a:r>
              <a:rPr lang="pl-PL" b="1" dirty="0">
                <a:solidFill>
                  <a:srgbClr val="FF0000"/>
                </a:solidFill>
                <a:effectLst>
                  <a:outerShdw blurRad="38100" dist="38100" dir="2700000" algn="tl">
                    <a:srgbClr val="000000">
                      <a:alpha val="43137"/>
                    </a:srgbClr>
                  </a:outerShdw>
                </a:effectLst>
              </a:rPr>
              <a:t>1-10</a:t>
            </a:r>
            <a:r>
              <a:rPr lang="pl-PL" dirty="0"/>
              <a:t> – IMMEDIATE</a:t>
            </a:r>
          </a:p>
          <a:p>
            <a:pPr marL="88900" indent="0">
              <a:buNone/>
            </a:pPr>
            <a:r>
              <a:rPr lang="pl-PL" dirty="0"/>
              <a:t>SYMPTOMS + TOTAL SCORE RR + SBP + AVPU </a:t>
            </a:r>
            <a:r>
              <a:rPr lang="pl-PL" b="1" dirty="0">
                <a:solidFill>
                  <a:srgbClr val="FFFF00"/>
                </a:solidFill>
                <a:effectLst>
                  <a:outerShdw blurRad="38100" dist="38100" dir="2700000" algn="tl">
                    <a:srgbClr val="000000">
                      <a:alpha val="43137"/>
                    </a:srgbClr>
                  </a:outerShdw>
                </a:effectLst>
              </a:rPr>
              <a:t>11</a:t>
            </a:r>
            <a:r>
              <a:rPr lang="pl-PL" dirty="0"/>
              <a:t> - DELAYED	</a:t>
            </a:r>
            <a:endParaRPr lang="en-US" dirty="0"/>
          </a:p>
          <a:p>
            <a:pPr marL="88900" indent="0">
              <a:buNone/>
            </a:pPr>
            <a:r>
              <a:rPr lang="pl-PL" dirty="0"/>
              <a:t>SYMPTOMS + TOTAL SCORE RR + SBP + AVPU </a:t>
            </a:r>
            <a:r>
              <a:rPr lang="pl-PL" b="1" dirty="0">
                <a:solidFill>
                  <a:srgbClr val="00B050"/>
                </a:solidFill>
                <a:effectLst>
                  <a:outerShdw blurRad="38100" dist="38100" dir="2700000" algn="tl">
                    <a:srgbClr val="000000">
                      <a:alpha val="43137"/>
                    </a:srgbClr>
                  </a:outerShdw>
                </a:effectLst>
              </a:rPr>
              <a:t>12</a:t>
            </a:r>
            <a:r>
              <a:rPr lang="pl-PL" dirty="0"/>
              <a:t> – MINIMAL</a:t>
            </a:r>
          </a:p>
          <a:p>
            <a:pPr marL="88900" indent="0">
              <a:buNone/>
            </a:pPr>
            <a:r>
              <a:rPr lang="pl-PL" dirty="0"/>
              <a:t>SYMPTOMS + TOTAL SCORE RR + SBP + AVPU </a:t>
            </a:r>
            <a:r>
              <a:rPr lang="pl-PL" b="1" dirty="0">
                <a:effectLst>
                  <a:outerShdw blurRad="38100" dist="38100" dir="2700000" algn="tl">
                    <a:srgbClr val="000000">
                      <a:alpha val="43137"/>
                    </a:srgbClr>
                  </a:outerShdw>
                </a:effectLst>
              </a:rPr>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0" name="Footer Placeholder 5">
            <a:extLst>
              <a:ext uri="{FF2B5EF4-FFF2-40B4-BE49-F238E27FC236}">
                <a16:creationId xmlns:a16="http://schemas.microsoft.com/office/drawing/2014/main" id="{546D1432-6EAF-4EA5-98B8-218D133BB7D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59501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normAutofit fontScale="77500" lnSpcReduction="20000"/>
          </a:bodyPr>
          <a:lstStyle/>
          <a:p>
            <a:r>
              <a:rPr lang="en-US" b="1" dirty="0"/>
              <a:t>25 YR FEMALE</a:t>
            </a:r>
          </a:p>
          <a:p>
            <a:endParaRPr lang="en-US" b="1" dirty="0"/>
          </a:p>
          <a:p>
            <a:pPr lvl="1"/>
            <a:r>
              <a:rPr lang="en-GB" b="1" dirty="0"/>
              <a:t>Abdominal cramps</a:t>
            </a:r>
          </a:p>
          <a:p>
            <a:pPr lvl="1"/>
            <a:r>
              <a:rPr lang="en-GB" b="1" dirty="0"/>
              <a:t>Diarrhoea</a:t>
            </a:r>
          </a:p>
          <a:p>
            <a:pPr lvl="1"/>
            <a:r>
              <a:rPr lang="en-GB" b="1" dirty="0"/>
              <a:t>Blood in the stool</a:t>
            </a:r>
          </a:p>
          <a:p>
            <a:pPr lvl="1"/>
            <a:r>
              <a:rPr lang="en-GB" b="1" dirty="0"/>
              <a:t>No visible wounds or injuries</a:t>
            </a:r>
          </a:p>
          <a:p>
            <a:pPr lvl="1"/>
            <a:r>
              <a:rPr lang="en-GB" b="1" dirty="0"/>
              <a:t>RR 8</a:t>
            </a:r>
          </a:p>
          <a:p>
            <a:pPr lvl="1"/>
            <a:r>
              <a:rPr lang="en-GB" b="1" dirty="0"/>
              <a:t>SBP 20</a:t>
            </a:r>
            <a:endParaRPr lang="pl-PL" b="1" dirty="0"/>
          </a:p>
          <a:p>
            <a:pPr lvl="1"/>
            <a:r>
              <a:rPr lang="pl-PL" b="1" dirty="0"/>
              <a:t>A	</a:t>
            </a:r>
          </a:p>
          <a:p>
            <a:pPr lvl="1"/>
            <a:r>
              <a:rPr lang="pl-PL" b="1" dirty="0"/>
              <a:t>V </a:t>
            </a:r>
          </a:p>
          <a:p>
            <a:pPr lvl="1"/>
            <a:r>
              <a:rPr lang="pl-PL" b="1" dirty="0"/>
              <a:t>P</a:t>
            </a:r>
            <a:r>
              <a:rPr lang="en-GB" b="1" dirty="0"/>
              <a:t> +</a:t>
            </a:r>
            <a:endParaRPr lang="pl-PL" b="1" dirty="0"/>
          </a:p>
          <a:p>
            <a:pPr lvl="1"/>
            <a:r>
              <a:rPr lang="pl-PL" b="1" dirty="0"/>
              <a:t>U</a:t>
            </a:r>
          </a:p>
          <a:p>
            <a:pPr lvl="1"/>
            <a:endParaRPr lang="en-US"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32</a:t>
            </a:fld>
            <a:endParaRPr lang="en-BE" dirty="0"/>
          </a:p>
        </p:txBody>
      </p:sp>
      <p:sp>
        <p:nvSpPr>
          <p:cNvPr id="6" name="Footer Placeholder 5">
            <a:extLst>
              <a:ext uri="{FF2B5EF4-FFF2-40B4-BE49-F238E27FC236}">
                <a16:creationId xmlns:a16="http://schemas.microsoft.com/office/drawing/2014/main" id="{F97DF7C5-63AB-4EDA-8AB6-9B768E032BC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081588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77500" lnSpcReduction="20000"/>
          </a:bodyPr>
          <a:lstStyle/>
          <a:p>
            <a:r>
              <a:rPr lang="en-US" b="1" dirty="0"/>
              <a:t>65 YR FEMALE</a:t>
            </a:r>
          </a:p>
          <a:p>
            <a:endParaRPr lang="en-US" b="1" dirty="0"/>
          </a:p>
          <a:p>
            <a:pPr lvl="1"/>
            <a:r>
              <a:rPr lang="en-GB" b="1" dirty="0"/>
              <a:t>Bloody diarrhoea</a:t>
            </a:r>
          </a:p>
          <a:p>
            <a:pPr lvl="1"/>
            <a:r>
              <a:rPr lang="en-GB" b="1" dirty="0"/>
              <a:t>Fever</a:t>
            </a:r>
          </a:p>
          <a:p>
            <a:pPr lvl="1"/>
            <a:r>
              <a:rPr lang="en-GB" b="1" dirty="0"/>
              <a:t>Stomach cramps</a:t>
            </a:r>
          </a:p>
          <a:p>
            <a:pPr lvl="1"/>
            <a:r>
              <a:rPr lang="en-GB" b="1" dirty="0"/>
              <a:t>No visible wounds or injuries</a:t>
            </a:r>
          </a:p>
          <a:p>
            <a:pPr lvl="1"/>
            <a:r>
              <a:rPr lang="en-GB" b="1" dirty="0"/>
              <a:t>RR 30</a:t>
            </a:r>
          </a:p>
          <a:p>
            <a:pPr lvl="1"/>
            <a:r>
              <a:rPr lang="en-GB" b="1" dirty="0"/>
              <a:t>SBP 80</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33</a:t>
            </a:fld>
            <a:endParaRPr lang="en-BE" dirty="0"/>
          </a:p>
        </p:txBody>
      </p:sp>
      <p:sp>
        <p:nvSpPr>
          <p:cNvPr id="6" name="Footer Placeholder 5">
            <a:extLst>
              <a:ext uri="{FF2B5EF4-FFF2-40B4-BE49-F238E27FC236}">
                <a16:creationId xmlns:a16="http://schemas.microsoft.com/office/drawing/2014/main" id="{8AC39A29-F5F5-483C-A559-94156FDE5D6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6611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85000" lnSpcReduction="20000"/>
          </a:bodyPr>
          <a:lstStyle/>
          <a:p>
            <a:r>
              <a:rPr lang="en-US" b="1" dirty="0"/>
              <a:t>30 YR MALE</a:t>
            </a:r>
          </a:p>
          <a:p>
            <a:endParaRPr lang="en-US" dirty="0"/>
          </a:p>
          <a:p>
            <a:pPr lvl="1"/>
            <a:r>
              <a:rPr lang="en-GB" b="1" dirty="0"/>
              <a:t>Headache</a:t>
            </a:r>
          </a:p>
          <a:p>
            <a:pPr lvl="1"/>
            <a:r>
              <a:rPr lang="en-GB" b="1" dirty="0"/>
              <a:t>Fever</a:t>
            </a:r>
          </a:p>
          <a:p>
            <a:pPr lvl="1"/>
            <a:r>
              <a:rPr lang="en-GB" b="1" dirty="0"/>
              <a:t>No visible wounds or injuries</a:t>
            </a:r>
          </a:p>
          <a:p>
            <a:pPr lvl="1"/>
            <a:r>
              <a:rPr lang="en-GB" b="1" dirty="0"/>
              <a:t>RR 25</a:t>
            </a:r>
          </a:p>
          <a:p>
            <a:pPr lvl="1"/>
            <a:r>
              <a:rPr lang="en-GB" b="1" dirty="0"/>
              <a:t>SBP 95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6" name="Footer Placeholder 5">
            <a:extLst>
              <a:ext uri="{FF2B5EF4-FFF2-40B4-BE49-F238E27FC236}">
                <a16:creationId xmlns:a16="http://schemas.microsoft.com/office/drawing/2014/main" id="{BC21FB05-EC42-41E9-A5B1-3B4E522AF47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3742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85000" lnSpcReduction="20000"/>
          </a:bodyPr>
          <a:lstStyle/>
          <a:p>
            <a:r>
              <a:rPr lang="en-US" b="1" dirty="0"/>
              <a:t>45 YR MALE</a:t>
            </a:r>
          </a:p>
          <a:p>
            <a:endParaRPr lang="en-US" b="1" dirty="0"/>
          </a:p>
          <a:p>
            <a:pPr lvl="1"/>
            <a:r>
              <a:rPr lang="en-GB" b="1" dirty="0"/>
              <a:t>Nausea</a:t>
            </a:r>
          </a:p>
          <a:p>
            <a:pPr lvl="1"/>
            <a:r>
              <a:rPr lang="en-GB" b="1" dirty="0"/>
              <a:t>Headache</a:t>
            </a:r>
          </a:p>
          <a:p>
            <a:pPr lvl="1"/>
            <a:r>
              <a:rPr lang="en-GB" b="1" dirty="0"/>
              <a:t>No visible wounds or injuries</a:t>
            </a:r>
          </a:p>
          <a:p>
            <a:pPr lvl="1"/>
            <a:r>
              <a:rPr lang="en-GB" b="1" dirty="0"/>
              <a:t>RR 27</a:t>
            </a:r>
          </a:p>
          <a:p>
            <a:pPr lvl="1"/>
            <a:r>
              <a:rPr lang="en-GB" b="1" dirty="0"/>
              <a:t>SBP 120</a:t>
            </a:r>
            <a:endParaRPr lang="pl-PL" b="1" dirty="0"/>
          </a:p>
          <a:p>
            <a:pPr lvl="1"/>
            <a:r>
              <a:rPr lang="pl-PL" b="1" dirty="0"/>
              <a:t>A</a:t>
            </a:r>
            <a:r>
              <a:rPr lang="en-GB" b="1" dirty="0"/>
              <a:t> +</a:t>
            </a:r>
            <a:endParaRPr lang="pl-PL" b="1" dirty="0"/>
          </a:p>
          <a:p>
            <a:pPr lvl="1"/>
            <a:r>
              <a:rPr lang="pl-PL" b="1" dirty="0"/>
              <a:t>V</a:t>
            </a:r>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a:t>
            </a:r>
            <a:r>
              <a:rPr lang="en-GB" b="1" dirty="0">
                <a:solidFill>
                  <a:srgbClr val="00B050"/>
                </a:solidFill>
                <a:effectLst>
                  <a:outerShdw blurRad="38100" dist="38100" dir="2700000" algn="tl">
                    <a:srgbClr val="000000">
                      <a:alpha val="43137"/>
                    </a:srgbClr>
                  </a:outerShdw>
                </a:effectLst>
              </a:rPr>
              <a:t>GREEN</a:t>
            </a:r>
            <a:r>
              <a:rPr lang="en-US" b="1" dirty="0">
                <a:solidFill>
                  <a:srgbClr val="00B050"/>
                </a:solidFill>
                <a:effectLst>
                  <a:outerShdw blurRad="38100" dist="38100" dir="2700000" algn="tl">
                    <a:srgbClr val="000000">
                      <a:alpha val="43137"/>
                    </a:srgbClr>
                  </a:outerShdw>
                </a:effectLst>
              </a:rPr>
              <a: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6" name="Footer Placeholder 5">
            <a:extLst>
              <a:ext uri="{FF2B5EF4-FFF2-40B4-BE49-F238E27FC236}">
                <a16:creationId xmlns:a16="http://schemas.microsoft.com/office/drawing/2014/main" id="{F77B3CE8-D820-44EC-A924-A2BBBAC4B56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2623822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85000" lnSpcReduction="20000"/>
          </a:bodyPr>
          <a:lstStyle/>
          <a:p>
            <a:r>
              <a:rPr lang="en-US" b="1" dirty="0"/>
              <a:t>40 YR FEMALE</a:t>
            </a:r>
          </a:p>
          <a:p>
            <a:endParaRPr lang="en-US" b="1" dirty="0"/>
          </a:p>
          <a:p>
            <a:pPr lvl="1"/>
            <a:r>
              <a:rPr lang="en-GB" b="1" dirty="0"/>
              <a:t>Diarrhoea</a:t>
            </a:r>
          </a:p>
          <a:p>
            <a:pPr lvl="1"/>
            <a:r>
              <a:rPr lang="en-GB" b="1" dirty="0"/>
              <a:t>Abdominal cramps</a:t>
            </a:r>
          </a:p>
          <a:p>
            <a:pPr lvl="1"/>
            <a:r>
              <a:rPr lang="en-GB" b="1" dirty="0"/>
              <a:t>No visible wounds or injuries</a:t>
            </a:r>
          </a:p>
          <a:p>
            <a:pPr lvl="1"/>
            <a:r>
              <a:rPr lang="en-GB" b="1" dirty="0"/>
              <a:t>RR 20</a:t>
            </a:r>
          </a:p>
          <a:p>
            <a:pPr lvl="1"/>
            <a:r>
              <a:rPr lang="en-GB" b="1" dirty="0"/>
              <a:t>SBP 100</a:t>
            </a:r>
            <a:endParaRPr lang="pl-PL" b="1" dirty="0"/>
          </a:p>
          <a:p>
            <a:pPr lvl="1"/>
            <a:r>
              <a:rPr lang="pl-PL" b="1" dirty="0"/>
              <a:t>A</a:t>
            </a:r>
            <a:r>
              <a:rPr lang="en-GB" b="1" dirty="0"/>
              <a:t> </a:t>
            </a:r>
            <a:r>
              <a:rPr lang="pl-PL" b="1" dirty="0"/>
              <a:t>+</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6" name="Footer Placeholder 5">
            <a:extLst>
              <a:ext uri="{FF2B5EF4-FFF2-40B4-BE49-F238E27FC236}">
                <a16:creationId xmlns:a16="http://schemas.microsoft.com/office/drawing/2014/main" id="{052A2912-A84C-4A75-BDFD-81BA85306E7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028299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85000" lnSpcReduction="20000"/>
          </a:bodyPr>
          <a:lstStyle/>
          <a:p>
            <a:r>
              <a:rPr lang="en-US" b="1" dirty="0"/>
              <a:t>60 YEAR MALE</a:t>
            </a:r>
          </a:p>
          <a:p>
            <a:endParaRPr lang="en-US" b="1" dirty="0"/>
          </a:p>
          <a:p>
            <a:pPr lvl="1"/>
            <a:r>
              <a:rPr lang="en-GB" b="1" dirty="0"/>
              <a:t>Listlessness or irritability</a:t>
            </a:r>
          </a:p>
          <a:p>
            <a:pPr lvl="1"/>
            <a:r>
              <a:rPr lang="en-GB" b="1" dirty="0"/>
              <a:t>Dehydration symptoms</a:t>
            </a:r>
          </a:p>
          <a:p>
            <a:pPr lvl="1"/>
            <a:r>
              <a:rPr lang="en-GB" b="1" dirty="0"/>
              <a:t>No visible wounds or injuries</a:t>
            </a:r>
          </a:p>
          <a:p>
            <a:pPr lvl="1"/>
            <a:r>
              <a:rPr lang="en-GB" b="1" dirty="0"/>
              <a:t>RR 35</a:t>
            </a:r>
          </a:p>
          <a:p>
            <a:pPr lvl="1"/>
            <a:r>
              <a:rPr lang="en-GB" b="1" dirty="0"/>
              <a:t>SBP 85</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
        <p:nvSpPr>
          <p:cNvPr id="6" name="Footer Placeholder 5">
            <a:extLst>
              <a:ext uri="{FF2B5EF4-FFF2-40B4-BE49-F238E27FC236}">
                <a16:creationId xmlns:a16="http://schemas.microsoft.com/office/drawing/2014/main" id="{820FB9A0-5D02-45E1-B4F2-D05CF1F4032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1639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a:xfrm>
            <a:off x="766761" y="1786072"/>
            <a:ext cx="10658475" cy="4301992"/>
          </a:xfrm>
        </p:spPr>
        <p:txBody>
          <a:bodyPr>
            <a:normAutofit fontScale="85000" lnSpcReduction="20000"/>
          </a:bodyPr>
          <a:lstStyle/>
          <a:p>
            <a:r>
              <a:rPr lang="en-US" b="1" dirty="0"/>
              <a:t>25 YEAR MALE</a:t>
            </a:r>
          </a:p>
          <a:p>
            <a:endParaRPr lang="en-US" b="1" dirty="0"/>
          </a:p>
          <a:p>
            <a:pPr lvl="1"/>
            <a:r>
              <a:rPr lang="en-GB" b="1" dirty="0"/>
              <a:t>Fever</a:t>
            </a:r>
          </a:p>
          <a:p>
            <a:pPr lvl="1"/>
            <a:r>
              <a:rPr lang="en-GB" b="1" dirty="0"/>
              <a:t>Headache</a:t>
            </a:r>
          </a:p>
          <a:p>
            <a:pPr lvl="1"/>
            <a:r>
              <a:rPr lang="en-GB" b="1" dirty="0"/>
              <a:t>No visible wounds or injuries</a:t>
            </a:r>
          </a:p>
          <a:p>
            <a:pPr lvl="1"/>
            <a:r>
              <a:rPr lang="en-GB" b="1" dirty="0"/>
              <a:t>RR 28</a:t>
            </a:r>
          </a:p>
          <a:p>
            <a:pPr lvl="1"/>
            <a:r>
              <a:rPr lang="en-GB" b="1" dirty="0"/>
              <a:t>SBP 115</a:t>
            </a:r>
            <a:endParaRPr lang="pl-PL" b="1" dirty="0"/>
          </a:p>
          <a:p>
            <a:pPr lvl="1"/>
            <a:r>
              <a:rPr lang="pl-PL" b="1" dirty="0"/>
              <a:t>A	</a:t>
            </a:r>
            <a:r>
              <a:rPr lang="en-GB" b="1" dirty="0"/>
              <a:t>+</a:t>
            </a:r>
            <a:endParaRPr lang="pl-PL" b="1" dirty="0"/>
          </a:p>
          <a:p>
            <a:pPr lvl="1"/>
            <a:r>
              <a:rPr lang="pl-PL" b="1" dirty="0"/>
              <a:t>V</a:t>
            </a:r>
          </a:p>
          <a:p>
            <a:pPr lvl="1"/>
            <a:r>
              <a:rPr lang="pl-PL" b="1" dirty="0"/>
              <a:t>P</a:t>
            </a:r>
          </a:p>
          <a:p>
            <a:pPr lvl="1"/>
            <a:r>
              <a:rPr lang="pl-PL" b="1" dirty="0"/>
              <a:t>U</a:t>
            </a:r>
            <a:r>
              <a:rPr lang="en-GB" b="1" dirty="0"/>
              <a:t> </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6" name="Footer Placeholder 5">
            <a:extLst>
              <a:ext uri="{FF2B5EF4-FFF2-40B4-BE49-F238E27FC236}">
                <a16:creationId xmlns:a16="http://schemas.microsoft.com/office/drawing/2014/main" id="{035A41EF-7921-4131-8DA8-E2922846DF4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1761793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85000" lnSpcReduction="20000"/>
          </a:bodyPr>
          <a:lstStyle/>
          <a:p>
            <a:r>
              <a:rPr lang="en-US" b="1" dirty="0"/>
              <a:t>55 YEAR MALE</a:t>
            </a:r>
          </a:p>
          <a:p>
            <a:endParaRPr lang="en-US" b="1" dirty="0"/>
          </a:p>
          <a:p>
            <a:pPr lvl="1"/>
            <a:r>
              <a:rPr lang="en-GB" b="1" dirty="0"/>
              <a:t>Nausea</a:t>
            </a:r>
          </a:p>
          <a:p>
            <a:pPr lvl="1"/>
            <a:r>
              <a:rPr lang="en-GB" b="1" dirty="0"/>
              <a:t>Chills</a:t>
            </a:r>
          </a:p>
          <a:p>
            <a:pPr lvl="1"/>
            <a:r>
              <a:rPr lang="en-GB" b="1" dirty="0"/>
              <a:t>No visible wounds or injuries</a:t>
            </a:r>
          </a:p>
          <a:p>
            <a:pPr lvl="1"/>
            <a:r>
              <a:rPr lang="en-GB" b="1" dirty="0"/>
              <a:t>RR 29</a:t>
            </a:r>
          </a:p>
          <a:p>
            <a:pPr lvl="1"/>
            <a:r>
              <a:rPr lang="en-GB" b="1" dirty="0"/>
              <a:t>SBP 130</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6" name="Footer Placeholder 5">
            <a:extLst>
              <a:ext uri="{FF2B5EF4-FFF2-40B4-BE49-F238E27FC236}">
                <a16:creationId xmlns:a16="http://schemas.microsoft.com/office/drawing/2014/main" id="{E373BDF8-1D8A-4E3B-A897-9E7552AE296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661938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01973"/>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4.1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381090"/>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2773585"/>
            <a:ext cx="10658474" cy="3284315"/>
          </a:xfrm>
          <a:prstGeom prst="rect">
            <a:avLst/>
          </a:prstGeom>
        </p:spPr>
        <p:txBody>
          <a:bodyPr vert="horz" lIns="91440" tIns="45720" rIns="91440" bIns="45720" rtlCol="0">
            <a:normAutofit fontScale="92500" lnSpcReduction="1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It is late afternoon of the second day of a three days music festival is taking place in a big city</a:t>
            </a:r>
            <a:r>
              <a:rPr lang="it-IT" dirty="0"/>
              <a:t>.</a:t>
            </a:r>
            <a:endParaRPr lang="en-US" dirty="0"/>
          </a:p>
          <a:p>
            <a:r>
              <a:rPr lang="en-GB" dirty="0"/>
              <a:t>It is Summer and the weather is hot. More than 50.000 people are taking part to the event. </a:t>
            </a:r>
            <a:r>
              <a:rPr lang="en-US" dirty="0"/>
              <a:t>A food court with food trucks is present at the venue.</a:t>
            </a:r>
          </a:p>
          <a:p>
            <a:r>
              <a:rPr lang="en-US" dirty="0"/>
              <a:t>As usual, people are requiring medical attention due to heat-related illnesses, dehydration and consumption of alcohol and other substances.</a:t>
            </a:r>
          </a:p>
          <a:p>
            <a:r>
              <a:rPr lang="en-US" dirty="0"/>
              <a:t>Within a short period of time, more and more people start to come to the emergency department complaining of severe nausea, </a:t>
            </a:r>
            <a:r>
              <a:rPr lang="en-GB" dirty="0"/>
              <a:t>diarrhoea</a:t>
            </a:r>
            <a:r>
              <a:rPr lang="en-US" dirty="0"/>
              <a:t>, vomiting and fever. </a:t>
            </a:r>
            <a:endParaRPr lang="en-GB" dirty="0"/>
          </a:p>
          <a:p>
            <a:pPr marL="88900" indent="0">
              <a:buNone/>
            </a:pPr>
            <a:endParaRPr lang="en-US" dirty="0"/>
          </a:p>
          <a:p>
            <a:pPr marL="88900" indent="0">
              <a:buFont typeface="Arial" panose="020B0604020202020204" pitchFamily="34" charset="0"/>
              <a:buNone/>
            </a:pPr>
            <a:endParaRPr lang="en-US" dirty="0"/>
          </a:p>
          <a:p>
            <a:pPr marL="88900" indent="0">
              <a:buFont typeface="Arial" panose="020B0604020202020204" pitchFamily="34" charset="0"/>
              <a:buNone/>
            </a:pPr>
            <a:endParaRPr lang="en-US" dirty="0"/>
          </a:p>
        </p:txBody>
      </p:sp>
      <p:sp>
        <p:nvSpPr>
          <p:cNvPr id="8" name="Footer Placeholder 5">
            <a:extLst>
              <a:ext uri="{FF2B5EF4-FFF2-40B4-BE49-F238E27FC236}">
                <a16:creationId xmlns:a16="http://schemas.microsoft.com/office/drawing/2014/main" id="{4DD13186-6485-4D01-918C-D7EEEAB2845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85000" lnSpcReduction="20000"/>
          </a:bodyPr>
          <a:lstStyle/>
          <a:p>
            <a:r>
              <a:rPr lang="en-US" b="1" dirty="0"/>
              <a:t>40 YR FEMALE</a:t>
            </a:r>
          </a:p>
          <a:p>
            <a:endParaRPr lang="en-US" b="1" dirty="0"/>
          </a:p>
          <a:p>
            <a:pPr lvl="1"/>
            <a:r>
              <a:rPr lang="en-GB" b="1" dirty="0"/>
              <a:t>Diarrhoea</a:t>
            </a:r>
          </a:p>
          <a:p>
            <a:pPr lvl="1"/>
            <a:r>
              <a:rPr lang="en-GB" b="1" dirty="0"/>
              <a:t>Blood in the stool</a:t>
            </a:r>
          </a:p>
          <a:p>
            <a:pPr lvl="1"/>
            <a:r>
              <a:rPr lang="en-GB" b="1" dirty="0"/>
              <a:t>No visible wounds or injuries</a:t>
            </a:r>
          </a:p>
          <a:p>
            <a:pPr lvl="1"/>
            <a:r>
              <a:rPr lang="en-GB" b="1" dirty="0"/>
              <a:t>RR 7</a:t>
            </a:r>
          </a:p>
          <a:p>
            <a:pPr lvl="1"/>
            <a:r>
              <a:rPr lang="en-GB" b="1" dirty="0"/>
              <a:t>SBP 15</a:t>
            </a:r>
            <a:endParaRPr lang="pl-PL" b="1" dirty="0"/>
          </a:p>
          <a:p>
            <a:pPr lvl="1"/>
            <a:r>
              <a:rPr lang="pl-PL" b="1" dirty="0"/>
              <a:t>A	</a:t>
            </a:r>
          </a:p>
          <a:p>
            <a:pPr lvl="1"/>
            <a:r>
              <a:rPr lang="pl-PL" b="1" dirty="0"/>
              <a:t>V</a:t>
            </a:r>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6" name="Footer Placeholder 5">
            <a:extLst>
              <a:ext uri="{FF2B5EF4-FFF2-40B4-BE49-F238E27FC236}">
                <a16:creationId xmlns:a16="http://schemas.microsoft.com/office/drawing/2014/main" id="{817C4C57-5FE2-4C65-B88E-6BFA7CD8908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2401642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85000" lnSpcReduction="20000"/>
          </a:bodyPr>
          <a:lstStyle/>
          <a:p>
            <a:r>
              <a:rPr lang="en-US" b="1" dirty="0"/>
              <a:t>50 YR MALE</a:t>
            </a:r>
          </a:p>
          <a:p>
            <a:endParaRPr lang="en-US" b="1" dirty="0"/>
          </a:p>
          <a:p>
            <a:pPr lvl="1"/>
            <a:r>
              <a:rPr lang="en-GB" b="1" dirty="0"/>
              <a:t>Nausea</a:t>
            </a:r>
          </a:p>
          <a:p>
            <a:pPr lvl="1"/>
            <a:r>
              <a:rPr lang="en-GB" b="1" dirty="0"/>
              <a:t>Chills</a:t>
            </a:r>
          </a:p>
          <a:p>
            <a:pPr lvl="1"/>
            <a:r>
              <a:rPr lang="en-GB" b="1" dirty="0"/>
              <a:t>No visible wounds or injuries</a:t>
            </a:r>
          </a:p>
          <a:p>
            <a:pPr lvl="1"/>
            <a:r>
              <a:rPr lang="en-GB" b="1" dirty="0"/>
              <a:t>RR 17</a:t>
            </a:r>
          </a:p>
          <a:p>
            <a:pPr lvl="1"/>
            <a:r>
              <a:rPr lang="en-GB" b="1" dirty="0"/>
              <a:t>SBP 95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6" name="Footer Placeholder 5">
            <a:extLst>
              <a:ext uri="{FF2B5EF4-FFF2-40B4-BE49-F238E27FC236}">
                <a16:creationId xmlns:a16="http://schemas.microsoft.com/office/drawing/2014/main" id="{0ED8E3A7-77A1-4639-920F-5613ACB8D2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52849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aa-ET" smtClean="0"/>
              <a:pPr/>
              <a:t>42</a:t>
            </a:fld>
            <a:endParaRPr lang="aa-ET"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5B29E409-382A-4402-8EEF-259B6B27169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200" dirty="0"/>
              <a:t>4.1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dirty="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E9EABE70-FA34-4BD0-BDA9-D8CBD75745C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21</a:t>
            </a:r>
            <a:br>
              <a:rPr lang="en-US" dirty="0"/>
            </a:br>
            <a:r>
              <a:rPr lang="en-GB" dirty="0"/>
              <a:t>Intoxication at a music festival</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6</a:t>
            </a:fld>
            <a:endParaRPr lang="aa-ET" dirty="0"/>
          </a:p>
        </p:txBody>
      </p:sp>
      <p:sp>
        <p:nvSpPr>
          <p:cNvPr id="6" name="Footer Placeholder 5">
            <a:extLst>
              <a:ext uri="{FF2B5EF4-FFF2-40B4-BE49-F238E27FC236}">
                <a16:creationId xmlns:a16="http://schemas.microsoft.com/office/drawing/2014/main" id="{E0989988-E46B-4826-A05E-A74ACA34E04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200" dirty="0"/>
              <a:t>5.1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2" name="Immagin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5175" y="3132945"/>
            <a:ext cx="3910423" cy="2605088"/>
          </a:xfrm>
          <a:prstGeom prst="rect">
            <a:avLst/>
          </a:prstGeom>
        </p:spPr>
      </p:pic>
      <p:pic>
        <p:nvPicPr>
          <p:cNvPr id="3" name="Immagin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7458" y="1519238"/>
            <a:ext cx="2590996" cy="3886200"/>
          </a:xfrm>
          <a:prstGeom prst="rect">
            <a:avLst/>
          </a:prstGeom>
        </p:spPr>
      </p:pic>
      <p:sp>
        <p:nvSpPr>
          <p:cNvPr id="11" name="Footer Placeholder 5">
            <a:extLst>
              <a:ext uri="{FF2B5EF4-FFF2-40B4-BE49-F238E27FC236}">
                <a16:creationId xmlns:a16="http://schemas.microsoft.com/office/drawing/2014/main" id="{B70B6A4C-87A9-405F-BB1D-8A23076D3E3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4068736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76646"/>
            <a:ext cx="9120062" cy="1471612"/>
          </a:xfrm>
        </p:spPr>
        <p:txBody>
          <a:bodyPr/>
          <a:lstStyle/>
          <a:p>
            <a:r>
              <a:rPr lang="en-US" dirty="0"/>
              <a:t>Key facts</a:t>
            </a:r>
          </a:p>
        </p:txBody>
      </p:sp>
      <p:sp>
        <p:nvSpPr>
          <p:cNvPr id="6" name="Title 5"/>
          <p:cNvSpPr>
            <a:spLocks noGrp="1"/>
          </p:cNvSpPr>
          <p:nvPr>
            <p:ph type="title"/>
          </p:nvPr>
        </p:nvSpPr>
        <p:spPr/>
        <p:txBody>
          <a:bodyPr lIns="0" tIns="0" rIns="0" bIns="0">
            <a:noAutofit/>
          </a:bodyPr>
          <a:lstStyle/>
          <a:p>
            <a:r>
              <a:rPr lang="en-US" sz="3200" dirty="0"/>
              <a:t>5.1 Scenario 21 </a:t>
            </a:r>
            <a:r>
              <a:rPr lang="en-GB" sz="3200" dirty="0"/>
              <a:t>Intoxication at a music festival</a:t>
            </a:r>
            <a:endParaRPr lang="da-DK" sz="3200" dirty="0"/>
          </a:p>
        </p:txBody>
      </p:sp>
      <p:sp>
        <p:nvSpPr>
          <p:cNvPr id="7" name="Text Placeholder 6"/>
          <p:cNvSpPr>
            <a:spLocks noGrp="1"/>
          </p:cNvSpPr>
          <p:nvPr>
            <p:ph type="body" sz="quarter" idx="19"/>
          </p:nvPr>
        </p:nvSpPr>
        <p:spPr>
          <a:xfrm>
            <a:off x="766763" y="2772259"/>
            <a:ext cx="10658474" cy="3501932"/>
          </a:xfrm>
        </p:spPr>
        <p:txBody>
          <a:bodyPr>
            <a:normAutofit lnSpcReduction="10000"/>
          </a:bodyPr>
          <a:lstStyle/>
          <a:p>
            <a:r>
              <a:rPr lang="en-US" sz="2000" dirty="0"/>
              <a:t>It is late afternoon of the second day of a three days music festival is taking place in a big city.</a:t>
            </a:r>
          </a:p>
          <a:p>
            <a:r>
              <a:rPr lang="en-US" sz="2000" dirty="0"/>
              <a:t>It is Summer and the weather is hot. More than 50.000 people are taking part to the event. A food court with food trucks is present at the venue.</a:t>
            </a:r>
          </a:p>
          <a:p>
            <a:r>
              <a:rPr lang="en-US" sz="2000" dirty="0"/>
              <a:t>As usual, people are requiring medical attention due to heat-related illnesses, dehydration and consumption of alcohol and other substances.</a:t>
            </a:r>
          </a:p>
          <a:p>
            <a:r>
              <a:rPr lang="en-US" sz="2000" dirty="0"/>
              <a:t>Within a short period of time, more and more people start to come to the on-site medical  services complaining of severe nausea, </a:t>
            </a:r>
            <a:r>
              <a:rPr lang="en-GB" sz="2000" dirty="0"/>
              <a:t>diarrhoea</a:t>
            </a:r>
            <a:r>
              <a:rPr lang="en-US" sz="2000" dirty="0"/>
              <a:t>, vomiting and fever. </a:t>
            </a:r>
          </a:p>
          <a:p>
            <a:r>
              <a:rPr lang="en-US" sz="2000" dirty="0"/>
              <a:t>There is no apparent relation between all the people that arrive at the point of care, that were located in different part of the arena where the festival is taking place.</a:t>
            </a:r>
          </a:p>
          <a:p>
            <a:endParaRPr lang="en-US" sz="20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455763"/>
            <a:ext cx="1182569" cy="1316497"/>
          </a:xfrm>
          <a:prstGeom prst="rect">
            <a:avLst/>
          </a:prstGeom>
        </p:spPr>
      </p:pic>
      <p:sp>
        <p:nvSpPr>
          <p:cNvPr id="8" name="Footer Placeholder 5">
            <a:extLst>
              <a:ext uri="{FF2B5EF4-FFF2-40B4-BE49-F238E27FC236}">
                <a16:creationId xmlns:a16="http://schemas.microsoft.com/office/drawing/2014/main" id="{5EC915F5-C44B-4BFA-A0DC-F56C1233D41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200" dirty="0"/>
              <a:t>5.1 Scenario 21 </a:t>
            </a:r>
            <a:r>
              <a:rPr lang="en-GB" sz="3200" dirty="0"/>
              <a:t>Intoxication at a music festival</a:t>
            </a:r>
            <a:endParaRPr lang="da-DK" sz="32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3E2E4785-5E6D-4D29-B030-92D4320018E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purl.org/dc/dcmitype/"/>
    <ds:schemaRef ds:uri="http://schemas.openxmlformats.org/package/2006/metadata/core-properties"/>
    <ds:schemaRef ds:uri="43d95f8d-e158-4ad4-850d-afacdd2d9ffb"/>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5B1F05C8-E301-4FF8-B1A5-A68D91F87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14268</TotalTime>
  <Words>15460</Words>
  <Application>Microsoft Office PowerPoint</Application>
  <PresentationFormat>Widescreen</PresentationFormat>
  <Paragraphs>1323</Paragraphs>
  <Slides>42</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FranklinGotTExtCon</vt:lpstr>
      <vt:lpstr>Georgia</vt:lpstr>
      <vt:lpstr>Segoe UI</vt:lpstr>
      <vt:lpstr>Segoe UI Semibold</vt:lpstr>
      <vt:lpstr>Office Theme</vt:lpstr>
      <vt:lpstr>Scenario discussion  21. Intoxication at a music festival</vt:lpstr>
      <vt:lpstr>4.1 Scenario 21 Intoxication at a music festival</vt:lpstr>
      <vt:lpstr>4.1 Scenario 21 Intoxication at a music festival</vt:lpstr>
      <vt:lpstr>4.1 Scenario 21 Intoxication at a music festival</vt:lpstr>
      <vt:lpstr>4.1 Scenario 21 Intoxication at a music festival</vt:lpstr>
      <vt:lpstr>5.1 Scenario 21 Intoxication at a music festival</vt:lpstr>
      <vt:lpstr>5.1 Scenario 21 Intoxication at a music festival</vt:lpstr>
      <vt:lpstr>5.1 Scenario 21 Intoxication at a music festival</vt:lpstr>
      <vt:lpstr>5.1 Scenario 21 Intoxication at a music festival</vt:lpstr>
      <vt:lpstr>5.1 Scenario 21 Intoxication at a music festival</vt:lpstr>
      <vt:lpstr>5.2 Scenario 21 Intoxication at a music festival</vt:lpstr>
      <vt:lpstr>5.2 Scenario 21 Intoxication at a music festival</vt:lpstr>
      <vt:lpstr>5.2 Scenario 21 Intoxication at a music festival</vt:lpstr>
      <vt:lpstr>5.2 Scenario 21 Intoxication at a music festival</vt:lpstr>
      <vt:lpstr>5.6 Scenario 21 Intoxication at a music festival</vt:lpstr>
      <vt:lpstr>5.6 Scenario 21 Intoxication at a music festival</vt:lpstr>
      <vt:lpstr>5.6 Scenario 21 Intoxication at a music festival</vt:lpstr>
      <vt:lpstr>5.6 Scenario 21 Intoxication at a music festival</vt:lpstr>
      <vt:lpstr>5.6 Scenario 21 Intoxication at a music festival</vt:lpstr>
      <vt:lpstr>5.6 Scenario 21 Intoxication at a music festival</vt:lpstr>
      <vt:lpstr>5.6 Scenario 21 Intoxication at a music festival</vt:lpstr>
      <vt:lpstr>6.1 Scenario 21 Intoxication at a music festival</vt:lpstr>
      <vt:lpstr>6.1 Scenario 21 Emergency call</vt:lpstr>
      <vt:lpstr>6.1 Scenario 21_a Emergency call</vt:lpstr>
      <vt:lpstr>6.1 Scenario 21_b Emergency call</vt:lpstr>
      <vt:lpstr>6.1 Scenario 21_c Emergency call</vt:lpstr>
      <vt:lpstr>6.3 Scenario 21 Intoxication at a music festival</vt:lpstr>
      <vt:lpstr>July 20, 2019 17:20</vt:lpstr>
      <vt:lpstr>Potential points for discussion</vt:lpstr>
      <vt:lpstr>July 20, 2019 17:50– Arrival of first responders </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875</cp:revision>
  <cp:lastPrinted>2020-01-20T09:16:47Z</cp:lastPrinted>
  <dcterms:created xsi:type="dcterms:W3CDTF">2019-10-21T09:10:33Z</dcterms:created>
  <dcterms:modified xsi:type="dcterms:W3CDTF">2022-11-23T15:31:30Z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