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0"/>
  </p:notesMasterIdLst>
  <p:handoutMasterIdLst>
    <p:handoutMasterId r:id="rId31"/>
  </p:handoutMasterIdLst>
  <p:sldIdLst>
    <p:sldId id="256" r:id="rId5"/>
    <p:sldId id="386" r:id="rId6"/>
    <p:sldId id="387" r:id="rId7"/>
    <p:sldId id="388" r:id="rId8"/>
    <p:sldId id="389" r:id="rId9"/>
    <p:sldId id="390" r:id="rId10"/>
    <p:sldId id="259" r:id="rId11"/>
    <p:sldId id="277" r:id="rId12"/>
    <p:sldId id="260" r:id="rId13"/>
    <p:sldId id="278" r:id="rId14"/>
    <p:sldId id="339" r:id="rId15"/>
    <p:sldId id="361" r:id="rId16"/>
    <p:sldId id="362" r:id="rId17"/>
    <p:sldId id="363" r:id="rId18"/>
    <p:sldId id="364" r:id="rId19"/>
    <p:sldId id="340" r:id="rId20"/>
    <p:sldId id="341" r:id="rId21"/>
    <p:sldId id="342" r:id="rId22"/>
    <p:sldId id="360" r:id="rId23"/>
    <p:sldId id="385" r:id="rId24"/>
    <p:sldId id="365" r:id="rId25"/>
    <p:sldId id="366" r:id="rId26"/>
    <p:sldId id="382" r:id="rId27"/>
    <p:sldId id="383" r:id="rId28"/>
    <p:sldId id="384"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6"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2" clrIdx="2">
    <p:extLst>
      <p:ext uri="{19B8F6BF-5375-455C-9EA6-DF929625EA0E}">
        <p15:presenceInfo xmlns:p15="http://schemas.microsoft.com/office/powerpoint/2012/main" userId="Mariachiara Carest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66" autoAdjust="0"/>
    <p:restoredTop sz="47474" autoAdjust="0"/>
  </p:normalViewPr>
  <p:slideViewPr>
    <p:cSldViewPr snapToGrid="0">
      <p:cViewPr varScale="1">
        <p:scale>
          <a:sx n="37" d="100"/>
          <a:sy n="37" d="100"/>
        </p:scale>
        <p:origin x="2458" y="43"/>
      </p:cViewPr>
      <p:guideLst/>
    </p:cSldViewPr>
  </p:slideViewPr>
  <p:notesTextViewPr>
    <p:cViewPr>
      <p:scale>
        <a:sx n="150" d="100"/>
        <a:sy n="150" d="100"/>
      </p:scale>
      <p:origin x="0" y="0"/>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5.2P, 5.6P, 6.1P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the simulation of an entire scenario depending on the role of the trainees.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b="0" kern="1200" dirty="0">
                <a:solidFill>
                  <a:schemeClr val="tx1"/>
                </a:solidFill>
                <a:effectLst/>
                <a:latin typeface="+mn-lt"/>
                <a:ea typeface="+mn-ea"/>
                <a:cs typeface="+mn-cs"/>
              </a:rPr>
              <a:t>Barrels found during maintenance work</a:t>
            </a:r>
            <a:r>
              <a:rPr lang="en-US" sz="800" b="0" kern="1200" dirty="0">
                <a:solidFill>
                  <a:schemeClr val="tx1"/>
                </a:solidFill>
                <a:effectLst/>
                <a:latin typeface="+mn-lt"/>
                <a:ea typeface="+mn-ea"/>
                <a:cs typeface="+mn-cs"/>
              </a:rPr>
              <a:t>: Instructions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kern="1200" baseline="0" dirty="0">
                <a:solidFill>
                  <a:schemeClr val="tx1"/>
                </a:solidFill>
                <a:effectLst/>
                <a:latin typeface="+mn-lt"/>
                <a:ea typeface="+mn-ea"/>
                <a:cs typeface="+mn-cs"/>
              </a:rPr>
              <a:t> To describe the structure of the Scenario Discussion exercise.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This presentation, which represents a complete scenario, includes all the topics that are relevant to the scenario.</a:t>
            </a:r>
            <a:r>
              <a:rPr lang="en-US" sz="800" kern="1200" baseline="0" dirty="0">
                <a:solidFill>
                  <a:schemeClr val="tx1"/>
                </a:solidFill>
                <a:effectLst/>
                <a:latin typeface="+mn-lt"/>
                <a:ea typeface="+mn-ea"/>
                <a:cs typeface="+mn-cs"/>
              </a:rPr>
              <a:t> It is divided in different section based on the different topics covered. The sections are numbered according to the Melody Training Curriculum and are intended for the target audience indicated in the introductory slide of each section of the scenario. The trainer can choose to simulate the entire scenario or only sections of it, depending on the background of the trainees and in the order most appropriate to the audience.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7 </a:t>
            </a:r>
            <a:r>
              <a:rPr lang="en-GB" sz="800" b="0" kern="1200" dirty="0">
                <a:solidFill>
                  <a:schemeClr val="tx1"/>
                </a:solidFill>
                <a:effectLst/>
                <a:latin typeface="+mn-lt"/>
                <a:ea typeface="+mn-ea"/>
                <a:cs typeface="+mn-cs"/>
              </a:rPr>
              <a:t>Barrels found during maintenance work</a:t>
            </a:r>
            <a:r>
              <a:rPr lang="en-US" sz="800" b="0" kern="1200" dirty="0">
                <a:solidFill>
                  <a:schemeClr val="tx1"/>
                </a:solidFill>
                <a:effectLst/>
                <a:latin typeface="+mn-lt"/>
                <a:ea typeface="+mn-ea"/>
                <a:cs typeface="+mn-cs"/>
              </a:rPr>
              <a:t>: </a:t>
            </a:r>
            <a:r>
              <a:rPr lang="en-US" sz="800" dirty="0"/>
              <a:t>What do you ask yourself?</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and write down/discuss what they consider is needed to be known from their side.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t>a. Do you think it is necessary to protect yourself first? Why?</a:t>
            </a:r>
          </a:p>
          <a:p>
            <a:r>
              <a:rPr lang="en-US" sz="800" dirty="0"/>
              <a:t>b. Can it be a CBRN scene? What are the signs that make you think so?</a:t>
            </a:r>
          </a:p>
          <a:p>
            <a:r>
              <a:rPr lang="en-US" sz="800" dirty="0"/>
              <a:t>c. Do you look for signs and symbols (ADR, UN, GHS symbols).  What is their meaning?</a:t>
            </a:r>
          </a:p>
          <a:p>
            <a:r>
              <a:rPr lang="en-US" sz="800" dirty="0"/>
              <a:t>d. Strange odor / smell at the scene. What could it mean?</a:t>
            </a:r>
          </a:p>
          <a:p>
            <a:r>
              <a:rPr lang="en-US" sz="800" dirty="0"/>
              <a:t>e. Any signs of poisoning? </a:t>
            </a:r>
          </a:p>
          <a:p>
            <a:r>
              <a:rPr lang="en-US" sz="800" dirty="0"/>
              <a:t>f. Do you think that it</a:t>
            </a:r>
            <a:r>
              <a:rPr lang="en-US" sz="800" baseline="0" dirty="0"/>
              <a:t> is necessary to isolate people and pet animals?</a:t>
            </a:r>
          </a:p>
          <a:p>
            <a:r>
              <a:rPr lang="en-US" sz="800" baseline="0" dirty="0"/>
              <a:t>g. What do you need to know to register the victims?</a:t>
            </a:r>
          </a:p>
          <a:p>
            <a:r>
              <a:rPr lang="en-US" sz="800" baseline="0" dirty="0" err="1"/>
              <a:t>Etc</a:t>
            </a:r>
            <a:r>
              <a:rPr lang="en-US" sz="800" baseline="0" dirty="0"/>
              <a:t>…</a:t>
            </a:r>
            <a:endParaRPr lang="en-US" sz="800" dirty="0"/>
          </a:p>
          <a:p>
            <a:endParaRPr lang="en-US" sz="800" dirty="0"/>
          </a:p>
          <a:p>
            <a:r>
              <a:rPr lang="en-US" sz="800" dirty="0"/>
              <a:t>In this slide,</a:t>
            </a:r>
            <a:r>
              <a:rPr lang="en-US" sz="800" baseline="0" dirty="0"/>
              <a:t> the trainer should facilitate the trainees' discussion on focusing on the elements that are missing, and that are key to perform their work at the best. </a:t>
            </a:r>
            <a:endParaRPr lang="en-US" sz="800" dirty="0"/>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57229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7 </a:t>
            </a:r>
            <a:r>
              <a:rPr lang="en-GB" sz="800" b="0" kern="1200" dirty="0">
                <a:solidFill>
                  <a:schemeClr val="tx1"/>
                </a:solidFill>
                <a:effectLst/>
                <a:latin typeface="+mn-lt"/>
                <a:ea typeface="+mn-ea"/>
                <a:cs typeface="+mn-cs"/>
              </a:rPr>
              <a:t>Barrels found during maintenance work</a:t>
            </a:r>
            <a:r>
              <a:rPr lang="en-US" sz="800" b="0" kern="1200" dirty="0">
                <a:solidFill>
                  <a:schemeClr val="tx1"/>
                </a:solidFill>
                <a:effectLst/>
                <a:latin typeface="+mn-lt"/>
                <a:ea typeface="+mn-ea"/>
                <a:cs typeface="+mn-cs"/>
              </a:rPr>
              <a:t>: </a:t>
            </a:r>
            <a:r>
              <a:rPr lang="en-US" sz="800" dirty="0"/>
              <a:t>What do you do?</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have</a:t>
            </a:r>
            <a:r>
              <a:rPr lang="en-US" sz="800" kern="1200" baseline="0" dirty="0">
                <a:solidFill>
                  <a:schemeClr val="tx1"/>
                </a:solidFill>
                <a:effectLst/>
                <a:latin typeface="+mn-lt"/>
                <a:ea typeface="+mn-ea"/>
                <a:cs typeface="+mn-cs"/>
              </a:rPr>
              <a:t> to report about their potential actions during the first 60 minutes of the intervention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facilitate the discussion on the actions to take during the first hour of the intervention and can address more specifically the discussion according to the category/categories of FR taking part to the course.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665509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7 </a:t>
            </a:r>
            <a:r>
              <a:rPr lang="en-GB" sz="800" b="0" kern="1200" dirty="0">
                <a:solidFill>
                  <a:schemeClr val="tx1"/>
                </a:solidFill>
                <a:effectLst/>
                <a:latin typeface="+mn-lt"/>
                <a:ea typeface="+mn-ea"/>
                <a:cs typeface="+mn-cs"/>
              </a:rPr>
              <a:t>Barrels found during maintenance work</a:t>
            </a:r>
            <a:r>
              <a:rPr lang="en-US" sz="800" dirty="0">
                <a:latin typeface="+mn-lt"/>
              </a:rPr>
              <a: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During scheduled maintenance work in a factory that belonged to a company that manufactured </a:t>
            </a:r>
            <a:r>
              <a:rPr lang="en-GB" sz="800" dirty="0" err="1">
                <a:solidFill>
                  <a:srgbClr val="000000"/>
                </a:solidFill>
                <a:effectLst/>
                <a:latin typeface="+mn-lt"/>
                <a:ea typeface="Calibri" panose="020F0502020204030204" pitchFamily="34" charset="0"/>
                <a:cs typeface="Times New Roman" panose="02020603050405020304" pitchFamily="18" charset="0"/>
              </a:rPr>
              <a:t>china</a:t>
            </a:r>
            <a:r>
              <a:rPr lang="en-GB" sz="800" dirty="0">
                <a:solidFill>
                  <a:srgbClr val="000000"/>
                </a:solidFill>
                <a:effectLst/>
                <a:latin typeface="+mn-lt"/>
                <a:ea typeface="Calibri" panose="020F0502020204030204" pitchFamily="34" charset="0"/>
                <a:cs typeface="Times New Roman" panose="02020603050405020304" pitchFamily="18" charset="0"/>
              </a:rPr>
              <a:t> sanitaryware, two workers entered an abandoned storage facility of the building to remove the content and clean it, leaving the door open. The workers’ operations and the air flow through the open door caused  a lot of dust to resuspend and fill the room. </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While working in the room, the workers found three barrels painted with radioactive pictograms. The barrels seemed very old and looked like they had been forgotten in the storage room for many years. One of the barrels was broken, completely rusted and the lid was open. Scared by the signs on the barrels and their condition, and since they were not wearing protective clothing, the workers rush out leaving the storage room as they found it</a:t>
            </a:r>
            <a:r>
              <a:rPr lang="en-GB" sz="800" b="0" kern="1200" dirty="0">
                <a:solidFill>
                  <a:schemeClr val="tx1"/>
                </a:solidFill>
                <a:effectLst/>
                <a:latin typeface="+mn-lt"/>
                <a:ea typeface="+mn-ea"/>
                <a:cs typeface="+mn-cs"/>
              </a:rPr>
              <a:t>.</a:t>
            </a: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For</a:t>
            </a:r>
            <a:r>
              <a:rPr lang="en-US" sz="800" kern="1200" baseline="0" dirty="0">
                <a:solidFill>
                  <a:schemeClr val="tx1"/>
                </a:solidFill>
                <a:effectLst/>
                <a:latin typeface="+mn-lt"/>
                <a:ea typeface="+mn-ea"/>
                <a:cs typeface="+mn-cs"/>
              </a:rPr>
              <a:t> this scenario, first responders should pay attention to what is found in the storage room. They should avoid direct contact with it and shall avoid, when possible, decontaminants that can destroy evidence. </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role of the trainer is to direct the discussion towards</a:t>
            </a:r>
            <a:r>
              <a:rPr lang="en-US" sz="800" kern="1200" baseline="0" noProof="0" dirty="0">
                <a:solidFill>
                  <a:schemeClr val="tx1"/>
                </a:solidFill>
                <a:effectLst/>
                <a:latin typeface="+mn-lt"/>
                <a:ea typeface="+mn-ea"/>
                <a:cs typeface="+mn-cs"/>
              </a:rPr>
              <a:t> the </a:t>
            </a:r>
            <a:r>
              <a:rPr lang="en-US" sz="800" b="1" kern="1200" baseline="0" noProof="0" dirty="0">
                <a:solidFill>
                  <a:schemeClr val="tx1"/>
                </a:solidFill>
                <a:effectLst/>
                <a:latin typeface="+mn-lt"/>
                <a:ea typeface="+mn-ea"/>
                <a:cs typeface="+mn-cs"/>
              </a:rPr>
              <a:t>definition of priorities on the scene concerning evidence preservation</a:t>
            </a:r>
            <a:r>
              <a:rPr lang="en-US" sz="800" kern="1200" baseline="0" noProof="0" dirty="0">
                <a:solidFill>
                  <a:schemeClr val="tx1"/>
                </a:solidFill>
                <a:effectLst/>
                <a:latin typeface="+mn-lt"/>
                <a:ea typeface="+mn-ea"/>
                <a:cs typeface="+mn-cs"/>
              </a:rPr>
              <a:t>.</a:t>
            </a:r>
            <a:endParaRPr lang="en-US" sz="800" kern="1200" noProof="0" dirty="0">
              <a:solidFill>
                <a:schemeClr val="tx1"/>
              </a:solidFill>
              <a:effectLst/>
              <a:latin typeface="+mn-lt"/>
              <a:ea typeface="+mn-ea"/>
              <a:cs typeface="+mn-cs"/>
            </a:endParaRP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7 </a:t>
            </a:r>
            <a:r>
              <a:rPr lang="en-GB" sz="800" b="0" kern="1200" dirty="0">
                <a:solidFill>
                  <a:schemeClr val="tx1"/>
                </a:solidFill>
                <a:effectLst/>
                <a:latin typeface="+mn-lt"/>
                <a:ea typeface="+mn-ea"/>
                <a:cs typeface="+mn-cs"/>
              </a:rPr>
              <a:t>Barrels found during maintenance work</a:t>
            </a:r>
            <a:r>
              <a:rPr lang="en-US" sz="800" dirty="0"/>
              <a:t>: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Radioactive barrels &amp; factory basement. (PUBLIC DOMAIN)</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https://www.flickr.com/photos/qubodup/6992896138/ &amp; https://www.flickr.com/photos/kgnixer/10259288196/</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950682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7 </a:t>
            </a:r>
            <a:r>
              <a:rPr lang="en-GB" sz="800" b="0" kern="1200" dirty="0">
                <a:solidFill>
                  <a:schemeClr val="tx1"/>
                </a:solidFill>
                <a:effectLst/>
                <a:latin typeface="+mn-lt"/>
                <a:ea typeface="+mn-ea"/>
                <a:cs typeface="+mn-cs"/>
              </a:rPr>
              <a:t>Barrels found during maintenance work</a:t>
            </a:r>
            <a:r>
              <a:rPr lang="en-US" sz="800" b="0" kern="1200" dirty="0">
                <a:solidFill>
                  <a:schemeClr val="tx1"/>
                </a:solidFill>
                <a:effectLst/>
                <a:latin typeface="+mn-lt"/>
                <a:ea typeface="+mn-ea"/>
                <a:cs typeface="+mn-cs"/>
              </a:rPr>
              <a:t>: Key Facts.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 reflects on the acquired elements and tries to identify what in the scene can be considered as evidence, and consequently, which measures can be taken to preserve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As an example:</a:t>
            </a:r>
          </a:p>
          <a:p>
            <a:r>
              <a:rPr lang="en-US" sz="800" dirty="0"/>
              <a:t>a. Which</a:t>
            </a:r>
            <a:r>
              <a:rPr lang="en-US" sz="800" baseline="0" dirty="0"/>
              <a:t> kind of items you would consider forensic evidences on this scene</a:t>
            </a:r>
            <a:r>
              <a:rPr lang="en-US" sz="800" dirty="0"/>
              <a:t>?</a:t>
            </a:r>
          </a:p>
          <a:p>
            <a:r>
              <a:rPr lang="en-US" sz="800" dirty="0"/>
              <a:t>b.</a:t>
            </a:r>
            <a:r>
              <a:rPr lang="en-US" sz="800" baseline="0" dirty="0"/>
              <a:t> Do you have the possibility to preserve it?</a:t>
            </a:r>
          </a:p>
          <a:p>
            <a:r>
              <a:rPr lang="en-US" sz="800" baseline="0" dirty="0"/>
              <a:t>c. How would you do that?</a:t>
            </a:r>
          </a:p>
          <a:p>
            <a:r>
              <a:rPr lang="en-US" sz="800" baseline="0" dirty="0"/>
              <a:t>…</a:t>
            </a:r>
          </a:p>
          <a:p>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7 </a:t>
            </a:r>
            <a:r>
              <a:rPr lang="en-GB" sz="800" b="0" kern="1200" dirty="0">
                <a:solidFill>
                  <a:schemeClr val="tx1"/>
                </a:solidFill>
                <a:effectLst/>
                <a:latin typeface="+mn-lt"/>
                <a:ea typeface="+mn-ea"/>
                <a:cs typeface="+mn-cs"/>
              </a:rPr>
              <a:t>Barrels found during maintenance work</a:t>
            </a:r>
            <a:r>
              <a:rPr lang="en-US" sz="800" b="0" kern="1200" dirty="0">
                <a:solidFill>
                  <a:schemeClr val="tx1"/>
                </a:solidFill>
                <a:effectLst/>
                <a:latin typeface="+mn-lt"/>
                <a:ea typeface="+mn-ea"/>
                <a:cs typeface="+mn-cs"/>
              </a:rPr>
              <a:t>: Forensic evidence.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being aware of the development of the scenario, the trainer should facilitate the discussion with the trainees and focus on what they consider evidence, and what they plan to protect it.</a:t>
            </a:r>
          </a:p>
          <a:p>
            <a:r>
              <a:rPr lang="en-GB" sz="800" b="0" kern="1200" baseline="0" dirty="0">
                <a:solidFill>
                  <a:schemeClr val="tx1"/>
                </a:solidFill>
                <a:effectLst/>
                <a:latin typeface="+mn-lt"/>
                <a:ea typeface="+mn-ea"/>
                <a:cs typeface="+mn-cs"/>
              </a:rPr>
              <a:t>e.g. :</a:t>
            </a:r>
          </a:p>
          <a:p>
            <a:pPr marL="171450" indent="-171450">
              <a:buFontTx/>
              <a:buChar char="-"/>
            </a:pPr>
            <a:r>
              <a:rPr lang="en-GB" sz="800" b="0" kern="1200" baseline="0" dirty="0">
                <a:solidFill>
                  <a:schemeClr val="tx1"/>
                </a:solidFill>
                <a:effectLst/>
                <a:latin typeface="+mn-lt"/>
                <a:ea typeface="+mn-ea"/>
                <a:cs typeface="+mn-cs"/>
              </a:rPr>
              <a:t>Writings and labels may be damaged by decontamination, at least images should be collected if possible.</a:t>
            </a:r>
          </a:p>
          <a:p>
            <a:pPr marL="171450" indent="-171450">
              <a:buFontTx/>
              <a:buChar char="-"/>
            </a:pPr>
            <a:r>
              <a:rPr lang="en-GB" sz="800" b="0" kern="1200" baseline="0" dirty="0">
                <a:solidFill>
                  <a:schemeClr val="tx1"/>
                </a:solidFill>
                <a:effectLst/>
                <a:latin typeface="+mn-lt"/>
                <a:ea typeface="+mn-ea"/>
                <a:cs typeface="+mn-cs"/>
              </a:rPr>
              <a:t>Investigation on the origin of the barrels may be required. Any sort of documentation found in the storage room, or the factory, should be preserved whenever possible.</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15698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7 </a:t>
            </a:r>
            <a:r>
              <a:rPr lang="en-GB" sz="800" b="0" kern="1200" dirty="0">
                <a:solidFill>
                  <a:schemeClr val="tx1"/>
                </a:solidFill>
                <a:effectLst/>
                <a:latin typeface="+mn-lt"/>
                <a:ea typeface="+mn-ea"/>
                <a:cs typeface="+mn-cs"/>
              </a:rPr>
              <a:t>Barrels found during maintenance work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During scheduled maintenance work in a factory that belonged to a company that manufactured </a:t>
            </a:r>
            <a:r>
              <a:rPr lang="en-GB" sz="800" dirty="0" err="1">
                <a:solidFill>
                  <a:srgbClr val="000000"/>
                </a:solidFill>
                <a:effectLst/>
                <a:latin typeface="+mn-lt"/>
                <a:ea typeface="Calibri" panose="020F0502020204030204" pitchFamily="34" charset="0"/>
                <a:cs typeface="Times New Roman" panose="02020603050405020304" pitchFamily="18" charset="0"/>
              </a:rPr>
              <a:t>china</a:t>
            </a:r>
            <a:r>
              <a:rPr lang="en-GB" sz="800" dirty="0">
                <a:solidFill>
                  <a:srgbClr val="000000"/>
                </a:solidFill>
                <a:effectLst/>
                <a:latin typeface="+mn-lt"/>
                <a:ea typeface="Calibri" panose="020F0502020204030204" pitchFamily="34" charset="0"/>
                <a:cs typeface="Times New Roman" panose="02020603050405020304" pitchFamily="18" charset="0"/>
              </a:rPr>
              <a:t> sanitaryware, two workers entered an abandoned storage facility of the building to remove the content and clean it, leaving the door open. The workers’ operations and the air flow through the open door caused  a lot of dust to resuspend and fill the room.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While working in the room, the workers found three barrels painted with radioactive pictograms. The barrels seemed very old and looked like they had been forgotten in the storage room for many years. One of the barrels was broken, completely rusted and the lid was open. Scared by the signs on the barrels and their condition, and since they were not wearing protective clothing, the workers rush out leaving the storage room as they found it and one of them makes the emergency call.</a:t>
            </a:r>
            <a:r>
              <a:rPr lang="en-GB" sz="800" dirty="0">
                <a:effectLst/>
                <a:latin typeface="+mn-lt"/>
                <a:ea typeface="Calibri" panose="020F0502020204030204" pitchFamily="34" charset="0"/>
                <a:cs typeface="Times New Roman" panose="02020603050405020304" pitchFamily="18" charset="0"/>
              </a:rPr>
              <a:t> </a:t>
            </a:r>
            <a:r>
              <a:rPr lang="en-US" sz="800" dirty="0">
                <a:effectLst/>
                <a:latin typeface="+mn-lt"/>
                <a:ea typeface="Calibri" panose="020F0502020204030204" pitchFamily="34" charset="0"/>
                <a:cs typeface="Times New Roman" panose="02020603050405020304" pitchFamily="18" charset="0"/>
              </a:rPr>
              <a:t>During the emergency call, one of the workers starts to experience chest pain.</a:t>
            </a:r>
            <a:endParaRPr lang="en-GB"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dirty="0">
                <a:solidFill>
                  <a:schemeClr val="tx1"/>
                </a:solidFill>
                <a:effectLst/>
                <a:latin typeface="+mn-lt"/>
                <a:ea typeface="+mn-ea"/>
                <a:cs typeface="+mn-cs"/>
              </a:rPr>
              <a:t>The other worker does not present any symptoms or visible sign of contamination.</a:t>
            </a: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1" kern="1200" dirty="0">
                <a:solidFill>
                  <a:schemeClr val="tx1"/>
                </a:solidFill>
                <a:effectLst/>
                <a:latin typeface="+mn-lt"/>
                <a:ea typeface="+mn-ea"/>
                <a:cs typeface="+mn-cs"/>
              </a:rPr>
              <a:t>Triage and treatment</a:t>
            </a:r>
            <a:r>
              <a:rPr lang="en-US" sz="800" b="0" kern="1200" dirty="0">
                <a:solidFill>
                  <a:schemeClr val="tx1"/>
                </a:solidFill>
                <a:effectLst/>
                <a:latin typeface="+mn-lt"/>
                <a:ea typeface="+mn-ea"/>
                <a:cs typeface="+mn-cs"/>
              </a:rPr>
              <a:t>.</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this scenario, an important aspect to be considered is that, in the 1950s, insoluble uranium compounds were legally used in the production of ceramics. The barrels might therefore contain uranium compounds in insoluble form and have been supposedly stored in the facility for decades. Moreover, although the barrels were probably filled with lead surrounding the uranium, one of the barrels presents signs that could indicate a possible breach in the containment of radioactivity and a potential consequent internal exposure from inhalation or ingestion also due to the presence of large quantities of dust in the room while no specific personal protection equipment was worn by the workers. The most important risk is inhalation of dust which mainly gives a lung dose because these particles can remain in the lungs for a long time. Dermal exposures to uranium are generally not significant as most uranium isotopes emit alpha particles, however due to the long time passed since the barrels were stored, the radioactive daughters created by the decay of uranium will have formed and there will also be beta radiation.</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symptoms experienced during the call could have also been caused by the fear of radiation exposure felt by the worker. However, they should not be discarded, and the workers’ health must be monitored for the insurgent of other symptoms that take a longer time to develop, such as blood in the urine caused by kidney damage.</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u="sng" dirty="0">
                <a:effectLst/>
                <a:latin typeface="+mn-lt"/>
                <a:ea typeface="Calibri" panose="020F0502020204030204" pitchFamily="34" charset="0"/>
                <a:cs typeface="Times New Roman" panose="02020603050405020304" pitchFamily="18" charset="0"/>
              </a:rPr>
              <a:t>The trainer should inform the trainees that conventional triage methodology is applied in this scenario. However, </a:t>
            </a:r>
            <a:r>
              <a:rPr lang="en-GB" sz="800" u="sng" dirty="0">
                <a:effectLst/>
                <a:latin typeface="+mn-lt"/>
                <a:ea typeface="Calibri" panose="020F0502020204030204" pitchFamily="34" charset="0"/>
                <a:cs typeface="Times New Roman" panose="02020603050405020304" pitchFamily="18" charset="0"/>
              </a:rPr>
              <a:t>when the number of victims is low, such as in this case, FRs would treat each victim immediately without a real need for triage. </a:t>
            </a:r>
            <a:r>
              <a:rPr lang="en-US" sz="800" u="sng" dirty="0">
                <a:effectLst/>
                <a:latin typeface="+mn-lt"/>
                <a:ea typeface="Calibri" panose="020F0502020204030204" pitchFamily="34" charset="0"/>
                <a:cs typeface="Times New Roman" panose="02020603050405020304" pitchFamily="18" charset="0"/>
              </a:rPr>
              <a:t>Therefore, conventional triage is part of this scenario discussion for the sole purpose of exercising and reviewing triage methodologies.</a:t>
            </a:r>
            <a:endParaRPr lang="en-GB"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0" kern="1200" dirty="0">
                <a:solidFill>
                  <a:schemeClr val="tx1"/>
                </a:solidFill>
                <a:effectLst/>
                <a:latin typeface="+mn-lt"/>
                <a:ea typeface="+mn-ea"/>
                <a:cs typeface="+mn-cs"/>
              </a:rPr>
              <a:t>https://web.evs.anl.gov/uranium/guide/ucompound/health/index.cfm</a:t>
            </a:r>
          </a:p>
          <a:p>
            <a:r>
              <a:rPr lang="en-US" sz="800" b="0" kern="1200" dirty="0">
                <a:solidFill>
                  <a:schemeClr val="tx1"/>
                </a:solidFill>
                <a:effectLst/>
                <a:latin typeface="+mn-lt"/>
                <a:ea typeface="+mn-ea"/>
                <a:cs typeface="+mn-cs"/>
              </a:rPr>
              <a:t>https://www.atsdr.cdc.gov/csem/uranium/physiological_effects.html</a:t>
            </a:r>
          </a:p>
          <a:p>
            <a:r>
              <a:rPr lang="en-US" sz="800" b="0" kern="1200" dirty="0">
                <a:solidFill>
                  <a:schemeClr val="tx1"/>
                </a:solidFill>
                <a:effectLst/>
                <a:latin typeface="+mn-lt"/>
                <a:ea typeface="+mn-ea"/>
                <a:cs typeface="+mn-cs"/>
              </a:rPr>
              <a:t>https://www.nrc.gov/docs/ML0900/ML090070576.pdf</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7 </a:t>
            </a:r>
            <a:r>
              <a:rPr lang="en-GB" sz="800" b="0" kern="1200" dirty="0">
                <a:solidFill>
                  <a:schemeClr val="tx1"/>
                </a:solidFill>
                <a:effectLst/>
                <a:latin typeface="+mn-lt"/>
                <a:ea typeface="+mn-ea"/>
                <a:cs typeface="+mn-cs"/>
              </a:rPr>
              <a:t>Barrels found during maintenance work</a:t>
            </a:r>
            <a:r>
              <a:rPr lang="en-US" sz="800" dirty="0"/>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Openly discuss with trainees presented discussion scenario. Direct their answers in order to obtain proper answers.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0" kern="1200" dirty="0">
                <a:solidFill>
                  <a:schemeClr val="tx1"/>
                </a:solidFill>
                <a:effectLst/>
                <a:latin typeface="+mn-lt"/>
                <a:ea typeface="+mn-ea"/>
                <a:cs typeface="+mn-cs"/>
              </a:rPr>
              <a:t>https://web.evs.anl.gov/uranium/guide/ucompound/health/index.cfm</a:t>
            </a:r>
          </a:p>
          <a:p>
            <a:r>
              <a:rPr lang="en-US" sz="800" b="0" kern="1200" dirty="0">
                <a:solidFill>
                  <a:schemeClr val="tx1"/>
                </a:solidFill>
                <a:effectLst/>
                <a:latin typeface="+mn-lt"/>
                <a:ea typeface="+mn-ea"/>
                <a:cs typeface="+mn-cs"/>
              </a:rPr>
              <a:t>https://www.atsdr.cdc.gov/csem/uranium/physiological_effects.html</a:t>
            </a:r>
          </a:p>
          <a:p>
            <a:r>
              <a:rPr lang="en-US" sz="800" b="0" kern="1200" dirty="0">
                <a:solidFill>
                  <a:schemeClr val="tx1"/>
                </a:solidFill>
                <a:effectLst/>
                <a:latin typeface="+mn-lt"/>
                <a:ea typeface="+mn-ea"/>
                <a:cs typeface="+mn-cs"/>
              </a:rPr>
              <a:t>https://www.nrc.gov/docs/ML0900/ML090070576.pdf</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Radioactive barrels &amp; factory basement. (PUBLIC DOMAIN)</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https://www.flickr.com/photos/qubodup/6992896138/ &amp; https://www.flickr.com/photos/kgnixer/10259288196/</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950682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7 </a:t>
            </a:r>
            <a:r>
              <a:rPr lang="en-GB" sz="800" b="0" kern="1200" dirty="0">
                <a:solidFill>
                  <a:schemeClr val="tx1"/>
                </a:solidFill>
                <a:effectLst/>
                <a:latin typeface="+mn-lt"/>
                <a:ea typeface="+mn-ea"/>
                <a:cs typeface="+mn-cs"/>
              </a:rPr>
              <a:t>Barrels found during maintenance work</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scenario evolves as described in the previous two slides.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dirty="0">
                <a:solidFill>
                  <a:schemeClr val="tx1"/>
                </a:solidFill>
                <a:effectLst/>
                <a:latin typeface="+mn-lt"/>
                <a:ea typeface="+mn-ea"/>
                <a:cs typeface="+mn-cs"/>
              </a:rPr>
              <a:t>The risk connected to this scenario is the potential presence of uranium compounds as the barrels might contain uranium that was probably used in the factory in the 1950s and have been supposedly stored in the facility for decades. One of the barrels presents signs that could indicate a possible breach in the containment of radioactivity. This, and the presence of a large amount of dust, could lead to a potential internal exposure from inhalation or ingestion of particles of uranium compounds. The two workers might have inhaled or ingested an amount of radioactive dust able to cause effects of different magnitude and with different onset times.</a:t>
            </a:r>
            <a:endParaRPr lang="en-GB" sz="800" b="0" kern="1200" baseline="0" dirty="0">
              <a:solidFill>
                <a:schemeClr val="tx1"/>
              </a:solidFill>
              <a:effectLst/>
              <a:latin typeface="+mn-lt"/>
              <a:ea typeface="+mn-ea"/>
              <a:cs typeface="+mn-cs"/>
            </a:endParaRPr>
          </a:p>
          <a:p>
            <a:endParaRPr lang="en-US" sz="800" kern="1200" dirty="0">
              <a:solidFill>
                <a:schemeClr val="tx1"/>
              </a:solidFill>
              <a:effectLst/>
              <a:latin typeface="+mn-lt"/>
              <a:ea typeface="+mn-ea"/>
              <a:cs typeface="+mn-cs"/>
            </a:endParaRPr>
          </a:p>
          <a:p>
            <a:r>
              <a:rPr lang="en-US" sz="800" kern="1200" baseline="0" dirty="0">
                <a:solidFill>
                  <a:schemeClr val="tx1"/>
                </a:solidFill>
                <a:effectLst/>
                <a:latin typeface="+mn-lt"/>
                <a:ea typeface="+mn-ea"/>
                <a:cs typeface="+mn-cs"/>
              </a:rPr>
              <a:t>Discuss with trainees the </a:t>
            </a:r>
            <a:r>
              <a:rPr lang="en-US" sz="800" b="1" kern="1200" baseline="0" dirty="0">
                <a:solidFill>
                  <a:schemeClr val="tx1"/>
                </a:solidFill>
                <a:effectLst/>
                <a:latin typeface="+mn-lt"/>
                <a:ea typeface="+mn-ea"/>
                <a:cs typeface="+mn-cs"/>
              </a:rPr>
              <a:t>risk connected with this scenario and possible treatments for the workers</a:t>
            </a:r>
            <a:r>
              <a:rPr lang="en-US" sz="800"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r>
              <a:rPr lang="en-US" sz="800" dirty="0">
                <a:effectLst/>
                <a:latin typeface="+mn-lt"/>
                <a:ea typeface="Calibri" panose="020F0502020204030204" pitchFamily="34" charset="0"/>
                <a:cs typeface="Times New Roman" panose="02020603050405020304" pitchFamily="18" charset="0"/>
              </a:rPr>
              <a:t>The symptoms experienced during the call could have also been caused by the fear of radiation exposure felt by the worker. However, they should not be discarded, and the workers’ health must be monitored for the insurgent of other symptoms that take a longer time to develop, such as blood in the urine caused by kidney damage.</a:t>
            </a:r>
            <a:endParaRPr lang="en-US" sz="800" kern="1200" baseline="0" dirty="0">
              <a:solidFill>
                <a:schemeClr val="tx1"/>
              </a:solidFill>
              <a:effectLst/>
              <a:latin typeface="+mn-lt"/>
              <a:ea typeface="+mn-ea"/>
              <a:cs typeface="+mn-cs"/>
            </a:endParaRP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should address trainees directly by asking questions. The best possible option is that the trainees will answer correctly, and they can back up with arguments their thesis. The role of the trainer is to direct the discussion to the proper answer.</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latin typeface="+mn-lt"/>
              </a:rPr>
              <a:t>a. Do you think it is necessary to protect yourself first?</a:t>
            </a:r>
          </a:p>
          <a:p>
            <a:r>
              <a:rPr lang="en-US" sz="800" dirty="0">
                <a:latin typeface="+mn-lt"/>
              </a:rPr>
              <a:t>b. Can it be a CBRN scene?</a:t>
            </a:r>
          </a:p>
          <a:p>
            <a:r>
              <a:rPr lang="en-US" sz="800" kern="1200" noProof="0" dirty="0">
                <a:solidFill>
                  <a:schemeClr val="tx1"/>
                </a:solidFill>
                <a:effectLst/>
                <a:latin typeface="+mn-lt"/>
                <a:ea typeface="+mn-ea"/>
                <a:cs typeface="+mn-cs"/>
              </a:rPr>
              <a:t>c. What risks could be associated with this scenario?</a:t>
            </a:r>
          </a:p>
          <a:p>
            <a:r>
              <a:rPr lang="en-US" sz="800" kern="1200" noProof="0" dirty="0">
                <a:solidFill>
                  <a:schemeClr val="tx1"/>
                </a:solidFill>
                <a:effectLst/>
                <a:latin typeface="+mn-lt"/>
                <a:ea typeface="+mn-ea"/>
                <a:cs typeface="+mn-cs"/>
              </a:rPr>
              <a:t>d. What are the likely route of exposure?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0" kern="1200" dirty="0">
                <a:solidFill>
                  <a:schemeClr val="tx1"/>
                </a:solidFill>
                <a:effectLst/>
                <a:latin typeface="+mn-lt"/>
                <a:ea typeface="+mn-ea"/>
                <a:cs typeface="+mn-cs"/>
              </a:rPr>
              <a:t>https://web.evs.anl.gov/uranium/guide/ucompound/health/index.cfm</a:t>
            </a:r>
          </a:p>
          <a:p>
            <a:r>
              <a:rPr lang="en-US" sz="800" b="0" kern="1200" dirty="0">
                <a:solidFill>
                  <a:schemeClr val="tx1"/>
                </a:solidFill>
                <a:effectLst/>
                <a:latin typeface="+mn-lt"/>
                <a:ea typeface="+mn-ea"/>
                <a:cs typeface="+mn-cs"/>
              </a:rPr>
              <a:t>https://www.atsdr.cdc.gov/csem/uranium/physiological_effects.html</a:t>
            </a:r>
          </a:p>
          <a:p>
            <a:r>
              <a:rPr lang="en-US" sz="800" b="0" kern="1200" dirty="0">
                <a:solidFill>
                  <a:schemeClr val="tx1"/>
                </a:solidFill>
                <a:effectLst/>
                <a:latin typeface="+mn-lt"/>
                <a:ea typeface="+mn-ea"/>
                <a:cs typeface="+mn-cs"/>
              </a:rPr>
              <a:t>https://www.nrc.gov/docs/ML0900/ML090070576.pdf</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7 </a:t>
            </a:r>
            <a:r>
              <a:rPr lang="en-GB" sz="800" b="0" kern="1200" dirty="0">
                <a:solidFill>
                  <a:schemeClr val="tx1"/>
                </a:solidFill>
                <a:effectLst/>
                <a:latin typeface="+mn-lt"/>
                <a:ea typeface="+mn-ea"/>
                <a:cs typeface="+mn-cs"/>
              </a:rPr>
              <a:t>Barrels found during maintenance work</a:t>
            </a:r>
            <a:r>
              <a:rPr lang="en-US" sz="800" b="0" kern="1200" dirty="0">
                <a:solidFill>
                  <a:schemeClr val="tx1"/>
                </a:solidFill>
                <a:effectLst/>
                <a:latin typeface="+mn-lt"/>
                <a:ea typeface="+mn-ea"/>
                <a:cs typeface="+mn-cs"/>
              </a:rPr>
              <a:t>: Casualty #1</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u="sng" kern="1200" dirty="0">
                <a:solidFill>
                  <a:schemeClr val="tx1"/>
                </a:solidFill>
                <a:effectLst/>
                <a:latin typeface="+mn-lt"/>
                <a:ea typeface="+mn-ea"/>
                <a:cs typeface="+mn-cs"/>
              </a:rPr>
              <a:t>The trainer should inform the trainees that conventional triage methodology is applied in this scenario. However, </a:t>
            </a:r>
            <a:r>
              <a:rPr lang="en-GB" sz="800" u="sng" kern="1200" dirty="0">
                <a:solidFill>
                  <a:schemeClr val="tx1"/>
                </a:solidFill>
                <a:effectLst/>
                <a:latin typeface="+mn-lt"/>
                <a:ea typeface="+mn-ea"/>
                <a:cs typeface="+mn-cs"/>
              </a:rPr>
              <a:t>when the number of victims is low, such as in this case, FRs would treat each victim immediately without a real need for triage. </a:t>
            </a:r>
            <a:r>
              <a:rPr lang="en-US" sz="800" u="sng" kern="1200" dirty="0">
                <a:solidFill>
                  <a:schemeClr val="tx1"/>
                </a:solidFill>
                <a:effectLst/>
                <a:latin typeface="+mn-lt"/>
                <a:ea typeface="+mn-ea"/>
                <a:cs typeface="+mn-cs"/>
              </a:rPr>
              <a:t>Therefore, conventional triage is part of this scenario discussion for the sole purpose of exercising and reviewing triage methodologies.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Immediate (RED)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RED</a:t>
            </a:r>
            <a:r>
              <a:rPr lang="en-US" sz="800" kern="1200" dirty="0">
                <a:solidFill>
                  <a:schemeClr val="tx1"/>
                </a:solidFill>
                <a:effectLst/>
                <a:latin typeface="+mn-lt"/>
                <a:ea typeface="+mn-ea"/>
                <a:cs typeface="+mn-cs"/>
              </a:rPr>
              <a:t> color.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0" kern="1200" dirty="0">
                <a:solidFill>
                  <a:schemeClr val="tx1"/>
                </a:solidFill>
                <a:effectLst/>
                <a:latin typeface="+mn-lt"/>
                <a:ea typeface="+mn-ea"/>
                <a:cs typeface="+mn-cs"/>
              </a:rPr>
              <a:t>https://web.evs.anl.gov/uranium/guide/ucompound/health/index.cfm</a:t>
            </a:r>
          </a:p>
          <a:p>
            <a:r>
              <a:rPr lang="en-US" sz="800" b="0" kern="1200" dirty="0">
                <a:solidFill>
                  <a:schemeClr val="tx1"/>
                </a:solidFill>
                <a:effectLst/>
                <a:latin typeface="+mn-lt"/>
                <a:ea typeface="+mn-ea"/>
                <a:cs typeface="+mn-cs"/>
              </a:rPr>
              <a:t>https://www.atsdr.cdc.gov/csem/uranium/physiological_effects.html</a:t>
            </a:r>
          </a:p>
          <a:p>
            <a:r>
              <a:rPr lang="en-US" sz="800" b="0" kern="1200" dirty="0">
                <a:solidFill>
                  <a:schemeClr val="tx1"/>
                </a:solidFill>
                <a:effectLst/>
                <a:latin typeface="+mn-lt"/>
                <a:ea typeface="+mn-ea"/>
                <a:cs typeface="+mn-cs"/>
              </a:rPr>
              <a:t>https://www.nrc.gov/docs/ML0900/ML090070576.pdf</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15698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7 </a:t>
            </a:r>
            <a:r>
              <a:rPr lang="en-GB" sz="800" b="0" kern="1200" dirty="0">
                <a:solidFill>
                  <a:schemeClr val="tx1"/>
                </a:solidFill>
                <a:effectLst/>
                <a:latin typeface="+mn-lt"/>
                <a:ea typeface="+mn-ea"/>
                <a:cs typeface="+mn-cs"/>
              </a:rPr>
              <a:t>Barrels found during maintenance work</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During scheduled maintenance work in a factory that belonged to a company that manufactured </a:t>
            </a:r>
            <a:r>
              <a:rPr lang="en-GB" sz="800" dirty="0" err="1">
                <a:solidFill>
                  <a:srgbClr val="000000"/>
                </a:solidFill>
                <a:effectLst/>
                <a:latin typeface="+mn-lt"/>
                <a:ea typeface="Calibri" panose="020F0502020204030204" pitchFamily="34" charset="0"/>
                <a:cs typeface="Times New Roman" panose="02020603050405020304" pitchFamily="18" charset="0"/>
              </a:rPr>
              <a:t>china</a:t>
            </a:r>
            <a:r>
              <a:rPr lang="en-GB" sz="800" dirty="0">
                <a:solidFill>
                  <a:srgbClr val="000000"/>
                </a:solidFill>
                <a:effectLst/>
                <a:latin typeface="+mn-lt"/>
                <a:ea typeface="Calibri" panose="020F0502020204030204" pitchFamily="34" charset="0"/>
                <a:cs typeface="Times New Roman" panose="02020603050405020304" pitchFamily="18" charset="0"/>
              </a:rPr>
              <a:t> sanitaryware, two workers entered an abandoned storage facility of the building to remove the content and clean it, leaving the door open. The workers’ operations and the air flow through the open door caused  a lot of dust to resuspend and fill the room.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While working in the room, the workers found three barrels painted with radioactive pictograms. The barrels seemed very old and looked like they had been forgotten in the storage room for many years. One of the barrels was broken, completely rusted and the lid was open. Scared by the signs on the barrels and their condition, and since they were not wearing protective clothing, the workers rush out leaving the storage room as they found it and one of them makes the emergency call.</a:t>
            </a:r>
            <a:r>
              <a:rPr lang="en-GB" sz="800" dirty="0">
                <a:effectLst/>
                <a:latin typeface="+mn-lt"/>
                <a:ea typeface="Calibri" panose="020F0502020204030204" pitchFamily="34" charset="0"/>
                <a:cs typeface="Times New Roman" panose="02020603050405020304" pitchFamily="18" charset="0"/>
              </a:rPr>
              <a:t> </a:t>
            </a:r>
            <a:r>
              <a:rPr lang="en-US" sz="800" dirty="0">
                <a:effectLst/>
                <a:latin typeface="+mn-lt"/>
                <a:ea typeface="Calibri" panose="020F0502020204030204" pitchFamily="34" charset="0"/>
                <a:cs typeface="Times New Roman" panose="02020603050405020304" pitchFamily="18" charset="0"/>
              </a:rPr>
              <a:t>During the emergency call, one of the workers starts to experience chest pain.</a:t>
            </a:r>
            <a:endParaRPr lang="en-GB" sz="800" dirty="0">
              <a:effectLst/>
              <a:latin typeface="+mn-lt"/>
              <a:ea typeface="Calibri" panose="020F0502020204030204" pitchFamily="34" charset="0"/>
              <a:cs typeface="Times New Roman" panose="02020603050405020304" pitchFamily="18" charset="0"/>
            </a:endParaRP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In this scenario, an important aspect to be considered is that, in the 1950s, insoluble uranium compounds was legally used in the production of ceramics. The barrels might therefore contain uranium compounds in insoluble form and have been supposedly stored in the facility for decades. Moreover, although the barrels were probably filled with lead surrounding the uranium, one of the barrels presents signs that could indicate a possible breach in the containment of radioactivity and a potential consequent internal exposure from inhalation or ingestion also due to the presence of large quantities of dust in the room while no specific personal protection equipment was worn by the workers. The most important risk is inhalation of dust which mainly gives a lung dose because these particles can remain in the lungs for a long time. Dermal exposures to uranium are generally not significant as most uranium isotopes emit alpha particles, however due to the long time passed since the barrels were stored, the radioactive daughters created by the decay of uranium will have formed and there will also be beta radiation.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1" kern="1200" dirty="0">
                <a:solidFill>
                  <a:schemeClr val="tx1"/>
                </a:solidFill>
                <a:effectLst/>
                <a:latin typeface="+mn-lt"/>
                <a:ea typeface="+mn-ea"/>
                <a:cs typeface="+mn-cs"/>
              </a:rPr>
              <a:t>First alert, establish if this could be a CBRN scenario by asking the right questions</a:t>
            </a:r>
            <a:r>
              <a:rPr lang="en-US" sz="800" b="0" kern="1200" dirty="0">
                <a:solidFill>
                  <a:schemeClr val="tx1"/>
                </a:solidFill>
                <a:effectLst/>
                <a:latin typeface="+mn-lt"/>
                <a:ea typeface="+mn-ea"/>
                <a:cs typeface="+mn-cs"/>
              </a:rPr>
              <a:t>.</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first responders, informed of the finding, should arrive equipped to avoid inhalation or ingestion of the dust in the room.</a:t>
            </a:r>
            <a:endParaRPr lang="en-GB"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7 </a:t>
            </a:r>
            <a:r>
              <a:rPr lang="en-GB" sz="800" b="0" kern="1200" dirty="0">
                <a:solidFill>
                  <a:schemeClr val="tx1"/>
                </a:solidFill>
                <a:effectLst/>
                <a:latin typeface="+mn-lt"/>
                <a:ea typeface="+mn-ea"/>
                <a:cs typeface="+mn-cs"/>
              </a:rPr>
              <a:t>Barrels found during maintenance work</a:t>
            </a:r>
            <a:r>
              <a:rPr lang="en-US" sz="800" b="0" kern="1200" dirty="0">
                <a:solidFill>
                  <a:schemeClr val="tx1"/>
                </a:solidFill>
                <a:effectLst/>
                <a:latin typeface="+mn-lt"/>
                <a:ea typeface="+mn-ea"/>
                <a:cs typeface="+mn-cs"/>
              </a:rPr>
              <a:t>: Casualty #2</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u="sng" kern="1200" dirty="0">
                <a:solidFill>
                  <a:schemeClr val="tx1"/>
                </a:solidFill>
                <a:effectLst/>
                <a:latin typeface="+mn-lt"/>
                <a:ea typeface="+mn-ea"/>
                <a:cs typeface="+mn-cs"/>
              </a:rPr>
              <a:t>The trainer should inform the trainees that conventional triage methodology is applied in this scenario. However, </a:t>
            </a:r>
            <a:r>
              <a:rPr lang="en-GB" sz="800" u="sng" kern="1200" dirty="0">
                <a:solidFill>
                  <a:schemeClr val="tx1"/>
                </a:solidFill>
                <a:effectLst/>
                <a:latin typeface="+mn-lt"/>
                <a:ea typeface="+mn-ea"/>
                <a:cs typeface="+mn-cs"/>
              </a:rPr>
              <a:t>when the number of victims is low, such as in this case, FRs would treat each victim immediately without a real need for triage. </a:t>
            </a:r>
            <a:r>
              <a:rPr lang="en-US" sz="800" u="sng" kern="1200" dirty="0">
                <a:solidFill>
                  <a:schemeClr val="tx1"/>
                </a:solidFill>
                <a:effectLst/>
                <a:latin typeface="+mn-lt"/>
                <a:ea typeface="+mn-ea"/>
                <a:cs typeface="+mn-cs"/>
              </a:rPr>
              <a:t>Therefore, conventional triage is part of this scenario discussion for the sole purpose of exercising and reviewing triage methodologies.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Minimal (GREEN)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GREEN</a:t>
            </a:r>
            <a:r>
              <a:rPr lang="en-US" sz="800" kern="1200" dirty="0">
                <a:solidFill>
                  <a:schemeClr val="tx1"/>
                </a:solidFill>
                <a:effectLst/>
                <a:latin typeface="+mn-lt"/>
                <a:ea typeface="+mn-ea"/>
                <a:cs typeface="+mn-cs"/>
              </a:rPr>
              <a:t> color.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0" kern="1200" dirty="0">
                <a:solidFill>
                  <a:schemeClr val="tx1"/>
                </a:solidFill>
                <a:effectLst/>
                <a:latin typeface="+mn-lt"/>
                <a:ea typeface="+mn-ea"/>
                <a:cs typeface="+mn-cs"/>
              </a:rPr>
              <a:t>https://web.evs.anl.gov/uranium/guide/ucompound/health/index.cfm</a:t>
            </a:r>
          </a:p>
          <a:p>
            <a:r>
              <a:rPr lang="en-US" sz="800" b="0" kern="1200" dirty="0">
                <a:solidFill>
                  <a:schemeClr val="tx1"/>
                </a:solidFill>
                <a:effectLst/>
                <a:latin typeface="+mn-lt"/>
                <a:ea typeface="+mn-ea"/>
                <a:cs typeface="+mn-cs"/>
              </a:rPr>
              <a:t>https://www.atsdr.cdc.gov/csem/uranium/physiological_effects.html</a:t>
            </a:r>
          </a:p>
          <a:p>
            <a:r>
              <a:rPr lang="en-US" sz="800" b="0" kern="1200" dirty="0">
                <a:solidFill>
                  <a:schemeClr val="tx1"/>
                </a:solidFill>
                <a:effectLst/>
                <a:latin typeface="+mn-lt"/>
                <a:ea typeface="+mn-ea"/>
                <a:cs typeface="+mn-cs"/>
              </a:rPr>
              <a:t>https://www.nrc.gov/docs/ML0900/ML090070576.pdf</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7146675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7 Emergency call – </a:t>
            </a:r>
            <a:r>
              <a:rPr lang="en-GB" sz="800" b="0" kern="1200" dirty="0">
                <a:solidFill>
                  <a:schemeClr val="tx1"/>
                </a:solidFill>
                <a:effectLst/>
                <a:latin typeface="+mn-lt"/>
                <a:ea typeface="+mn-ea"/>
                <a:cs typeface="+mn-cs"/>
              </a:rPr>
              <a:t>Barrels found during maintenance work</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Introduce</a:t>
            </a:r>
            <a:r>
              <a:rPr lang="en-US" sz="800" b="0" kern="1200" baseline="0" dirty="0">
                <a:solidFill>
                  <a:schemeClr val="tx1"/>
                </a:solidFill>
                <a:effectLst/>
                <a:latin typeface="+mn-lt"/>
                <a:ea typeface="+mn-ea"/>
                <a:cs typeface="+mn-cs"/>
              </a:rPr>
              <a:t> the exercise.</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6025964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7 Emergency call – </a:t>
            </a:r>
            <a:r>
              <a:rPr lang="en-GB" sz="800" b="0" kern="1200" dirty="0">
                <a:solidFill>
                  <a:schemeClr val="tx1"/>
                </a:solidFill>
                <a:effectLst/>
                <a:latin typeface="+mn-lt"/>
                <a:ea typeface="+mn-ea"/>
                <a:cs typeface="+mn-cs"/>
              </a:rPr>
              <a:t>Barrels found during maintenance work</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collects first generic element on the emergency call</a:t>
            </a: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The</a:t>
            </a:r>
            <a:r>
              <a:rPr lang="en-US" sz="800" b="0" kern="1200" baseline="0" dirty="0">
                <a:solidFill>
                  <a:schemeClr val="tx1"/>
                </a:solidFill>
                <a:effectLst/>
                <a:latin typeface="+mn-lt"/>
                <a:ea typeface="+mn-ea"/>
                <a:cs typeface="+mn-cs"/>
              </a:rPr>
              <a:t> following is a scenario description that the trainer can use to facilitate the discussion while the trainees are replying to the questions in slides 6.1_7_a and 6.1_7_b (Training Option 1) or can be used when playing as the one who performs the emergency call (Training Option 2).</a:t>
            </a:r>
          </a:p>
          <a:p>
            <a:endParaRPr lang="en-US" sz="800" b="0" kern="120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During scheduled maintenance work in a factory that belonged to a company that manufactured </a:t>
            </a:r>
            <a:r>
              <a:rPr lang="en-GB" sz="800" dirty="0" err="1">
                <a:solidFill>
                  <a:srgbClr val="000000"/>
                </a:solidFill>
                <a:effectLst/>
                <a:latin typeface="+mn-lt"/>
                <a:ea typeface="Calibri" panose="020F0502020204030204" pitchFamily="34" charset="0"/>
                <a:cs typeface="Times New Roman" panose="02020603050405020304" pitchFamily="18" charset="0"/>
              </a:rPr>
              <a:t>china</a:t>
            </a:r>
            <a:r>
              <a:rPr lang="en-GB" sz="800" dirty="0">
                <a:solidFill>
                  <a:srgbClr val="000000"/>
                </a:solidFill>
                <a:effectLst/>
                <a:latin typeface="+mn-lt"/>
                <a:ea typeface="Calibri" panose="020F0502020204030204" pitchFamily="34" charset="0"/>
                <a:cs typeface="Times New Roman" panose="02020603050405020304" pitchFamily="18" charset="0"/>
              </a:rPr>
              <a:t> sanitaryware, two workers entered an abandoned storage facility of the building to remove the content and clean it, leaving the door open. The workers’ operations and the air flow through the open door caused  a lot of dust to resuspend and fill the room.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While working in the room, the workers found three barrels painted with radioactive pictograms. The barrels seemed very old and looked like they had been forgotten in the storage room for many years. One of the barrels was broken, completely rusted and the lid was open. Scared by the signs on the barrels and their condition, and since they were not wearing protective clothing, the workers rush out leaving the storage room as they found it and one of them makes the emergency call.</a:t>
            </a:r>
            <a:r>
              <a:rPr lang="en-GB" sz="800" dirty="0">
                <a:effectLst/>
                <a:latin typeface="+mn-lt"/>
                <a:ea typeface="Calibri" panose="020F0502020204030204" pitchFamily="34" charset="0"/>
                <a:cs typeface="Times New Roman" panose="02020603050405020304" pitchFamily="18" charset="0"/>
              </a:rPr>
              <a:t> </a:t>
            </a:r>
            <a:r>
              <a:rPr lang="en-US" sz="800" dirty="0">
                <a:effectLst/>
                <a:latin typeface="+mn-lt"/>
                <a:ea typeface="Calibri" panose="020F0502020204030204" pitchFamily="34" charset="0"/>
                <a:cs typeface="Times New Roman" panose="02020603050405020304" pitchFamily="18" charset="0"/>
              </a:rPr>
              <a:t>During the emergency call, one of the workers starts to experience chest pain.</a:t>
            </a:r>
            <a:endParaRPr lang="en-GB"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dirty="0">
                <a:solidFill>
                  <a:schemeClr val="tx1"/>
                </a:solidFill>
                <a:effectLst/>
                <a:latin typeface="+mn-lt"/>
                <a:ea typeface="+mn-ea"/>
                <a:cs typeface="+mn-cs"/>
              </a:rPr>
              <a:t>The caller does not present any symptoms or visible sign of contamination.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dirty="0">
                <a:solidFill>
                  <a:schemeClr val="tx1"/>
                </a:solidFill>
                <a:effectLst/>
                <a:latin typeface="+mn-lt"/>
                <a:ea typeface="+mn-ea"/>
                <a:cs typeface="+mn-cs"/>
              </a:rPr>
              <a:t>The caller does not know the content of the barrels.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endParaRPr lang="en-GB" sz="800" b="0" kern="1200" dirty="0">
              <a:solidFill>
                <a:schemeClr val="tx1"/>
              </a:solidFill>
              <a:effectLst/>
              <a:latin typeface="+mn-lt"/>
              <a:ea typeface="+mn-ea"/>
              <a:cs typeface="+mn-cs"/>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this scenario, an important aspect to be considered is that, in the 1950s, insoluble uranium compounds were legally used in the production of ceramics. The barrels might therefore contain uranium compounds in insoluble form and have been supposedly stored in the facility for decades. Moreover, although the barrels were probably filled with lead surrounding the uranium, one of the barrels presents signs that could indicate a possible breach in the containment of radioactivity and a potential consequent internal exposure from inhalation or ingestion also due to the presence of large quantities of dust in the room while no specific personal protection equipment was worn by the workers. </a:t>
            </a:r>
          </a:p>
          <a:p>
            <a:pPr algn="just">
              <a:lnSpc>
                <a:spcPct val="107000"/>
              </a:lnSpc>
              <a:spcAft>
                <a:spcPts val="800"/>
              </a:spcAft>
            </a:pPr>
            <a:endParaRPr lang="en-GB"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most important risk is inhalation of dust which mainly gives a lung dose because these particles can remain in the lungs for a long time. Dermal exposures to uranium are generally not significant as most uranium isotopes emit alpha particles, however due to the long time passed since the barrels were stored, the radioactive daughters created by the decay of uranium will have formed and there will also be beta radiation.</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symptoms experienced during the call could have also been caused by the fear of radiation exposure felt by the worker. However, they should not be discarded, and the workers’ health must be monitored for the insurgent of other symptoms that take a longer time to develop, such as blood in the urine caused by kidney damage.</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first responders, informed of the finding, should arrive equipped to avoid inhalation or ingestion of the dust in the room.</a:t>
            </a:r>
            <a:endParaRPr lang="en-GB" sz="800" dirty="0">
              <a:effectLst/>
              <a:latin typeface="+mn-lt"/>
              <a:ea typeface="Calibri" panose="020F0502020204030204" pitchFamily="34" charset="0"/>
              <a:cs typeface="Times New Roman" panose="02020603050405020304" pitchFamily="18" charset="0"/>
            </a:endParaRP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0" kern="1200" dirty="0">
                <a:solidFill>
                  <a:schemeClr val="tx1"/>
                </a:solidFill>
                <a:effectLst/>
                <a:latin typeface="+mn-lt"/>
                <a:ea typeface="+mn-ea"/>
                <a:cs typeface="+mn-cs"/>
              </a:rPr>
              <a:t>https://web.evs.anl.gov/uranium/guide/ucompound/health/index.cfm</a:t>
            </a:r>
          </a:p>
          <a:p>
            <a:r>
              <a:rPr lang="en-US" sz="800" b="0" kern="1200" dirty="0">
                <a:solidFill>
                  <a:schemeClr val="tx1"/>
                </a:solidFill>
                <a:effectLst/>
                <a:latin typeface="+mn-lt"/>
                <a:ea typeface="+mn-ea"/>
                <a:cs typeface="+mn-cs"/>
              </a:rPr>
              <a:t>https://www.atsdr.cdc.gov/csem/uranium/physiological_effects.html</a:t>
            </a:r>
          </a:p>
          <a:p>
            <a:r>
              <a:rPr lang="en-US" sz="800" b="0" kern="1200" dirty="0">
                <a:solidFill>
                  <a:schemeClr val="tx1"/>
                </a:solidFill>
                <a:effectLst/>
                <a:latin typeface="+mn-lt"/>
                <a:ea typeface="+mn-ea"/>
                <a:cs typeface="+mn-cs"/>
              </a:rPr>
              <a:t>https://www.nrc.gov/docs/ML0900/ML090070576.pdf</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7 Emergency call – </a:t>
            </a:r>
            <a:r>
              <a:rPr lang="en-GB" sz="800" b="0" kern="1200" dirty="0">
                <a:solidFill>
                  <a:schemeClr val="tx1"/>
                </a:solidFill>
                <a:effectLst/>
                <a:latin typeface="+mn-lt"/>
                <a:ea typeface="+mn-ea"/>
                <a:cs typeface="+mn-cs"/>
              </a:rPr>
              <a:t>Barrels found during maintenance work</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During scheduled maintenance work in a factory that belonged to a company that manufactured </a:t>
            </a:r>
            <a:r>
              <a:rPr lang="en-GB" sz="800" dirty="0" err="1">
                <a:solidFill>
                  <a:srgbClr val="000000"/>
                </a:solidFill>
                <a:effectLst/>
                <a:latin typeface="+mn-lt"/>
                <a:ea typeface="Calibri" panose="020F0502020204030204" pitchFamily="34" charset="0"/>
                <a:cs typeface="Times New Roman" panose="02020603050405020304" pitchFamily="18" charset="0"/>
              </a:rPr>
              <a:t>china</a:t>
            </a:r>
            <a:r>
              <a:rPr lang="en-GB" sz="800" dirty="0">
                <a:solidFill>
                  <a:srgbClr val="000000"/>
                </a:solidFill>
                <a:effectLst/>
                <a:latin typeface="+mn-lt"/>
                <a:ea typeface="Calibri" panose="020F0502020204030204" pitchFamily="34" charset="0"/>
                <a:cs typeface="Times New Roman" panose="02020603050405020304" pitchFamily="18" charset="0"/>
              </a:rPr>
              <a:t> sanitaryware, two workers entered an abandoned storage facility of the building to remove the content and clean it, leaving the door open. The workers’ operations and the air flow through the open door caused  a lot of dust to resuspend and fill the room.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While working in the room, the workers found three barrels painted with radioactive pictograms. The barrels seemed very old and looked like they had been forgotten in the storage room for many years. One of the barrels was broken, completely rusted and the lid was open. Scared by the signs on the barrels and their condition, and since they were not wearing protective clothing, the workers rush out leaving the storage room as they found it and one of them makes the emergency call.</a:t>
            </a:r>
            <a:r>
              <a:rPr lang="en-GB" sz="800" dirty="0">
                <a:effectLst/>
                <a:latin typeface="+mn-lt"/>
                <a:ea typeface="Calibri" panose="020F0502020204030204" pitchFamily="34" charset="0"/>
                <a:cs typeface="Times New Roman" panose="02020603050405020304" pitchFamily="18" charset="0"/>
              </a:rPr>
              <a:t> </a:t>
            </a:r>
            <a:r>
              <a:rPr lang="en-US" sz="800" dirty="0">
                <a:effectLst/>
                <a:latin typeface="+mn-lt"/>
                <a:ea typeface="Calibri" panose="020F0502020204030204" pitchFamily="34" charset="0"/>
                <a:cs typeface="Times New Roman" panose="02020603050405020304" pitchFamily="18" charset="0"/>
              </a:rPr>
              <a:t>During the emergency call, one of the workers starts to experience chest pain.</a:t>
            </a:r>
            <a:endParaRPr lang="en-GB"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dirty="0">
                <a:solidFill>
                  <a:schemeClr val="tx1"/>
                </a:solidFill>
                <a:effectLst/>
                <a:latin typeface="+mn-lt"/>
                <a:ea typeface="+mn-ea"/>
                <a:cs typeface="+mn-cs"/>
              </a:rPr>
              <a:t>The caller does not present any symptoms or visible sign of contamination.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dirty="0">
                <a:solidFill>
                  <a:schemeClr val="tx1"/>
                </a:solidFill>
                <a:effectLst/>
                <a:latin typeface="+mn-lt"/>
                <a:ea typeface="+mn-ea"/>
                <a:cs typeface="+mn-cs"/>
              </a:rPr>
              <a:t>The caller does not know the content of the barrels.</a:t>
            </a:r>
          </a:p>
          <a:p>
            <a:endParaRPr lang="en-US" sz="800" u="sng" kern="1200" dirty="0">
              <a:solidFill>
                <a:schemeClr val="tx1"/>
              </a:solidFill>
              <a:effectLst/>
              <a:latin typeface="+mn-lt"/>
              <a:ea typeface="+mn-ea"/>
              <a:cs typeface="+mn-cs"/>
            </a:endParaRPr>
          </a:p>
          <a:p>
            <a:r>
              <a:rPr lang="en-US" sz="800" u="sng" kern="1200" dirty="0">
                <a:solidFill>
                  <a:schemeClr val="tx1"/>
                </a:solidFill>
                <a:effectLst/>
                <a:latin typeface="+mn-lt"/>
                <a:ea typeface="+mn-ea"/>
                <a:cs typeface="+mn-cs"/>
              </a:rPr>
              <a:t>POSSIBLE</a:t>
            </a:r>
            <a:r>
              <a:rPr lang="en-US" sz="800" u="sng" kern="1200" baseline="0" dirty="0">
                <a:solidFill>
                  <a:schemeClr val="tx1"/>
                </a:solidFill>
                <a:effectLst/>
                <a:latin typeface="+mn-lt"/>
                <a:ea typeface="+mn-ea"/>
                <a:cs typeface="+mn-cs"/>
              </a:rPr>
              <a:t> QUESTIONS (for the trainer to know, to facilitate the exercise if needed)</a:t>
            </a:r>
            <a:r>
              <a:rPr lang="en-US" sz="800"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pPr rtl="0" eaLnBrk="1" fontAlgn="t" latinLnBrk="0" hangingPunct="1"/>
            <a:r>
              <a:rPr lang="en-GB" sz="800" b="1" i="0" u="none" strike="noStrike" kern="1200" noProof="0" dirty="0">
                <a:solidFill>
                  <a:schemeClr val="tx1"/>
                </a:solidFill>
                <a:effectLst/>
                <a:latin typeface="+mn-lt"/>
                <a:ea typeface="+mn-ea"/>
                <a:cs typeface="+mn-cs"/>
              </a:rPr>
              <a:t>DO: Did you notice any sign that could indicate that the workers might have been exposed to radiation</a:t>
            </a:r>
            <a:r>
              <a:rPr lang="en-GB" sz="800" b="1" i="0" u="none" strike="noStrike" kern="1200" baseline="0" noProof="0" dirty="0">
                <a:solidFill>
                  <a:schemeClr val="tx1"/>
                </a:solidFill>
                <a:effectLst/>
                <a:latin typeface="+mn-lt"/>
                <a:ea typeface="+mn-ea"/>
                <a:cs typeface="+mn-cs"/>
              </a:rPr>
              <a:t>?</a:t>
            </a:r>
            <a:endParaRPr lang="en-GB" sz="800" b="0" i="0" u="none" strike="noStrike" kern="1200" noProof="0" dirty="0">
              <a:solidFill>
                <a:schemeClr val="tx1"/>
              </a:solidFill>
              <a:effectLst/>
              <a:latin typeface="+mn-lt"/>
              <a:ea typeface="+mn-ea"/>
              <a:cs typeface="+mn-cs"/>
            </a:endParaRPr>
          </a:p>
          <a:p>
            <a:r>
              <a:rPr lang="en-GB" sz="800" i="1" noProof="0" dirty="0">
                <a:latin typeface="+mn-lt"/>
              </a:rPr>
              <a:t>The </a:t>
            </a:r>
            <a:r>
              <a:rPr lang="en-GB" sz="800" i="1" baseline="0" noProof="0" dirty="0">
                <a:latin typeface="+mn-lt"/>
              </a:rPr>
              <a:t>caller reports that the room is full of dust, and they were not wearing any protection.</a:t>
            </a:r>
          </a:p>
          <a:p>
            <a:pPr rtl="0" eaLnBrk="1" fontAlgn="t" latinLnBrk="0" hangingPunct="1"/>
            <a:r>
              <a:rPr lang="en-GB" sz="800" b="1" i="0" u="none" strike="noStrike" kern="1200" baseline="0" noProof="0" dirty="0">
                <a:solidFill>
                  <a:schemeClr val="tx1"/>
                </a:solidFill>
                <a:effectLst/>
                <a:latin typeface="+mn-lt"/>
                <a:ea typeface="+mn-ea"/>
                <a:cs typeface="+mn-cs"/>
              </a:rPr>
              <a:t>DO: Do you know how long the barrels have been in that room?</a:t>
            </a:r>
            <a:endParaRPr lang="en-GB" sz="800" b="1" i="0" u="none" strike="noStrike" kern="1200" noProof="0" dirty="0">
              <a:solidFill>
                <a:schemeClr val="tx1"/>
              </a:solidFill>
              <a:effectLst/>
              <a:latin typeface="+mn-lt"/>
              <a:ea typeface="+mn-ea"/>
              <a:cs typeface="+mn-cs"/>
            </a:endParaRPr>
          </a:p>
          <a:p>
            <a:r>
              <a:rPr lang="en-GB" sz="800" i="1" baseline="0" noProof="0" dirty="0">
                <a:latin typeface="+mn-lt"/>
              </a:rPr>
              <a:t>The callers says that the barrels seem to have been stored for a long time.</a:t>
            </a:r>
          </a:p>
          <a:p>
            <a:r>
              <a:rPr lang="en-US" sz="800" b="1" dirty="0">
                <a:latin typeface="+mn-lt"/>
              </a:rPr>
              <a:t>DO: Do you know if your colleague has any preexisting health condition?</a:t>
            </a:r>
          </a:p>
          <a:p>
            <a:r>
              <a:rPr lang="en-US" sz="800" i="1" dirty="0">
                <a:latin typeface="+mn-lt"/>
              </a:rPr>
              <a:t>The caller declares that he does not know about any preexisting conditions.</a:t>
            </a:r>
            <a:endParaRPr lang="en-US" sz="800" dirty="0">
              <a:latin typeface="+mn-lt"/>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47549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7 Emergency call – </a:t>
            </a:r>
            <a:r>
              <a:rPr lang="en-GB" sz="800" b="0" kern="1200" dirty="0">
                <a:solidFill>
                  <a:schemeClr val="tx1"/>
                </a:solidFill>
                <a:effectLst/>
                <a:latin typeface="+mn-lt"/>
                <a:ea typeface="+mn-ea"/>
                <a:cs typeface="+mn-cs"/>
              </a:rPr>
              <a:t>Barrels found during maintenance work</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r>
              <a:rPr lang="en-US" sz="800" kern="1200" baseline="0" dirty="0">
                <a:solidFill>
                  <a:schemeClr val="tx1"/>
                </a:solidFill>
                <a:effectLst/>
                <a:latin typeface="+mn-lt"/>
                <a:ea typeface="+mn-ea"/>
                <a:cs typeface="+mn-cs"/>
              </a:rPr>
              <a:t>Guide the trainees in answering the questions provided and evaluate if, based of their answers, they consider it necessary to report the information to the emergency service.</a:t>
            </a:r>
          </a:p>
          <a:p>
            <a:r>
              <a:rPr lang="en-US" sz="800" kern="1200" baseline="0" dirty="0">
                <a:solidFill>
                  <a:schemeClr val="tx1"/>
                </a:solidFill>
                <a:effectLst/>
                <a:latin typeface="+mn-lt"/>
                <a:ea typeface="+mn-ea"/>
                <a:cs typeface="+mn-cs"/>
              </a:rPr>
              <a:t>In this scenario, the caller does not ask for any specific type of assistance.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In this scenario the DO should probably inform the emergency health services to alert them to be ready to check two worker for radiological contamination.</a:t>
            </a:r>
            <a:endParaRPr lang="en-GB"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DO might also want to inform the relevant emergency service able to check the radiation level inside the storage room (for example Fire Brigade). </a:t>
            </a:r>
          </a:p>
          <a:p>
            <a:r>
              <a:rPr lang="en-GB" sz="800" dirty="0">
                <a:solidFill>
                  <a:srgbClr val="000000"/>
                </a:solidFill>
                <a:effectLst/>
                <a:latin typeface="+mn-lt"/>
                <a:ea typeface="Calibri" panose="020F0502020204030204" pitchFamily="34" charset="0"/>
                <a:cs typeface="Times New Roman" panose="02020603050405020304" pitchFamily="18" charset="0"/>
              </a:rPr>
              <a:t>Take into account that an investigation might be needed considering the radiological nature of the find and possible criminal implications (for example </a:t>
            </a:r>
            <a:endParaRPr lang="en-US" sz="800" b="0" i="0" u="none" strike="noStrike" baseline="0" dirty="0">
              <a:solidFill>
                <a:srgbClr val="000000"/>
              </a:solidFill>
              <a:latin typeface="+mn-lt"/>
            </a:endParaRPr>
          </a:p>
          <a:p>
            <a:r>
              <a:rPr lang="en-GB" sz="800" b="0" i="0" u="none" strike="noStrike" baseline="0" dirty="0">
                <a:solidFill>
                  <a:srgbClr val="000000"/>
                </a:solidFill>
                <a:latin typeface="+mn-lt"/>
              </a:rPr>
              <a:t>storage/non-declaration of hazardous materials by the company, radioactive materials stolen and stored for illicit purposes, etc.)</a:t>
            </a:r>
            <a:r>
              <a:rPr lang="en-GB" sz="800" dirty="0">
                <a:solidFill>
                  <a:srgbClr val="000000"/>
                </a:solidFill>
                <a:effectLst/>
                <a:latin typeface="+mn-lt"/>
                <a:ea typeface="Calibri" panose="020F0502020204030204" pitchFamily="34" charset="0"/>
                <a:cs typeface="Times New Roman" panose="02020603050405020304" pitchFamily="18" charset="0"/>
              </a:rPr>
              <a:t>.</a:t>
            </a:r>
            <a:endParaRPr lang="en-US" sz="800" dirty="0">
              <a:effectLst/>
              <a:latin typeface="+mn-lt"/>
              <a:ea typeface="Calibri" panose="020F0502020204030204" pitchFamily="34" charset="0"/>
              <a:cs typeface="Times New Roman" panose="02020603050405020304" pitchFamily="18" charset="0"/>
            </a:endParaRP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During scheduled maintenance work in a factory that belonged to a company that manufactured </a:t>
            </a:r>
            <a:r>
              <a:rPr lang="en-GB" sz="800" dirty="0" err="1">
                <a:solidFill>
                  <a:srgbClr val="000000"/>
                </a:solidFill>
                <a:effectLst/>
                <a:latin typeface="+mn-lt"/>
                <a:ea typeface="Calibri" panose="020F0502020204030204" pitchFamily="34" charset="0"/>
                <a:cs typeface="Times New Roman" panose="02020603050405020304" pitchFamily="18" charset="0"/>
              </a:rPr>
              <a:t>china</a:t>
            </a:r>
            <a:r>
              <a:rPr lang="en-GB" sz="800" dirty="0">
                <a:solidFill>
                  <a:srgbClr val="000000"/>
                </a:solidFill>
                <a:effectLst/>
                <a:latin typeface="+mn-lt"/>
                <a:ea typeface="Calibri" panose="020F0502020204030204" pitchFamily="34" charset="0"/>
                <a:cs typeface="Times New Roman" panose="02020603050405020304" pitchFamily="18" charset="0"/>
              </a:rPr>
              <a:t> sanitaryware, two workers entered an abandoned storage facility of the building to remove the content and clean it, leaving the door open. The workers’ operations and the air flow through the open door caused  a lot of dust to resuspend and fill the room.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While working in the room, the workers found three barrels painted with radioactive pictograms. The barrels seemed very old and looked like they had been forgotten in the storage room for many years. One of the barrels was broken, completely rusted and the lid was open. Scared by the signs on the barrels and their condition, and since they were not wearing protective clothing, the workers rush out leaving the storage room as they found it and one of them makes the emergency call.</a:t>
            </a:r>
            <a:r>
              <a:rPr lang="en-GB" sz="800" dirty="0">
                <a:effectLst/>
                <a:latin typeface="+mn-lt"/>
                <a:ea typeface="Calibri" panose="020F0502020204030204" pitchFamily="34" charset="0"/>
                <a:cs typeface="Times New Roman" panose="02020603050405020304" pitchFamily="18" charset="0"/>
              </a:rPr>
              <a:t> </a:t>
            </a:r>
            <a:r>
              <a:rPr lang="en-US" sz="800" dirty="0">
                <a:effectLst/>
                <a:latin typeface="+mn-lt"/>
                <a:ea typeface="Calibri" panose="020F0502020204030204" pitchFamily="34" charset="0"/>
                <a:cs typeface="Times New Roman" panose="02020603050405020304" pitchFamily="18" charset="0"/>
              </a:rPr>
              <a:t>During the emergency call, one of the workers starts to experience chest pain.</a:t>
            </a:r>
            <a:endParaRPr lang="en-GB"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dirty="0">
                <a:solidFill>
                  <a:schemeClr val="tx1"/>
                </a:solidFill>
                <a:effectLst/>
                <a:latin typeface="+mn-lt"/>
                <a:ea typeface="+mn-ea"/>
                <a:cs typeface="+mn-cs"/>
              </a:rPr>
              <a:t>The caller does not present any symptoms or visible sign of contamination.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dirty="0">
                <a:solidFill>
                  <a:schemeClr val="tx1"/>
                </a:solidFill>
                <a:effectLst/>
                <a:latin typeface="+mn-lt"/>
                <a:ea typeface="+mn-ea"/>
                <a:cs typeface="+mn-cs"/>
              </a:rPr>
              <a:t>The caller does not know the content of the barrels.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3497221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7 Emergency call – </a:t>
            </a:r>
            <a:r>
              <a:rPr lang="en-GB" sz="800" b="0" kern="1200" dirty="0">
                <a:solidFill>
                  <a:schemeClr val="tx1"/>
                </a:solidFill>
                <a:effectLst/>
                <a:latin typeface="+mn-lt"/>
                <a:ea typeface="+mn-ea"/>
                <a:cs typeface="+mn-cs"/>
              </a:rPr>
              <a:t>Barrels found during maintenance work</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list the questions that they would ask to the facilitator playing the role of the person performing the emergency call</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and allow DO to provide the formulation of additional questions they would like to ask to the caller to identify the possible occurrence of a CBRN event.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Guide the trainees in asking more questions, if necessary and evaluate if, based of their answers, they need even more questions to understand the situation.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In this scenario it could be important to understand the radiological agent involved in order to evaluate the exposure. Try to lead the trainees to figuring out that the barrels might contain uranium compounds as it was used in that type of factories until not many years ago.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Consider that, in this scenario, the DO can suggest to the caller to stay outside and don’t touch anything. </a:t>
            </a:r>
          </a:p>
          <a:p>
            <a:endParaRPr lang="en-GB" sz="800" b="0" u="sng" kern="1200" noProof="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During scheduled maintenance work in a factory that belonged to a company that manufactured </a:t>
            </a:r>
            <a:r>
              <a:rPr lang="en-GB" sz="800" dirty="0" err="1">
                <a:solidFill>
                  <a:srgbClr val="000000"/>
                </a:solidFill>
                <a:effectLst/>
                <a:latin typeface="+mn-lt"/>
                <a:ea typeface="Calibri" panose="020F0502020204030204" pitchFamily="34" charset="0"/>
                <a:cs typeface="Times New Roman" panose="02020603050405020304" pitchFamily="18" charset="0"/>
              </a:rPr>
              <a:t>china</a:t>
            </a:r>
            <a:r>
              <a:rPr lang="en-GB" sz="800" dirty="0">
                <a:solidFill>
                  <a:srgbClr val="000000"/>
                </a:solidFill>
                <a:effectLst/>
                <a:latin typeface="+mn-lt"/>
                <a:ea typeface="Calibri" panose="020F0502020204030204" pitchFamily="34" charset="0"/>
                <a:cs typeface="Times New Roman" panose="02020603050405020304" pitchFamily="18" charset="0"/>
              </a:rPr>
              <a:t> sanitaryware, two workers entered an abandoned storage facility of the building to remove the content and clean it, leaving the door open. The workers’ operations and the air flow through the open door caused  a lot of dust to resuspend and fill the room.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While working in the room, the workers found three barrels painted with radioactive pictograms. The barrels seemed very old and looked like they had been forgotten in the storage room for many years. One of the barrels was broken, completely rusted and the lid was open. Scared by the signs on the barrels and their condition, and since they were not wearing protective clothing, the workers rush out leaving the storage room as they found it and one of them makes the emergency call.</a:t>
            </a:r>
            <a:r>
              <a:rPr lang="en-GB" sz="800" dirty="0">
                <a:effectLst/>
                <a:latin typeface="+mn-lt"/>
                <a:ea typeface="Calibri" panose="020F0502020204030204" pitchFamily="34" charset="0"/>
                <a:cs typeface="Times New Roman" panose="02020603050405020304" pitchFamily="18" charset="0"/>
              </a:rPr>
              <a:t> </a:t>
            </a:r>
            <a:r>
              <a:rPr lang="en-US" sz="800" dirty="0">
                <a:effectLst/>
                <a:latin typeface="+mn-lt"/>
                <a:ea typeface="Calibri" panose="020F0502020204030204" pitchFamily="34" charset="0"/>
                <a:cs typeface="Times New Roman" panose="02020603050405020304" pitchFamily="18" charset="0"/>
              </a:rPr>
              <a:t>During the emergency call, one of the workers starts to experience chest pain.</a:t>
            </a:r>
            <a:endParaRPr lang="en-GB"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dirty="0">
                <a:solidFill>
                  <a:schemeClr val="tx1"/>
                </a:solidFill>
                <a:effectLst/>
                <a:latin typeface="+mn-lt"/>
                <a:ea typeface="+mn-ea"/>
                <a:cs typeface="+mn-cs"/>
              </a:rPr>
              <a:t>The caller does not present any symptoms or visible sign of contamination.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dirty="0">
                <a:solidFill>
                  <a:schemeClr val="tx1"/>
                </a:solidFill>
                <a:effectLst/>
                <a:latin typeface="+mn-lt"/>
                <a:ea typeface="+mn-ea"/>
                <a:cs typeface="+mn-cs"/>
              </a:rPr>
              <a:t>The caller does not know the content of the barrels.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939923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7 </a:t>
            </a:r>
            <a:r>
              <a:rPr lang="en-GB" sz="800" dirty="0"/>
              <a:t>Barrels found during maintenance work</a:t>
            </a:r>
            <a:r>
              <a:rPr lang="en-US" sz="800" dirty="0"/>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Radioactive barrels &amp; factory basement. (PUBLIC DOMAIN)</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https://www.flickr.com/photos/qubodup/6992896138/ &amp; https://www.flickr.com/photos/kgnixer/10259288196/</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950682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7 </a:t>
            </a:r>
            <a:r>
              <a:rPr lang="en-GB" sz="800" b="0" kern="1200" dirty="0">
                <a:solidFill>
                  <a:schemeClr val="tx1"/>
                </a:solidFill>
                <a:effectLst/>
                <a:latin typeface="+mn-lt"/>
                <a:ea typeface="+mn-ea"/>
                <a:cs typeface="+mn-cs"/>
              </a:rPr>
              <a:t>Barrels found during maintenance work</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7 </a:t>
            </a:r>
            <a:r>
              <a:rPr lang="en-GB" sz="800" dirty="0"/>
              <a:t>Barrels found during maintenance work</a:t>
            </a:r>
            <a:r>
              <a:rPr lang="en-US" sz="800" dirty="0"/>
              <a:t>: What do you ask? METHANE.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METHANE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worker,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57229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7 </a:t>
            </a:r>
            <a:r>
              <a:rPr lang="en-GB" sz="800" dirty="0"/>
              <a:t>Barrels found during maintenance work</a:t>
            </a:r>
            <a:r>
              <a:rPr lang="en-US" sz="800" dirty="0"/>
              <a:t>: What do you ask? Four W’s.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Four W’s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worker,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665509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7 </a:t>
            </a:r>
            <a:r>
              <a:rPr lang="en-GB" sz="800" b="0" kern="1200" dirty="0">
                <a:solidFill>
                  <a:schemeClr val="tx1"/>
                </a:solidFill>
                <a:effectLst/>
                <a:latin typeface="+mn-lt"/>
                <a:ea typeface="+mn-ea"/>
                <a:cs typeface="+mn-cs"/>
              </a:rPr>
              <a:t>Barrels found during maintenance work</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During scheduled maintenance work in a factory that belonged to a company that manufactured </a:t>
            </a:r>
            <a:r>
              <a:rPr lang="en-GB" sz="800" dirty="0" err="1">
                <a:solidFill>
                  <a:srgbClr val="000000"/>
                </a:solidFill>
                <a:effectLst/>
                <a:latin typeface="+mn-lt"/>
                <a:ea typeface="Calibri" panose="020F0502020204030204" pitchFamily="34" charset="0"/>
                <a:cs typeface="Times New Roman" panose="02020603050405020304" pitchFamily="18" charset="0"/>
              </a:rPr>
              <a:t>china</a:t>
            </a:r>
            <a:r>
              <a:rPr lang="en-GB" sz="800" dirty="0">
                <a:solidFill>
                  <a:srgbClr val="000000"/>
                </a:solidFill>
                <a:effectLst/>
                <a:latin typeface="+mn-lt"/>
                <a:ea typeface="Calibri" panose="020F0502020204030204" pitchFamily="34" charset="0"/>
                <a:cs typeface="Times New Roman" panose="02020603050405020304" pitchFamily="18" charset="0"/>
              </a:rPr>
              <a:t> sanitaryware, two workers entered an abandoned storage facility of the building to remove the content and clean it, leaving the door open. The workers’ operations and the air flow through the open door caused  a lot of dust to resuspend and fill the room. </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While working in the room, the workers found three barrels painted with radioactive pictograms. The barrels seemed very old and looked like they had been forgotten in the storage room for many years. One of the barrels was broken, completely rusted and the lid was open.</a:t>
            </a: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1" kern="1200" dirty="0">
                <a:solidFill>
                  <a:schemeClr val="tx1"/>
                </a:solidFill>
                <a:effectLst/>
                <a:latin typeface="+mn-lt"/>
                <a:ea typeface="+mn-ea"/>
                <a:cs typeface="+mn-cs"/>
              </a:rPr>
              <a:t>On-site risk/threat assessment, Security of the area, Isolate people and pet animals on scene, Registration of victims</a:t>
            </a:r>
            <a:r>
              <a:rPr lang="en-US" sz="800" b="0" kern="1200" dirty="0">
                <a:solidFill>
                  <a:schemeClr val="tx1"/>
                </a:solidFill>
                <a:effectLst/>
                <a:latin typeface="+mn-lt"/>
                <a:ea typeface="+mn-ea"/>
                <a:cs typeface="+mn-cs"/>
              </a:rPr>
              <a:t>.</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to provide to the dispatch officer who is going to forward their request (for instance, notifying the potential for radiological contamination).</a:t>
            </a:r>
          </a:p>
          <a:p>
            <a:endParaRPr lang="en-US" sz="800" b="0" kern="1200" baseline="0" dirty="0">
              <a:solidFill>
                <a:schemeClr val="tx1"/>
              </a:solidFill>
              <a:effectLst/>
              <a:latin typeface="+mn-lt"/>
              <a:ea typeface="+mn-ea"/>
              <a:cs typeface="+mn-cs"/>
            </a:endParaRPr>
          </a:p>
          <a:p>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In this scenario, an important aspect to be considered is that, in the 1950s, insoluble uranium compounds were legally used in the production of ceramics. The barrels might therefore contain uranium compounds in insoluble form and have been supposedly stored in the facility for decades. Moreover, although the barrels were probably filled with lead surrounding the uranium, one of the barrels presents signs that could indicate a possible breach in the containment of radioactivity and a potential consequent internal exposure from inhalation or ingestion also due to the presence of large quantities of dust in the room should be considered. The most important risk is inhalation of dust which mainly gives a lung dose because these particles can remain in the lungs for a long time. Dermal exposures to uranium are generally not significant as most uranium isotopes emit alpha particles, however due to the long time passed since the barrels were stored, the radioactive daughters created by the decay of uranium will have formed and there will also be beta radiation.</a:t>
            </a:r>
          </a:p>
          <a:p>
            <a:endParaRPr lang="en-GB"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first responders, informed of the finding, should arrive equipped to avoid inhalation or ingestion of the dust in the room.</a:t>
            </a:r>
            <a:endParaRPr lang="en-GB" sz="800" dirty="0">
              <a:effectLst/>
              <a:latin typeface="+mn-lt"/>
              <a:ea typeface="Calibri" panose="020F0502020204030204" pitchFamily="34" charset="0"/>
              <a:cs typeface="Times New Roman" panose="02020603050405020304" pitchFamily="18" charset="0"/>
            </a:endParaRP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7 </a:t>
            </a:r>
            <a:r>
              <a:rPr lang="en-GB" sz="800" b="0" kern="1200" dirty="0">
                <a:solidFill>
                  <a:schemeClr val="tx1"/>
                </a:solidFill>
                <a:effectLst/>
                <a:latin typeface="+mn-lt"/>
                <a:ea typeface="+mn-ea"/>
                <a:cs typeface="+mn-cs"/>
              </a:rPr>
              <a:t>Barrels found during maintenance work</a:t>
            </a:r>
            <a:r>
              <a:rPr lang="en-US" sz="800" dirty="0"/>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Radioactive barrels &amp; factory basement. (PUBLIC DOMAIN)</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https://www.flickr.com/photos/qubodup/6992896138/ &amp; https://www.flickr.com/photos/kgnixer/10259288196/</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950682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 Barrels found during maintenance work</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7 </a:t>
            </a:r>
            <a:r>
              <a:rPr lang="en-GB" sz="800" b="0" kern="1200" dirty="0">
                <a:solidFill>
                  <a:schemeClr val="tx1"/>
                </a:solidFill>
                <a:effectLst/>
                <a:latin typeface="+mn-lt"/>
                <a:ea typeface="+mn-ea"/>
                <a:cs typeface="+mn-cs"/>
              </a:rPr>
              <a:t>Barrels found during maintenance work</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Richard Ginori factory incident (Florence, Italy), 06/07/2013.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https://www.nti.org/analysis/articles/cns-global-incidents-and-trafficking-database</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7"/>
          </p:nvPr>
        </p:nvSpPr>
        <p:spPr/>
        <p:txBody>
          <a:bodyPr/>
          <a:lstStyle/>
          <a:p>
            <a:r>
              <a:rPr lang="en-US" dirty="0"/>
              <a:t>MELODY #5.1 P Scenario discussion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3"/>
          </p:nvPr>
        </p:nvSpPr>
        <p:spPr/>
        <p:txBody>
          <a:bodyPr/>
          <a:lstStyle/>
          <a:p>
            <a:r>
              <a:rPr lang="en-US" dirty="0"/>
              <a:t>MELODY #5.1 P Scenario discussion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 P Scenario discussion</a:t>
            </a:r>
          </a:p>
        </p:txBody>
      </p:sp>
      <p:sp>
        <p:nvSpPr>
          <p:cNvPr id="3" name="Slide Number Placeholder 2"/>
          <p:cNvSpPr>
            <a:spLocks noGrp="1"/>
          </p:cNvSpPr>
          <p:nvPr>
            <p:ph type="sldNum" sz="quarter" idx="23"/>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 P Scenario discussion</a:t>
            </a:r>
          </a:p>
        </p:txBody>
      </p:sp>
      <p:sp>
        <p:nvSpPr>
          <p:cNvPr id="5" name="Slide Number Placeholder 4"/>
          <p:cNvSpPr>
            <a:spLocks noGrp="1"/>
          </p:cNvSpPr>
          <p:nvPr>
            <p:ph type="sldNum" sz="quarter" idx="11"/>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 P Scenario discussion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6"/>
          </p:nvPr>
        </p:nvSpPr>
        <p:spPr/>
        <p:txBody>
          <a:bodyPr/>
          <a:lstStyle/>
          <a:p>
            <a:r>
              <a:rPr lang="en-US" dirty="0"/>
              <a:t>MELODY #5.1 P Scenario discussion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 P Scenario discussion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5.jpg"/><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5.jpg"/><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5.jp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5.jp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US" sz="3600" b="1" dirty="0">
                <a:solidFill>
                  <a:schemeClr val="tx1"/>
                </a:solidFill>
              </a:rPr>
              <a:t>7. Barrels found during maintenance work</a:t>
            </a:r>
            <a:endParaRPr lang="en-US" b="1" dirty="0">
              <a:solidFill>
                <a:schemeClr val="tx1"/>
              </a:solidFill>
            </a:endParaRP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a:t>
            </a:r>
            <a:r>
              <a:rPr lang="en-US" b="1" dirty="0">
                <a:solidFill>
                  <a:schemeClr val="accent6">
                    <a:lumMod val="50000"/>
                  </a:schemeClr>
                </a:solidFill>
              </a:rPr>
              <a:t>ask</a:t>
            </a:r>
            <a:r>
              <a:rPr lang="en-US" b="1" dirty="0"/>
              <a:t> yourself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600" dirty="0"/>
              <a:t>5.1 Scenario 7 </a:t>
            </a:r>
            <a:r>
              <a:rPr lang="en-GB" sz="3600" dirty="0"/>
              <a:t>Barrels found during maintenance work</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10</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1284511689"/>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ASSESSMENT NEEDS</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 NEEDS</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 NEEDS</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 NEEDS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Footer Placeholder 5">
            <a:extLst>
              <a:ext uri="{FF2B5EF4-FFF2-40B4-BE49-F238E27FC236}">
                <a16:creationId xmlns:a16="http://schemas.microsoft.com/office/drawing/2014/main" id="{8ADB0005-3482-405F-AB40-9BAEBE6D5A6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122165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do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600" dirty="0"/>
              <a:t>5.1 Scenario 7 </a:t>
            </a:r>
            <a:r>
              <a:rPr lang="en-GB" sz="3600" dirty="0"/>
              <a:t>Barrels found during maintenance work</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11</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1464174192"/>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a:t>RISK ASSESSMENT</a:t>
                      </a:r>
                      <a:endParaRPr lang="it-IT" sz="1400" b="1" dirty="0"/>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Footer Placeholder 5">
            <a:extLst>
              <a:ext uri="{FF2B5EF4-FFF2-40B4-BE49-F238E27FC236}">
                <a16:creationId xmlns:a16="http://schemas.microsoft.com/office/drawing/2014/main" id="{F76FA947-A312-433F-B12D-081CA817D72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39127045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47899" y="2254251"/>
            <a:ext cx="9475733" cy="2352674"/>
          </a:xfrm>
        </p:spPr>
        <p:txBody>
          <a:bodyPr>
            <a:normAutofit/>
          </a:bodyPr>
          <a:lstStyle/>
          <a:p>
            <a:r>
              <a:rPr lang="en-US" dirty="0"/>
              <a:t>5.2 Scenario 7</a:t>
            </a:r>
            <a:br>
              <a:rPr lang="en-US" dirty="0"/>
            </a:br>
            <a:r>
              <a:rPr lang="en-GB" dirty="0"/>
              <a:t>Barrels found during maintenance work</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12</a:t>
            </a:fld>
            <a:endParaRPr lang="aa-ET" dirty="0"/>
          </a:p>
        </p:txBody>
      </p:sp>
      <p:sp>
        <p:nvSpPr>
          <p:cNvPr id="7" name="Footer Placeholder 5">
            <a:extLst>
              <a:ext uri="{FF2B5EF4-FFF2-40B4-BE49-F238E27FC236}">
                <a16:creationId xmlns:a16="http://schemas.microsoft.com/office/drawing/2014/main" id="{EA9C7357-0020-4A1F-AC55-6FCCB181F6C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3659996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5.2 Scenario 7 </a:t>
            </a:r>
            <a:r>
              <a:rPr lang="en-GB" sz="3600" dirty="0"/>
              <a:t>Barrels found during maintenance work</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Placeholder 2" descr="A picture containing cup&#10;&#10;Description automatically generated">
            <a:extLst>
              <a:ext uri="{FF2B5EF4-FFF2-40B4-BE49-F238E27FC236}">
                <a16:creationId xmlns:a16="http://schemas.microsoft.com/office/drawing/2014/main" id="{46DE0D10-D87D-4114-B98D-4423BB64A775}"/>
              </a:ext>
            </a:extLst>
          </p:cNvPr>
          <p:cNvPicPr>
            <a:picLocks noChangeAspect="1"/>
          </p:cNvPicPr>
          <p:nvPr/>
        </p:nvPicPr>
        <p:blipFill>
          <a:blip r:embed="rId4" cstate="print">
            <a:extLst>
              <a:ext uri="{28A0092B-C50C-407E-A947-70E740481C1C}">
                <a14:useLocalDpi xmlns:a14="http://schemas.microsoft.com/office/drawing/2010/main" val="0"/>
              </a:ext>
            </a:extLst>
          </a:blip>
          <a:srcRect t="12460" b="12460"/>
          <a:stretch>
            <a:fillRect/>
          </a:stretch>
        </p:blipFill>
        <p:spPr>
          <a:xfrm>
            <a:off x="2224783" y="3186252"/>
            <a:ext cx="2927079" cy="2929845"/>
          </a:xfrm>
          <a:prstGeom prst="rect">
            <a:avLst/>
          </a:prstGeom>
        </p:spPr>
      </p:pic>
      <p:pic>
        <p:nvPicPr>
          <p:cNvPr id="12" name="Picture 11" descr="A picture containing indoor, elevator, floor, steel&#10;&#10;Description automatically generated">
            <a:extLst>
              <a:ext uri="{FF2B5EF4-FFF2-40B4-BE49-F238E27FC236}">
                <a16:creationId xmlns:a16="http://schemas.microsoft.com/office/drawing/2014/main" id="{B2756F16-3EF8-49D6-9F8F-9034557B6A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20427" y="2512546"/>
            <a:ext cx="5308748" cy="3534736"/>
          </a:xfrm>
          <a:prstGeom prst="rect">
            <a:avLst/>
          </a:prstGeom>
        </p:spPr>
      </p:pic>
      <p:sp>
        <p:nvSpPr>
          <p:cNvPr id="13" name="Footer Placeholder 5">
            <a:extLst>
              <a:ext uri="{FF2B5EF4-FFF2-40B4-BE49-F238E27FC236}">
                <a16:creationId xmlns:a16="http://schemas.microsoft.com/office/drawing/2014/main" id="{5C40A964-EEDF-4938-B6BA-FD1F798F361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518736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639598"/>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600" dirty="0"/>
              <a:t>5.2 Scenario 7 </a:t>
            </a:r>
            <a:r>
              <a:rPr lang="en-GB" sz="3600" dirty="0"/>
              <a:t>Barrels found during maintenance work</a:t>
            </a:r>
            <a:endParaRPr lang="da-DK" sz="3600" dirty="0"/>
          </a:p>
        </p:txBody>
      </p:sp>
      <p:sp>
        <p:nvSpPr>
          <p:cNvPr id="7" name="Text Placeholder 6"/>
          <p:cNvSpPr>
            <a:spLocks noGrp="1"/>
          </p:cNvSpPr>
          <p:nvPr>
            <p:ph type="body" sz="quarter" idx="19"/>
          </p:nvPr>
        </p:nvSpPr>
        <p:spPr>
          <a:xfrm>
            <a:off x="766763" y="3139237"/>
            <a:ext cx="10658474" cy="2918663"/>
          </a:xfrm>
        </p:spPr>
        <p:txBody>
          <a:bodyPr>
            <a:normAutofit fontScale="92500" lnSpcReduction="10000"/>
          </a:bodyPr>
          <a:lstStyle/>
          <a:p>
            <a:pPr algn="just"/>
            <a:r>
              <a:rPr lang="en-US" dirty="0"/>
              <a:t>During scheduled maintenance work in an abandoned </a:t>
            </a:r>
            <a:r>
              <a:rPr lang="it-IT" dirty="0"/>
              <a:t>china </a:t>
            </a:r>
            <a:r>
              <a:rPr lang="en-US" dirty="0"/>
              <a:t>factory, two workers found three barrels of supposedly radioactive material.</a:t>
            </a:r>
          </a:p>
          <a:p>
            <a:pPr algn="just"/>
            <a:r>
              <a:rPr lang="en-US" dirty="0"/>
              <a:t>The barrels seemed very old and seemed as they had been forgotten in the storage room for many years.</a:t>
            </a:r>
          </a:p>
          <a:p>
            <a:pPr algn="just"/>
            <a:r>
              <a:rPr lang="en-US" dirty="0"/>
              <a:t>One of the barrels was broken, completely rusted and the lid was open.</a:t>
            </a:r>
          </a:p>
          <a:p>
            <a:pPr algn="just"/>
            <a:r>
              <a:rPr lang="en-US" dirty="0"/>
              <a:t>While working, the room filled up with resuspended dust.</a:t>
            </a:r>
          </a:p>
          <a:p>
            <a:pPr algn="just"/>
            <a:r>
              <a:rPr lang="en-US" dirty="0"/>
              <a:t>The workers rushed out and left the storage room as they found it.</a:t>
            </a:r>
          </a:p>
          <a:p>
            <a:pPr algn="just"/>
            <a:endParaRPr lang="en-US" dirty="0"/>
          </a:p>
          <a:p>
            <a:pPr marL="88900" indent="0" algn="just">
              <a:buNone/>
            </a:pPr>
            <a:endParaRPr lang="en-US" dirty="0"/>
          </a:p>
          <a:p>
            <a:pPr marL="88900" indent="0" algn="just">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14</a:t>
            </a:fld>
            <a:endParaRPr lang="aa-ET" dirty="0"/>
          </a:p>
        </p:txBody>
      </p:sp>
      <p:pic>
        <p:nvPicPr>
          <p:cNvPr id="10" name="Picture 9"/>
          <p:cNvPicPr>
            <a:picLocks noChangeAspect="1"/>
          </p:cNvPicPr>
          <p:nvPr/>
        </p:nvPicPr>
        <p:blipFill>
          <a:blip r:embed="rId3"/>
          <a:stretch>
            <a:fillRect/>
          </a:stretch>
        </p:blipFill>
        <p:spPr>
          <a:xfrm flipH="1">
            <a:off x="910589" y="1718715"/>
            <a:ext cx="1182569" cy="1316497"/>
          </a:xfrm>
          <a:prstGeom prst="rect">
            <a:avLst/>
          </a:prstGeom>
        </p:spPr>
      </p:pic>
      <p:sp>
        <p:nvSpPr>
          <p:cNvPr id="8" name="Footer Placeholder 5">
            <a:extLst>
              <a:ext uri="{FF2B5EF4-FFF2-40B4-BE49-F238E27FC236}">
                <a16:creationId xmlns:a16="http://schemas.microsoft.com/office/drawing/2014/main" id="{714D4D66-8910-4423-B6EF-11FF5BE49B8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539072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Forensic evidence</a:t>
            </a:r>
          </a:p>
        </p:txBody>
      </p:sp>
      <p:sp>
        <p:nvSpPr>
          <p:cNvPr id="6" name="Title 5"/>
          <p:cNvSpPr>
            <a:spLocks noGrp="1"/>
          </p:cNvSpPr>
          <p:nvPr>
            <p:ph type="title"/>
          </p:nvPr>
        </p:nvSpPr>
        <p:spPr/>
        <p:txBody>
          <a:bodyPr lIns="0" tIns="0" rIns="0" bIns="0">
            <a:normAutofit fontScale="90000"/>
          </a:bodyPr>
          <a:lstStyle/>
          <a:p>
            <a:r>
              <a:rPr lang="en-US" dirty="0"/>
              <a:t>5.2 Scenario 7 </a:t>
            </a:r>
            <a:r>
              <a:rPr lang="en-GB" dirty="0"/>
              <a:t>Barrels found during maintenance work</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15</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2">
            <a:extLst>
              <a:ext uri="{FF2B5EF4-FFF2-40B4-BE49-F238E27FC236}">
                <a16:creationId xmlns:a16="http://schemas.microsoft.com/office/drawing/2014/main" id="{AC1ACCD7-5298-40B6-99F8-AD7F26107EAA}"/>
              </a:ext>
            </a:extLst>
          </p:cNvPr>
          <p:cNvGraphicFramePr>
            <a:graphicFrameLocks noGrp="1"/>
          </p:cNvGraphicFramePr>
          <p:nvPr/>
        </p:nvGraphicFramePr>
        <p:xfrm>
          <a:off x="766762" y="3425881"/>
          <a:ext cx="10462413" cy="2739188"/>
        </p:xfrm>
        <a:graphic>
          <a:graphicData uri="http://schemas.openxmlformats.org/drawingml/2006/table">
            <a:tbl>
              <a:tblPr firstRow="1" bandRow="1">
                <a:tableStyleId>{F5AB1C69-6EDB-4FF4-983F-18BD219EF322}</a:tableStyleId>
              </a:tblPr>
              <a:tblGrid>
                <a:gridCol w="561295">
                  <a:extLst>
                    <a:ext uri="{9D8B030D-6E8A-4147-A177-3AD203B41FA5}">
                      <a16:colId xmlns:a16="http://schemas.microsoft.com/office/drawing/2014/main" val="236688349"/>
                    </a:ext>
                  </a:extLst>
                </a:gridCol>
                <a:gridCol w="4243563">
                  <a:extLst>
                    <a:ext uri="{9D8B030D-6E8A-4147-A177-3AD203B41FA5}">
                      <a16:colId xmlns:a16="http://schemas.microsoft.com/office/drawing/2014/main" val="574894220"/>
                    </a:ext>
                  </a:extLst>
                </a:gridCol>
                <a:gridCol w="5657555">
                  <a:extLst>
                    <a:ext uri="{9D8B030D-6E8A-4147-A177-3AD203B41FA5}">
                      <a16:colId xmlns:a16="http://schemas.microsoft.com/office/drawing/2014/main" val="2589924314"/>
                    </a:ext>
                  </a:extLst>
                </a:gridCol>
              </a:tblGrid>
              <a:tr h="486188">
                <a:tc gridSpan="2">
                  <a:txBody>
                    <a:bodyPr/>
                    <a:lstStyle/>
                    <a:p>
                      <a:pPr algn="ctr"/>
                      <a:r>
                        <a:rPr lang="it-IT" dirty="0" err="1"/>
                        <a:t>What</a:t>
                      </a:r>
                      <a:r>
                        <a:rPr lang="it-IT" dirty="0"/>
                        <a:t> </a:t>
                      </a:r>
                      <a:r>
                        <a:rPr lang="it-IT" dirty="0" err="1"/>
                        <a:t>would</a:t>
                      </a:r>
                      <a:r>
                        <a:rPr lang="it-IT" dirty="0"/>
                        <a:t> </a:t>
                      </a:r>
                      <a:r>
                        <a:rPr lang="it-IT" dirty="0" err="1"/>
                        <a:t>you</a:t>
                      </a:r>
                      <a:r>
                        <a:rPr lang="it-IT" dirty="0"/>
                        <a:t> </a:t>
                      </a:r>
                      <a:r>
                        <a:rPr lang="en-GB" noProof="0" dirty="0"/>
                        <a:t>consider</a:t>
                      </a:r>
                      <a:r>
                        <a:rPr lang="it-IT" dirty="0"/>
                        <a:t> </a:t>
                      </a:r>
                      <a:r>
                        <a:rPr lang="it-IT" dirty="0" err="1"/>
                        <a:t>as</a:t>
                      </a:r>
                      <a:r>
                        <a:rPr lang="it-IT" dirty="0"/>
                        <a:t> </a:t>
                      </a:r>
                      <a:r>
                        <a:rPr lang="it-IT" dirty="0" err="1"/>
                        <a:t>evidence</a:t>
                      </a:r>
                      <a:r>
                        <a:rPr lang="it-IT" dirty="0"/>
                        <a:t> on </a:t>
                      </a:r>
                      <a:r>
                        <a:rPr lang="it-IT" dirty="0" err="1"/>
                        <a:t>this</a:t>
                      </a:r>
                      <a:r>
                        <a:rPr lang="it-IT" dirty="0"/>
                        <a:t>  scene</a:t>
                      </a:r>
                    </a:p>
                  </a:txBody>
                  <a:tcPr anchor="ctr"/>
                </a:tc>
                <a:tc hMerge="1">
                  <a:txBody>
                    <a:bodyPr/>
                    <a:lstStyle/>
                    <a:p>
                      <a:endParaRPr lang="it-IT"/>
                    </a:p>
                  </a:txBody>
                  <a:tcPr/>
                </a:tc>
                <a:tc>
                  <a:txBody>
                    <a:bodyPr/>
                    <a:lstStyle/>
                    <a:p>
                      <a:pPr algn="ctr"/>
                      <a:r>
                        <a:rPr lang="it-IT" dirty="0" err="1"/>
                        <a:t>What</a:t>
                      </a:r>
                      <a:r>
                        <a:rPr lang="it-IT" dirty="0"/>
                        <a:t> </a:t>
                      </a:r>
                      <a:r>
                        <a:rPr lang="it-IT" dirty="0" err="1"/>
                        <a:t>would</a:t>
                      </a:r>
                      <a:r>
                        <a:rPr lang="it-IT" dirty="0"/>
                        <a:t> </a:t>
                      </a:r>
                      <a:r>
                        <a:rPr lang="it-IT" dirty="0" err="1"/>
                        <a:t>you</a:t>
                      </a:r>
                      <a:r>
                        <a:rPr lang="it-IT" dirty="0"/>
                        <a:t> do to </a:t>
                      </a:r>
                      <a:r>
                        <a:rPr lang="it-IT" dirty="0" err="1"/>
                        <a:t>preserve</a:t>
                      </a:r>
                      <a:r>
                        <a:rPr lang="it-IT" dirty="0"/>
                        <a:t> </a:t>
                      </a:r>
                      <a:r>
                        <a:rPr lang="it-IT" dirty="0" err="1"/>
                        <a:t>it</a:t>
                      </a:r>
                      <a:endParaRPr lang="it-IT" dirty="0"/>
                    </a:p>
                  </a:txBody>
                  <a:tcPr anchor="ctr"/>
                </a:tc>
                <a:extLst>
                  <a:ext uri="{0D108BD9-81ED-4DB2-BD59-A6C34878D82A}">
                    <a16:rowId xmlns:a16="http://schemas.microsoft.com/office/drawing/2014/main" val="1356539239"/>
                  </a:ext>
                </a:extLst>
              </a:tr>
              <a:tr h="524777">
                <a:tc>
                  <a:txBody>
                    <a:bodyPr/>
                    <a:lstStyle/>
                    <a:p>
                      <a:pPr algn="ctr"/>
                      <a:r>
                        <a:rPr lang="it-IT" b="1" dirty="0"/>
                        <a:t>1</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488958595"/>
                  </a:ext>
                </a:extLst>
              </a:tr>
              <a:tr h="524777">
                <a:tc>
                  <a:txBody>
                    <a:bodyPr/>
                    <a:lstStyle/>
                    <a:p>
                      <a:pPr algn="ctr"/>
                      <a:r>
                        <a:rPr lang="it-IT" b="1" dirty="0"/>
                        <a:t>2</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132847827"/>
                  </a:ext>
                </a:extLst>
              </a:tr>
              <a:tr h="524777">
                <a:tc>
                  <a:txBody>
                    <a:bodyPr/>
                    <a:lstStyle/>
                    <a:p>
                      <a:pPr algn="ctr"/>
                      <a:r>
                        <a:rPr lang="it-IT" b="1" dirty="0"/>
                        <a:t>3</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080173020"/>
                  </a:ext>
                </a:extLst>
              </a:tr>
              <a:tr h="524777">
                <a:tc>
                  <a:txBody>
                    <a:bodyPr/>
                    <a:lstStyle/>
                    <a:p>
                      <a:pPr algn="ctr"/>
                      <a:r>
                        <a:rPr lang="it-IT" b="1" dirty="0"/>
                        <a:t>…</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114824504"/>
                  </a:ext>
                </a:extLst>
              </a:tr>
            </a:tbl>
          </a:graphicData>
        </a:graphic>
      </p:graphicFrame>
      <p:sp>
        <p:nvSpPr>
          <p:cNvPr id="11" name="Footer Placeholder 5">
            <a:extLst>
              <a:ext uri="{FF2B5EF4-FFF2-40B4-BE49-F238E27FC236}">
                <a16:creationId xmlns:a16="http://schemas.microsoft.com/office/drawing/2014/main" id="{ED442894-6302-4F42-BB22-E8CD933C9A9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9824098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47899" y="2254251"/>
            <a:ext cx="9475733" cy="2352674"/>
          </a:xfrm>
        </p:spPr>
        <p:txBody>
          <a:bodyPr>
            <a:normAutofit/>
          </a:bodyPr>
          <a:lstStyle/>
          <a:p>
            <a:r>
              <a:rPr lang="en-US" dirty="0"/>
              <a:t>5.6 Scenario 7</a:t>
            </a:r>
            <a:br>
              <a:rPr lang="en-US" dirty="0"/>
            </a:br>
            <a:r>
              <a:rPr lang="en-GB" dirty="0"/>
              <a:t>Barrels found during maintenance work</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16</a:t>
            </a:fld>
            <a:endParaRPr lang="aa-ET" dirty="0"/>
          </a:p>
        </p:txBody>
      </p:sp>
      <p:sp>
        <p:nvSpPr>
          <p:cNvPr id="7" name="Footer Placeholder 5">
            <a:extLst>
              <a:ext uri="{FF2B5EF4-FFF2-40B4-BE49-F238E27FC236}">
                <a16:creationId xmlns:a16="http://schemas.microsoft.com/office/drawing/2014/main" id="{98AA5922-B0D4-4FB6-BFD4-7237758BE0C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3091428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5.6 Scenario 7 </a:t>
            </a:r>
            <a:r>
              <a:rPr lang="en-GB" sz="3600" dirty="0"/>
              <a:t>Barrels found during maintenance work</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17</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Placeholder 2" descr="A picture containing cup&#10;&#10;Description automatically generated">
            <a:extLst>
              <a:ext uri="{FF2B5EF4-FFF2-40B4-BE49-F238E27FC236}">
                <a16:creationId xmlns:a16="http://schemas.microsoft.com/office/drawing/2014/main" id="{72479BE1-8840-4044-8E96-6E516DF01F9E}"/>
              </a:ext>
            </a:extLst>
          </p:cNvPr>
          <p:cNvPicPr>
            <a:picLocks noChangeAspect="1"/>
          </p:cNvPicPr>
          <p:nvPr/>
        </p:nvPicPr>
        <p:blipFill>
          <a:blip r:embed="rId4" cstate="print">
            <a:extLst>
              <a:ext uri="{28A0092B-C50C-407E-A947-70E740481C1C}">
                <a14:useLocalDpi xmlns:a14="http://schemas.microsoft.com/office/drawing/2010/main" val="0"/>
              </a:ext>
            </a:extLst>
          </a:blip>
          <a:srcRect t="12460" b="12460"/>
          <a:stretch>
            <a:fillRect/>
          </a:stretch>
        </p:blipFill>
        <p:spPr>
          <a:xfrm>
            <a:off x="2224783" y="3186252"/>
            <a:ext cx="2927079" cy="2929845"/>
          </a:xfrm>
          <a:prstGeom prst="rect">
            <a:avLst/>
          </a:prstGeom>
        </p:spPr>
      </p:pic>
      <p:pic>
        <p:nvPicPr>
          <p:cNvPr id="12" name="Picture 11" descr="A picture containing indoor, elevator, floor, steel&#10;&#10;Description automatically generated">
            <a:extLst>
              <a:ext uri="{FF2B5EF4-FFF2-40B4-BE49-F238E27FC236}">
                <a16:creationId xmlns:a16="http://schemas.microsoft.com/office/drawing/2014/main" id="{E2169A66-CE40-4712-B1A9-820654E26C7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20427" y="2512546"/>
            <a:ext cx="5308748" cy="3534736"/>
          </a:xfrm>
          <a:prstGeom prst="rect">
            <a:avLst/>
          </a:prstGeom>
        </p:spPr>
      </p:pic>
      <p:sp>
        <p:nvSpPr>
          <p:cNvPr id="13" name="Footer Placeholder 5">
            <a:extLst>
              <a:ext uri="{FF2B5EF4-FFF2-40B4-BE49-F238E27FC236}">
                <a16:creationId xmlns:a16="http://schemas.microsoft.com/office/drawing/2014/main" id="{197C57E3-2472-4B34-A53E-25CEADFE23F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0278593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600" dirty="0"/>
              <a:t>5.6 Scenario 7 </a:t>
            </a:r>
            <a:r>
              <a:rPr lang="en-GB" sz="3600" dirty="0"/>
              <a:t>Barrels found during maintenance work</a:t>
            </a:r>
            <a:endParaRPr lang="da-DK" sz="3600" dirty="0"/>
          </a:p>
        </p:txBody>
      </p:sp>
      <p:sp>
        <p:nvSpPr>
          <p:cNvPr id="7" name="Text Placeholder 6"/>
          <p:cNvSpPr>
            <a:spLocks noGrp="1"/>
          </p:cNvSpPr>
          <p:nvPr>
            <p:ph type="body" sz="quarter" idx="19"/>
          </p:nvPr>
        </p:nvSpPr>
        <p:spPr>
          <a:xfrm>
            <a:off x="766763" y="3429000"/>
            <a:ext cx="10658474" cy="2628900"/>
          </a:xfrm>
        </p:spPr>
        <p:txBody>
          <a:bodyPr>
            <a:normAutofit fontScale="77500" lnSpcReduction="20000"/>
          </a:bodyPr>
          <a:lstStyle/>
          <a:p>
            <a:pPr algn="just"/>
            <a:r>
              <a:rPr lang="en-US" dirty="0"/>
              <a:t>During scheduled maintenance work in an abandoned </a:t>
            </a:r>
            <a:r>
              <a:rPr lang="en-US" dirty="0" err="1"/>
              <a:t>china</a:t>
            </a:r>
            <a:r>
              <a:rPr lang="en-US" dirty="0"/>
              <a:t> factory, two workers found three barrels of supposedly radioactive material.</a:t>
            </a:r>
          </a:p>
          <a:p>
            <a:pPr algn="just"/>
            <a:r>
              <a:rPr lang="en-US" dirty="0"/>
              <a:t>The barrels seemed very old and seemed as they had been forgotten in the storage room for many years.</a:t>
            </a:r>
          </a:p>
          <a:p>
            <a:pPr algn="just"/>
            <a:r>
              <a:rPr lang="en-US" dirty="0"/>
              <a:t>One of the barrels was broken, completely rusted and the lid was open.</a:t>
            </a:r>
          </a:p>
          <a:p>
            <a:pPr algn="just"/>
            <a:r>
              <a:rPr lang="en-US" dirty="0"/>
              <a:t>While working, the room filled up with resuspended dust.</a:t>
            </a:r>
          </a:p>
          <a:p>
            <a:pPr algn="just"/>
            <a:r>
              <a:rPr lang="en-US" dirty="0"/>
              <a:t>After a short time, one of the workers starts to experience chest pain.</a:t>
            </a:r>
          </a:p>
          <a:p>
            <a:pPr algn="just"/>
            <a:r>
              <a:rPr lang="en-US" dirty="0"/>
              <a:t>The second worker does not present any symptoms or visible sign of contamination.</a:t>
            </a:r>
          </a:p>
          <a:p>
            <a:pPr marL="88900" indent="0" algn="just">
              <a:buNone/>
            </a:pPr>
            <a:endParaRPr lang="en-US" dirty="0"/>
          </a:p>
          <a:p>
            <a:pPr marL="88900" indent="0" algn="just">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2" name="Footer Placeholder 5">
            <a:extLst>
              <a:ext uri="{FF2B5EF4-FFF2-40B4-BE49-F238E27FC236}">
                <a16:creationId xmlns:a16="http://schemas.microsoft.com/office/drawing/2014/main" id="{FD734720-AEE3-46FD-B0DA-75C795784D1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839539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3322405363"/>
              </p:ext>
            </p:extLst>
          </p:nvPr>
        </p:nvGraphicFramePr>
        <p:xfrm>
          <a:off x="1045367" y="3056754"/>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45 YEARS OLD</a:t>
                      </a:r>
                      <a:r>
                        <a:rPr lang="pl-PL" b="1" noProof="0" dirty="0"/>
                        <a:t> </a:t>
                      </a:r>
                      <a:r>
                        <a:rPr lang="en-US" b="1" noProof="0" dirty="0"/>
                        <a:t>MAN</a:t>
                      </a:r>
                      <a:endParaRPr lang="pl-PL" b="1" noProof="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b="1" noProof="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noProof="0" dirty="0"/>
                        <a:t>CHEST PAIN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noProof="0" dirty="0"/>
                        <a:t>RR 35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noProof="0" dirty="0"/>
                        <a:t>SBP 70</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noProof="0" dirty="0"/>
                        <a:t>A</a:t>
                      </a:r>
                      <a:endParaRPr lang="pl-PL" b="1" noProof="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noProof="0" dirty="0"/>
                        <a:t>V</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noProof="0" dirty="0"/>
                        <a:t>P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noProof="0" dirty="0"/>
                        <a:t>U</a:t>
                      </a:r>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7 </a:t>
            </a:r>
            <a:r>
              <a:rPr lang="en-GB" sz="3600" dirty="0"/>
              <a:t>Barrels found during maintenance work</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19</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3B4AA182-4E8E-472D-960C-69A71277D82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44205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47899" y="2254251"/>
            <a:ext cx="9475733" cy="2352674"/>
          </a:xfrm>
        </p:spPr>
        <p:txBody>
          <a:bodyPr>
            <a:normAutofit/>
          </a:bodyPr>
          <a:lstStyle/>
          <a:p>
            <a:r>
              <a:rPr lang="en-US" dirty="0"/>
              <a:t>4.1 Scenario 7</a:t>
            </a:r>
            <a:br>
              <a:rPr lang="en-US" dirty="0"/>
            </a:br>
            <a:r>
              <a:rPr lang="en-GB" dirty="0"/>
              <a:t>Barrels found during maintenance work</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a:t>
            </a:fld>
            <a:endParaRPr lang="aa-ET" dirty="0"/>
          </a:p>
        </p:txBody>
      </p:sp>
      <p:sp>
        <p:nvSpPr>
          <p:cNvPr id="6" name="Footer Placeholder 5">
            <a:extLst>
              <a:ext uri="{FF2B5EF4-FFF2-40B4-BE49-F238E27FC236}">
                <a16:creationId xmlns:a16="http://schemas.microsoft.com/office/drawing/2014/main" id="{9BBE0B51-BA34-4CCD-B44B-51CCFD34689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24954707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4162670702"/>
              </p:ext>
            </p:extLst>
          </p:nvPr>
        </p:nvGraphicFramePr>
        <p:xfrm>
          <a:off x="1045367" y="3056754"/>
          <a:ext cx="10462413" cy="320040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#2</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52 YEARS OLD</a:t>
                      </a:r>
                      <a:r>
                        <a:rPr lang="pl-PL" b="1" noProof="0" dirty="0"/>
                        <a:t> </a:t>
                      </a:r>
                      <a:r>
                        <a:rPr lang="en-US" b="1" noProof="0" dirty="0"/>
                        <a:t>MAN</a:t>
                      </a:r>
                      <a:endParaRPr lang="pl-PL" b="1" noProof="0" dirty="0"/>
                    </a:p>
                    <a:p>
                      <a:pPr algn="ctr"/>
                      <a:endParaRPr lang="en-US" b="1" noProof="0" dirty="0"/>
                    </a:p>
                    <a:p>
                      <a:pPr marL="285750" indent="-285750">
                        <a:buFont typeface="Arial" panose="020B0604020202020204" pitchFamily="34" charset="0"/>
                        <a:buChar char="•"/>
                      </a:pPr>
                      <a:r>
                        <a:rPr lang="en-GB" b="1" noProof="0" dirty="0"/>
                        <a:t>NO SYMPTOMS OR VISIBLE SIGNS</a:t>
                      </a:r>
                      <a:r>
                        <a:rPr lang="pl-PL" b="1" noProof="0" dirty="0"/>
                        <a:t> OF WOUND OR INJURIES</a:t>
                      </a:r>
                      <a:endParaRPr lang="en-GB" b="1" noProof="0" dirty="0"/>
                    </a:p>
                    <a:p>
                      <a:pPr marL="285750" indent="-285750">
                        <a:buFont typeface="Arial" panose="020B0604020202020204" pitchFamily="34" charset="0"/>
                        <a:buChar char="•"/>
                      </a:pPr>
                      <a:r>
                        <a:rPr lang="en-GB" b="1" noProof="0" dirty="0"/>
                        <a:t>RR 28</a:t>
                      </a:r>
                    </a:p>
                    <a:p>
                      <a:pPr marL="285750" indent="-285750">
                        <a:buFont typeface="Arial" panose="020B0604020202020204" pitchFamily="34" charset="0"/>
                        <a:buChar char="•"/>
                      </a:pPr>
                      <a:r>
                        <a:rPr lang="en-GB" b="1" noProof="0" dirty="0"/>
                        <a:t>SBP 100</a:t>
                      </a:r>
                    </a:p>
                    <a:p>
                      <a:pPr marL="285750" indent="-285750">
                        <a:buFont typeface="Arial" panose="020B0604020202020204" pitchFamily="34" charset="0"/>
                        <a:buChar char="•"/>
                      </a:pPr>
                      <a:r>
                        <a:rPr lang="en-GB" b="1" noProof="0" dirty="0"/>
                        <a:t>A</a:t>
                      </a:r>
                      <a:r>
                        <a:rPr lang="pl-PL" b="1" noProof="0" dirty="0"/>
                        <a:t>  +</a:t>
                      </a:r>
                    </a:p>
                    <a:p>
                      <a:pPr marL="285750" indent="-285750">
                        <a:buFont typeface="Arial" panose="020B0604020202020204" pitchFamily="34" charset="0"/>
                        <a:buChar char="•"/>
                      </a:pPr>
                      <a:r>
                        <a:rPr lang="pl-PL" b="1" noProof="0" dirty="0"/>
                        <a:t>V</a:t>
                      </a:r>
                    </a:p>
                    <a:p>
                      <a:pPr marL="285750" indent="-285750">
                        <a:buFont typeface="Arial" panose="020B0604020202020204" pitchFamily="34" charset="0"/>
                        <a:buChar char="•"/>
                      </a:pPr>
                      <a:r>
                        <a:rPr lang="pl-PL" b="1" noProof="0" dirty="0"/>
                        <a:t>P</a:t>
                      </a:r>
                    </a:p>
                    <a:p>
                      <a:pPr marL="285750" indent="-285750">
                        <a:buFont typeface="Arial" panose="020B0604020202020204" pitchFamily="34" charset="0"/>
                        <a:buChar char="•"/>
                      </a:pPr>
                      <a:r>
                        <a:rPr lang="pl-PL" b="1" noProof="0" dirty="0"/>
                        <a:t>U</a:t>
                      </a:r>
                      <a:endParaRPr lang="en-GB" b="1" noProof="0"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7 </a:t>
            </a:r>
            <a:r>
              <a:rPr lang="en-GB" sz="3600" dirty="0"/>
              <a:t>Barrels found during maintenance work</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20</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ED578433-8441-4108-8FA2-19E4A6E6402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229254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47899" y="2254251"/>
            <a:ext cx="9475733" cy="2352674"/>
          </a:xfrm>
        </p:spPr>
        <p:txBody>
          <a:bodyPr>
            <a:normAutofit/>
          </a:bodyPr>
          <a:lstStyle/>
          <a:p>
            <a:r>
              <a:rPr lang="en-US" dirty="0"/>
              <a:t>6.1 Scenario 7</a:t>
            </a:r>
            <a:br>
              <a:rPr lang="en-US" dirty="0"/>
            </a:br>
            <a:r>
              <a:rPr lang="en-GB" dirty="0"/>
              <a:t>Barrels found during maintenance work</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21</a:t>
            </a:fld>
            <a:endParaRPr lang="aa-ET" dirty="0"/>
          </a:p>
        </p:txBody>
      </p:sp>
      <p:sp>
        <p:nvSpPr>
          <p:cNvPr id="6" name="Footer Placeholder 5">
            <a:extLst>
              <a:ext uri="{FF2B5EF4-FFF2-40B4-BE49-F238E27FC236}">
                <a16:creationId xmlns:a16="http://schemas.microsoft.com/office/drawing/2014/main" id="{B387D6BE-6E91-44E7-A4A0-5C4A138F113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4573183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86897"/>
            <a:ext cx="9120062" cy="1471612"/>
          </a:xfrm>
        </p:spPr>
        <p:txBody>
          <a:bodyPr/>
          <a:lstStyle/>
          <a:p>
            <a:r>
              <a:rPr lang="en-US" dirty="0"/>
              <a:t>The emergency call</a:t>
            </a:r>
          </a:p>
        </p:txBody>
      </p:sp>
      <p:sp>
        <p:nvSpPr>
          <p:cNvPr id="6" name="Title 5"/>
          <p:cNvSpPr>
            <a:spLocks noGrp="1"/>
          </p:cNvSpPr>
          <p:nvPr>
            <p:ph type="title"/>
          </p:nvPr>
        </p:nvSpPr>
        <p:spPr/>
        <p:txBody>
          <a:bodyPr lIns="0" tIns="0" rIns="0" bIns="0">
            <a:normAutofit/>
          </a:bodyPr>
          <a:lstStyle/>
          <a:p>
            <a:r>
              <a:rPr lang="en-US" sz="4000" dirty="0"/>
              <a:t>6.1 Scenario 7 Emergency call</a:t>
            </a:r>
            <a:endParaRPr lang="da-DK" sz="4000" dirty="0"/>
          </a:p>
        </p:txBody>
      </p:sp>
      <p:sp>
        <p:nvSpPr>
          <p:cNvPr id="7" name="Text Placeholder 6"/>
          <p:cNvSpPr>
            <a:spLocks noGrp="1"/>
          </p:cNvSpPr>
          <p:nvPr>
            <p:ph type="body" sz="quarter" idx="19"/>
          </p:nvPr>
        </p:nvSpPr>
        <p:spPr>
          <a:xfrm>
            <a:off x="766763" y="2643321"/>
            <a:ext cx="10658474" cy="3731839"/>
          </a:xfrm>
        </p:spPr>
        <p:txBody>
          <a:bodyPr>
            <a:normAutofit fontScale="92500" lnSpcReduction="10000"/>
          </a:bodyPr>
          <a:lstStyle/>
          <a:p>
            <a:pPr marL="88900" indent="0">
              <a:buNone/>
            </a:pPr>
            <a:r>
              <a:rPr lang="en-US" sz="1800" dirty="0"/>
              <a:t>An emergency call arrives at the dispatch office at 8.45 AM</a:t>
            </a:r>
          </a:p>
          <a:p>
            <a:r>
              <a:rPr lang="en-US" sz="1800" i="1" dirty="0"/>
              <a:t>The caller identifies himself as one of the workers in charge of maintenance work at the abandoned </a:t>
            </a:r>
            <a:r>
              <a:rPr lang="en-US" sz="1800" i="1" dirty="0" err="1"/>
              <a:t>china</a:t>
            </a:r>
            <a:r>
              <a:rPr lang="en-US" sz="1800" i="1" dirty="0"/>
              <a:t> factory. He informs the DO that they found three old looking barrels painted with radioactive pictograms.</a:t>
            </a:r>
          </a:p>
          <a:p>
            <a:r>
              <a:rPr lang="en-US" sz="1800" b="1" dirty="0"/>
              <a:t>DO asks the man to describe the scene</a:t>
            </a:r>
          </a:p>
          <a:p>
            <a:r>
              <a:rPr lang="en-US" sz="1800" i="1" dirty="0"/>
              <a:t>The caller says that the barrels seemed very old, and one was in very bad conditions and open. While working in the storage room they caused a lot of dust to resuspend and fill up the room.</a:t>
            </a:r>
          </a:p>
          <a:p>
            <a:r>
              <a:rPr lang="en-US" sz="1800" b="1" dirty="0"/>
              <a:t>DO requests general information on the workers conditions</a:t>
            </a:r>
          </a:p>
          <a:p>
            <a:r>
              <a:rPr lang="en-US" sz="1800" i="1" dirty="0"/>
              <a:t>The caller reports that, while he is not experiencing any sign of contamination, his colleague is starting to feel chest pain.</a:t>
            </a:r>
          </a:p>
          <a:p>
            <a:r>
              <a:rPr lang="en-US" sz="1800" b="1" dirty="0"/>
              <a:t>DO asks if the caller knows what substance might be stored in the barrels</a:t>
            </a:r>
          </a:p>
          <a:p>
            <a:r>
              <a:rPr lang="en-US" sz="1800" i="1" dirty="0"/>
              <a:t>The caller declares that he does not know.</a:t>
            </a:r>
            <a:endParaRPr lang="en-US" sz="18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22</a:t>
            </a:fld>
            <a:endParaRPr lang="aa-ET" dirty="0"/>
          </a:p>
        </p:txBody>
      </p:sp>
      <p:pic>
        <p:nvPicPr>
          <p:cNvPr id="10" name="Picture 9"/>
          <p:cNvPicPr>
            <a:picLocks noChangeAspect="1"/>
          </p:cNvPicPr>
          <p:nvPr/>
        </p:nvPicPr>
        <p:blipFill>
          <a:blip r:embed="rId3"/>
          <a:stretch>
            <a:fillRect/>
          </a:stretch>
        </p:blipFill>
        <p:spPr>
          <a:xfrm flipH="1">
            <a:off x="910589" y="1366014"/>
            <a:ext cx="1182569" cy="1316497"/>
          </a:xfrm>
          <a:prstGeom prst="rect">
            <a:avLst/>
          </a:prstGeom>
        </p:spPr>
      </p:pic>
      <p:sp>
        <p:nvSpPr>
          <p:cNvPr id="8" name="Footer Placeholder 5">
            <a:extLst>
              <a:ext uri="{FF2B5EF4-FFF2-40B4-BE49-F238E27FC236}">
                <a16:creationId xmlns:a16="http://schemas.microsoft.com/office/drawing/2014/main" id="{9A40E7EE-66AC-43B1-8535-BABD83C9DA5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271712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7_a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23</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746639444"/>
              </p:ext>
            </p:extLst>
          </p:nvPr>
        </p:nvGraphicFramePr>
        <p:xfrm>
          <a:off x="766762" y="3122883"/>
          <a:ext cx="10658475" cy="259588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GB" noProof="0"/>
                        <a:t>Provide a</a:t>
                      </a:r>
                      <a:r>
                        <a:rPr lang="en-GB" baseline="0" noProof="0"/>
                        <a:t> question for the given answer</a:t>
                      </a:r>
                      <a:endParaRPr lang="en-GB" noProof="0"/>
                    </a:p>
                  </a:txBody>
                  <a:tcPr/>
                </a:tc>
                <a:extLst>
                  <a:ext uri="{0D108BD9-81ED-4DB2-BD59-A6C34878D82A}">
                    <a16:rowId xmlns:a16="http://schemas.microsoft.com/office/drawing/2014/main" val="10000"/>
                  </a:ext>
                </a:extLst>
              </a:tr>
              <a:tr h="370840">
                <a:tc>
                  <a:txBody>
                    <a:bodyPr/>
                    <a:lstStyle/>
                    <a:p>
                      <a:r>
                        <a:rPr lang="en-GB" noProof="0"/>
                        <a:t>DO: </a:t>
                      </a:r>
                    </a:p>
                  </a:txBody>
                  <a:tcPr/>
                </a:tc>
                <a:extLst>
                  <a:ext uri="{0D108BD9-81ED-4DB2-BD59-A6C34878D82A}">
                    <a16:rowId xmlns:a16="http://schemas.microsoft.com/office/drawing/2014/main" val="10001"/>
                  </a:ext>
                </a:extLst>
              </a:tr>
              <a:tr h="370840">
                <a:tc>
                  <a:txBody>
                    <a:bodyPr/>
                    <a:lstStyle/>
                    <a:p>
                      <a:r>
                        <a:rPr lang="en-GB" sz="1800" i="1" noProof="0" dirty="0"/>
                        <a:t>The </a:t>
                      </a:r>
                      <a:r>
                        <a:rPr lang="en-GB" sz="1800" i="1" baseline="0" noProof="0" dirty="0"/>
                        <a:t>caller reports that the room is full of dust, and they were not wearing any protection.</a:t>
                      </a:r>
                    </a:p>
                  </a:txBody>
                  <a:tcPr/>
                </a:tc>
                <a:extLst>
                  <a:ext uri="{0D108BD9-81ED-4DB2-BD59-A6C34878D82A}">
                    <a16:rowId xmlns:a16="http://schemas.microsoft.com/office/drawing/2014/main" val="10002"/>
                  </a:ext>
                </a:extLst>
              </a:tr>
              <a:tr h="370840">
                <a:tc>
                  <a:txBody>
                    <a:bodyPr/>
                    <a:lstStyle/>
                    <a:p>
                      <a:r>
                        <a:rPr lang="en-GB" baseline="0" noProof="0"/>
                        <a:t>DO:</a:t>
                      </a:r>
                    </a:p>
                  </a:txBody>
                  <a:tcPr/>
                </a:tc>
                <a:extLst>
                  <a:ext uri="{0D108BD9-81ED-4DB2-BD59-A6C34878D82A}">
                    <a16:rowId xmlns:a16="http://schemas.microsoft.com/office/drawing/2014/main" val="10003"/>
                  </a:ext>
                </a:extLst>
              </a:tr>
              <a:tr h="370840">
                <a:tc>
                  <a:txBody>
                    <a:bodyPr/>
                    <a:lstStyle/>
                    <a:p>
                      <a:r>
                        <a:rPr lang="en-GB" i="1" baseline="0" noProof="0" dirty="0"/>
                        <a:t>The callers says that the barrels seem to have been stored for a long time.</a:t>
                      </a:r>
                    </a:p>
                  </a:txBody>
                  <a:tcPr/>
                </a:tc>
                <a:extLst>
                  <a:ext uri="{0D108BD9-81ED-4DB2-BD59-A6C34878D82A}">
                    <a16:rowId xmlns:a16="http://schemas.microsoft.com/office/drawing/2014/main" val="10004"/>
                  </a:ext>
                </a:extLst>
              </a:tr>
              <a:tr h="370840">
                <a:tc>
                  <a:txBody>
                    <a:bodyPr/>
                    <a:lstStyle/>
                    <a:p>
                      <a:r>
                        <a:rPr lang="en-GB" baseline="0" noProof="0" dirty="0"/>
                        <a:t>DO:</a:t>
                      </a:r>
                    </a:p>
                  </a:txBody>
                  <a:tcPr/>
                </a:tc>
                <a:extLst>
                  <a:ext uri="{0D108BD9-81ED-4DB2-BD59-A6C34878D82A}">
                    <a16:rowId xmlns:a16="http://schemas.microsoft.com/office/drawing/2014/main" val="10005"/>
                  </a:ext>
                </a:extLst>
              </a:tr>
              <a:tr h="370840">
                <a:tc>
                  <a:txBody>
                    <a:bodyPr/>
                    <a:lstStyle/>
                    <a:p>
                      <a:r>
                        <a:rPr lang="en-GB" i="1" baseline="0" noProof="0" dirty="0"/>
                        <a:t>The caller declares that he does not know about any </a:t>
                      </a:r>
                      <a:r>
                        <a:rPr lang="en-GB" i="1" baseline="0" noProof="0" dirty="0" err="1"/>
                        <a:t>preexisting</a:t>
                      </a:r>
                      <a:r>
                        <a:rPr lang="en-GB" i="1" baseline="0" noProof="0" dirty="0"/>
                        <a:t> conditions.</a:t>
                      </a:r>
                    </a:p>
                  </a:txBody>
                  <a:tcPr/>
                </a:tc>
                <a:extLst>
                  <a:ext uri="{0D108BD9-81ED-4DB2-BD59-A6C34878D82A}">
                    <a16:rowId xmlns:a16="http://schemas.microsoft.com/office/drawing/2014/main" val="10006"/>
                  </a:ext>
                </a:extLst>
              </a:tr>
            </a:tbl>
          </a:graphicData>
        </a:graphic>
      </p:graphicFrame>
      <p:sp>
        <p:nvSpPr>
          <p:cNvPr id="12" name="Text Placeholder 3">
            <a:extLst>
              <a:ext uri="{FF2B5EF4-FFF2-40B4-BE49-F238E27FC236}">
                <a16:creationId xmlns:a16="http://schemas.microsoft.com/office/drawing/2014/main" id="{B9AFCE83-F482-470E-A062-46F6A54C5A42}"/>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DAB34F27-D095-4E0A-8A85-C34031C3B813}"/>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FD5DC89E-DEE1-4DAD-8AF6-E97D0F10B0E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754360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7_b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24</a:t>
            </a:fld>
            <a:endParaRPr lang="aa-ET" dirty="0"/>
          </a:p>
        </p:txBody>
      </p:sp>
      <p:graphicFrame>
        <p:nvGraphicFramePr>
          <p:cNvPr id="2" name="Tabella 1"/>
          <p:cNvGraphicFramePr>
            <a:graphicFrameLocks noGrp="1"/>
          </p:cNvGraphicFramePr>
          <p:nvPr/>
        </p:nvGraphicFramePr>
        <p:xfrm>
          <a:off x="766762" y="2840809"/>
          <a:ext cx="10658475" cy="338836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it-IT" dirty="0" err="1"/>
                        <a:t>Consider</a:t>
                      </a:r>
                      <a:r>
                        <a:rPr lang="it-IT" baseline="0" dirty="0"/>
                        <a:t> the </a:t>
                      </a:r>
                      <a:r>
                        <a:rPr lang="it-IT" baseline="0" dirty="0" err="1"/>
                        <a:t>following</a:t>
                      </a:r>
                      <a:r>
                        <a:rPr lang="it-IT" baseline="0" dirty="0"/>
                        <a:t>:</a:t>
                      </a:r>
                      <a:endParaRPr lang="it-IT" dirty="0"/>
                    </a:p>
                  </a:txBody>
                  <a:tcPr/>
                </a:tc>
                <a:extLst>
                  <a:ext uri="{0D108BD9-81ED-4DB2-BD59-A6C34878D82A}">
                    <a16:rowId xmlns:a16="http://schemas.microsoft.com/office/drawing/2014/main" val="10000"/>
                  </a:ext>
                </a:extLst>
              </a:tr>
              <a:tr h="370840">
                <a:tc>
                  <a:txBody>
                    <a:bodyPr/>
                    <a:lstStyle/>
                    <a:p>
                      <a:pPr marL="342900" indent="-342900">
                        <a:buAutoNum type="arabicParenR"/>
                      </a:pPr>
                      <a:r>
                        <a:rPr lang="it-IT" baseline="0" dirty="0" err="1"/>
                        <a:t>Is</a:t>
                      </a:r>
                      <a:r>
                        <a:rPr lang="it-IT" baseline="0" dirty="0"/>
                        <a:t> </a:t>
                      </a:r>
                      <a:r>
                        <a:rPr lang="it-IT" baseline="0" dirty="0" err="1"/>
                        <a:t>there</a:t>
                      </a:r>
                      <a:r>
                        <a:rPr lang="it-IT" baseline="0" dirty="0"/>
                        <a:t> </a:t>
                      </a:r>
                      <a:r>
                        <a:rPr lang="it-IT" baseline="0" dirty="0" err="1"/>
                        <a:t>anything</a:t>
                      </a:r>
                      <a:r>
                        <a:rPr lang="it-IT" baseline="0" dirty="0"/>
                        <a:t> else </a:t>
                      </a:r>
                      <a:r>
                        <a:rPr lang="it-IT" baseline="0" dirty="0" err="1"/>
                        <a:t>you</a:t>
                      </a:r>
                      <a:r>
                        <a:rPr lang="it-IT" baseline="0" dirty="0"/>
                        <a:t> </a:t>
                      </a:r>
                      <a:r>
                        <a:rPr lang="it-IT" baseline="0" dirty="0" err="1"/>
                        <a:t>would</a:t>
                      </a:r>
                      <a:r>
                        <a:rPr lang="it-IT" baseline="0" dirty="0"/>
                        <a:t> </a:t>
                      </a:r>
                      <a:r>
                        <a:rPr lang="it-IT" baseline="0" dirty="0" err="1"/>
                        <a:t>need</a:t>
                      </a:r>
                      <a:r>
                        <a:rPr lang="it-IT" baseline="0" dirty="0"/>
                        <a:t> to </a:t>
                      </a:r>
                      <a:r>
                        <a:rPr lang="it-IT" baseline="0" dirty="0" err="1"/>
                        <a:t>know</a:t>
                      </a:r>
                      <a:r>
                        <a:rPr lang="it-IT" baseline="0" dirty="0"/>
                        <a:t> </a:t>
                      </a:r>
                      <a:r>
                        <a:rPr lang="it-IT" baseline="0" dirty="0" err="1"/>
                        <a:t>before</a:t>
                      </a:r>
                      <a:r>
                        <a:rPr lang="it-IT" baseline="0" dirty="0"/>
                        <a:t> </a:t>
                      </a:r>
                      <a:r>
                        <a:rPr lang="it-IT" baseline="0" dirty="0" err="1"/>
                        <a:t>passing</a:t>
                      </a:r>
                      <a:r>
                        <a:rPr lang="it-IT" baseline="0" dirty="0"/>
                        <a:t> the call to the </a:t>
                      </a:r>
                      <a:r>
                        <a:rPr lang="it-IT" baseline="0" dirty="0" err="1"/>
                        <a:t>emergency</a:t>
                      </a:r>
                      <a:r>
                        <a:rPr lang="it-IT" baseline="0" dirty="0"/>
                        <a:t> service?</a:t>
                      </a:r>
                    </a:p>
                    <a:p>
                      <a:pPr marL="342900" indent="-342900">
                        <a:buAutoNum type="arabicParenR"/>
                      </a:pPr>
                      <a:endParaRPr lang="it-IT" baseline="0" dirty="0"/>
                    </a:p>
                    <a:p>
                      <a:pPr marL="342900" indent="-342900">
                        <a:buAutoNum type="arabicParenR"/>
                      </a:pPr>
                      <a:endParaRPr lang="it-IT" baseline="0" dirty="0"/>
                    </a:p>
                  </a:txBody>
                  <a:tcPr/>
                </a:tc>
                <a:extLst>
                  <a:ext uri="{0D108BD9-81ED-4DB2-BD59-A6C34878D82A}">
                    <a16:rowId xmlns:a16="http://schemas.microsoft.com/office/drawing/2014/main" val="10001"/>
                  </a:ext>
                </a:extLst>
              </a:tr>
              <a:tr h="370840">
                <a:tc>
                  <a:txBody>
                    <a:bodyPr/>
                    <a:lstStyle/>
                    <a:p>
                      <a:pPr marL="0" indent="0">
                        <a:buNone/>
                      </a:pPr>
                      <a:r>
                        <a:rPr lang="it-IT" baseline="0" dirty="0"/>
                        <a:t>2) </a:t>
                      </a:r>
                      <a:r>
                        <a:rPr lang="it-IT" baseline="0" dirty="0" err="1"/>
                        <a:t>Would</a:t>
                      </a:r>
                      <a:r>
                        <a:rPr lang="it-IT" baseline="0" dirty="0"/>
                        <a:t> </a:t>
                      </a:r>
                      <a:r>
                        <a:rPr lang="it-IT" baseline="0" dirty="0" err="1"/>
                        <a:t>you</a:t>
                      </a:r>
                      <a:r>
                        <a:rPr lang="it-IT" baseline="0" dirty="0"/>
                        <a:t> pass the call to </a:t>
                      </a:r>
                      <a:r>
                        <a:rPr lang="it-IT" baseline="0" dirty="0" err="1"/>
                        <a:t>other</a:t>
                      </a:r>
                      <a:r>
                        <a:rPr lang="it-IT" baseline="0" dirty="0"/>
                        <a:t> </a:t>
                      </a:r>
                      <a:r>
                        <a:rPr lang="it-IT" baseline="0" dirty="0" err="1"/>
                        <a:t>emergency</a:t>
                      </a:r>
                      <a:r>
                        <a:rPr lang="it-IT" baseline="0" dirty="0"/>
                        <a:t> </a:t>
                      </a:r>
                      <a:r>
                        <a:rPr lang="it-IT" baseline="0" dirty="0" err="1"/>
                        <a:t>services</a:t>
                      </a:r>
                      <a:r>
                        <a:rPr lang="it-IT" baseline="0" dirty="0"/>
                        <a:t> </a:t>
                      </a:r>
                      <a:r>
                        <a:rPr lang="it-IT" baseline="0" dirty="0" err="1"/>
                        <a:t>beyond</a:t>
                      </a:r>
                      <a:r>
                        <a:rPr lang="it-IT" baseline="0" dirty="0"/>
                        <a:t> the </a:t>
                      </a:r>
                      <a:r>
                        <a:rPr lang="it-IT" baseline="0" dirty="0" err="1"/>
                        <a:t>one</a:t>
                      </a:r>
                      <a:r>
                        <a:rPr lang="it-IT" baseline="0" dirty="0"/>
                        <a:t> </a:t>
                      </a:r>
                      <a:r>
                        <a:rPr lang="it-IT" baseline="0" dirty="0" err="1"/>
                        <a:t>requested</a:t>
                      </a:r>
                      <a:r>
                        <a:rPr lang="it-IT" baseline="0" dirty="0"/>
                        <a:t> by the </a:t>
                      </a:r>
                      <a:r>
                        <a:rPr lang="it-IT" baseline="0" dirty="0" err="1"/>
                        <a:t>caller</a:t>
                      </a:r>
                      <a:r>
                        <a:rPr lang="it-IT" baseline="0" dirty="0"/>
                        <a:t>?</a:t>
                      </a:r>
                    </a:p>
                    <a:p>
                      <a:pPr marL="342900" indent="-342900">
                        <a:buAutoNum type="arabicParenR"/>
                      </a:pPr>
                      <a:endParaRPr lang="it-IT" baseline="0" dirty="0"/>
                    </a:p>
                    <a:p>
                      <a:pPr marL="0" indent="0">
                        <a:buNone/>
                      </a:pPr>
                      <a:endParaRPr lang="it-IT" baseline="0" dirty="0"/>
                    </a:p>
                  </a:txBody>
                  <a:tcPr/>
                </a:tc>
                <a:extLst>
                  <a:ext uri="{0D108BD9-81ED-4DB2-BD59-A6C34878D82A}">
                    <a16:rowId xmlns:a16="http://schemas.microsoft.com/office/drawing/2014/main" val="10002"/>
                  </a:ext>
                </a:extLst>
              </a:tr>
              <a:tr h="370840">
                <a:tc>
                  <a:txBody>
                    <a:bodyPr/>
                    <a:lstStyle/>
                    <a:p>
                      <a:r>
                        <a:rPr lang="it-IT" i="0" baseline="0" dirty="0"/>
                        <a:t>3) </a:t>
                      </a:r>
                      <a:r>
                        <a:rPr lang="it-IT" i="0" baseline="0" dirty="0" err="1"/>
                        <a:t>What</a:t>
                      </a:r>
                      <a:r>
                        <a:rPr lang="it-IT" i="0" baseline="0" dirty="0"/>
                        <a:t> </a:t>
                      </a:r>
                      <a:r>
                        <a:rPr lang="it-IT" i="0" baseline="0" dirty="0" err="1"/>
                        <a:t>message</a:t>
                      </a:r>
                      <a:r>
                        <a:rPr lang="it-IT" i="0" baseline="0" dirty="0"/>
                        <a:t> </a:t>
                      </a:r>
                      <a:r>
                        <a:rPr lang="it-IT" i="0" baseline="0" dirty="0" err="1"/>
                        <a:t>would</a:t>
                      </a:r>
                      <a:r>
                        <a:rPr lang="it-IT" i="0" baseline="0" dirty="0"/>
                        <a:t> </a:t>
                      </a:r>
                      <a:r>
                        <a:rPr lang="it-IT" i="0" baseline="0" dirty="0" err="1"/>
                        <a:t>you</a:t>
                      </a:r>
                      <a:r>
                        <a:rPr lang="it-IT" i="0" baseline="0" dirty="0"/>
                        <a:t> </a:t>
                      </a:r>
                      <a:r>
                        <a:rPr lang="it-IT" i="0" baseline="0" dirty="0" err="1"/>
                        <a:t>refer</a:t>
                      </a:r>
                      <a:r>
                        <a:rPr lang="it-IT" i="0" baseline="0" dirty="0"/>
                        <a:t> to the </a:t>
                      </a:r>
                      <a:r>
                        <a:rPr lang="it-IT" i="0" baseline="0" dirty="0" err="1"/>
                        <a:t>emergency</a:t>
                      </a:r>
                      <a:r>
                        <a:rPr lang="it-IT" i="0" baseline="0" dirty="0"/>
                        <a:t> service(s)?</a:t>
                      </a:r>
                    </a:p>
                    <a:p>
                      <a:endParaRPr lang="it-IT" i="0" baseline="0" dirty="0"/>
                    </a:p>
                    <a:p>
                      <a:endParaRPr lang="it-IT" i="0" baseline="0" dirty="0"/>
                    </a:p>
                    <a:p>
                      <a:endParaRPr lang="it-IT" i="0" baseline="0" dirty="0"/>
                    </a:p>
                  </a:txBody>
                  <a:tcPr/>
                </a:tc>
                <a:extLst>
                  <a:ext uri="{0D108BD9-81ED-4DB2-BD59-A6C34878D82A}">
                    <a16:rowId xmlns:a16="http://schemas.microsoft.com/office/drawing/2014/main" val="10003"/>
                  </a:ext>
                </a:extLst>
              </a:tr>
            </a:tbl>
          </a:graphicData>
        </a:graphic>
      </p:graphicFrame>
      <p:sp>
        <p:nvSpPr>
          <p:cNvPr id="12" name="Text Placeholder 3">
            <a:extLst>
              <a:ext uri="{FF2B5EF4-FFF2-40B4-BE49-F238E27FC236}">
                <a16:creationId xmlns:a16="http://schemas.microsoft.com/office/drawing/2014/main" id="{452D453D-DD27-48B5-9FEF-4711B38F5FF1}"/>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6FCAE4AD-856C-4B9C-86EC-8D08751235F1}"/>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0FD12598-B3DF-4C5D-93E3-6705DEAE5CB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1826743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7_c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25</a:t>
            </a:fld>
            <a:endParaRPr lang="aa-ET" dirty="0"/>
          </a:p>
        </p:txBody>
      </p:sp>
      <p:graphicFrame>
        <p:nvGraphicFramePr>
          <p:cNvPr id="2" name="Tabella 1"/>
          <p:cNvGraphicFramePr>
            <a:graphicFrameLocks noGrp="1"/>
          </p:cNvGraphicFramePr>
          <p:nvPr/>
        </p:nvGraphicFramePr>
        <p:xfrm>
          <a:off x="766762" y="2792026"/>
          <a:ext cx="10658475" cy="340959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08611">
                <a:tc>
                  <a:txBody>
                    <a:bodyPr/>
                    <a:lstStyle/>
                    <a:p>
                      <a:r>
                        <a:rPr lang="it-IT" baseline="0" dirty="0"/>
                        <a:t>List the </a:t>
                      </a:r>
                      <a:r>
                        <a:rPr lang="it-IT" baseline="0" dirty="0" err="1"/>
                        <a:t>questions</a:t>
                      </a:r>
                      <a:r>
                        <a:rPr lang="it-IT" baseline="0" dirty="0"/>
                        <a:t> </a:t>
                      </a:r>
                      <a:r>
                        <a:rPr lang="it-IT" baseline="0" dirty="0" err="1"/>
                        <a:t>you</a:t>
                      </a:r>
                      <a:r>
                        <a:rPr lang="it-IT" baseline="0" dirty="0"/>
                        <a:t> </a:t>
                      </a:r>
                      <a:r>
                        <a:rPr lang="it-IT" baseline="0" dirty="0" err="1"/>
                        <a:t>would</a:t>
                      </a:r>
                      <a:r>
                        <a:rPr lang="it-IT" baseline="0" dirty="0"/>
                        <a:t> </a:t>
                      </a:r>
                      <a:r>
                        <a:rPr lang="it-IT" baseline="0" dirty="0" err="1"/>
                        <a:t>ask</a:t>
                      </a:r>
                      <a:r>
                        <a:rPr lang="it-IT" baseline="0" dirty="0"/>
                        <a:t> to the </a:t>
                      </a:r>
                      <a:r>
                        <a:rPr lang="it-IT" baseline="0" dirty="0" err="1"/>
                        <a:t>person</a:t>
                      </a:r>
                      <a:r>
                        <a:rPr lang="it-IT" baseline="0" dirty="0"/>
                        <a:t> </a:t>
                      </a:r>
                      <a:r>
                        <a:rPr lang="it-IT" baseline="0" dirty="0" err="1"/>
                        <a:t>calling</a:t>
                      </a:r>
                      <a:r>
                        <a:rPr lang="it-IT" baseline="0" dirty="0"/>
                        <a:t> and </a:t>
                      </a:r>
                      <a:r>
                        <a:rPr lang="it-IT" baseline="0" dirty="0" err="1"/>
                        <a:t>specify</a:t>
                      </a:r>
                      <a:r>
                        <a:rPr lang="it-IT" baseline="0" dirty="0"/>
                        <a:t> </a:t>
                      </a:r>
                      <a:r>
                        <a:rPr lang="it-IT" baseline="0" dirty="0" err="1"/>
                        <a:t>why</a:t>
                      </a:r>
                      <a:endParaRPr lang="it-IT" dirty="0"/>
                    </a:p>
                  </a:txBody>
                  <a:tcPr/>
                </a:tc>
                <a:extLst>
                  <a:ext uri="{0D108BD9-81ED-4DB2-BD59-A6C34878D82A}">
                    <a16:rowId xmlns:a16="http://schemas.microsoft.com/office/drawing/2014/main" val="10000"/>
                  </a:ext>
                </a:extLst>
              </a:tr>
              <a:tr h="3043830">
                <a:tc>
                  <a:txBody>
                    <a:bodyPr/>
                    <a:lstStyle/>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txBody>
                  <a:tcPr/>
                </a:tc>
                <a:extLst>
                  <a:ext uri="{0D108BD9-81ED-4DB2-BD59-A6C34878D82A}">
                    <a16:rowId xmlns:a16="http://schemas.microsoft.com/office/drawing/2014/main" val="10001"/>
                  </a:ext>
                </a:extLst>
              </a:tr>
            </a:tbl>
          </a:graphicData>
        </a:graphic>
      </p:graphicFrame>
      <p:sp>
        <p:nvSpPr>
          <p:cNvPr id="12" name="Text Placeholder 3">
            <a:extLst>
              <a:ext uri="{FF2B5EF4-FFF2-40B4-BE49-F238E27FC236}">
                <a16:creationId xmlns:a16="http://schemas.microsoft.com/office/drawing/2014/main" id="{0760B94E-19DE-43F9-A897-51173FC6FA9A}"/>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2CA8CAAD-FF9F-43C6-AA89-05964D58D762}"/>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60763A10-5A18-4EBC-830E-0256A941745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891474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4.1 Scenario 7 </a:t>
            </a:r>
            <a:r>
              <a:rPr lang="en-GB" sz="3600" dirty="0"/>
              <a:t>Barrels found during maintenance work</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Placeholder 2" descr="A picture containing cup&#10;&#10;Description automatically generated">
            <a:extLst>
              <a:ext uri="{FF2B5EF4-FFF2-40B4-BE49-F238E27FC236}">
                <a16:creationId xmlns:a16="http://schemas.microsoft.com/office/drawing/2014/main" id="{AE9551EF-F7C7-44EC-A091-9588865F7BD8}"/>
              </a:ext>
            </a:extLst>
          </p:cNvPr>
          <p:cNvPicPr>
            <a:picLocks noChangeAspect="1"/>
          </p:cNvPicPr>
          <p:nvPr/>
        </p:nvPicPr>
        <p:blipFill>
          <a:blip r:embed="rId4" cstate="print">
            <a:extLst>
              <a:ext uri="{28A0092B-C50C-407E-A947-70E740481C1C}">
                <a14:useLocalDpi xmlns:a14="http://schemas.microsoft.com/office/drawing/2010/main" val="0"/>
              </a:ext>
            </a:extLst>
          </a:blip>
          <a:srcRect t="12460" b="12460"/>
          <a:stretch>
            <a:fillRect/>
          </a:stretch>
        </p:blipFill>
        <p:spPr>
          <a:xfrm>
            <a:off x="2224783" y="3186252"/>
            <a:ext cx="2927079" cy="2929845"/>
          </a:xfrm>
          <a:prstGeom prst="rect">
            <a:avLst/>
          </a:prstGeom>
        </p:spPr>
      </p:pic>
      <p:pic>
        <p:nvPicPr>
          <p:cNvPr id="12" name="Picture 11" descr="A picture containing indoor, elevator, floor, steel&#10;&#10;Description automatically generated">
            <a:extLst>
              <a:ext uri="{FF2B5EF4-FFF2-40B4-BE49-F238E27FC236}">
                <a16:creationId xmlns:a16="http://schemas.microsoft.com/office/drawing/2014/main" id="{17AD426C-45AA-443E-A9EE-A86056457AA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20427" y="2512546"/>
            <a:ext cx="5308748" cy="3534736"/>
          </a:xfrm>
          <a:prstGeom prst="rect">
            <a:avLst/>
          </a:prstGeom>
        </p:spPr>
      </p:pic>
      <p:sp>
        <p:nvSpPr>
          <p:cNvPr id="13" name="Footer Placeholder 5">
            <a:extLst>
              <a:ext uri="{FF2B5EF4-FFF2-40B4-BE49-F238E27FC236}">
                <a16:creationId xmlns:a16="http://schemas.microsoft.com/office/drawing/2014/main" id="{93C25E5C-2493-4CB8-A69B-67FEEC798EA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909641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600" dirty="0"/>
              <a:t>4.1 Scenario 7 </a:t>
            </a:r>
            <a:r>
              <a:rPr lang="en-GB" sz="3600" dirty="0"/>
              <a:t>Barrels found during maintenance work</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4</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2" name="Text Placeholder 6">
            <a:extLst>
              <a:ext uri="{FF2B5EF4-FFF2-40B4-BE49-F238E27FC236}">
                <a16:creationId xmlns:a16="http://schemas.microsoft.com/office/drawing/2014/main" id="{250BF81B-D428-4371-BE90-02064B60EF8F}"/>
              </a:ext>
            </a:extLst>
          </p:cNvPr>
          <p:cNvSpPr txBox="1">
            <a:spLocks/>
          </p:cNvSpPr>
          <p:nvPr/>
        </p:nvSpPr>
        <p:spPr>
          <a:xfrm>
            <a:off x="766763" y="3429000"/>
            <a:ext cx="10658474" cy="2628900"/>
          </a:xfrm>
          <a:prstGeom prst="rect">
            <a:avLst/>
          </a:prstGeom>
        </p:spPr>
        <p:txBody>
          <a:bodyPr vert="horz" lIns="91440" tIns="45720" rIns="91440" bIns="45720" rtlCol="0">
            <a:normAutofit fontScale="70000" lnSpcReduction="200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dirty="0"/>
              <a:t>During scheduled maintenance work in an abandoned </a:t>
            </a:r>
            <a:r>
              <a:rPr lang="it-IT" dirty="0"/>
              <a:t>china </a:t>
            </a:r>
            <a:r>
              <a:rPr lang="en-US" dirty="0"/>
              <a:t>factory, two workers found three barrels of supposedly radioactive material.</a:t>
            </a:r>
          </a:p>
          <a:p>
            <a:pPr algn="just"/>
            <a:r>
              <a:rPr lang="en-US" dirty="0"/>
              <a:t>The barrels seemed very old and seemed as they had been forgotten in the storage room for many years.</a:t>
            </a:r>
          </a:p>
          <a:p>
            <a:pPr algn="just"/>
            <a:r>
              <a:rPr lang="en-US" dirty="0"/>
              <a:t>One of the barrels was broken, completely rusted and the lid was open.</a:t>
            </a:r>
          </a:p>
          <a:p>
            <a:pPr algn="just"/>
            <a:r>
              <a:rPr lang="en-US" dirty="0"/>
              <a:t>While working, the room filled up with resuspended dust.</a:t>
            </a:r>
          </a:p>
          <a:p>
            <a:pPr algn="just"/>
            <a:r>
              <a:rPr lang="en-US" dirty="0"/>
              <a:t>The workers rushed out and left the storage room as they found it.</a:t>
            </a:r>
          </a:p>
          <a:p>
            <a:pPr algn="just"/>
            <a:r>
              <a:rPr lang="en-US" dirty="0"/>
              <a:t>During the emergency call, one of the workers starts to experience chest pain.</a:t>
            </a:r>
          </a:p>
          <a:p>
            <a:pPr algn="just"/>
            <a:r>
              <a:rPr lang="en-US" dirty="0"/>
              <a:t>The caller does not present any symptoms or visible sign.</a:t>
            </a:r>
          </a:p>
          <a:p>
            <a:pPr algn="just"/>
            <a:endParaRPr lang="en-US" dirty="0"/>
          </a:p>
          <a:p>
            <a:pPr marL="88900" indent="0" algn="just">
              <a:buFont typeface="Arial" panose="020B0604020202020204" pitchFamily="34" charset="0"/>
              <a:buNone/>
            </a:pPr>
            <a:endParaRPr lang="en-US" dirty="0"/>
          </a:p>
          <a:p>
            <a:pPr marL="88900" indent="0" algn="just">
              <a:buFont typeface="Arial" panose="020B0604020202020204" pitchFamily="34" charset="0"/>
              <a:buNone/>
            </a:pPr>
            <a:endParaRPr lang="en-US" dirty="0"/>
          </a:p>
        </p:txBody>
      </p:sp>
      <p:sp>
        <p:nvSpPr>
          <p:cNvPr id="11" name="Footer Placeholder 5">
            <a:extLst>
              <a:ext uri="{FF2B5EF4-FFF2-40B4-BE49-F238E27FC236}">
                <a16:creationId xmlns:a16="http://schemas.microsoft.com/office/drawing/2014/main" id="{EF6B9E22-23B2-4EB8-8903-6C461FE8A2A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42746530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785119"/>
            <a:ext cx="9120062" cy="1471612"/>
          </a:xfrm>
        </p:spPr>
        <p:txBody>
          <a:body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METHANE protocol?</a:t>
            </a:r>
            <a:endParaRPr lang="en-US" dirty="0"/>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600" dirty="0"/>
              <a:t>4.1 Scenario 7 </a:t>
            </a:r>
            <a:r>
              <a:rPr lang="en-GB" sz="3600" dirty="0"/>
              <a:t>Barrels found during maintenance work</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5</a:t>
            </a:fld>
            <a:endParaRPr lang="aa-ET" dirty="0"/>
          </a:p>
        </p:txBody>
      </p:sp>
      <p:pic>
        <p:nvPicPr>
          <p:cNvPr id="10" name="Picture 9"/>
          <p:cNvPicPr>
            <a:picLocks noChangeAspect="1"/>
          </p:cNvPicPr>
          <p:nvPr/>
        </p:nvPicPr>
        <p:blipFill>
          <a:blip r:embed="rId3"/>
          <a:stretch>
            <a:fillRect/>
          </a:stretch>
        </p:blipFill>
        <p:spPr>
          <a:xfrm flipH="1">
            <a:off x="910589" y="878304"/>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415347016"/>
              </p:ext>
            </p:extLst>
          </p:nvPr>
        </p:nvGraphicFramePr>
        <p:xfrm>
          <a:off x="766761" y="2395785"/>
          <a:ext cx="10658476" cy="4007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468000">
                <a:tc>
                  <a:txBody>
                    <a:bodyPr/>
                    <a:lstStyle/>
                    <a:p>
                      <a:r>
                        <a:rPr lang="en-GB" sz="1400" b="1" noProof="0" dirty="0"/>
                        <a:t>Major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468000">
                <a:tc>
                  <a:txBody>
                    <a:bodyPr/>
                    <a:lstStyle/>
                    <a:p>
                      <a:r>
                        <a:rPr lang="en-GB" sz="1400" b="1" noProof="0" dirty="0"/>
                        <a:t>Exact location</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46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468000">
                <a:tc>
                  <a:txBody>
                    <a:bodyPr/>
                    <a:lstStyle/>
                    <a:p>
                      <a:r>
                        <a:rPr lang="en-GB" sz="1400" b="1" noProof="0" dirty="0"/>
                        <a:t>Hazard</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r h="468000">
                <a:tc>
                  <a:txBody>
                    <a:bodyPr/>
                    <a:lstStyle/>
                    <a:p>
                      <a:r>
                        <a:rPr lang="en-GB" sz="1400" b="1" noProof="0" dirty="0"/>
                        <a:t>Access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781576083"/>
                  </a:ext>
                </a:extLst>
              </a:tr>
              <a:tr h="468000">
                <a:tc>
                  <a:txBody>
                    <a:bodyPr/>
                    <a:lstStyle/>
                    <a:p>
                      <a:r>
                        <a:rPr lang="en-GB" sz="1400" b="1" noProof="0" dirty="0"/>
                        <a:t>Number of casualties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873210608"/>
                  </a:ext>
                </a:extLst>
              </a:tr>
              <a:tr h="468000">
                <a:tc>
                  <a:txBody>
                    <a:bodyPr/>
                    <a:lstStyle/>
                    <a:p>
                      <a:r>
                        <a:rPr lang="en-GB" sz="1400" b="1" noProof="0" dirty="0"/>
                        <a:t>Emergency services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784654550"/>
                  </a:ext>
                </a:extLst>
              </a:tr>
            </a:tbl>
          </a:graphicData>
        </a:graphic>
      </p:graphicFrame>
      <p:sp>
        <p:nvSpPr>
          <p:cNvPr id="8" name="Footer Placeholder 5">
            <a:extLst>
              <a:ext uri="{FF2B5EF4-FFF2-40B4-BE49-F238E27FC236}">
                <a16:creationId xmlns:a16="http://schemas.microsoft.com/office/drawing/2014/main" id="{9F8DBDB6-AC71-474C-8E3D-FB63A35B14E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266070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6761" y="367308"/>
            <a:ext cx="10658476" cy="884477"/>
          </a:xfrm>
        </p:spPr>
        <p:txBody>
          <a:bodyPr lIns="0" tIns="0" rIns="0" bIns="0">
            <a:noAutofit/>
          </a:bodyPr>
          <a:lstStyle/>
          <a:p>
            <a:r>
              <a:rPr lang="en-US" sz="3600" dirty="0"/>
              <a:t>4.1 Scenario 7 </a:t>
            </a:r>
            <a:r>
              <a:rPr lang="en-GB" sz="3600" dirty="0"/>
              <a:t>Barrels found during maintenance work</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6</a:t>
            </a:fld>
            <a:endParaRPr lang="aa-ET" dirty="0"/>
          </a:p>
        </p:txBody>
      </p:sp>
      <p:graphicFrame>
        <p:nvGraphicFramePr>
          <p:cNvPr id="12" name="Tabella 2">
            <a:extLst>
              <a:ext uri="{FF2B5EF4-FFF2-40B4-BE49-F238E27FC236}">
                <a16:creationId xmlns:a16="http://schemas.microsoft.com/office/drawing/2014/main" id="{F43F41AF-D655-469E-B57C-952555151FB3}"/>
              </a:ext>
            </a:extLst>
          </p:cNvPr>
          <p:cNvGraphicFramePr>
            <a:graphicFrameLocks noGrp="1"/>
          </p:cNvGraphicFramePr>
          <p:nvPr/>
        </p:nvGraphicFramePr>
        <p:xfrm>
          <a:off x="766761" y="2499375"/>
          <a:ext cx="10658476" cy="3323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648000">
                <a:tc>
                  <a:txBody>
                    <a:bodyPr/>
                    <a:lstStyle/>
                    <a:p>
                      <a:r>
                        <a:rPr lang="en-GB" sz="1400" b="1" noProof="0" dirty="0"/>
                        <a:t>Identification of the caller</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648000">
                <a:tc>
                  <a:txBody>
                    <a:bodyPr/>
                    <a:lstStyle/>
                    <a:p>
                      <a:r>
                        <a:rPr lang="en-GB" sz="1400" b="1" noProof="0" dirty="0"/>
                        <a:t>Location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64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648000">
                <a:tc>
                  <a:txBody>
                    <a:bodyPr/>
                    <a:lstStyle/>
                    <a:p>
                      <a:r>
                        <a:rPr lang="en-GB" sz="1400" b="1" noProof="0" dirty="0"/>
                        <a:t>State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bl>
          </a:graphicData>
        </a:graphic>
      </p:graphicFrame>
      <p:sp>
        <p:nvSpPr>
          <p:cNvPr id="14" name="Text Placeholder 3">
            <a:extLst>
              <a:ext uri="{FF2B5EF4-FFF2-40B4-BE49-F238E27FC236}">
                <a16:creationId xmlns:a16="http://schemas.microsoft.com/office/drawing/2014/main" id="{A7E1855E-B7CA-4B1C-8029-8443BFBAB71B}"/>
              </a:ext>
            </a:extLst>
          </p:cNvPr>
          <p:cNvSpPr txBox="1">
            <a:spLocks/>
          </p:cNvSpPr>
          <p:nvPr/>
        </p:nvSpPr>
        <p:spPr>
          <a:xfrm>
            <a:off x="2305175" y="945463"/>
            <a:ext cx="9120062" cy="147161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1000"/>
              </a:spcBef>
              <a:buClr>
                <a:schemeClr val="accent1"/>
              </a:buClr>
              <a:buFontTx/>
              <a:buNone/>
              <a:defRPr sz="2800" kern="1200">
                <a:solidFill>
                  <a:schemeClr val="accent2"/>
                </a:solidFill>
                <a:latin typeface="Segoe UI Semibold" panose="020B0702040204020203" pitchFamily="34" charset="0"/>
                <a:ea typeface="+mn-ea"/>
                <a:cs typeface="Segoe UI Semibold" panose="020B0702040204020203" pitchFamily="34" charset="0"/>
              </a:defRPr>
            </a:lvl1pPr>
            <a:lvl2pPr marL="457200" indent="0" algn="l" defTabSz="914400" rtl="0" eaLnBrk="1" latinLnBrk="0" hangingPunct="1">
              <a:lnSpc>
                <a:spcPct val="100000"/>
              </a:lnSpc>
              <a:spcBef>
                <a:spcPts val="500"/>
              </a:spcBef>
              <a:buClr>
                <a:schemeClr val="accent2"/>
              </a:buClr>
              <a:buFontTx/>
              <a:buNone/>
              <a:defRPr sz="2400" kern="1200">
                <a:solidFill>
                  <a:schemeClr val="tx1"/>
                </a:solidFill>
                <a:latin typeface="+mj-lt"/>
                <a:ea typeface="+mn-ea"/>
                <a:cs typeface="+mn-cs"/>
              </a:defRPr>
            </a:lvl2pPr>
            <a:lvl3pPr marL="914400" indent="0" algn="l" defTabSz="914400" rtl="0" eaLnBrk="1" latinLnBrk="0" hangingPunct="1">
              <a:lnSpc>
                <a:spcPct val="100000"/>
              </a:lnSpc>
              <a:spcBef>
                <a:spcPts val="500"/>
              </a:spcBef>
              <a:buClr>
                <a:schemeClr val="accent4"/>
              </a:buClr>
              <a:buFontTx/>
              <a:buNone/>
              <a:defRPr sz="2000" kern="1200">
                <a:solidFill>
                  <a:schemeClr val="tx1"/>
                </a:solidFill>
                <a:latin typeface="+mj-lt"/>
                <a:ea typeface="+mn-ea"/>
                <a:cs typeface="+mn-cs"/>
              </a:defRPr>
            </a:lvl3pPr>
            <a:lvl4pPr marL="1371600" indent="0" algn="l" defTabSz="914400" rtl="0" eaLnBrk="1" latinLnBrk="0" hangingPunct="1">
              <a:lnSpc>
                <a:spcPct val="100000"/>
              </a:lnSpc>
              <a:spcBef>
                <a:spcPts val="500"/>
              </a:spcBef>
              <a:buClr>
                <a:schemeClr val="accent3"/>
              </a:buClr>
              <a:buFontTx/>
              <a:buNone/>
              <a:defRPr sz="1800" kern="1200">
                <a:solidFill>
                  <a:schemeClr val="tx1"/>
                </a:solidFill>
                <a:latin typeface="+mj-lt"/>
                <a:ea typeface="+mn-ea"/>
                <a:cs typeface="+mn-cs"/>
              </a:defRPr>
            </a:lvl4pPr>
            <a:lvl5pPr marL="1828800" indent="0" algn="l" defTabSz="914400" rtl="0" eaLnBrk="1" latinLnBrk="0" hangingPunct="1">
              <a:lnSpc>
                <a:spcPct val="100000"/>
              </a:lnSpc>
              <a:spcBef>
                <a:spcPts val="500"/>
              </a:spcBef>
              <a:buClr>
                <a:schemeClr val="bg1">
                  <a:lumMod val="50000"/>
                </a:schemeClr>
              </a:buClr>
              <a:buFontTx/>
              <a:buNone/>
              <a:defRPr lang="en-US"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Four W’s protocol?</a:t>
            </a:r>
            <a:endParaRPr lang="en-US" dirty="0"/>
          </a:p>
        </p:txBody>
      </p:sp>
      <p:pic>
        <p:nvPicPr>
          <p:cNvPr id="15" name="Picture 14">
            <a:extLst>
              <a:ext uri="{FF2B5EF4-FFF2-40B4-BE49-F238E27FC236}">
                <a16:creationId xmlns:a16="http://schemas.microsoft.com/office/drawing/2014/main" id="{9CD371BE-1AC0-43ED-8C4E-524143C5C1FE}"/>
              </a:ext>
            </a:extLst>
          </p:cNvPr>
          <p:cNvPicPr>
            <a:picLocks noChangeAspect="1"/>
          </p:cNvPicPr>
          <p:nvPr/>
        </p:nvPicPr>
        <p:blipFill>
          <a:blip r:embed="rId3"/>
          <a:stretch>
            <a:fillRect/>
          </a:stretch>
        </p:blipFill>
        <p:spPr>
          <a:xfrm flipH="1">
            <a:off x="910589" y="1038648"/>
            <a:ext cx="1182569" cy="1316497"/>
          </a:xfrm>
          <a:prstGeom prst="rect">
            <a:avLst/>
          </a:prstGeom>
        </p:spPr>
      </p:pic>
      <p:sp>
        <p:nvSpPr>
          <p:cNvPr id="8" name="Footer Placeholder 5">
            <a:extLst>
              <a:ext uri="{FF2B5EF4-FFF2-40B4-BE49-F238E27FC236}">
                <a16:creationId xmlns:a16="http://schemas.microsoft.com/office/drawing/2014/main" id="{589CF281-9EF3-4587-A9DE-E69FA8CB36D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9646440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47899" y="2254251"/>
            <a:ext cx="9782735" cy="2352674"/>
          </a:xfrm>
        </p:spPr>
        <p:txBody>
          <a:bodyPr>
            <a:normAutofit/>
          </a:bodyPr>
          <a:lstStyle/>
          <a:p>
            <a:r>
              <a:rPr lang="en-US" dirty="0"/>
              <a:t>5.1 Scenario7</a:t>
            </a:r>
            <a:br>
              <a:rPr lang="en-US" dirty="0"/>
            </a:br>
            <a:r>
              <a:rPr lang="en-GB" dirty="0"/>
              <a:t>Barrels found during maintenance work</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7</a:t>
            </a:fld>
            <a:endParaRPr lang="aa-ET" dirty="0"/>
          </a:p>
        </p:txBody>
      </p:sp>
      <p:sp>
        <p:nvSpPr>
          <p:cNvPr id="6" name="Footer Placeholder 5">
            <a:extLst>
              <a:ext uri="{FF2B5EF4-FFF2-40B4-BE49-F238E27FC236}">
                <a16:creationId xmlns:a16="http://schemas.microsoft.com/office/drawing/2014/main" id="{A00C6715-2D82-4198-AECC-4C8D9B084B5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610528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descr="A picture containing cup&#10;&#10;Description automatically generated">
            <a:extLst>
              <a:ext uri="{FF2B5EF4-FFF2-40B4-BE49-F238E27FC236}">
                <a16:creationId xmlns:a16="http://schemas.microsoft.com/office/drawing/2014/main" id="{789F438E-279B-47C9-999D-E5EC4F12230F}"/>
              </a:ext>
            </a:extLst>
          </p:cNvPr>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12460" b="12460"/>
          <a:stretch>
            <a:fillRect/>
          </a:stretch>
        </p:blipFill>
        <p:spPr>
          <a:xfrm>
            <a:off x="2224783" y="3186252"/>
            <a:ext cx="2927079" cy="2929845"/>
          </a:xfrm>
        </p:spPr>
      </p:pic>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5.1 Scenario 7 </a:t>
            </a:r>
            <a:r>
              <a:rPr lang="en-GB" sz="3600" dirty="0"/>
              <a:t>Barrels found during maintenance work</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8</a:t>
            </a:fld>
            <a:endParaRPr lang="aa-ET" dirty="0"/>
          </a:p>
        </p:txBody>
      </p:sp>
      <p:pic>
        <p:nvPicPr>
          <p:cNvPr id="10" name="Picture 9"/>
          <p:cNvPicPr>
            <a:picLocks noChangeAspect="1"/>
          </p:cNvPicPr>
          <p:nvPr/>
        </p:nvPicPr>
        <p:blipFill>
          <a:blip r:embed="rId4"/>
          <a:stretch>
            <a:fillRect/>
          </a:stretch>
        </p:blipFill>
        <p:spPr>
          <a:xfrm flipH="1">
            <a:off x="910589" y="1901595"/>
            <a:ext cx="1182569" cy="1316497"/>
          </a:xfrm>
          <a:prstGeom prst="rect">
            <a:avLst/>
          </a:prstGeom>
        </p:spPr>
      </p:pic>
      <p:pic>
        <p:nvPicPr>
          <p:cNvPr id="7" name="Picture 6" descr="A picture containing indoor, elevator, floor, steel&#10;&#10;Description automatically generated">
            <a:extLst>
              <a:ext uri="{FF2B5EF4-FFF2-40B4-BE49-F238E27FC236}">
                <a16:creationId xmlns:a16="http://schemas.microsoft.com/office/drawing/2014/main" id="{95E4A2BB-90B6-448D-A226-CE21D85BC2F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20427" y="2512546"/>
            <a:ext cx="5308748" cy="3534736"/>
          </a:xfrm>
          <a:prstGeom prst="rect">
            <a:avLst/>
          </a:prstGeom>
        </p:spPr>
      </p:pic>
      <p:sp>
        <p:nvSpPr>
          <p:cNvPr id="11" name="Footer Placeholder 5">
            <a:extLst>
              <a:ext uri="{FF2B5EF4-FFF2-40B4-BE49-F238E27FC236}">
                <a16:creationId xmlns:a16="http://schemas.microsoft.com/office/drawing/2014/main" id="{17DAE6E4-2506-4CEB-B10C-8D84585AD6A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9757149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600" dirty="0"/>
              <a:t>5.1 Scenario 7 </a:t>
            </a:r>
            <a:r>
              <a:rPr lang="en-GB" sz="3600" dirty="0"/>
              <a:t>Barrels found during maintenance work</a:t>
            </a:r>
            <a:endParaRPr lang="da-DK" sz="3600" dirty="0"/>
          </a:p>
        </p:txBody>
      </p:sp>
      <p:sp>
        <p:nvSpPr>
          <p:cNvPr id="7" name="Text Placeholder 6"/>
          <p:cNvSpPr>
            <a:spLocks noGrp="1"/>
          </p:cNvSpPr>
          <p:nvPr>
            <p:ph type="body" sz="quarter" idx="19"/>
          </p:nvPr>
        </p:nvSpPr>
        <p:spPr>
          <a:xfrm>
            <a:off x="766763" y="3429000"/>
            <a:ext cx="10658474" cy="2628900"/>
          </a:xfrm>
        </p:spPr>
        <p:txBody>
          <a:bodyPr>
            <a:normAutofit lnSpcReduction="10000"/>
          </a:bodyPr>
          <a:lstStyle/>
          <a:p>
            <a:pPr algn="just"/>
            <a:r>
              <a:rPr lang="en-US" dirty="0"/>
              <a:t>During scheduled maintenance work in an abandoned </a:t>
            </a:r>
            <a:r>
              <a:rPr lang="en-US" dirty="0" err="1"/>
              <a:t>china</a:t>
            </a:r>
            <a:r>
              <a:rPr lang="en-US" dirty="0"/>
              <a:t> factory, two workers found three barrels of supposedly radioactive material.</a:t>
            </a:r>
          </a:p>
          <a:p>
            <a:pPr algn="just"/>
            <a:r>
              <a:rPr lang="en-US" dirty="0"/>
              <a:t>The barrels seemed very old and seemed as they had been forgotten in the storage room for many years.</a:t>
            </a:r>
          </a:p>
          <a:p>
            <a:pPr algn="just"/>
            <a:r>
              <a:rPr lang="en-US" dirty="0"/>
              <a:t>One of the barrels was broken, completely rusted and the lid was open.</a:t>
            </a:r>
          </a:p>
          <a:p>
            <a:pPr algn="just"/>
            <a:r>
              <a:rPr lang="en-US" dirty="0"/>
              <a:t>While working, the room filled up with resuspended dust.</a:t>
            </a:r>
          </a:p>
        </p:txBody>
      </p:sp>
      <p:sp>
        <p:nvSpPr>
          <p:cNvPr id="9" name="Slide Number Placeholder 8"/>
          <p:cNvSpPr>
            <a:spLocks noGrp="1"/>
          </p:cNvSpPr>
          <p:nvPr>
            <p:ph type="sldNum" sz="quarter" idx="4"/>
          </p:nvPr>
        </p:nvSpPr>
        <p:spPr/>
        <p:txBody>
          <a:bodyPr/>
          <a:lstStyle/>
          <a:p>
            <a:fld id="{A814E660-BF25-4843-B2A0-93C6E2B6253B}" type="slidenum">
              <a:rPr lang="aa-ET" smtClean="0"/>
              <a:pPr/>
              <a:t>9</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1" name="Footer Placeholder 5">
            <a:extLst>
              <a:ext uri="{FF2B5EF4-FFF2-40B4-BE49-F238E27FC236}">
                <a16:creationId xmlns:a16="http://schemas.microsoft.com/office/drawing/2014/main" id="{330ABD8B-DA64-4BF9-A66A-861BD53B645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791817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B6115BD-B8E5-43B8-BE87-CD9F9669264D}">
  <ds:schemaRefs>
    <ds:schemaRef ds:uri="http://schemas.microsoft.com/office/2006/metadata/properties"/>
    <ds:schemaRef ds:uri="http://schemas.microsoft.com/office/2006/documentManagement/types"/>
    <ds:schemaRef ds:uri="http://purl.org/dc/elements/1.1/"/>
    <ds:schemaRef ds:uri="http://purl.org/dc/terms/"/>
    <ds:schemaRef ds:uri="http://purl.org/dc/dcmitype/"/>
    <ds:schemaRef ds:uri="http://schemas.microsoft.com/office/infopath/2007/PartnerControls"/>
    <ds:schemaRef ds:uri="http://schemas.openxmlformats.org/package/2006/metadata/core-properties"/>
    <ds:schemaRef ds:uri="43d95f8d-e158-4ad4-850d-afacdd2d9ffb"/>
    <ds:schemaRef ds:uri="http://www.w3.org/XML/1998/namespace"/>
  </ds:schemaRefs>
</ds:datastoreItem>
</file>

<file path=customXml/itemProps2.xml><?xml version="1.0" encoding="utf-8"?>
<ds:datastoreItem xmlns:ds="http://schemas.openxmlformats.org/officeDocument/2006/customXml" ds:itemID="{14B8AB8B-4B0D-406D-AEEC-3F722D7CA0E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1890A9C-5141-46E3-8622-FB72B9FEC1B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11924</TotalTime>
  <Words>10667</Words>
  <Application>Microsoft Office PowerPoint</Application>
  <PresentationFormat>Widescreen</PresentationFormat>
  <Paragraphs>758</Paragraphs>
  <Slides>25</Slides>
  <Notes>25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FranklinGotTExtCon</vt:lpstr>
      <vt:lpstr>Georgia</vt:lpstr>
      <vt:lpstr>Segoe UI</vt:lpstr>
      <vt:lpstr>Segoe UI Semibold</vt:lpstr>
      <vt:lpstr>Office Theme</vt:lpstr>
      <vt:lpstr>Scenario discussion  7. Barrels found during maintenance work</vt:lpstr>
      <vt:lpstr>4.1 Scenario 7 Barrels found during maintenance work</vt:lpstr>
      <vt:lpstr>4.1 Scenario 7 Barrels found during maintenance work</vt:lpstr>
      <vt:lpstr>4.1 Scenario 7 Barrels found during maintenance work</vt:lpstr>
      <vt:lpstr>4.1 Scenario 7 Barrels found during maintenance work</vt:lpstr>
      <vt:lpstr>4.1 Scenario 7 Barrels found during maintenance work</vt:lpstr>
      <vt:lpstr>5.1 Scenario7 Barrels found during maintenance work</vt:lpstr>
      <vt:lpstr>5.1 Scenario 7 Barrels found during maintenance work</vt:lpstr>
      <vt:lpstr>5.1 Scenario 7 Barrels found during maintenance work</vt:lpstr>
      <vt:lpstr>5.1 Scenario 7 Barrels found during maintenance work</vt:lpstr>
      <vt:lpstr>5.1 Scenario 7 Barrels found during maintenance work</vt:lpstr>
      <vt:lpstr>5.2 Scenario 7 Barrels found during maintenance work</vt:lpstr>
      <vt:lpstr>5.2 Scenario 7 Barrels found during maintenance work</vt:lpstr>
      <vt:lpstr>5.2 Scenario 7 Barrels found during maintenance work</vt:lpstr>
      <vt:lpstr>5.2 Scenario 7 Barrels found during maintenance work</vt:lpstr>
      <vt:lpstr>5.6 Scenario 7 Barrels found during maintenance work</vt:lpstr>
      <vt:lpstr>5.6 Scenario 7 Barrels found during maintenance work</vt:lpstr>
      <vt:lpstr>5.6 Scenario 7 Barrels found during maintenance work</vt:lpstr>
      <vt:lpstr>5.6 Scenario 7 Barrels found during maintenance work</vt:lpstr>
      <vt:lpstr>5.6 Scenario 7 Barrels found during maintenance work</vt:lpstr>
      <vt:lpstr>6.1 Scenario 7 Barrels found during maintenance work</vt:lpstr>
      <vt:lpstr>6.1 Scenario 7 Emergency call</vt:lpstr>
      <vt:lpstr>6.1 Scenario 7_a Emergency call</vt:lpstr>
      <vt:lpstr>6.1 Scenario 7_b Emergency call</vt:lpstr>
      <vt:lpstr>6.1 Scenario 7_c Emergency call</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Riccardo Quaranta</cp:lastModifiedBy>
  <cp:revision>718</cp:revision>
  <cp:lastPrinted>2020-01-20T09:16:47Z</cp:lastPrinted>
  <dcterms:created xsi:type="dcterms:W3CDTF">2019-10-21T09:10:33Z</dcterms:created>
  <dcterms:modified xsi:type="dcterms:W3CDTF">2022-11-22T16:01:42Z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