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handoutMasterIdLst>
    <p:handoutMasterId r:id="rId30"/>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65" r:id="rId24"/>
    <p:sldId id="366" r:id="rId25"/>
    <p:sldId id="382" r:id="rId26"/>
    <p:sldId id="383" r:id="rId27"/>
    <p:sldId id="3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57823" autoAdjust="0"/>
  </p:normalViewPr>
  <p:slideViewPr>
    <p:cSldViewPr snapToGrid="0">
      <p:cViewPr varScale="1">
        <p:scale>
          <a:sx n="55" d="100"/>
          <a:sy n="55" d="100"/>
        </p:scale>
        <p:origin x="2268" y="78"/>
      </p:cViewPr>
      <p:guideLst/>
    </p:cSldViewPr>
  </p:slideViewPr>
  <p:notesTextViewPr>
    <p:cViewPr>
      <p:scale>
        <a:sx n="150" d="100"/>
        <a:sy n="150" d="100"/>
      </p:scale>
      <p:origin x="0" y="-1956"/>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dirty="0">
                <a:solidFill>
                  <a:schemeClr val="tx1"/>
                </a:solidFill>
              </a:rPr>
              <a:t>Radiological incident on highway</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14 Radiological incident on highway </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14 Radiological incident on highway </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14 Radiological incident on highway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materials found in the car. They should avoid direct contact with it and shall avoid, when possible, decontaminants that can destroy evidence.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14 Radiological incident on highway :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This scenario is probably considered as a regular transport accident and would not require a formal investigation. Transport documentation and licensing can be checked.  It is unlikely that a criminal investigation will be conducted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Radiological transport, radiological transport containers outside van and unconscious person in vehicle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Car crash incident near Meaux, France, photo used with permission, tenshyn21@hotmail.fr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https://www.shutterstock.com/image-photo/injured-man-broken-head-bleeding-wounds-1451367836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a:t>
            </a:r>
            <a:r>
              <a:rPr lang="en-US" sz="800" b="0" kern="1200">
                <a:solidFill>
                  <a:schemeClr val="tx1"/>
                </a:solidFill>
                <a:effectLst/>
                <a:latin typeface="+mn-lt"/>
                <a:ea typeface="+mn-ea"/>
                <a:cs typeface="+mn-cs"/>
              </a:rPr>
              <a:t>by RIVM</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14 Radiological incident on high way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pPr marL="171450" indent="-171450">
              <a:buFontTx/>
              <a:buChar char="-"/>
            </a:pPr>
            <a:endParaRPr lang="en-GB"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This scenario is probably considered as a regular transport accident and would not require a formal investigation. Transport documentation and licensing can be checked.  It is unlikely that a criminal investigation will be conducted </a:t>
            </a:r>
            <a:endParaRPr lang="nl-NL" sz="80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14 Radiological incident on highway </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This scenario is probably considered as a regular transport accident and would not require a formal investigation. Transport documentation and licensing can be checked.  It is unlikely that a criminal investigation will be conducted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14 Radiological incident on highway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14 Radiological incident on highway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Scenario: </a:t>
            </a: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baseline="0" dirty="0">
                <a:solidFill>
                  <a:schemeClr val="tx1"/>
                </a:solidFill>
                <a:effectLst/>
                <a:latin typeface="+mn-lt"/>
                <a:ea typeface="+mn-ea"/>
                <a:cs typeface="+mn-cs"/>
              </a:rPr>
              <a:t>Things to consider: </a:t>
            </a:r>
            <a:r>
              <a:rPr lang="en-US" sz="800" b="0" kern="1200" baseline="0" dirty="0">
                <a:solidFill>
                  <a:schemeClr val="tx1"/>
                </a:solidFill>
                <a:effectLst/>
                <a:latin typeface="+mn-lt"/>
                <a:ea typeface="+mn-ea"/>
                <a:cs typeface="+mn-cs"/>
              </a:rPr>
              <a:t>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If the trainer would like to challenge the trainees, he/she can consider adjusting the scenario and have either a small fire at the accident or ruptured containers due to the accident. The exposure risk in this situation is higher than with undamaged packaging but will non the less remain low and removing of the passenger can still be done safely. In this scenario variant it will become easier to discuss risk mitigation by staying upwind, keep your distance, limit exposure time and where possible use shielding.</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Radiological transport, radiological transport containers outside van and unconscious person in vehicle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Car crash incident near Meaux, France, photo used with permission, tenshyn21@hotmail.fr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https://www.shutterstock.com/image-photo/injured-man-broken-head-bleeding-wounds-1451367836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14 Radiological incident on highway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by asking questions. The best possible option is that the trainees will answer correctly, and they can back up their thesis with arguments.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14 Radiological incident on highway </a:t>
            </a:r>
            <a:r>
              <a:rPr lang="en-US" sz="800" b="0" kern="1200" dirty="0">
                <a:solidFill>
                  <a:schemeClr val="tx1"/>
                </a:solidFill>
                <a:effectLst/>
                <a:latin typeface="+mn-lt"/>
                <a:ea typeface="+mn-ea"/>
                <a:cs typeface="+mn-cs"/>
              </a:rPr>
              <a:t>: Casualty #1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The immediate category comes forth from the fact that the victim is unconscious as a result from a high energy impact.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14 Radiological incident on high 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r>
              <a:rPr lang="nl-NL" sz="800" b="0" kern="1200" dirty="0">
                <a:solidFill>
                  <a:schemeClr val="tx1"/>
                </a:solidFill>
                <a:effectLst/>
                <a:latin typeface="+mn-lt"/>
                <a:ea typeface="Calibri" panose="020F0502020204030204" pitchFamily="34" charset="0"/>
                <a:cs typeface="Times New Roman" panose="02020603050405020304" pitchFamily="18" charset="0"/>
              </a:rPr>
              <a:t>.</a:t>
            </a:r>
            <a:endParaRPr lang="en-US" sz="800" b="0" kern="120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14 Radiological incident on highway</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14 Radiological incident on highway </a:t>
            </a:r>
            <a:r>
              <a:rPr lang="en-US" sz="800" b="0" kern="1200" dirty="0">
                <a:solidFill>
                  <a:schemeClr val="tx1"/>
                </a:solidFill>
                <a:effectLst/>
                <a:latin typeface="+mn-lt"/>
                <a:ea typeface="+mn-ea"/>
                <a:cs typeface="+mn-cs"/>
              </a:rPr>
              <a:t>Emergency call</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pPr>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Scenario: </a:t>
            </a: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b="1" dirty="0">
                <a:solidFill>
                  <a:srgbClr val="000000"/>
                </a:solidFill>
                <a:effectLst/>
                <a:latin typeface="+mn-lt"/>
                <a:ea typeface="Calibri" panose="020F0502020204030204" pitchFamily="34" charset="0"/>
                <a:cs typeface="Times New Roman" panose="02020603050405020304" pitchFamily="18" charset="0"/>
              </a:rPr>
              <a:t>Please note: </a:t>
            </a:r>
            <a:r>
              <a:rPr lang="en-GB" sz="800" dirty="0">
                <a:solidFill>
                  <a:srgbClr val="000000"/>
                </a:solidFill>
                <a:effectLst/>
                <a:latin typeface="+mn-lt"/>
                <a:ea typeface="Calibri" panose="020F0502020204030204" pitchFamily="34" charset="0"/>
                <a:cs typeface="Times New Roman" panose="02020603050405020304" pitchFamily="18" charset="0"/>
              </a:rPr>
              <a:t>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14 Radiological incident on highway</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0" algn="l" rtl="0" eaLnBrk="1" fontAlgn="t" latinLnBrk="0" hangingPunct="1">
              <a:spcBef>
                <a:spcPts val="0"/>
              </a:spcBef>
              <a:spcAft>
                <a:spcPts val="0"/>
              </a:spcAft>
            </a:pPr>
            <a:r>
              <a:rPr lang="en-GB" sz="800" b="1" i="0" u="none" strike="noStrike" kern="1200" dirty="0">
                <a:solidFill>
                  <a:srgbClr val="FFFFFF"/>
                </a:solidFill>
                <a:effectLst/>
                <a:latin typeface="+mn-lt"/>
              </a:rPr>
              <a:t>  DO: </a:t>
            </a:r>
            <a:endParaRPr lang="en-GB" sz="800" b="0" i="0" u="none" strike="noStrike" dirty="0">
              <a:effectLst/>
              <a:latin typeface="+mn-lt"/>
            </a:endParaRPr>
          </a:p>
          <a:p>
            <a:pPr marL="91440" marR="0" indent="0" algn="l" rtl="0" eaLnBrk="1" fontAlgn="auto" latinLnBrk="0" hangingPunct="1">
              <a:spcBef>
                <a:spcPts val="0"/>
              </a:spcBef>
              <a:spcAft>
                <a:spcPts val="0"/>
              </a:spcAft>
            </a:pPr>
            <a:r>
              <a:rPr lang="en-US" sz="800" b="0" i="1" u="none" strike="noStrike" kern="1200" dirty="0">
                <a:solidFill>
                  <a:srgbClr val="000000"/>
                </a:solidFill>
                <a:effectLst/>
                <a:latin typeface="+mn-lt"/>
              </a:rPr>
              <a:t>The caller states that he was not involved in the accident and that he is just behind the two cars</a:t>
            </a:r>
            <a:endParaRPr lang="en-GB" sz="800" b="0" i="0" u="none" strike="noStrike" dirty="0">
              <a:effectLst/>
              <a:latin typeface="+mn-lt"/>
            </a:endParaRPr>
          </a:p>
          <a:p>
            <a:pPr marL="0" algn="l" rtl="0" eaLnBrk="1" fontAlgn="t" latinLnBrk="0" hangingPunct="1">
              <a:spcBef>
                <a:spcPts val="0"/>
              </a:spcBef>
              <a:spcAft>
                <a:spcPts val="0"/>
              </a:spcAft>
            </a:pPr>
            <a:r>
              <a:rPr lang="en-GB" sz="800" b="1" i="0" u="none" strike="noStrike" kern="1200" baseline="0" dirty="0">
                <a:solidFill>
                  <a:srgbClr val="000000"/>
                </a:solidFill>
                <a:effectLst/>
                <a:latin typeface="+mn-lt"/>
              </a:rPr>
              <a:t>  DO:</a:t>
            </a:r>
            <a:endParaRPr lang="en-GB" sz="800" b="1" i="0" u="none" strike="noStrike" dirty="0">
              <a:effectLst/>
              <a:latin typeface="+mn-lt"/>
            </a:endParaRPr>
          </a:p>
          <a:p>
            <a:pPr marL="91440" marR="0" indent="0" algn="l" rtl="0" eaLnBrk="1" fontAlgn="auto" latinLnBrk="0" hangingPunct="1">
              <a:spcBef>
                <a:spcPts val="0"/>
              </a:spcBef>
              <a:spcAft>
                <a:spcPts val="0"/>
              </a:spcAft>
            </a:pPr>
            <a:r>
              <a:rPr lang="en-US" sz="800" b="0" i="1" u="none" strike="noStrike" kern="1200" dirty="0">
                <a:solidFill>
                  <a:srgbClr val="000000"/>
                </a:solidFill>
                <a:effectLst/>
                <a:latin typeface="+mn-lt"/>
              </a:rPr>
              <a:t>The caller provides the location on the highway where the accident occurred </a:t>
            </a:r>
            <a:endParaRPr lang="en-GB" sz="800" b="0" i="0" u="none" strike="noStrike" dirty="0">
              <a:effectLst/>
              <a:latin typeface="+mn-lt"/>
            </a:endParaRPr>
          </a:p>
          <a:p>
            <a:pPr marL="0" algn="l" rtl="0" eaLnBrk="1" fontAlgn="t" latinLnBrk="0" hangingPunct="1">
              <a:spcBef>
                <a:spcPts val="0"/>
              </a:spcBef>
              <a:spcAft>
                <a:spcPts val="0"/>
              </a:spcAft>
            </a:pPr>
            <a:r>
              <a:rPr lang="en-GB" sz="800" b="1" i="0" u="none" strike="noStrike" kern="1200" baseline="0" dirty="0">
                <a:solidFill>
                  <a:srgbClr val="000000"/>
                </a:solidFill>
                <a:effectLst/>
                <a:latin typeface="+mn-lt"/>
              </a:rPr>
              <a:t>  DO:</a:t>
            </a:r>
            <a:endParaRPr lang="en-GB" sz="800" b="1" i="0" u="none" strike="noStrike" dirty="0">
              <a:effectLst/>
              <a:latin typeface="+mn-lt"/>
            </a:endParaRPr>
          </a:p>
          <a:p>
            <a:pPr marL="91440" marR="0" indent="0" algn="l" rtl="0" eaLnBrk="1" fontAlgn="auto" latinLnBrk="0" hangingPunct="1">
              <a:spcBef>
                <a:spcPts val="0"/>
              </a:spcBef>
              <a:spcAft>
                <a:spcPts val="0"/>
              </a:spcAft>
            </a:pPr>
            <a:r>
              <a:rPr lang="en-US" sz="800" b="0" i="1" u="none" strike="noStrike" kern="1200" dirty="0">
                <a:solidFill>
                  <a:srgbClr val="000000"/>
                </a:solidFill>
                <a:effectLst/>
                <a:latin typeface="+mn-lt"/>
              </a:rPr>
              <a:t>The caller states that a bank of mist rolled over the highway and in the mist all of a sudden brake lights were visible</a:t>
            </a:r>
            <a:endParaRPr lang="en-GB" sz="800" b="0" i="0" u="none" strike="noStrike" dirty="0">
              <a:effectLst/>
              <a:latin typeface="+mn-lt"/>
            </a:endParaRPr>
          </a:p>
          <a:p>
            <a:pPr marL="91440" indent="0" algn="l" rtl="0" eaLnBrk="1" fontAlgn="t" latinLnBrk="0" hangingPunct="1">
              <a:spcBef>
                <a:spcPts val="0"/>
              </a:spcBef>
              <a:spcAft>
                <a:spcPts val="0"/>
              </a:spcAft>
            </a:pPr>
            <a:r>
              <a:rPr lang="en-US" sz="800" b="1" i="0" u="none" strike="noStrike" kern="1200" baseline="0" dirty="0">
                <a:solidFill>
                  <a:srgbClr val="000000"/>
                </a:solidFill>
                <a:effectLst/>
                <a:latin typeface="+mn-lt"/>
              </a:rPr>
              <a:t>DO :</a:t>
            </a:r>
            <a:endParaRPr lang="en-GB" sz="800" b="1" i="0" u="none" strike="noStrike" dirty="0">
              <a:effectLst/>
              <a:latin typeface="+mn-lt"/>
            </a:endParaRPr>
          </a:p>
          <a:p>
            <a:pPr marL="91440" marR="0" indent="0" algn="l" rtl="0" eaLnBrk="1" fontAlgn="auto" latinLnBrk="0" hangingPunct="1">
              <a:spcBef>
                <a:spcPts val="0"/>
              </a:spcBef>
              <a:spcAft>
                <a:spcPts val="0"/>
              </a:spcAft>
            </a:pPr>
            <a:r>
              <a:rPr lang="en-US" sz="800" b="0" i="1" u="none" strike="noStrike" kern="1200" dirty="0">
                <a:solidFill>
                  <a:srgbClr val="000000"/>
                </a:solidFill>
                <a:effectLst/>
                <a:latin typeface="+mn-lt"/>
              </a:rPr>
              <a:t>He says that there are two cars involved, one passenger vehicle and one transport van. A person is still present in the passenger vehicle. The driver of the van has exited the vehicle and seems to be ok.</a:t>
            </a:r>
            <a:endParaRPr lang="en-GB" sz="800" b="0" i="0" u="none" strike="noStrike" dirty="0">
              <a:effectLst/>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14 Radiological incident on highway </a:t>
            </a:r>
            <a:r>
              <a:rPr lang="en-US" sz="800" b="0" kern="1200" dirty="0">
                <a:solidFill>
                  <a:schemeClr val="tx1"/>
                </a:solidFill>
                <a:effectLst/>
                <a:latin typeface="+mn-lt"/>
                <a:ea typeface="+mn-ea"/>
                <a:cs typeface="+mn-cs"/>
              </a:rPr>
              <a:t>Emergency call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6.1 Scenario 14 Radiological incident on highway </a:t>
            </a:r>
            <a:r>
              <a:rPr lang="en-US" sz="800" b="0" kern="1200" dirty="0">
                <a:solidFill>
                  <a:schemeClr val="tx1"/>
                </a:solidFill>
                <a:effectLst/>
                <a:latin typeface="+mn-lt"/>
                <a:ea typeface="+mn-ea"/>
                <a:cs typeface="+mn-cs"/>
              </a:rPr>
              <a:t>Emergency call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14 Radiological incident on highway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Radiological transport, radiological transport containers outside van and unconscious person in vehicle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Car crash incident near Meaux, France, photo used with permission, tenshyn21@hotmail.fr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https://www.shutterstock.com/image-photo/injured-man-broken-head-bleeding-wounds-1451367836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RIVM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14 Radiological incident on highway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14 Radiological incident on highway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14 Radiological incident on highway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dirty="0">
                <a:latin typeface="+mn-lt"/>
              </a:rPr>
              <a:t>5.1 Scenario 14 Radiological incident on highway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r>
              <a:rPr lang="en-US" sz="800" dirty="0">
                <a:solidFill>
                  <a:srgbClr val="000000"/>
                </a:solidFill>
                <a:effectLst/>
                <a:latin typeface="+mn-lt"/>
                <a:ea typeface="Calibri" panose="020F0502020204030204" pitchFamily="34" charset="0"/>
                <a:cs typeface="Times New Roman" panose="02020603050405020304" pitchFamily="18" charset="0"/>
              </a:rPr>
              <a:t> </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On an autumn morning the dispatch centre receives a call from a driver of a vehicle on the local highway that an accident has occurred just in front of him. Apparently, a sudden bank of mist occurred resulting in head tail accident between various vehicles. One of these vehicles is transporting medical isotopes from the production location to the regional hospitals. The driver of the transport van is not seriously injured and can exit the vehicle. The driver of the passenger car in front of him is less lucky and is unconscious inside his car and is suffering from a head wound. The medical isotopes are correctly packaged and the transport documents are in order. A radiological hazard sign is present on the outside of the transport van. </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Please note: 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14 Radiological incident on highway :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Radiological transport, radiological transport containers outside van and unconscious person in vehicle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 </a:t>
            </a:r>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Car crash incident near Meaux, France, photo used with permission, tenshyn21@hotmail.fr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https://www.shutterstock.com/image-photo/injured-man-broken-head-bleeding-wounds-1451367836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RIVM</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14. Radiological incident on highway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14 Radiological incident on highway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In this scenario there is a very limited risk associated to the radiological agent as it is correctly packaged. The main aim of this scenario is for the participants to recognize the presence of the radiological material and during their risk assessment reach the conclusion that they can safely help the unconscious driver of the passenger vehicle. </a:t>
            </a:r>
            <a:endParaRPr lang="nl-NL"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regular transport incidents involving vehicles transporting radiological materials  </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https://assets.publishing.service.gov.uk/government/uploads/system/uploads/attachment_data/file /340191/hpa_rpd_034.pdf</a:t>
            </a:r>
            <a:endParaRPr lang="nl-NL"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https://teppinfo.com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14. Radiological incident on highway </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14 Radiological incident on highway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CF3778DA-6074-48F6-9933-1AEAE8A4A2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14 Radiological incident on highway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7B91F4FA-C281-400B-8B02-5620FEFD211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14</a:t>
            </a:r>
            <a:br>
              <a:rPr lang="en-US" dirty="0"/>
            </a:br>
            <a:r>
              <a:rPr lang="en-US" dirty="0"/>
              <a:t>Radiological incident on highway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7" name="Footer Placeholder 5">
            <a:extLst>
              <a:ext uri="{FF2B5EF4-FFF2-40B4-BE49-F238E27FC236}">
                <a16:creationId xmlns:a16="http://schemas.microsoft.com/office/drawing/2014/main" id="{3E4C3E4B-1180-47DE-828C-89C8EF158AE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5.2 Scenario 14 Radiological incident on highway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42804CFB-5522-4F64-8194-265EEE3E7F0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094430" y="3563911"/>
            <a:ext cx="3584790" cy="2668148"/>
          </a:xfrm>
          <a:prstGeom prst="rect">
            <a:avLst/>
          </a:prstGeom>
        </p:spPr>
      </p:pic>
      <p:pic>
        <p:nvPicPr>
          <p:cNvPr id="12" name="Picture 11">
            <a:extLst>
              <a:ext uri="{FF2B5EF4-FFF2-40B4-BE49-F238E27FC236}">
                <a16:creationId xmlns:a16="http://schemas.microsoft.com/office/drawing/2014/main" id="{B0AC103A-7600-4C00-85BD-A3748749C4FB}"/>
              </a:ext>
            </a:extLst>
          </p:cNvPr>
          <p:cNvPicPr/>
          <p:nvPr/>
        </p:nvPicPr>
        <p:blipFill>
          <a:blip r:embed="rId5">
            <a:extLst>
              <a:ext uri="{28A0092B-C50C-407E-A947-70E740481C1C}">
                <a14:useLocalDpi xmlns:a14="http://schemas.microsoft.com/office/drawing/2010/main" val="0"/>
              </a:ext>
            </a:extLst>
          </a:blip>
          <a:srcRect/>
          <a:stretch/>
        </p:blipFill>
        <p:spPr bwMode="auto">
          <a:xfrm>
            <a:off x="4590769" y="1828082"/>
            <a:ext cx="2921635" cy="2189701"/>
          </a:xfrm>
          <a:prstGeom prst="rect">
            <a:avLst/>
          </a:prstGeom>
          <a:noFill/>
          <a:ln>
            <a:noFill/>
          </a:ln>
        </p:spPr>
      </p:pic>
      <p:pic>
        <p:nvPicPr>
          <p:cNvPr id="15" name="Picture 14">
            <a:extLst>
              <a:ext uri="{FF2B5EF4-FFF2-40B4-BE49-F238E27FC236}">
                <a16:creationId xmlns:a16="http://schemas.microsoft.com/office/drawing/2014/main" id="{CD17C1D2-905B-4CD2-A45E-C36E65E7A40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89030" y="3942087"/>
            <a:ext cx="3400711" cy="2297613"/>
          </a:xfrm>
          <a:prstGeom prst="rect">
            <a:avLst/>
          </a:prstGeom>
        </p:spPr>
      </p:pic>
      <p:sp>
        <p:nvSpPr>
          <p:cNvPr id="14" name="Footer Placeholder 5">
            <a:extLst>
              <a:ext uri="{FF2B5EF4-FFF2-40B4-BE49-F238E27FC236}">
                <a16:creationId xmlns:a16="http://schemas.microsoft.com/office/drawing/2014/main" id="{EBCA40C8-ED78-47CA-A784-8DE78D65D17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14 Radiological incident on highway </a:t>
            </a:r>
            <a:endParaRPr lang="da-DK" dirty="0"/>
          </a:p>
        </p:txBody>
      </p:sp>
      <p:sp>
        <p:nvSpPr>
          <p:cNvPr id="7" name="Text Placeholder 6"/>
          <p:cNvSpPr>
            <a:spLocks noGrp="1"/>
          </p:cNvSpPr>
          <p:nvPr>
            <p:ph type="body" sz="quarter" idx="19"/>
          </p:nvPr>
        </p:nvSpPr>
        <p:spPr>
          <a:xfrm>
            <a:off x="766763" y="3139237"/>
            <a:ext cx="10658474" cy="2918663"/>
          </a:xfrm>
        </p:spPr>
        <p:txBody>
          <a:bodyPr>
            <a:normAutofit fontScale="92500" lnSpcReduction="20000"/>
          </a:bodyPr>
          <a:lstStyle/>
          <a:p>
            <a:r>
              <a:rPr lang="en-US" dirty="0"/>
              <a:t>A car accident on the highway involved two cars</a:t>
            </a:r>
          </a:p>
          <a:p>
            <a:r>
              <a:rPr lang="en-US" dirty="0"/>
              <a:t>One car is a passenger vehicle and the other is a transport van </a:t>
            </a:r>
          </a:p>
          <a:p>
            <a:r>
              <a:rPr lang="en-US" dirty="0"/>
              <a:t>The transport van has a hazard sign attached to the back and the side of the vehicle </a:t>
            </a:r>
          </a:p>
          <a:p>
            <a:r>
              <a:rPr lang="en-US" dirty="0"/>
              <a:t>In the passenger vehicle the driver is unconscious behind the wheel, he seems to have a head wound</a:t>
            </a:r>
          </a:p>
          <a:p>
            <a:r>
              <a:rPr lang="en-US" dirty="0"/>
              <a:t>The driver of the transport van is mobile and other then a little bit shocked he seems ok</a:t>
            </a:r>
          </a:p>
          <a:p>
            <a:endParaRPr lang="en-US" dirty="0"/>
          </a:p>
          <a:p>
            <a:pPr marL="88900" indent="0">
              <a:buNone/>
            </a:pP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718715"/>
            <a:ext cx="1182569" cy="1316497"/>
          </a:xfrm>
          <a:prstGeom prst="rect">
            <a:avLst/>
          </a:prstGeom>
        </p:spPr>
      </p:pic>
      <p:sp>
        <p:nvSpPr>
          <p:cNvPr id="11" name="Footer Placeholder 5">
            <a:extLst>
              <a:ext uri="{FF2B5EF4-FFF2-40B4-BE49-F238E27FC236}">
                <a16:creationId xmlns:a16="http://schemas.microsoft.com/office/drawing/2014/main" id="{CABC525D-9E73-48F7-BAA0-8C87E83C452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14 Radiological incident on highway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A7E28D3F-06E6-4BFA-AC0C-88E20D104F3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5.6 Scenario 14</a:t>
            </a:r>
            <a:br>
              <a:rPr lang="en-US" dirty="0"/>
            </a:br>
            <a:r>
              <a:rPr lang="en-US" dirty="0"/>
              <a:t>Radiological incident on highway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F52F97E5-0E49-4C9D-BAF2-90BA6949B0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fontScale="90000"/>
          </a:bodyPr>
          <a:lstStyle/>
          <a:p>
            <a:r>
              <a:rPr lang="en-US" dirty="0"/>
              <a:t>5.6 Scenario 14 Radiological incident on highway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EA84F22C-26C0-4C4F-80F0-C385AC3889D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094430" y="3563911"/>
            <a:ext cx="3584790" cy="2668148"/>
          </a:xfrm>
          <a:prstGeom prst="rect">
            <a:avLst/>
          </a:prstGeom>
        </p:spPr>
      </p:pic>
      <p:pic>
        <p:nvPicPr>
          <p:cNvPr id="12" name="Picture 11">
            <a:extLst>
              <a:ext uri="{FF2B5EF4-FFF2-40B4-BE49-F238E27FC236}">
                <a16:creationId xmlns:a16="http://schemas.microsoft.com/office/drawing/2014/main" id="{0AB40DB4-E740-4BBF-87CD-D7DD147551C3}"/>
              </a:ext>
            </a:extLst>
          </p:cNvPr>
          <p:cNvPicPr/>
          <p:nvPr/>
        </p:nvPicPr>
        <p:blipFill>
          <a:blip r:embed="rId5">
            <a:extLst>
              <a:ext uri="{28A0092B-C50C-407E-A947-70E740481C1C}">
                <a14:useLocalDpi xmlns:a14="http://schemas.microsoft.com/office/drawing/2010/main" val="0"/>
              </a:ext>
            </a:extLst>
          </a:blip>
          <a:srcRect/>
          <a:stretch/>
        </p:blipFill>
        <p:spPr bwMode="auto">
          <a:xfrm>
            <a:off x="4590769" y="1828082"/>
            <a:ext cx="2921635" cy="2189701"/>
          </a:xfrm>
          <a:prstGeom prst="rect">
            <a:avLst/>
          </a:prstGeom>
          <a:noFill/>
          <a:ln>
            <a:noFill/>
          </a:ln>
        </p:spPr>
      </p:pic>
      <p:pic>
        <p:nvPicPr>
          <p:cNvPr id="16" name="Picture 15">
            <a:extLst>
              <a:ext uri="{FF2B5EF4-FFF2-40B4-BE49-F238E27FC236}">
                <a16:creationId xmlns:a16="http://schemas.microsoft.com/office/drawing/2014/main" id="{DF4E5E93-6F03-4A45-BD1A-3F45455F79A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89030" y="3942087"/>
            <a:ext cx="3400711" cy="2297613"/>
          </a:xfrm>
          <a:prstGeom prst="rect">
            <a:avLst/>
          </a:prstGeom>
        </p:spPr>
      </p:pic>
      <p:sp>
        <p:nvSpPr>
          <p:cNvPr id="13" name="Footer Placeholder 5">
            <a:extLst>
              <a:ext uri="{FF2B5EF4-FFF2-40B4-BE49-F238E27FC236}">
                <a16:creationId xmlns:a16="http://schemas.microsoft.com/office/drawing/2014/main" id="{16C92C16-B1E0-44EE-99B4-237556D298F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5.6 Scenario 14 Radiological incident on highway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fontScale="85000" lnSpcReduction="10000"/>
          </a:bodyPr>
          <a:lstStyle/>
          <a:p>
            <a:r>
              <a:rPr lang="en-US" dirty="0"/>
              <a:t>A car accident on the highway involved two cars</a:t>
            </a:r>
          </a:p>
          <a:p>
            <a:r>
              <a:rPr lang="en-US" dirty="0"/>
              <a:t>One car is a passenger vehicle and the other is a transport van </a:t>
            </a:r>
          </a:p>
          <a:p>
            <a:r>
              <a:rPr lang="en-US" dirty="0"/>
              <a:t>The transport van has a hazard sign attached to the back and the side of the vehicle </a:t>
            </a:r>
          </a:p>
          <a:p>
            <a:r>
              <a:rPr lang="en-US" dirty="0"/>
              <a:t>In the passenger vehicle the driver is unconscious behind the wheel, he seems to have a head wound</a:t>
            </a:r>
          </a:p>
          <a:p>
            <a:r>
              <a:rPr lang="en-US" dirty="0"/>
              <a:t>The driver of the transport van is mobile and other then a little bit shocked he seems ok</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ABD4E49C-ADEE-45CE-8D17-2274F81454C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062301572"/>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35 YEARS OLD</a:t>
                      </a:r>
                      <a:r>
                        <a:rPr lang="pl-PL" b="1" noProof="0" dirty="0"/>
                        <a:t> </a:t>
                      </a:r>
                      <a:r>
                        <a:rPr lang="en-US" b="1" noProof="0" dirty="0"/>
                        <a:t>MAN in the driver seat of the passenger vehicle </a:t>
                      </a:r>
                      <a:endParaRPr lang="pl-PL" b="1" noProof="0" dirty="0"/>
                    </a:p>
                    <a:p>
                      <a:pPr algn="ctr"/>
                      <a:r>
                        <a:rPr lang="en-US" b="1" noProof="0" dirty="0"/>
                        <a:t>Unconscious</a:t>
                      </a:r>
                    </a:p>
                    <a:p>
                      <a:pPr algn="ctr"/>
                      <a:r>
                        <a:rPr lang="en-US" b="1" noProof="0" dirty="0"/>
                        <a:t>Headwound  </a:t>
                      </a:r>
                    </a:p>
                    <a:p>
                      <a:endParaRPr lang="it-IT" b="1"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14 Radiological incident on highway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BB438FAE-4630-4301-9757-DD2C5BB5593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14</a:t>
            </a:r>
            <a:br>
              <a:rPr lang="en-US" dirty="0"/>
            </a:br>
            <a:r>
              <a:rPr lang="en-US" dirty="0"/>
              <a:t>Radiological incident on highway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4CC3D671-CD01-42EC-AA21-76FD1356B3C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14</a:t>
            </a:r>
            <a:br>
              <a:rPr lang="en-US" dirty="0"/>
            </a:br>
            <a:r>
              <a:rPr lang="en-US" dirty="0"/>
              <a:t>Radiological incident on highway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20</a:t>
            </a:fld>
            <a:endParaRPr lang="aa-ET" dirty="0"/>
          </a:p>
        </p:txBody>
      </p:sp>
      <p:sp>
        <p:nvSpPr>
          <p:cNvPr id="6" name="Footer Placeholder 5">
            <a:extLst>
              <a:ext uri="{FF2B5EF4-FFF2-40B4-BE49-F238E27FC236}">
                <a16:creationId xmlns:a16="http://schemas.microsoft.com/office/drawing/2014/main" id="{AD3F6BD7-C297-4AA1-A2E3-3C9C649A1D0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a:xfrm>
            <a:off x="766761" y="844658"/>
            <a:ext cx="10658476" cy="884477"/>
          </a:xfrm>
        </p:spPr>
        <p:txBody>
          <a:bodyPr lIns="0" tIns="0" rIns="0" bIns="0">
            <a:normAutofit fontScale="90000"/>
          </a:bodyPr>
          <a:lstStyle/>
          <a:p>
            <a:r>
              <a:rPr lang="en-US" dirty="0"/>
              <a:t>6.1 Scenario 14 Radiological incident on highway</a:t>
            </a:r>
            <a:endParaRPr lang="da-DK" dirty="0"/>
          </a:p>
        </p:txBody>
      </p:sp>
      <p:sp>
        <p:nvSpPr>
          <p:cNvPr id="7" name="Text Placeholder 6"/>
          <p:cNvSpPr>
            <a:spLocks noGrp="1"/>
          </p:cNvSpPr>
          <p:nvPr>
            <p:ph type="body" sz="quarter" idx="19"/>
          </p:nvPr>
        </p:nvSpPr>
        <p:spPr>
          <a:xfrm>
            <a:off x="766763" y="2250491"/>
            <a:ext cx="10658474" cy="4124669"/>
          </a:xfrm>
        </p:spPr>
        <p:txBody>
          <a:bodyPr>
            <a:normAutofit fontScale="92500" lnSpcReduction="20000"/>
          </a:bodyPr>
          <a:lstStyle/>
          <a:p>
            <a:pPr marL="88900" indent="0">
              <a:buNone/>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around 14:30 am, the  dispatch office of the ambulance receives a report from </a:t>
            </a:r>
            <a:r>
              <a:rPr lang="en-GB"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from a driver of a vehicle on the local highway that an accident has occurred just in front of him. </a:t>
            </a:r>
          </a:p>
          <a:p>
            <a:pPr marL="88900" indent="0">
              <a:buNone/>
            </a:pPr>
            <a:r>
              <a:rPr lang="en-US" sz="1800" b="1" dirty="0"/>
              <a:t>DO requests general information on the health of the caller</a:t>
            </a:r>
          </a:p>
          <a:p>
            <a:pPr marL="88900" indent="0">
              <a:buNone/>
            </a:pPr>
            <a:r>
              <a:rPr lang="en-US" sz="1800" i="1" dirty="0"/>
              <a:t>The caller states that he was not involved in the accident and that he is just behind the two cars </a:t>
            </a:r>
          </a:p>
          <a:p>
            <a:pPr marL="88900" indent="0">
              <a:buNone/>
            </a:pPr>
            <a:r>
              <a:rPr lang="en-US" sz="1800" b="1" dirty="0"/>
              <a:t>DO asks the caller the exact location</a:t>
            </a:r>
          </a:p>
          <a:p>
            <a:pPr marL="88900" indent="0">
              <a:buNone/>
            </a:pPr>
            <a:r>
              <a:rPr lang="en-US" sz="1800" i="1" dirty="0"/>
              <a:t>The caller provides the location on the highway where the accident occurred </a:t>
            </a:r>
          </a:p>
          <a:p>
            <a:pPr marL="88900" indent="0">
              <a:buNone/>
            </a:pPr>
            <a:r>
              <a:rPr lang="en-US" sz="1800" b="1" dirty="0"/>
              <a:t>DO asks the caller what happened </a:t>
            </a:r>
          </a:p>
          <a:p>
            <a:pPr marL="88900" indent="0">
              <a:buNone/>
            </a:pPr>
            <a:r>
              <a:rPr lang="en-US" sz="1800" i="1" dirty="0"/>
              <a:t>The caller states that a bank of mist rolled over the highway and in the mist all of a sudden brake lights were visible </a:t>
            </a:r>
          </a:p>
          <a:p>
            <a:pPr marL="88900" indent="0">
              <a:buNone/>
            </a:pPr>
            <a:r>
              <a:rPr lang="en-US" sz="1800" b="1" dirty="0"/>
              <a:t>DO asks if there are any injuries and how many cars were involved  </a:t>
            </a:r>
          </a:p>
          <a:p>
            <a:pPr marL="88900" indent="0">
              <a:buNone/>
            </a:pPr>
            <a:r>
              <a:rPr lang="en-US" sz="1800" i="1" dirty="0"/>
              <a:t>He says that there are two cars involved, one passenger vehicle and one transport van. A person is still present in the passenger vehicle. The driver of the van has exited the vehicle and seems to be ok.</a:t>
            </a:r>
          </a:p>
          <a:p>
            <a:pPr marL="88900" indent="0">
              <a:buNone/>
            </a:pPr>
            <a:r>
              <a:rPr lang="en-US" sz="1800" b="1" dirty="0"/>
              <a:t>DO tells the caller that help is underway and advise him to wait in a safe location</a:t>
            </a:r>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366014"/>
            <a:ext cx="708004" cy="788187"/>
          </a:xfrm>
          <a:prstGeom prst="rect">
            <a:avLst/>
          </a:prstGeom>
        </p:spPr>
      </p:pic>
      <p:sp>
        <p:nvSpPr>
          <p:cNvPr id="8" name="Footer Placeholder 5">
            <a:extLst>
              <a:ext uri="{FF2B5EF4-FFF2-40B4-BE49-F238E27FC236}">
                <a16:creationId xmlns:a16="http://schemas.microsoft.com/office/drawing/2014/main" id="{31C206E8-050C-48B8-A166-59F8BF57515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fontScale="90000"/>
          </a:bodyPr>
          <a:lstStyle/>
          <a:p>
            <a:r>
              <a:rPr lang="en-US" dirty="0"/>
              <a:t>6.1 Scenario 14 Radiological incident on highway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986277766"/>
              </p:ext>
            </p:extLst>
          </p:nvPr>
        </p:nvGraphicFramePr>
        <p:xfrm>
          <a:off x="766762" y="2203850"/>
          <a:ext cx="10658475" cy="4375045"/>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42687">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42687">
                <a:tc>
                  <a:txBody>
                    <a:bodyPr/>
                    <a:lstStyle/>
                    <a:p>
                      <a:r>
                        <a:rPr lang="en-GB" noProof="0" dirty="0"/>
                        <a:t>DO: </a:t>
                      </a:r>
                      <a:r>
                        <a:rPr lang="en-US" noProof="0" dirty="0"/>
                        <a:t>requests general information on the health of the caller</a:t>
                      </a:r>
                    </a:p>
                  </a:txBody>
                  <a:tcPr/>
                </a:tc>
                <a:extLst>
                  <a:ext uri="{0D108BD9-81ED-4DB2-BD59-A6C34878D82A}">
                    <a16:rowId xmlns:a16="http://schemas.microsoft.com/office/drawing/2014/main" val="10001"/>
                  </a:ext>
                </a:extLst>
              </a:tr>
              <a:tr h="539350">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en-US" sz="1800" i="1" dirty="0"/>
                        <a:t>The caller states that he was not involved in the accident and that he is just behind the two cars</a:t>
                      </a:r>
                    </a:p>
                  </a:txBody>
                  <a:tcPr/>
                </a:tc>
                <a:extLst>
                  <a:ext uri="{0D108BD9-81ED-4DB2-BD59-A6C34878D82A}">
                    <a16:rowId xmlns:a16="http://schemas.microsoft.com/office/drawing/2014/main" val="10002"/>
                  </a:ext>
                </a:extLst>
              </a:tr>
              <a:tr h="342687">
                <a:tc>
                  <a:txBody>
                    <a:bodyPr/>
                    <a:lstStyle/>
                    <a:p>
                      <a:r>
                        <a:rPr lang="en-GB" baseline="0" noProof="0" dirty="0"/>
                        <a:t>DO: </a:t>
                      </a:r>
                      <a:r>
                        <a:rPr lang="en-US" baseline="0" noProof="0" dirty="0"/>
                        <a:t>asks the caller the exact location</a:t>
                      </a:r>
                      <a:endParaRPr lang="en-GB" baseline="0" noProof="0" dirty="0"/>
                    </a:p>
                  </a:txBody>
                  <a:tcPr/>
                </a:tc>
                <a:extLst>
                  <a:ext uri="{0D108BD9-81ED-4DB2-BD59-A6C34878D82A}">
                    <a16:rowId xmlns:a16="http://schemas.microsoft.com/office/drawing/2014/main" val="10003"/>
                  </a:ext>
                </a:extLst>
              </a:tr>
              <a:tr h="342687">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en-US" sz="1800" i="1" dirty="0"/>
                        <a:t>The caller provides the location on the highway where the accident occurred </a:t>
                      </a:r>
                    </a:p>
                  </a:txBody>
                  <a:tcPr/>
                </a:tc>
                <a:extLst>
                  <a:ext uri="{0D108BD9-81ED-4DB2-BD59-A6C34878D82A}">
                    <a16:rowId xmlns:a16="http://schemas.microsoft.com/office/drawing/2014/main" val="10004"/>
                  </a:ext>
                </a:extLst>
              </a:tr>
              <a:tr h="452415">
                <a:tc>
                  <a:txBody>
                    <a:bodyPr/>
                    <a:lstStyle/>
                    <a:p>
                      <a:r>
                        <a:rPr lang="en-GB" baseline="0" noProof="0" dirty="0"/>
                        <a:t>DO:</a:t>
                      </a:r>
                      <a:r>
                        <a:rPr lang="en-US" baseline="0" noProof="0" dirty="0"/>
                        <a:t>asks the caller what happened </a:t>
                      </a:r>
                      <a:endParaRPr lang="en-GB" baseline="0" noProof="0" dirty="0"/>
                    </a:p>
                  </a:txBody>
                  <a:tcPr/>
                </a:tc>
                <a:extLst>
                  <a:ext uri="{0D108BD9-81ED-4DB2-BD59-A6C34878D82A}">
                    <a16:rowId xmlns:a16="http://schemas.microsoft.com/office/drawing/2014/main" val="10005"/>
                  </a:ext>
                </a:extLst>
              </a:tr>
              <a:tr h="342687">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en-US" sz="1800" i="1" dirty="0"/>
                        <a:t>The caller states that a bank of mist rolled over the highway and in the mist all of a sudden brake lights were visible</a:t>
                      </a:r>
                    </a:p>
                  </a:txBody>
                  <a:tcPr/>
                </a:tc>
                <a:extLst>
                  <a:ext uri="{0D108BD9-81ED-4DB2-BD59-A6C34878D82A}">
                    <a16:rowId xmlns:a16="http://schemas.microsoft.com/office/drawing/2014/main" val="10006"/>
                  </a:ext>
                </a:extLst>
              </a:tr>
              <a:tr h="342687">
                <a:tc>
                  <a:txBody>
                    <a:bodyPr/>
                    <a:lstStyle/>
                    <a:p>
                      <a:pPr marL="88900" indent="0">
                        <a:buNone/>
                      </a:pPr>
                      <a:r>
                        <a:rPr lang="en-US" sz="1800" kern="1200" baseline="0" dirty="0">
                          <a:solidFill>
                            <a:schemeClr val="dk1"/>
                          </a:solidFill>
                          <a:latin typeface="+mn-lt"/>
                          <a:ea typeface="+mn-ea"/>
                          <a:cs typeface="+mn-cs"/>
                        </a:rPr>
                        <a:t>DO :asks if there are any injuries and how many cars were involved </a:t>
                      </a:r>
                    </a:p>
                  </a:txBody>
                  <a:tcPr/>
                </a:tc>
                <a:extLst>
                  <a:ext uri="{0D108BD9-81ED-4DB2-BD59-A6C34878D82A}">
                    <a16:rowId xmlns:a16="http://schemas.microsoft.com/office/drawing/2014/main" val="3198575420"/>
                  </a:ext>
                </a:extLst>
              </a:tr>
              <a:tr h="593735">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en-US" sz="1800" i="1" dirty="0"/>
                        <a:t>He says that there are two cars involved, one passenger vehicle and one transport van. A person is still present in the passenger vehicle. The driver of the van has exited the vehicle and seems to be ok.</a:t>
                      </a:r>
                    </a:p>
                    <a:p>
                      <a:pPr marL="88900" indent="0">
                        <a:buNone/>
                      </a:pPr>
                      <a:endParaRPr lang="en-US" sz="1800" b="1" dirty="0"/>
                    </a:p>
                  </a:txBody>
                  <a:tcPr/>
                </a:tc>
                <a:extLst>
                  <a:ext uri="{0D108BD9-81ED-4DB2-BD59-A6C34878D82A}">
                    <a16:rowId xmlns:a16="http://schemas.microsoft.com/office/drawing/2014/main" val="514711148"/>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634670" y="1274700"/>
            <a:ext cx="821267" cy="914277"/>
          </a:xfrm>
          <a:prstGeom prst="rect">
            <a:avLst/>
          </a:prstGeom>
        </p:spPr>
      </p:pic>
      <p:sp>
        <p:nvSpPr>
          <p:cNvPr id="10" name="Footer Placeholder 5">
            <a:extLst>
              <a:ext uri="{FF2B5EF4-FFF2-40B4-BE49-F238E27FC236}">
                <a16:creationId xmlns:a16="http://schemas.microsoft.com/office/drawing/2014/main" id="{1E5B5F61-D117-4A50-886A-61E76A8D092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fontScale="90000"/>
          </a:bodyPr>
          <a:lstStyle/>
          <a:p>
            <a:r>
              <a:rPr lang="en-US" dirty="0"/>
              <a:t>6.1 Scenario 14 Radiological incident on highway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F533CDF3-2F3E-49F8-8803-874083A1C5D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fontScale="90000"/>
          </a:bodyPr>
          <a:lstStyle/>
          <a:p>
            <a:r>
              <a:rPr lang="en-US" dirty="0"/>
              <a:t>6.1 Scenario 14 Radiological incident on highway </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0D52747-E6E1-4EDB-88DC-5B64EF29F13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4.1 Scenario 14 Radiological incident on highway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C69F2899-6560-4086-9AFE-CE320FDB66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138843" y="3563911"/>
            <a:ext cx="3584790" cy="2668148"/>
          </a:xfrm>
          <a:prstGeom prst="rect">
            <a:avLst/>
          </a:prstGeom>
        </p:spPr>
      </p:pic>
      <p:pic>
        <p:nvPicPr>
          <p:cNvPr id="12" name="Picture 11">
            <a:extLst>
              <a:ext uri="{FF2B5EF4-FFF2-40B4-BE49-F238E27FC236}">
                <a16:creationId xmlns:a16="http://schemas.microsoft.com/office/drawing/2014/main" id="{01371160-C24B-4034-AFB9-F900DF44C51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635182" y="1822478"/>
            <a:ext cx="2921635" cy="2200910"/>
          </a:xfrm>
          <a:prstGeom prst="rect">
            <a:avLst/>
          </a:prstGeom>
          <a:noFill/>
          <a:ln>
            <a:noFill/>
          </a:ln>
        </p:spPr>
      </p:pic>
      <p:pic>
        <p:nvPicPr>
          <p:cNvPr id="14" name="Picture 13">
            <a:extLst>
              <a:ext uri="{FF2B5EF4-FFF2-40B4-BE49-F238E27FC236}">
                <a16:creationId xmlns:a16="http://schemas.microsoft.com/office/drawing/2014/main" id="{8F8DFC8F-EE53-4F52-9170-3A95F7B51911}"/>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094430" y="3563911"/>
            <a:ext cx="3584790" cy="2668148"/>
          </a:xfrm>
          <a:prstGeom prst="rect">
            <a:avLst/>
          </a:prstGeom>
        </p:spPr>
      </p:pic>
      <p:pic>
        <p:nvPicPr>
          <p:cNvPr id="15" name="Picture 14">
            <a:extLst>
              <a:ext uri="{FF2B5EF4-FFF2-40B4-BE49-F238E27FC236}">
                <a16:creationId xmlns:a16="http://schemas.microsoft.com/office/drawing/2014/main" id="{7CCDFA0F-C4C9-483B-A62E-6A18ED2C1E88}"/>
              </a:ext>
            </a:extLst>
          </p:cNvPr>
          <p:cNvPicPr/>
          <p:nvPr/>
        </p:nvPicPr>
        <p:blipFill>
          <a:blip r:embed="rId6" cstate="print">
            <a:extLst>
              <a:ext uri="{28A0092B-C50C-407E-A947-70E740481C1C}">
                <a14:useLocalDpi xmlns:a14="http://schemas.microsoft.com/office/drawing/2010/main" val="0"/>
              </a:ext>
            </a:extLst>
          </a:blip>
          <a:srcRect/>
          <a:stretch/>
        </p:blipFill>
        <p:spPr bwMode="auto">
          <a:xfrm>
            <a:off x="4590769" y="1827094"/>
            <a:ext cx="2921635" cy="2191678"/>
          </a:xfrm>
          <a:prstGeom prst="rect">
            <a:avLst/>
          </a:prstGeom>
          <a:noFill/>
          <a:ln>
            <a:noFill/>
          </a:ln>
        </p:spPr>
      </p:pic>
      <p:sp>
        <p:nvSpPr>
          <p:cNvPr id="17" name="Footer Placeholder 5">
            <a:extLst>
              <a:ext uri="{FF2B5EF4-FFF2-40B4-BE49-F238E27FC236}">
                <a16:creationId xmlns:a16="http://schemas.microsoft.com/office/drawing/2014/main" id="{72A38801-BC4B-4B36-91F4-72E59908F7B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pic>
        <p:nvPicPr>
          <p:cNvPr id="19" name="Picture 18">
            <a:extLst>
              <a:ext uri="{FF2B5EF4-FFF2-40B4-BE49-F238E27FC236}">
                <a16:creationId xmlns:a16="http://schemas.microsoft.com/office/drawing/2014/main" id="{D63A1B06-749A-4857-ADB0-6C9E9AF0E9B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88527" y="3942087"/>
            <a:ext cx="3401718" cy="2297613"/>
          </a:xfrm>
          <a:prstGeom prst="rect">
            <a:avLst/>
          </a:prstGeom>
        </p:spPr>
      </p:pic>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4.1 Scenario 14 Radiological incident on highway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person calls the dispatch office reporting an accident on the highway </a:t>
            </a:r>
          </a:p>
          <a:p>
            <a:r>
              <a:rPr lang="en-US" dirty="0"/>
              <a:t>It involved two cars in front of the caller due to a sudden bank of mist reducing visibility </a:t>
            </a:r>
          </a:p>
          <a:p>
            <a:r>
              <a:rPr lang="en-US" dirty="0"/>
              <a:t>One car is a passenger vehicle and the other is a transport van </a:t>
            </a:r>
          </a:p>
          <a:p>
            <a:r>
              <a:rPr lang="en-US" dirty="0"/>
              <a:t>The transport van has a hazard sign attached to the back and the side of the vehicle </a:t>
            </a:r>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0CBFEF66-3BBA-45C6-A173-0D431AEA0DD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411183" y="1027016"/>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14 Radiological incident on highway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92865B40-CC6D-49A4-BF1E-6C20DAE1CD2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14 Radiological incident on highway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4F051473-AFBE-469A-8304-EA51B119EBB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89974" y="2252663"/>
            <a:ext cx="8839200" cy="23526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14</a:t>
            </a:r>
            <a:br>
              <a:rPr lang="en-US" dirty="0"/>
            </a:br>
            <a:r>
              <a:rPr lang="en-US" dirty="0"/>
              <a:t>Radiological incident on highway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5">
            <a:extLst>
              <a:ext uri="{FF2B5EF4-FFF2-40B4-BE49-F238E27FC236}">
                <a16:creationId xmlns:a16="http://schemas.microsoft.com/office/drawing/2014/main" id="{8931C2CF-31A0-443B-A361-D676D037224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14 Radiological incident on highway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A9DD9657-FEDA-4ED4-973A-611C8E9C2460}"/>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8094430" y="3563911"/>
            <a:ext cx="3584790" cy="2668148"/>
          </a:xfrm>
          <a:prstGeom prst="rect">
            <a:avLst/>
          </a:prstGeom>
        </p:spPr>
      </p:pic>
      <p:pic>
        <p:nvPicPr>
          <p:cNvPr id="15" name="Picture 14">
            <a:extLst>
              <a:ext uri="{FF2B5EF4-FFF2-40B4-BE49-F238E27FC236}">
                <a16:creationId xmlns:a16="http://schemas.microsoft.com/office/drawing/2014/main" id="{DCE436B7-E149-4963-8121-96A6E7B99CD7}"/>
              </a:ext>
            </a:extLst>
          </p:cNvPr>
          <p:cNvPicPr/>
          <p:nvPr/>
        </p:nvPicPr>
        <p:blipFill>
          <a:blip r:embed="rId5">
            <a:extLst>
              <a:ext uri="{28A0092B-C50C-407E-A947-70E740481C1C}">
                <a14:useLocalDpi xmlns:a14="http://schemas.microsoft.com/office/drawing/2010/main" val="0"/>
              </a:ext>
            </a:extLst>
          </a:blip>
          <a:srcRect/>
          <a:stretch/>
        </p:blipFill>
        <p:spPr bwMode="auto">
          <a:xfrm>
            <a:off x="4590769" y="1828082"/>
            <a:ext cx="2921635" cy="2189701"/>
          </a:xfrm>
          <a:prstGeom prst="rect">
            <a:avLst/>
          </a:prstGeom>
          <a:noFill/>
          <a:ln>
            <a:noFill/>
          </a:ln>
        </p:spPr>
      </p:pic>
      <p:pic>
        <p:nvPicPr>
          <p:cNvPr id="16" name="Picture 15">
            <a:extLst>
              <a:ext uri="{FF2B5EF4-FFF2-40B4-BE49-F238E27FC236}">
                <a16:creationId xmlns:a16="http://schemas.microsoft.com/office/drawing/2014/main" id="{105C31DE-DDDE-4E8A-9F65-9E4E91242B5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89030" y="3942087"/>
            <a:ext cx="3400711" cy="2297613"/>
          </a:xfrm>
          <a:prstGeom prst="rect">
            <a:avLst/>
          </a:prstGeom>
        </p:spPr>
      </p:pic>
      <p:sp>
        <p:nvSpPr>
          <p:cNvPr id="13" name="Footer Placeholder 5">
            <a:extLst>
              <a:ext uri="{FF2B5EF4-FFF2-40B4-BE49-F238E27FC236}">
                <a16:creationId xmlns:a16="http://schemas.microsoft.com/office/drawing/2014/main" id="{E07DC368-496B-414F-8B1B-6EA927EBCF2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Scenario 14 Radiological incident on highway </a:t>
            </a:r>
            <a:endParaRPr lang="en-US" sz="1400" dirty="0"/>
          </a:p>
        </p:txBody>
      </p:sp>
      <p:sp>
        <p:nvSpPr>
          <p:cNvPr id="7" name="Text Placeholder 6"/>
          <p:cNvSpPr>
            <a:spLocks noGrp="1"/>
          </p:cNvSpPr>
          <p:nvPr>
            <p:ph type="body" sz="quarter" idx="19"/>
          </p:nvPr>
        </p:nvSpPr>
        <p:spPr>
          <a:xfrm>
            <a:off x="766763" y="3429000"/>
            <a:ext cx="10658474" cy="2628900"/>
          </a:xfrm>
        </p:spPr>
        <p:txBody>
          <a:bodyPr>
            <a:normAutofit fontScale="85000" lnSpcReduction="10000"/>
          </a:bodyPr>
          <a:lstStyle/>
          <a:p>
            <a:r>
              <a:rPr lang="en-US" dirty="0"/>
              <a:t>A car accident on the highway involved two cars</a:t>
            </a:r>
          </a:p>
          <a:p>
            <a:r>
              <a:rPr lang="en-US" dirty="0"/>
              <a:t>One car is a passenger vehicle and the other is a transport van </a:t>
            </a:r>
          </a:p>
          <a:p>
            <a:r>
              <a:rPr lang="en-US" dirty="0"/>
              <a:t>The transport van has a hazard sign attached to the back and the side of the vehicle </a:t>
            </a:r>
          </a:p>
          <a:p>
            <a:r>
              <a:rPr lang="en-US" dirty="0"/>
              <a:t>In the passenger vehicle the driver is unconscious behind the wheel, he seems to have a head wound </a:t>
            </a:r>
          </a:p>
          <a:p>
            <a:r>
              <a:rPr lang="en-US" dirty="0"/>
              <a:t>The driver of the transport van is mobile and other then a little bit shocked he seems ok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824F1D6B-F6F9-4D0A-88A1-78F9B91945B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115BD-B8E5-43B8-BE87-CD9F9669264D}">
  <ds:schemaRefs>
    <ds:schemaRef ds:uri="http://purl.org/dc/dcmitype/"/>
    <ds:schemaRef ds:uri="http://purl.org/dc/elements/1.1/"/>
    <ds:schemaRef ds:uri="http://schemas.microsoft.com/office/2006/documentManagement/types"/>
    <ds:schemaRef ds:uri="http://schemas.microsoft.com/office/2006/metadata/properties"/>
    <ds:schemaRef ds:uri="http://www.w3.org/XML/1998/namespace"/>
    <ds:schemaRef ds:uri="43d95f8d-e158-4ad4-850d-afacdd2d9ffb"/>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11688</TotalTime>
  <Words>9460</Words>
  <Application>Microsoft Office PowerPoint</Application>
  <PresentationFormat>Breedbeeld</PresentationFormat>
  <Paragraphs>677</Paragraphs>
  <Slides>24</Slides>
  <Notes>24</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24</vt:i4>
      </vt:variant>
    </vt:vector>
  </HeadingPairs>
  <TitlesOfParts>
    <vt:vector size="31" baseType="lpstr">
      <vt:lpstr>Arial</vt:lpstr>
      <vt:lpstr>Calibri</vt:lpstr>
      <vt:lpstr>FranklinGotTExtCon</vt:lpstr>
      <vt:lpstr>Georgia</vt:lpstr>
      <vt:lpstr>Segoe UI</vt:lpstr>
      <vt:lpstr>Segoe UI Semibold</vt:lpstr>
      <vt:lpstr>Office Theme</vt:lpstr>
      <vt:lpstr>Scenario discussion  14. Radiological incident on highway </vt:lpstr>
      <vt:lpstr>4.1 Scenario 14 Radiological incident on highway </vt:lpstr>
      <vt:lpstr>4.1 Scenario 14 Radiological incident on highway </vt:lpstr>
      <vt:lpstr>4.1 Scenario 14 Radiological incident on highway </vt:lpstr>
      <vt:lpstr>4.1 Scenario 14 Radiological incident on highway </vt:lpstr>
      <vt:lpstr>4.1 Scenario 14 Radiological incident on highway </vt:lpstr>
      <vt:lpstr>5.1 Scenario 14 Radiological incident on highway </vt:lpstr>
      <vt:lpstr>5.1 Scenario 14 Radiological incident on highway </vt:lpstr>
      <vt:lpstr>5.1 Scenario 14 Radiological incident on highway </vt:lpstr>
      <vt:lpstr>5.1 Scenario 14 Radiological incident on highway </vt:lpstr>
      <vt:lpstr>5.1 Scenario 14 Radiological incident on highway </vt:lpstr>
      <vt:lpstr>5.2 Scenario 14 Radiological incident on highway </vt:lpstr>
      <vt:lpstr>5.2 Scenario 14 Radiological incident on highway </vt:lpstr>
      <vt:lpstr>5.2 Scenario 14 Radiological incident on highway </vt:lpstr>
      <vt:lpstr>5.2 Scenario 14 Radiological incident on highway </vt:lpstr>
      <vt:lpstr>5.6 Scenario 14 Radiological incident on highway </vt:lpstr>
      <vt:lpstr>5.6 Scenario 14 Radiological incident on highway </vt:lpstr>
      <vt:lpstr>5.6 Scenario 14 Radiological incident on highway </vt:lpstr>
      <vt:lpstr>5.6 Scenario 14 Radiological incident on highway </vt:lpstr>
      <vt:lpstr>6.1 Scenario 14 Radiological incident on highway </vt:lpstr>
      <vt:lpstr>6.1 Scenario 14 Radiological incident on highway</vt:lpstr>
      <vt:lpstr>6.1 Scenario 14 Radiological incident on highway </vt:lpstr>
      <vt:lpstr>6.1 Scenario 14 Radiological incident on highway </vt:lpstr>
      <vt:lpstr>6.1 Scenario 14 Radiological incident on highway </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685</cp:revision>
  <cp:lastPrinted>2020-01-20T09:16:47Z</cp:lastPrinted>
  <dcterms:created xsi:type="dcterms:W3CDTF">2019-10-21T09:10:33Z</dcterms:created>
  <dcterms:modified xsi:type="dcterms:W3CDTF">2022-11-29T15:12:49Z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