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8"/>
  </p:notesMasterIdLst>
  <p:handoutMasterIdLst>
    <p:handoutMasterId r:id="rId49"/>
  </p:handoutMasterIdLst>
  <p:sldIdLst>
    <p:sldId id="256" r:id="rId5"/>
    <p:sldId id="386" r:id="rId6"/>
    <p:sldId id="387" r:id="rId7"/>
    <p:sldId id="388" r:id="rId8"/>
    <p:sldId id="389" r:id="rId9"/>
    <p:sldId id="390" r:id="rId10"/>
    <p:sldId id="259" r:id="rId11"/>
    <p:sldId id="277" r:id="rId12"/>
    <p:sldId id="260" r:id="rId13"/>
    <p:sldId id="278" r:id="rId14"/>
    <p:sldId id="339" r:id="rId15"/>
    <p:sldId id="361" r:id="rId16"/>
    <p:sldId id="362" r:id="rId17"/>
    <p:sldId id="363" r:id="rId18"/>
    <p:sldId id="364" r:id="rId19"/>
    <p:sldId id="340" r:id="rId20"/>
    <p:sldId id="341" r:id="rId21"/>
    <p:sldId id="342" r:id="rId22"/>
    <p:sldId id="360" r:id="rId23"/>
    <p:sldId id="385" r:id="rId24"/>
    <p:sldId id="391" r:id="rId25"/>
    <p:sldId id="392" r:id="rId26"/>
    <p:sldId id="365" r:id="rId27"/>
    <p:sldId id="366" r:id="rId28"/>
    <p:sldId id="382" r:id="rId29"/>
    <p:sldId id="383" r:id="rId30"/>
    <p:sldId id="384" r:id="rId31"/>
    <p:sldId id="396" r:id="rId32"/>
    <p:sldId id="261" r:id="rId33"/>
    <p:sldId id="274" r:id="rId34"/>
    <p:sldId id="395" r:id="rId35"/>
    <p:sldId id="289" r:id="rId36"/>
    <p:sldId id="279" r:id="rId37"/>
    <p:sldId id="280" r:id="rId38"/>
    <p:sldId id="281" r:id="rId39"/>
    <p:sldId id="282" r:id="rId40"/>
    <p:sldId id="284" r:id="rId41"/>
    <p:sldId id="283" r:id="rId42"/>
    <p:sldId id="285" r:id="rId43"/>
    <p:sldId id="286" r:id="rId44"/>
    <p:sldId id="287" r:id="rId45"/>
    <p:sldId id="288" r:id="rId46"/>
    <p:sldId id="266"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6" clrIdx="0">
    <p:extLst>
      <p:ext uri="{19B8F6BF-5375-455C-9EA6-DF929625EA0E}">
        <p15:presenceInfo xmlns:p15="http://schemas.microsoft.com/office/powerpoint/2012/main" userId="Saskia Rutjes" providerId="None"/>
      </p:ext>
    </p:extLst>
  </p:cmAuthor>
  <p:cmAuthor id="2" name="igiene@outlook.it" initials="i" lastIdx="4" clrIdx="1">
    <p:extLst>
      <p:ext uri="{19B8F6BF-5375-455C-9EA6-DF929625EA0E}">
        <p15:presenceInfo xmlns:p15="http://schemas.microsoft.com/office/powerpoint/2012/main" userId="35791284ad5297e1" providerId="Windows Live"/>
      </p:ext>
    </p:extLst>
  </p:cmAuthor>
  <p:cmAuthor id="3" name="Mariachiara Carestia" initials="MC" lastIdx="2" clrIdx="2">
    <p:extLst>
      <p:ext uri="{19B8F6BF-5375-455C-9EA6-DF929625EA0E}">
        <p15:presenceInfo xmlns:p15="http://schemas.microsoft.com/office/powerpoint/2012/main" userId="Mariachiara Carest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23" autoAdjust="0"/>
    <p:restoredTop sz="49236" autoAdjust="0"/>
  </p:normalViewPr>
  <p:slideViewPr>
    <p:cSldViewPr snapToGrid="0">
      <p:cViewPr varScale="1">
        <p:scale>
          <a:sx n="46" d="100"/>
          <a:sy n="46" d="100"/>
        </p:scale>
        <p:origin x="2322" y="60"/>
      </p:cViewPr>
      <p:guideLst/>
    </p:cSldViewPr>
  </p:slideViewPr>
  <p:notesTextViewPr>
    <p:cViewPr>
      <p:scale>
        <a:sx n="150" d="100"/>
        <a:sy n="150" d="100"/>
      </p:scale>
      <p:origin x="0" y="-5364"/>
    </p:cViewPr>
  </p:notesTextViewPr>
  <p:sorterViewPr>
    <p:cViewPr>
      <p:scale>
        <a:sx n="100" d="100"/>
        <a:sy n="100" d="100"/>
      </p:scale>
      <p:origin x="0" y="0"/>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16.xml"/><Relationship Id="rId1" Type="http://schemas.openxmlformats.org/officeDocument/2006/relationships/notesMaster" Target="../notesMasters/notesMaster1.xml"/><Relationship Id="rId6" Type="http://schemas.openxmlformats.org/officeDocument/2006/relationships/hyperlink" Target="https://www.ncbi.nlm.nih.gov/books/NBK507796/" TargetMode="External"/><Relationship Id="rId5" Type="http://schemas.openxmlformats.org/officeDocument/2006/relationships/hyperlink" Target="https://www.thoughtco.com/overview-of-cyanide-poison-609287" TargetMode="External"/><Relationship Id="rId4" Type="http://schemas.openxmlformats.org/officeDocument/2006/relationships/hyperlink" Target="https://emergency.cdc.gov/agent/cyanide/basics/facts.asp"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s://www.ncbi.nlm.nih.gov/books/NBK507796/" TargetMode="External"/><Relationship Id="rId5" Type="http://schemas.openxmlformats.org/officeDocument/2006/relationships/hyperlink" Target="https://www.thoughtco.com/overview-of-cyanide-poison-609287" TargetMode="External"/><Relationship Id="rId4" Type="http://schemas.openxmlformats.org/officeDocument/2006/relationships/hyperlink" Target="https://emergency.cdc.gov/agent/cyanide/basics/facts.asp"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19.xml"/><Relationship Id="rId1" Type="http://schemas.openxmlformats.org/officeDocument/2006/relationships/notesMaster" Target="../notesMasters/notesMaster1.xml"/><Relationship Id="rId6" Type="http://schemas.openxmlformats.org/officeDocument/2006/relationships/hyperlink" Target="https://www.ncbi.nlm.nih.gov/books/NBK507796/" TargetMode="External"/><Relationship Id="rId5" Type="http://schemas.openxmlformats.org/officeDocument/2006/relationships/hyperlink" Target="https://www.thoughtco.com/overview-of-cyanide-poison-609287" TargetMode="External"/><Relationship Id="rId4" Type="http://schemas.openxmlformats.org/officeDocument/2006/relationships/hyperlink" Target="https://emergency.cdc.gov/agent/cyanide/basics/facts.asp"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20.xml"/><Relationship Id="rId1" Type="http://schemas.openxmlformats.org/officeDocument/2006/relationships/notesMaster" Target="../notesMasters/notesMaster1.xml"/><Relationship Id="rId6" Type="http://schemas.openxmlformats.org/officeDocument/2006/relationships/hyperlink" Target="https://www.ncbi.nlm.nih.gov/books/NBK507796/" TargetMode="External"/><Relationship Id="rId5" Type="http://schemas.openxmlformats.org/officeDocument/2006/relationships/hyperlink" Target="https://www.thoughtco.com/overview-of-cyanide-poison-609287" TargetMode="External"/><Relationship Id="rId4" Type="http://schemas.openxmlformats.org/officeDocument/2006/relationships/hyperlink" Target="https://emergency.cdc.gov/agent/cyanide/basics/facts.asp"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21.xml"/><Relationship Id="rId1" Type="http://schemas.openxmlformats.org/officeDocument/2006/relationships/notesMaster" Target="../notesMasters/notesMaster1.xml"/><Relationship Id="rId6" Type="http://schemas.openxmlformats.org/officeDocument/2006/relationships/hyperlink" Target="https://www.ncbi.nlm.nih.gov/books/NBK507796/" TargetMode="External"/><Relationship Id="rId5" Type="http://schemas.openxmlformats.org/officeDocument/2006/relationships/hyperlink" Target="https://www.thoughtco.com/overview-of-cyanide-poison-609287" TargetMode="External"/><Relationship Id="rId4" Type="http://schemas.openxmlformats.org/officeDocument/2006/relationships/hyperlink" Target="https://emergency.cdc.gov/agent/cyanide/basics/facts.asp"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22.xml"/><Relationship Id="rId1" Type="http://schemas.openxmlformats.org/officeDocument/2006/relationships/notesMaster" Target="../notesMasters/notesMaster1.xml"/><Relationship Id="rId6" Type="http://schemas.openxmlformats.org/officeDocument/2006/relationships/hyperlink" Target="https://www.ncbi.nlm.nih.gov/books/NBK507796/" TargetMode="External"/><Relationship Id="rId5" Type="http://schemas.openxmlformats.org/officeDocument/2006/relationships/hyperlink" Target="https://www.thoughtco.com/overview-of-cyanide-poison-609287" TargetMode="External"/><Relationship Id="rId4" Type="http://schemas.openxmlformats.org/officeDocument/2006/relationships/hyperlink" Target="https://emergency.cdc.gov/agent/cyanide/basics/facts.asp" TargetMode="Externa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https://www.ncbi.nlm.nih.gov/books/NBK507796/" TargetMode="External"/><Relationship Id="rId5" Type="http://schemas.openxmlformats.org/officeDocument/2006/relationships/hyperlink" Target="https://www.thoughtco.com/overview-of-cyanide-poison-609287" TargetMode="External"/><Relationship Id="rId4" Type="http://schemas.openxmlformats.org/officeDocument/2006/relationships/hyperlink" Target="https://emergency.cdc.gov/agent/cyanide/basics/facts.asp" TargetMode="Externa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29.xml"/><Relationship Id="rId1" Type="http://schemas.openxmlformats.org/officeDocument/2006/relationships/notesMaster" Target="../notesMasters/notesMaster1.xml"/><Relationship Id="rId6" Type="http://schemas.openxmlformats.org/officeDocument/2006/relationships/hyperlink" Target="https://www.ncbi.nlm.nih.gov/books/NBK507796/" TargetMode="External"/><Relationship Id="rId5" Type="http://schemas.openxmlformats.org/officeDocument/2006/relationships/hyperlink" Target="https://www.thoughtco.com/overview-of-cyanide-poison-609287" TargetMode="External"/><Relationship Id="rId4" Type="http://schemas.openxmlformats.org/officeDocument/2006/relationships/hyperlink" Target="https://emergency.cdc.gov/agent/cyanide/basics/facts.asp"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30.xml"/><Relationship Id="rId1" Type="http://schemas.openxmlformats.org/officeDocument/2006/relationships/notesMaster" Target="../notesMasters/notesMaster1.xml"/><Relationship Id="rId6" Type="http://schemas.openxmlformats.org/officeDocument/2006/relationships/hyperlink" Target="https://www.ncbi.nlm.nih.gov/books/NBK507796/" TargetMode="External"/><Relationship Id="rId5" Type="http://schemas.openxmlformats.org/officeDocument/2006/relationships/hyperlink" Target="https://www.thoughtco.com/overview-of-cyanide-poison-609287" TargetMode="External"/><Relationship Id="rId4" Type="http://schemas.openxmlformats.org/officeDocument/2006/relationships/hyperlink" Target="https://emergency.cdc.gov/agent/cyanide/basics/facts.asp" TargetMode="Externa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dx.doi.org/10.15585/mmwr.mm6813a3"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5.1P, 5.2P, 5.6P, 6.1P, 6.3P</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the simulation of an entire scenario depending on the role of the trainees. </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b="0" kern="1200" dirty="0">
                <a:solidFill>
                  <a:schemeClr val="tx1"/>
                </a:solidFill>
                <a:effectLst/>
                <a:latin typeface="+mn-lt"/>
                <a:ea typeface="+mn-ea"/>
                <a:cs typeface="+mn-cs"/>
              </a:rPr>
              <a:t>Outbreak at a celebration</a:t>
            </a:r>
            <a:r>
              <a:rPr lang="en-US" sz="800" b="0" kern="1200" dirty="0">
                <a:solidFill>
                  <a:schemeClr val="tx1"/>
                </a:solidFill>
                <a:effectLst/>
                <a:latin typeface="+mn-lt"/>
                <a:ea typeface="+mn-ea"/>
                <a:cs typeface="+mn-cs"/>
              </a:rPr>
              <a:t>: Instructions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kern="1200" baseline="0" dirty="0">
                <a:solidFill>
                  <a:schemeClr val="tx1"/>
                </a:solidFill>
                <a:effectLst/>
                <a:latin typeface="+mn-lt"/>
                <a:ea typeface="+mn-ea"/>
                <a:cs typeface="+mn-cs"/>
              </a:rPr>
              <a:t> To describe the structure of the Scenario Discussion exercise.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This presentation, which represents a complete scenario, includes all the topics that are relevant to the scenario.</a:t>
            </a:r>
            <a:r>
              <a:rPr lang="en-US" sz="800" kern="1200" baseline="0" dirty="0">
                <a:solidFill>
                  <a:schemeClr val="tx1"/>
                </a:solidFill>
                <a:effectLst/>
                <a:latin typeface="+mn-lt"/>
                <a:ea typeface="+mn-ea"/>
                <a:cs typeface="+mn-cs"/>
              </a:rPr>
              <a:t> It is divided in different section based on the different topics covered. The sections are numbered according to the Melody Training Curriculum and are intended for the target audience indicated in the introductory slide of each section of the scenario. The trainer can choose to simulate the entire scenario or only sections of it, depending on the background of the trainees and in the order most appropriate to the audience.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19 </a:t>
            </a:r>
            <a:r>
              <a:rPr lang="en-GB" sz="800" b="0" kern="1200" dirty="0">
                <a:solidFill>
                  <a:schemeClr val="tx1"/>
                </a:solidFill>
                <a:effectLst/>
                <a:latin typeface="+mn-lt"/>
                <a:ea typeface="+mn-ea"/>
                <a:cs typeface="+mn-cs"/>
              </a:rPr>
              <a:t>Outbreak at a celebration</a:t>
            </a:r>
            <a:r>
              <a:rPr lang="en-US" sz="800" b="0" kern="1200" dirty="0">
                <a:solidFill>
                  <a:schemeClr val="tx1"/>
                </a:solidFill>
                <a:effectLst/>
                <a:latin typeface="+mn-lt"/>
                <a:ea typeface="+mn-ea"/>
                <a:cs typeface="+mn-cs"/>
              </a:rPr>
              <a:t>: </a:t>
            </a:r>
            <a:r>
              <a:rPr lang="en-US" sz="800" dirty="0">
                <a:latin typeface="+mn-lt"/>
              </a:rPr>
              <a:t>What do you ask yourself?</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and write down/discuss what they consider is needed to be known from their side.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As an example:</a:t>
            </a:r>
          </a:p>
          <a:p>
            <a:r>
              <a:rPr lang="en-US" sz="800" dirty="0">
                <a:latin typeface="+mn-lt"/>
              </a:rPr>
              <a:t>a. Do you think it is necessary to protect yourself first? Why?</a:t>
            </a:r>
          </a:p>
          <a:p>
            <a:r>
              <a:rPr lang="en-US" sz="800" dirty="0">
                <a:latin typeface="+mn-lt"/>
              </a:rPr>
              <a:t>b. Can it be a CBRN scene? What are the signs that make you think so?</a:t>
            </a:r>
          </a:p>
          <a:p>
            <a:r>
              <a:rPr lang="en-US" sz="800" dirty="0">
                <a:latin typeface="+mn-lt"/>
              </a:rPr>
              <a:t>c. Do you look for signs and symbols (ADR, UN, GHS symbols).  What is their meaning?</a:t>
            </a:r>
          </a:p>
          <a:p>
            <a:r>
              <a:rPr lang="en-US" sz="800" dirty="0">
                <a:latin typeface="+mn-lt"/>
              </a:rPr>
              <a:t>d. Strange odor / smell at the scene. What could it mean?</a:t>
            </a:r>
          </a:p>
          <a:p>
            <a:r>
              <a:rPr lang="en-US" sz="800" dirty="0">
                <a:latin typeface="+mn-lt"/>
              </a:rPr>
              <a:t>e. Any signs of poisoning? </a:t>
            </a:r>
          </a:p>
          <a:p>
            <a:r>
              <a:rPr lang="en-US" sz="800" dirty="0">
                <a:latin typeface="+mn-lt"/>
              </a:rPr>
              <a:t>f. Do you think that it</a:t>
            </a:r>
            <a:r>
              <a:rPr lang="en-US" sz="800" baseline="0" dirty="0">
                <a:latin typeface="+mn-lt"/>
              </a:rPr>
              <a:t> is necessary to isolate people and pet animals?</a:t>
            </a:r>
          </a:p>
          <a:p>
            <a:r>
              <a:rPr lang="en-US" sz="800" baseline="0" dirty="0">
                <a:latin typeface="+mn-lt"/>
              </a:rPr>
              <a:t>g. What do you need to know to register the victims?</a:t>
            </a:r>
          </a:p>
          <a:p>
            <a:r>
              <a:rPr lang="en-US" sz="800" baseline="0" dirty="0" err="1">
                <a:latin typeface="+mn-lt"/>
              </a:rPr>
              <a:t>Etc</a:t>
            </a:r>
            <a:r>
              <a:rPr lang="en-US" sz="800" baseline="0" dirty="0">
                <a:latin typeface="+mn-lt"/>
              </a:rPr>
              <a:t>…</a:t>
            </a:r>
            <a:endParaRPr lang="en-US" sz="800" dirty="0">
              <a:latin typeface="+mn-lt"/>
            </a:endParaRPr>
          </a:p>
          <a:p>
            <a:endParaRPr lang="en-US" sz="800" dirty="0">
              <a:latin typeface="+mn-lt"/>
            </a:endParaRPr>
          </a:p>
          <a:p>
            <a:r>
              <a:rPr lang="en-US" sz="800" dirty="0">
                <a:latin typeface="+mn-lt"/>
              </a:rPr>
              <a:t>In this slide,</a:t>
            </a:r>
            <a:r>
              <a:rPr lang="en-US" sz="800" baseline="0" dirty="0">
                <a:latin typeface="+mn-lt"/>
              </a:rPr>
              <a:t> the trainer should facilitate the trainees' discussion on focusing on the elements that are missing, and that are key to perform their work at the best.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19 </a:t>
            </a:r>
            <a:r>
              <a:rPr lang="en-GB" sz="800" b="0" kern="1200" dirty="0">
                <a:solidFill>
                  <a:schemeClr val="tx1"/>
                </a:solidFill>
                <a:effectLst/>
                <a:latin typeface="+mn-lt"/>
                <a:ea typeface="+mn-ea"/>
                <a:cs typeface="+mn-cs"/>
              </a:rPr>
              <a:t>Outbreak at a celebration</a:t>
            </a:r>
            <a:r>
              <a:rPr lang="en-US" sz="800" b="0" kern="1200" dirty="0">
                <a:solidFill>
                  <a:schemeClr val="tx1"/>
                </a:solidFill>
                <a:effectLst/>
                <a:latin typeface="+mn-lt"/>
                <a:ea typeface="+mn-ea"/>
                <a:cs typeface="+mn-cs"/>
              </a:rPr>
              <a:t>: </a:t>
            </a:r>
            <a:r>
              <a:rPr lang="en-US" sz="800" dirty="0">
                <a:latin typeface="+mn-lt"/>
              </a:rPr>
              <a:t>What do you do?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have</a:t>
            </a:r>
            <a:r>
              <a:rPr lang="en-US" sz="800" kern="1200" baseline="0" dirty="0">
                <a:solidFill>
                  <a:schemeClr val="tx1"/>
                </a:solidFill>
                <a:effectLst/>
                <a:latin typeface="+mn-lt"/>
                <a:ea typeface="+mn-ea"/>
                <a:cs typeface="+mn-cs"/>
              </a:rPr>
              <a:t> to report about their potential actions during the first 60 minutes of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trainer</a:t>
            </a:r>
            <a:r>
              <a:rPr lang="en-US" sz="800" kern="1200" baseline="0" dirty="0">
                <a:solidFill>
                  <a:schemeClr val="tx1"/>
                </a:solidFill>
                <a:effectLst/>
                <a:latin typeface="+mn-lt"/>
                <a:ea typeface="+mn-ea"/>
                <a:cs typeface="+mn-cs"/>
              </a:rPr>
              <a:t> can facilitate the discussion on the actions to take during the first hour of the intervention and can address more specifically the discussion according to the category/categories of FR taking part to the course.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19 </a:t>
            </a:r>
            <a:r>
              <a:rPr lang="en-GB" sz="800" b="0" kern="1200" dirty="0">
                <a:solidFill>
                  <a:schemeClr val="tx1"/>
                </a:solidFill>
                <a:effectLst/>
                <a:latin typeface="+mn-lt"/>
                <a:ea typeface="+mn-ea"/>
                <a:cs typeface="+mn-cs"/>
              </a:rPr>
              <a:t>Outbreak at a celebration</a:t>
            </a:r>
            <a:r>
              <a:rPr lang="en-US" sz="800" dirty="0">
                <a:latin typeface="+mn-lt"/>
              </a:rPr>
              <a: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(Use the following</a:t>
            </a:r>
            <a:r>
              <a:rPr lang="en-US" sz="800" b="0" kern="1200" baseline="0" dirty="0">
                <a:solidFill>
                  <a:schemeClr val="tx1"/>
                </a:solidFill>
                <a:effectLst/>
                <a:latin typeface="+mn-lt"/>
                <a:ea typeface="+mn-ea"/>
                <a:cs typeface="+mn-cs"/>
              </a:rPr>
              <a:t> information at your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local African community is holding a day of celebration following the wedding of two important members of the community with dozens of people participating.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day, many traditional dish and drinks are served, and the celebrations go on until the late hours of the night.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few hours into the party, one participant starts feeling headache and nausea but relates it to the alcohol drank during the reception.</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hour other participants feel ill with headache, nausea, dizziness and abdominal pain. Many of the people involved begin vomiting, experiencing </a:t>
            </a:r>
            <a:r>
              <a:rPr lang="en-US" sz="800" dirty="0" err="1">
                <a:effectLst/>
                <a:latin typeface="+mn-lt"/>
                <a:ea typeface="Calibri" panose="020F0502020204030204" pitchFamily="34" charset="0"/>
                <a:cs typeface="Times New Roman" panose="02020603050405020304" pitchFamily="18" charset="0"/>
              </a:rPr>
              <a:t>diarrhoea</a:t>
            </a:r>
            <a:r>
              <a:rPr lang="en-US" sz="800" dirty="0">
                <a:effectLst/>
                <a:latin typeface="+mn-lt"/>
                <a:ea typeface="Calibri" panose="020F0502020204030204" pitchFamily="34" charset="0"/>
                <a:cs typeface="Times New Roman" panose="02020603050405020304" pitchFamily="18" charset="0"/>
              </a:rPr>
              <a:t>, shortness of breath and rapid heart rates.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Alerted by the large number of people showing symptoms, the owner of the venue where the wedding is being held calls the emergency services asking for medical assistance.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When the FRs arrived on the scene they found at least 30 people presenting symptoms. The medical staff suspected the outbreak to be caused by food poisoning.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2 people died before being admitted to the hospital.</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Over the following hours more people presented the same symptoms and were admitted to the hospitals.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An investigation to determine the cause of the outbreak revealed that the outbreak resulted from consumption of a cassava dish made by combining hot water with cassava flour.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At this point of the scenario, disclose the results of the investigations reported below only if the trainees ask. Guide them to figure out the situation without providing them all the information</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implicated batch of cassava flour was traced back to the retailer of the owner of the venue.</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laboratory investigation found high levels of cyanogenic glycosides in the implicated cassava flour, meaning that the cassava was not properly treated.</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Cassava is an edible tuberous root that is resistant to drought, diseases, and pests, is a major source of carbohydrates in tropical areas. It is often made into flour, contains cyanogenic glycosides, which can result in fatal cyanide poisoning if not properly detoxified by soaking, drying, and scraping before being consumed.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Common immediate symptoms of cyanide poisoning are: Headache, Dizziness, Nausea and Vomiting, Weakness, Rapid breathing, Rapid heart rate and Restlessness. Large amount of cyanide can even lead to death.</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Cassava is exported in three forms: as a human food, as a starch, and as an animal feed ingredient. The cassava export markets are primarily Europe and North America, where the driving force appears to be the ethnic community. It is the second most widely grown and consumed food in Uganda after bananas, and a staple in the diet for a large part of the Uganda population. It is therefore likely that cassava is consumed during a celebration held by an African community living in Europe or North America.</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In this scenario it is important to consider the possibility that the cassava provided by the retailer of the owner of the venue was not treated properly on purpose, making this incident an intentional event.</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en-US" sz="800" kern="1200" baseline="0" dirty="0">
                <a:solidFill>
                  <a:schemeClr val="tx1"/>
                </a:solidFill>
                <a:effectLst/>
                <a:latin typeface="+mn-lt"/>
                <a:ea typeface="+mn-ea"/>
                <a:cs typeface="Times New Roman" panose="02020603050405020304" pitchFamily="18" charset="0"/>
              </a:rPr>
              <a:t>In this scenario, it is important to preserve the leftover food, the unused cassava flour, food containers, purchase receipts from the cassava retailer in order to perform the investigation aimed at discovering the causes of the accident and the origin of the cassava flour (It is not known if it was an erroneous processing of the cassava tubers or an intentional act; No hypothesis can be excluded).</a:t>
            </a:r>
          </a:p>
          <a:p>
            <a:pPr algn="just">
              <a:lnSpc>
                <a:spcPct val="107000"/>
              </a:lnSpc>
              <a:spcAft>
                <a:spcPts val="800"/>
              </a:spcAft>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role of the trainer is to direct the discussion towards</a:t>
            </a:r>
            <a:r>
              <a:rPr lang="en-US" sz="800" kern="1200" baseline="0" noProof="0" dirty="0">
                <a:solidFill>
                  <a:schemeClr val="tx1"/>
                </a:solidFill>
                <a:effectLst/>
                <a:latin typeface="+mn-lt"/>
                <a:ea typeface="+mn-ea"/>
                <a:cs typeface="+mn-cs"/>
              </a:rPr>
              <a:t> the definition of priorities on the scene concerning evidence preservation.</a:t>
            </a:r>
            <a:endParaRPr lang="en-US" sz="800" kern="1200" noProof="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19 </a:t>
            </a:r>
            <a:r>
              <a:rPr lang="en-GB" sz="800" b="0" kern="1200" dirty="0">
                <a:solidFill>
                  <a:schemeClr val="tx1"/>
                </a:solidFill>
                <a:effectLst/>
                <a:latin typeface="+mn-lt"/>
                <a:ea typeface="+mn-ea"/>
                <a:cs typeface="+mn-cs"/>
              </a:rPr>
              <a:t>Outbreak at a celebration</a:t>
            </a:r>
            <a:r>
              <a:rPr lang="en-US" sz="800" dirty="0">
                <a:latin typeface="+mn-lt"/>
              </a:rPr>
              <a:t>: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African wedding decorations &amp; Wedding food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https://pixabay.com/photos/wedding-guinea-conakry-decoration-4781928/,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https://pixabay.com/photos/african-food-wedding-love-date-3957740/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Both pictures are free use, </a:t>
            </a:r>
            <a:r>
              <a:rPr lang="en-GB" sz="800" b="0" kern="1200" dirty="0" err="1">
                <a:solidFill>
                  <a:schemeClr val="tx1"/>
                </a:solidFill>
                <a:effectLst/>
                <a:latin typeface="+mn-lt"/>
                <a:ea typeface="+mn-ea"/>
                <a:cs typeface="+mn-cs"/>
              </a:rPr>
              <a:t>Pixabay</a:t>
            </a:r>
            <a:r>
              <a:rPr lang="en-GB" sz="800" b="0" kern="1200" dirty="0">
                <a:solidFill>
                  <a:schemeClr val="tx1"/>
                </a:solidFill>
                <a:effectLst/>
                <a:latin typeface="+mn-lt"/>
                <a:ea typeface="+mn-ea"/>
                <a:cs typeface="+mn-cs"/>
              </a:rPr>
              <a:t> License</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5.2 Scenario 19 </a:t>
            </a:r>
            <a:r>
              <a:rPr lang="en-GB" sz="800" b="0" kern="1200" dirty="0">
                <a:solidFill>
                  <a:schemeClr val="tx1"/>
                </a:solidFill>
                <a:effectLst/>
                <a:latin typeface="+mn-lt"/>
                <a:ea typeface="+mn-ea"/>
                <a:cs typeface="+mn-cs"/>
              </a:rPr>
              <a:t>Outbreak at a celebration</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reflect on the acquired elements and tries to identify what in the scene can be considered as evidence, and consequently, which measures can be taken to preserve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As an example:</a:t>
            </a:r>
          </a:p>
          <a:p>
            <a:r>
              <a:rPr lang="en-US" sz="800" dirty="0"/>
              <a:t>a. Which</a:t>
            </a:r>
            <a:r>
              <a:rPr lang="en-US" sz="800" baseline="0" dirty="0"/>
              <a:t> kind of items you would consider forensic evidences on this scene</a:t>
            </a:r>
            <a:r>
              <a:rPr lang="en-US" sz="800" dirty="0"/>
              <a:t>?</a:t>
            </a:r>
          </a:p>
          <a:p>
            <a:r>
              <a:rPr lang="en-US" sz="800" dirty="0"/>
              <a:t>b.</a:t>
            </a:r>
            <a:r>
              <a:rPr lang="en-US" sz="800" baseline="0" dirty="0"/>
              <a:t> Do you have the possibility to preserve it?</a:t>
            </a:r>
          </a:p>
          <a:p>
            <a:r>
              <a:rPr lang="en-US" sz="800" baseline="0" dirty="0"/>
              <a:t>c. How would you do that?</a:t>
            </a:r>
          </a:p>
          <a:p>
            <a:r>
              <a:rPr lang="en-US" sz="800" baseline="0" dirty="0"/>
              <a:t>…</a:t>
            </a:r>
          </a:p>
          <a:p>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Calibri" panose="020F0502020204030204" pitchFamily="34" charset="0"/>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http://dx.doi.org/10.15585/mmwr.mm6813a3</a:t>
            </a:r>
            <a:endParaRPr lang="en-US" sz="1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p>
        </p:txBody>
      </p:sp>
    </p:spTree>
    <p:extLst>
      <p:ext uri="{BB962C8B-B14F-4D97-AF65-F5344CB8AC3E}">
        <p14:creationId xmlns:p14="http://schemas.microsoft.com/office/powerpoint/2010/main" val="241882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5.2P Forensic awareness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your work without forensic disruption of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5.2 Scenario 19 </a:t>
            </a:r>
            <a:r>
              <a:rPr lang="en-GB" sz="800" b="0" kern="1200" dirty="0">
                <a:solidFill>
                  <a:schemeClr val="tx1"/>
                </a:solidFill>
                <a:effectLst/>
                <a:latin typeface="+mn-lt"/>
                <a:ea typeface="+mn-ea"/>
                <a:cs typeface="+mn-cs"/>
              </a:rPr>
              <a:t>Outbreak at a celebration</a:t>
            </a:r>
            <a:r>
              <a:rPr lang="en-US" sz="800" b="0" kern="1200" dirty="0">
                <a:solidFill>
                  <a:schemeClr val="tx1"/>
                </a:solidFill>
                <a:effectLst/>
                <a:latin typeface="+mn-lt"/>
                <a:ea typeface="+mn-ea"/>
                <a:cs typeface="+mn-cs"/>
              </a:rPr>
              <a:t>: Forensic Evidence.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noProof="0" dirty="0">
                <a:solidFill>
                  <a:schemeClr val="tx1"/>
                </a:solidFill>
                <a:effectLst/>
                <a:latin typeface="+mn-lt"/>
                <a:ea typeface="+mn-ea"/>
                <a:cs typeface="+mn-cs"/>
              </a:rPr>
              <a:t>Instructions for the trainer:</a:t>
            </a:r>
            <a:r>
              <a:rPr lang="en-US" sz="800" b="1" kern="1200" baseline="0" noProof="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being aware of the development of the scenario, the trainer should facilitate the discussion with the trainees and focus on what they consider evidence, and how they plan to protect it.</a:t>
            </a:r>
          </a:p>
          <a:p>
            <a:r>
              <a:rPr lang="en-GB" sz="800" b="0" kern="1200" baseline="0" dirty="0">
                <a:solidFill>
                  <a:schemeClr val="tx1"/>
                </a:solidFill>
                <a:effectLst/>
                <a:latin typeface="+mn-lt"/>
                <a:ea typeface="+mn-ea"/>
                <a:cs typeface="+mn-cs"/>
              </a:rPr>
              <a:t>e.g. :</a:t>
            </a:r>
          </a:p>
          <a:p>
            <a:pPr marL="171450" indent="-171450">
              <a:buFontTx/>
              <a:buChar char="-"/>
            </a:pPr>
            <a:r>
              <a:rPr lang="en-GB" sz="800" b="0" kern="1200" baseline="0" dirty="0">
                <a:solidFill>
                  <a:schemeClr val="tx1"/>
                </a:solidFill>
                <a:effectLst/>
                <a:latin typeface="+mn-lt"/>
                <a:ea typeface="+mn-ea"/>
                <a:cs typeface="+mn-cs"/>
              </a:rPr>
              <a:t>Food containers and kitchenware are relevant evidence. It should be avoided that decontamination procedures disrupt the information they can provide.</a:t>
            </a:r>
          </a:p>
          <a:p>
            <a:pPr marL="171450" indent="-171450">
              <a:buFontTx/>
              <a:buChar char="-"/>
            </a:pPr>
            <a:r>
              <a:rPr lang="en-GB" sz="800" b="0" kern="1200" baseline="0" dirty="0">
                <a:solidFill>
                  <a:schemeClr val="tx1"/>
                </a:solidFill>
                <a:effectLst/>
                <a:latin typeface="+mn-lt"/>
                <a:ea typeface="+mn-ea"/>
                <a:cs typeface="+mn-cs"/>
              </a:rPr>
              <a:t>Food leftovers and unused cassava flour should be analysed.</a:t>
            </a:r>
          </a:p>
          <a:p>
            <a:pPr marL="171450" indent="-171450">
              <a:buFontTx/>
              <a:buChar char="-"/>
            </a:pPr>
            <a:r>
              <a:rPr lang="en-GB" sz="800" b="0" kern="1200" baseline="0" dirty="0">
                <a:solidFill>
                  <a:schemeClr val="tx1"/>
                </a:solidFill>
                <a:effectLst/>
                <a:latin typeface="+mn-lt"/>
                <a:ea typeface="+mn-ea"/>
                <a:cs typeface="+mn-cs"/>
              </a:rPr>
              <a:t>Purchase receipt should be considered, and the origin of the cassava flour must be investigated.</a:t>
            </a:r>
          </a:p>
          <a:p>
            <a:pPr marL="171450" indent="-171450">
              <a:buFontTx/>
              <a:buChar char="-"/>
            </a:pPr>
            <a:r>
              <a:rPr lang="en-GB" sz="800" b="0" kern="1200" baseline="0" dirty="0">
                <a:solidFill>
                  <a:schemeClr val="tx1"/>
                </a:solidFill>
                <a:effectLst/>
                <a:latin typeface="+mn-lt"/>
                <a:ea typeface="+mn-ea"/>
                <a:cs typeface="+mn-cs"/>
              </a:rPr>
              <a:t>Writings and labels may be damaged by decontamination, at least images should be collected if possible.</a:t>
            </a:r>
          </a:p>
          <a:p>
            <a:pPr marL="171450" indent="-171450">
              <a:buFontTx/>
              <a:buChar char="-"/>
            </a:pPr>
            <a:r>
              <a:rPr lang="en-GB" sz="800" b="0" kern="1200" baseline="0" dirty="0">
                <a:solidFill>
                  <a:schemeClr val="tx1"/>
                </a:solidFill>
                <a:effectLst/>
                <a:latin typeface="+mn-lt"/>
                <a:ea typeface="+mn-ea"/>
                <a:cs typeface="+mn-cs"/>
              </a:rPr>
              <a:t>Investigation on the causes of the accident and the possibility of an act of terrorism/revenge should be carried out.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19 </a:t>
            </a:r>
            <a:r>
              <a:rPr lang="en-GB" sz="800" b="0" kern="1200" dirty="0">
                <a:solidFill>
                  <a:schemeClr val="tx1"/>
                </a:solidFill>
                <a:effectLst/>
                <a:latin typeface="+mn-lt"/>
                <a:ea typeface="+mn-ea"/>
                <a:cs typeface="+mn-cs"/>
              </a:rPr>
              <a:t>Outbreak at a celebration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local African community is holding a day of celebration following the wedding of two important members of the community with dozens of people participating.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day, many traditional dish and drinks are served, and the celebrations go on until the late hours of the night.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few hours into the party, one participant starts feeling headache and nausea but relates it to the alcohol drank during the reception.</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hour other participants feel ill with headache, nausea, dizziness and abdominal pain. Many of the people involved begin vomiting, experiencing </a:t>
            </a:r>
            <a:r>
              <a:rPr lang="en-US" sz="800" dirty="0" err="1">
                <a:effectLst/>
                <a:latin typeface="+mn-lt"/>
                <a:ea typeface="Calibri" panose="020F0502020204030204" pitchFamily="34" charset="0"/>
                <a:cs typeface="Times New Roman" panose="02020603050405020304" pitchFamily="18" charset="0"/>
              </a:rPr>
              <a:t>diarrhoea</a:t>
            </a:r>
            <a:r>
              <a:rPr lang="en-US" sz="800" dirty="0">
                <a:effectLst/>
                <a:latin typeface="+mn-lt"/>
                <a:ea typeface="Calibri" panose="020F0502020204030204" pitchFamily="34" charset="0"/>
                <a:cs typeface="Times New Roman" panose="02020603050405020304" pitchFamily="18" charset="0"/>
              </a:rPr>
              <a:t>, shortness of breath and rapid heart rates.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Alerted by the large number of people showing symptoms, the owner of the venue where the wedding is being held calls the emergency services asking for medical assistance.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When the FRs arrived on the scene they found at least 30 people presenting symptoms. The medical staff suspected the outbreak to be caused by food poisoning.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the following information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2 people died before being admitted to the hospital.</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Over the following hours more people presented the same symptoms and were admitted to the hospitals.</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Triage and treatment.</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 the first responders should be able to identify the accident as a serious food poisoning.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Cassava is an edible tuberous root that is resistant to drought, diseases, and pests, is a major source of carbohydrates in tropical areas. It is often made into flour, contains cyanogenic glycosides, which can result in fatal cyanide poisoning if not properly detoxified by soaking, drying, and scraping before being consumed.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Common immediate symptoms of cyanide poisoning are: Headache, Dizziness, Nausea and Vomiting, Weakness, Rapid breathing, Rapid heart rate and Restlessness. Large amount of cyanide can even lead to death. </a:t>
            </a:r>
            <a:r>
              <a:rPr lang="en-GB" sz="800" kern="1200" dirty="0">
                <a:solidFill>
                  <a:srgbClr val="000000"/>
                </a:solidFill>
                <a:effectLst/>
                <a:latin typeface="+mn-lt"/>
                <a:ea typeface="Times New Roman" panose="02020603050405020304" pitchFamily="18" charset="0"/>
                <a:cs typeface="Times New Roman" panose="02020603050405020304" pitchFamily="18" charset="0"/>
              </a:rPr>
              <a:t>S</a:t>
            </a:r>
            <a:r>
              <a:rPr lang="en-GB" sz="800" dirty="0">
                <a:effectLst/>
                <a:latin typeface="+mn-lt"/>
                <a:ea typeface="Calibri" panose="020F0502020204030204" pitchFamily="34" charset="0"/>
                <a:cs typeface="Times New Roman" panose="02020603050405020304" pitchFamily="18" charset="0"/>
              </a:rPr>
              <a:t>howing these signs and symptoms does not necessarily mean that a person has been exposed to cyanide. </a:t>
            </a:r>
            <a:r>
              <a:rPr lang="en-US" sz="800" dirty="0">
                <a:effectLst/>
                <a:latin typeface="+mn-lt"/>
                <a:ea typeface="Calibri" panose="020F0502020204030204" pitchFamily="34" charset="0"/>
                <a:cs typeface="Times New Roman" panose="02020603050405020304" pitchFamily="18" charset="0"/>
              </a:rPr>
              <a:t>Ingested cyanide may allow a few hours to a couple of days for treatment. Emergency medical attention is critical. Lethal dose depends on the exact compound and several other factors. As a rough estimate, about half a gram of ingested cyanide will kill a 75kg adult.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Cassava is exported in three forms: as a human food, as a starch, and as an animal feed ingredient. The cassava export markets are primarily Europe and North America, where the driving force appears to be the ethnic community. It is the second most widely grown and consumed food in Uganda after bananas, and a staple in the diet for a large part of the Uganda population. It is therefore likely that cassava is consumed during a celebration held by an African community living in Europe or North America.</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Although the cyanogenic content of sweet cassava is substantially less than that of wild cultivars (up to 100 ppm), the sweet cassava cultivars still require detoxification before they are consumed; this involves peeling the tubers, soaking them in water for 4–6 days, and sun-drying or roasting them. The outer layer is then scraped off and the remainder ground into flour. This process promotes enzymatic degradation of cyanogenic glycosides. If the soaking or drying time is too short, enzymatic degradation will be inadequate, and cyanogenic glycosides remain high.</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https://emergency.cdc.gov/agent/cyanide/basics/facts.asp</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https://www.thoughtco.com/overview-of-cyanide-poison-609287</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6"/>
              </a:rPr>
              <a:t>https://www.ncbi.nlm.nih.gov/books/NBK507796/</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19 </a:t>
            </a:r>
            <a:r>
              <a:rPr lang="en-GB" sz="800" b="0" kern="1200" dirty="0">
                <a:solidFill>
                  <a:schemeClr val="tx1"/>
                </a:solidFill>
                <a:effectLst/>
                <a:latin typeface="+mn-lt"/>
                <a:ea typeface="+mn-ea"/>
                <a:cs typeface="+mn-cs"/>
              </a:rPr>
              <a:t>Outbreak at a celebration</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Openly discuss with trainees presented discussion scenario. Direct their answers in order to obtain proper answers.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African wedding decorations &amp; Wedding food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https://pixabay.com/photos/wedding-guinea-conakry-decoration-4781928/,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https://pixabay.com/photos/african-food-wedding-love-date-3957740/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Both pictures are free use, </a:t>
            </a:r>
            <a:r>
              <a:rPr lang="en-GB" sz="800" b="0" kern="1200" dirty="0" err="1">
                <a:solidFill>
                  <a:schemeClr val="tx1"/>
                </a:solidFill>
                <a:effectLst/>
                <a:latin typeface="+mn-lt"/>
                <a:ea typeface="+mn-ea"/>
                <a:cs typeface="+mn-cs"/>
              </a:rPr>
              <a:t>Pixabay</a:t>
            </a:r>
            <a:r>
              <a:rPr lang="en-GB" sz="800" b="0" kern="1200" dirty="0">
                <a:solidFill>
                  <a:schemeClr val="tx1"/>
                </a:solidFill>
                <a:effectLst/>
                <a:latin typeface="+mn-lt"/>
                <a:ea typeface="+mn-ea"/>
                <a:cs typeface="+mn-cs"/>
              </a:rPr>
              <a:t> License</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19 </a:t>
            </a:r>
            <a:r>
              <a:rPr lang="en-GB" sz="800" b="0" kern="1200" dirty="0">
                <a:solidFill>
                  <a:schemeClr val="tx1"/>
                </a:solidFill>
                <a:effectLst/>
                <a:latin typeface="+mn-lt"/>
                <a:ea typeface="+mn-ea"/>
                <a:cs typeface="+mn-cs"/>
              </a:rPr>
              <a:t>Outbreak at a celebration</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assessment and the following actions to take.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kern="1200" baseline="0" dirty="0">
                <a:solidFill>
                  <a:schemeClr val="tx1"/>
                </a:solidFill>
                <a:effectLst/>
                <a:latin typeface="+mn-lt"/>
                <a:ea typeface="+mn-ea"/>
                <a:cs typeface="+mn-cs"/>
              </a:rPr>
              <a:t>Being aware of the development of the scenario, the trainer should facilitate the discussion with the trainees.</a:t>
            </a:r>
          </a:p>
          <a:p>
            <a:r>
              <a:rPr lang="en-US" sz="800" kern="1200" dirty="0">
                <a:solidFill>
                  <a:schemeClr val="tx1"/>
                </a:solidFill>
                <a:effectLst/>
                <a:latin typeface="+mn-lt"/>
                <a:ea typeface="+mn-ea"/>
                <a:cs typeface="+mn-cs"/>
              </a:rPr>
              <a:t>This scenario evolves as described in the previous two slides.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Cassava is an edible tuberous root that is resistant to drought, diseases, and pests, is a major source of carbohydrates in tropical areas. It is often made into flour, contains cyanogenic glycosides, which can result in fatal cyanide poisoning if not properly detoxified by soaking, drying, and scraping before being consumed.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Common immediate symptoms of cyanide poisoning are: Headache, Dizziness, Nausea and Vomiting, Weakness, Rapid breathing, Rapid heart rate and Restlessness. Large amount of cyanide can even lead to death.</a:t>
            </a:r>
            <a:r>
              <a:rPr lang="en-US" sz="800" kern="1200" dirty="0">
                <a:solidFill>
                  <a:srgbClr val="000000"/>
                </a:solidFill>
                <a:effectLst/>
                <a:latin typeface="+mn-lt"/>
                <a:ea typeface="Times New Roman" panose="02020603050405020304" pitchFamily="18" charset="0"/>
                <a:cs typeface="Times New Roman" panose="02020603050405020304" pitchFamily="18" charset="0"/>
              </a:rPr>
              <a:t> </a:t>
            </a:r>
            <a:r>
              <a:rPr lang="en-GB" sz="800" kern="1200" dirty="0">
                <a:solidFill>
                  <a:srgbClr val="000000"/>
                </a:solidFill>
                <a:effectLst/>
                <a:latin typeface="+mn-lt"/>
                <a:ea typeface="Times New Roman" panose="02020603050405020304" pitchFamily="18" charset="0"/>
                <a:cs typeface="Times New Roman" panose="02020603050405020304" pitchFamily="18" charset="0"/>
              </a:rPr>
              <a:t>S</a:t>
            </a:r>
            <a:r>
              <a:rPr lang="en-GB" sz="800" dirty="0">
                <a:effectLst/>
                <a:latin typeface="+mn-lt"/>
                <a:ea typeface="Calibri" panose="020F0502020204030204" pitchFamily="34" charset="0"/>
                <a:cs typeface="Times New Roman" panose="02020603050405020304" pitchFamily="18" charset="0"/>
              </a:rPr>
              <a:t>howing these signs and symptoms does not necessarily mean that a person has been exposed to cyanide. </a:t>
            </a:r>
            <a:r>
              <a:rPr lang="en-US" sz="800" dirty="0">
                <a:effectLst/>
                <a:latin typeface="+mn-lt"/>
                <a:ea typeface="Calibri" panose="020F0502020204030204" pitchFamily="34" charset="0"/>
                <a:cs typeface="Times New Roman" panose="02020603050405020304" pitchFamily="18" charset="0"/>
              </a:rPr>
              <a:t>Ingested cyanide may allow a few hours to a couple of days for treatment. Emergency medical attention is critical. Lethal dose depends on the exact compound and several other factors. As a rough estimate, about half a gram of ingested cyanide will kill a 75kg adult.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Cassava is exported in three forms: as a human food, as a starch, and as an animal feed ingredient. The cassava export markets are primarily Europe and North America, where the driving force appears to be the ethnic community. It is the second most widely grown and consumed food in Uganda after bananas, and a staple in the diet for a large part of the Uganda population. It is therefore likely that cassava is consumed during a celebration held by an African community living in Europe or North America.</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Although the cyanogenic content of sweet cassava is substantially less than that of wild cultivars (up to 100 ppm), the sweet cassava cultivars still require detoxification before they are consumed; this involves peeling the tubers, soaking them in water for 4–6 days, and sun-drying or roasting them. The outer layer is then scraped off and the remainder ground into flour. This process promotes enzymatic degradation of cyanogenic glycosides. If the soaking or drying time is too short, enzymatic degradation will be inadequate, and cyanogenic glycosides remain high.</a:t>
            </a:r>
          </a:p>
          <a:p>
            <a:endParaRPr lang="en-US" sz="800" kern="1200" dirty="0">
              <a:solidFill>
                <a:schemeClr val="tx1"/>
              </a:solidFill>
              <a:effectLst/>
              <a:latin typeface="+mn-lt"/>
              <a:ea typeface="+mn-ea"/>
              <a:cs typeface="+mn-cs"/>
            </a:endParaRPr>
          </a:p>
          <a:p>
            <a:r>
              <a:rPr lang="en-US" sz="800" kern="1200" baseline="0" dirty="0">
                <a:solidFill>
                  <a:schemeClr val="tx1"/>
                </a:solidFill>
                <a:effectLst/>
                <a:latin typeface="+mn-lt"/>
                <a:ea typeface="+mn-ea"/>
                <a:cs typeface="+mn-cs"/>
              </a:rPr>
              <a:t>Discuss with trainees the risk connected with this scenario and possible treatments for the employees exposed to chlorine.</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trainer should address directly to trainees and ask questions. The best possible option is that the trainees will answer correctly, and they can back up with arguments their thesis. The role of the trainer is to direct the discussion to the proper answer.</a:t>
            </a:r>
          </a:p>
          <a:p>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additional questions:</a:t>
            </a:r>
          </a:p>
          <a:p>
            <a:r>
              <a:rPr lang="en-US" sz="800" dirty="0">
                <a:latin typeface="+mn-lt"/>
              </a:rPr>
              <a:t>a. Do you think it is necessary to protect yourself first?</a:t>
            </a:r>
          </a:p>
          <a:p>
            <a:r>
              <a:rPr lang="en-US" sz="800" dirty="0">
                <a:latin typeface="+mn-lt"/>
              </a:rPr>
              <a:t>b. Can it be a CBRN scene?</a:t>
            </a:r>
          </a:p>
          <a:p>
            <a:r>
              <a:rPr lang="en-US" sz="800" kern="1200" noProof="0" dirty="0">
                <a:solidFill>
                  <a:schemeClr val="tx1"/>
                </a:solidFill>
                <a:effectLst/>
                <a:latin typeface="+mn-lt"/>
                <a:ea typeface="+mn-ea"/>
                <a:cs typeface="+mn-cs"/>
              </a:rPr>
              <a:t>c. What risks could be associated with this scenario?</a:t>
            </a:r>
          </a:p>
          <a:p>
            <a:r>
              <a:rPr lang="en-US" sz="800" kern="1200" noProof="0" dirty="0">
                <a:solidFill>
                  <a:schemeClr val="tx1"/>
                </a:solidFill>
                <a:effectLst/>
                <a:latin typeface="+mn-lt"/>
                <a:ea typeface="+mn-ea"/>
                <a:cs typeface="+mn-cs"/>
              </a:rPr>
              <a:t>d. What are the likely route of exposure?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https://emergency.cdc.gov/agent/cyanide/basics/facts.asp</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https://www.thoughtco.com/overview-of-cyanide-poison-609287</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6"/>
              </a:rPr>
              <a:t>https://www.ncbi.nlm.nih.gov/books/NBK507796/</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19 </a:t>
            </a:r>
            <a:r>
              <a:rPr lang="en-GB" sz="800" b="0" kern="1200" dirty="0">
                <a:solidFill>
                  <a:schemeClr val="tx1"/>
                </a:solidFill>
                <a:effectLst/>
                <a:latin typeface="+mn-lt"/>
                <a:ea typeface="+mn-ea"/>
                <a:cs typeface="+mn-cs"/>
              </a:rPr>
              <a:t>Outbreak at a celebration</a:t>
            </a:r>
            <a:r>
              <a:rPr lang="en-US" sz="800" b="0" kern="1200" dirty="0">
                <a:solidFill>
                  <a:schemeClr val="tx1"/>
                </a:solidFill>
                <a:effectLst/>
                <a:latin typeface="+mn-lt"/>
                <a:ea typeface="+mn-ea"/>
                <a:cs typeface="+mn-cs"/>
              </a:rPr>
              <a:t>: Casualty #1</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GREEN (minimal)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https://emergency.cdc.gov/agent/cyanide/basics/facts.asp</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https://www.thoughtco.com/overview-of-cyanide-poison-609287</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6"/>
              </a:rPr>
              <a:t>https://www.ncbi.nlm.nih.gov/books/NBK507796/</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latin typeface="+mn-lt"/>
            </a:endParaRPr>
          </a:p>
        </p:txBody>
      </p:sp>
    </p:spTree>
    <p:extLst>
      <p:ext uri="{BB962C8B-B14F-4D97-AF65-F5344CB8AC3E}">
        <p14:creationId xmlns:p14="http://schemas.microsoft.com/office/powerpoint/2010/main" val="1815698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19 </a:t>
            </a:r>
            <a:r>
              <a:rPr lang="en-GB" sz="800" b="0" kern="1200" dirty="0">
                <a:solidFill>
                  <a:schemeClr val="tx1"/>
                </a:solidFill>
                <a:effectLst/>
                <a:latin typeface="+mn-lt"/>
                <a:ea typeface="+mn-ea"/>
                <a:cs typeface="+mn-cs"/>
              </a:rPr>
              <a:t>Outbreak at a celebration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local African community is holding a day of celebration following the wedding of two important members of the community with dozens of people participating.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day, many traditional dish and drinks are served, and the celebrations go on until the late hours of the night.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few hours into the party, one participant starts feeling headache and nausea but relates it to the alcohol drank during the reception.</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hour other participants feel ill with headache, nausea, dizziness and abdominal pain. Many of the people involved begin vomiting, experiencing </a:t>
            </a:r>
            <a:r>
              <a:rPr lang="en-US" sz="800" dirty="0" err="1">
                <a:effectLst/>
                <a:latin typeface="+mn-lt"/>
                <a:ea typeface="Calibri" panose="020F0502020204030204" pitchFamily="34" charset="0"/>
                <a:cs typeface="Times New Roman" panose="02020603050405020304" pitchFamily="18" charset="0"/>
              </a:rPr>
              <a:t>diarrhoea</a:t>
            </a:r>
            <a:r>
              <a:rPr lang="en-US" sz="800" dirty="0">
                <a:effectLst/>
                <a:latin typeface="+mn-lt"/>
                <a:ea typeface="Calibri" panose="020F0502020204030204" pitchFamily="34" charset="0"/>
                <a:cs typeface="Times New Roman" panose="02020603050405020304" pitchFamily="18" charset="0"/>
              </a:rPr>
              <a:t>, shortness of breath and rapid heart rates.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Alerted by the large number of people showing symptoms, the owner of the venue where the wedding is being held calls the emergency services asking for medical assistance.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the cause of the outbreak, which is explained below,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When the FRs arrived on the scene they found at least 30 people presenting symptoms. The medical staff suspected the outbreak to be caused by food poisoning. </a:t>
            </a:r>
          </a:p>
          <a:p>
            <a:r>
              <a:rPr lang="en-US" sz="800" dirty="0">
                <a:effectLst/>
                <a:latin typeface="+mn-lt"/>
                <a:ea typeface="Calibri" panose="020F0502020204030204" pitchFamily="34" charset="0"/>
                <a:cs typeface="Times New Roman" panose="02020603050405020304" pitchFamily="18" charset="0"/>
              </a:rPr>
              <a:t>An investigation to determine the cause of the outbreak revealed that the outbreak resulted from consumption of a cassava dish made by combining hot water with cassava flour. </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serious food poisoning.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Cassava is an edible tuberous root that is resistant to drought, diseases, and pests, is a major source of carbohydrates in tropical areas. It is often made into flour, contains cyanogenic glycosides, which can result in fatal cyanide poisoning if not properly detoxified by soaking, drying, and scraping before being consumed.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Common immediate symptoms of cyanide poisoning are: Headache, Dizziness, Nausea and Vomiting, Weakness, Rapid breathing, Rapid heart rate and Restlessness. Large amount of cyanide can even lead to death. </a:t>
            </a:r>
            <a:r>
              <a:rPr lang="en-GB" sz="800" kern="1200" dirty="0">
                <a:solidFill>
                  <a:srgbClr val="000000"/>
                </a:solidFill>
                <a:effectLst/>
                <a:latin typeface="+mn-lt"/>
                <a:ea typeface="Times New Roman" panose="02020603050405020304" pitchFamily="18" charset="0"/>
                <a:cs typeface="Times New Roman" panose="02020603050405020304" pitchFamily="18" charset="0"/>
              </a:rPr>
              <a:t>S</a:t>
            </a:r>
            <a:r>
              <a:rPr lang="en-GB" sz="800" dirty="0">
                <a:effectLst/>
                <a:latin typeface="+mn-lt"/>
                <a:ea typeface="Calibri" panose="020F0502020204030204" pitchFamily="34" charset="0"/>
                <a:cs typeface="Times New Roman" panose="02020603050405020304" pitchFamily="18" charset="0"/>
              </a:rPr>
              <a:t>howing these signs and symptoms does not necessarily mean that a person has been exposed to cyanide.</a:t>
            </a:r>
            <a:endParaRPr lang="en-US" sz="800" dirty="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Cassava is exported in three forms: as a human food, as a starch, and as an animal feed ingredient. The cassava export markets are primarily Europe and North America, where the driving force appears to be the ethnic community. It is the second most widely grown and consumed food in Uganda after bananas, and a staple in the diet for a large part of the Uganda population. It is therefore likely that cassava is consumed during a celebration held by an African community living in Europe or North America.</a:t>
            </a:r>
          </a:p>
          <a:p>
            <a:endParaRPr lang="en-US" sz="800" b="0" kern="1200" baseline="0" dirty="0">
              <a:solidFill>
                <a:schemeClr val="tx1"/>
              </a:solidFill>
              <a:effectLst/>
              <a:latin typeface="+mn-lt"/>
              <a:ea typeface="+mn-ea"/>
              <a:cs typeface="Times New Roman" panose="02020603050405020304" pitchFamily="18" charset="0"/>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First alert, establish if this could be a CBRN scenario by asking the right questions.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is to be shared among caller, dispatch officer and chain of command.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19 </a:t>
            </a:r>
            <a:r>
              <a:rPr lang="en-GB" sz="800" b="0" kern="1200" dirty="0">
                <a:solidFill>
                  <a:schemeClr val="tx1"/>
                </a:solidFill>
                <a:effectLst/>
                <a:latin typeface="+mn-lt"/>
                <a:ea typeface="+mn-ea"/>
                <a:cs typeface="+mn-cs"/>
              </a:rPr>
              <a:t>Outbreak at a celebration</a:t>
            </a:r>
            <a:r>
              <a:rPr lang="en-US" sz="800" b="0" kern="1200" dirty="0">
                <a:solidFill>
                  <a:schemeClr val="tx1"/>
                </a:solidFill>
                <a:effectLst/>
                <a:latin typeface="+mn-lt"/>
                <a:ea typeface="+mn-ea"/>
                <a:cs typeface="+mn-cs"/>
              </a:rPr>
              <a:t>: Casualty #2</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RED (immediate)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RED</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https://emergency.cdc.gov/agent/cyanide/basics/facts.asp</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https://www.thoughtco.com/overview-of-cyanide-poison-609287</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6"/>
              </a:rPr>
              <a:t>https://www.ncbi.nlm.nih.gov/books/NBK507796/</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714667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19 </a:t>
            </a:r>
            <a:r>
              <a:rPr lang="en-GB" sz="800" b="0" kern="1200" dirty="0">
                <a:solidFill>
                  <a:schemeClr val="tx1"/>
                </a:solidFill>
                <a:effectLst/>
                <a:latin typeface="+mn-lt"/>
                <a:ea typeface="+mn-ea"/>
                <a:cs typeface="+mn-cs"/>
              </a:rPr>
              <a:t>Outbreak at a celebration</a:t>
            </a:r>
            <a:r>
              <a:rPr lang="en-US" sz="800" b="0" kern="1200" dirty="0">
                <a:solidFill>
                  <a:schemeClr val="tx1"/>
                </a:solidFill>
                <a:effectLst/>
                <a:latin typeface="+mn-lt"/>
                <a:ea typeface="+mn-ea"/>
                <a:cs typeface="+mn-cs"/>
              </a:rPr>
              <a:t>: Casualty #</a:t>
            </a:r>
            <a:r>
              <a:rPr lang="pl-PL" sz="800" b="0" kern="1200" dirty="0">
                <a:solidFill>
                  <a:schemeClr val="tx1"/>
                </a:solidFill>
                <a:effectLst/>
                <a:latin typeface="+mn-lt"/>
                <a:ea typeface="+mn-ea"/>
                <a:cs typeface="+mn-cs"/>
              </a:rPr>
              <a:t>3</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BLACK (dead)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BLACK</a:t>
            </a:r>
            <a:r>
              <a:rPr lang="en-US" sz="800" kern="1200" dirty="0">
                <a:solidFill>
                  <a:schemeClr val="tx1"/>
                </a:solidFill>
                <a:effectLst/>
                <a:latin typeface="+mn-lt"/>
                <a:ea typeface="+mn-ea"/>
                <a:cs typeface="+mn-cs"/>
              </a:rPr>
              <a:t> color.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https://emergency.cdc.gov/agent/cyanide/basics/facts.asp</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https://www.thoughtco.com/overview-of-cyanide-poison-609287</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6"/>
              </a:rPr>
              <a:t>https://www.ncbi.nlm.nih.gov/books/NBK507796/</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227418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5.6P Scenario discussions: Treatment methods of patients involved in a CBRN incident </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apply </a:t>
            </a:r>
            <a:r>
              <a:rPr kumimoji="0" lang="en-US" sz="800" b="0" i="0" u="none" strike="noStrike" kern="1200" cap="none" spc="0" normalizeH="0" baseline="0" noProof="0" dirty="0">
                <a:ln>
                  <a:noFill/>
                </a:ln>
                <a:solidFill>
                  <a:prstClr val="black"/>
                </a:solidFill>
                <a:effectLst/>
                <a:uLnTx/>
                <a:uFillTx/>
                <a:latin typeface="+mn-lt"/>
                <a:ea typeface="+mn-ea"/>
                <a:cs typeface="+mn-cs"/>
              </a:rPr>
              <a:t>appropriate medical care towards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5.6 Scenario 19 </a:t>
            </a:r>
            <a:r>
              <a:rPr lang="en-GB" sz="800" b="0" kern="1200" dirty="0">
                <a:solidFill>
                  <a:schemeClr val="tx1"/>
                </a:solidFill>
                <a:effectLst/>
                <a:latin typeface="+mn-lt"/>
                <a:ea typeface="+mn-ea"/>
                <a:cs typeface="+mn-cs"/>
              </a:rPr>
              <a:t>Outbreak at a celebration</a:t>
            </a:r>
            <a:r>
              <a:rPr lang="en-US" sz="800" b="0" kern="1200" dirty="0">
                <a:solidFill>
                  <a:schemeClr val="tx1"/>
                </a:solidFill>
                <a:effectLst/>
                <a:latin typeface="+mn-lt"/>
                <a:ea typeface="+mn-ea"/>
                <a:cs typeface="+mn-cs"/>
              </a:rPr>
              <a:t>: Casualty #</a:t>
            </a:r>
            <a:r>
              <a:rPr lang="pl-PL" sz="800" b="0" kern="1200" dirty="0">
                <a:solidFill>
                  <a:schemeClr val="tx1"/>
                </a:solidFill>
                <a:effectLst/>
                <a:latin typeface="+mn-lt"/>
                <a:ea typeface="+mn-ea"/>
                <a:cs typeface="+mn-cs"/>
              </a:rPr>
              <a:t>4</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should use their knowledge to assess the status of the casualties, perform triage and propose the necessary actions or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Openly discuss with trainees presented the discussion scenario. Direct their answers in order to obtain proper answers.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 should lead the trainees to perform a first triage of the casualty and to propose possible actions to be undertaken and possible treatment for the casualties, based on the information provided on the status of the casualty.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providing some more input on the development of the scenario, if needed.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provided symptoms categorized the patient to the </a:t>
            </a:r>
            <a:r>
              <a:rPr lang="en-US" sz="800" b="1" kern="1200" dirty="0">
                <a:solidFill>
                  <a:schemeClr val="tx1"/>
                </a:solidFill>
                <a:effectLst/>
                <a:latin typeface="+mn-lt"/>
                <a:ea typeface="+mn-ea"/>
                <a:cs typeface="+mn-cs"/>
              </a:rPr>
              <a:t>GREEN (minimal) </a:t>
            </a:r>
            <a:r>
              <a:rPr lang="en-US" sz="800" kern="1200" dirty="0">
                <a:solidFill>
                  <a:schemeClr val="tx1"/>
                </a:solidFill>
                <a:effectLst/>
                <a:latin typeface="+mn-lt"/>
                <a:ea typeface="+mn-ea"/>
                <a:cs typeface="+mn-cs"/>
              </a:rPr>
              <a:t>category. According to triage procedure, the victim should be marked by </a:t>
            </a:r>
            <a:r>
              <a:rPr lang="en-US" sz="800" b="1" kern="1200" dirty="0">
                <a:solidFill>
                  <a:schemeClr val="tx1"/>
                </a:solidFill>
                <a:effectLst/>
                <a:latin typeface="+mn-lt"/>
                <a:ea typeface="+mn-ea"/>
                <a:cs typeface="+mn-cs"/>
              </a:rPr>
              <a:t>GREEN</a:t>
            </a:r>
            <a:r>
              <a:rPr lang="en-US" sz="800" kern="1200" dirty="0">
                <a:solidFill>
                  <a:schemeClr val="tx1"/>
                </a:solidFill>
                <a:effectLst/>
                <a:latin typeface="+mn-lt"/>
                <a:ea typeface="+mn-ea"/>
                <a:cs typeface="+mn-cs"/>
              </a:rPr>
              <a:t> color.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https://emergency.cdc.gov/agent/cyanide/basics/facts.asp</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https://www.thoughtco.com/overview-of-cyanide-poison-609287</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6"/>
              </a:rPr>
              <a:t>https://www.ncbi.nlm.nih.gov/books/NBK507796/</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404816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19 Emergency call – </a:t>
            </a:r>
            <a:r>
              <a:rPr lang="en-GB" sz="800" b="0" kern="1200" dirty="0">
                <a:solidFill>
                  <a:schemeClr val="tx1"/>
                </a:solidFill>
                <a:effectLst/>
                <a:latin typeface="+mn-lt"/>
                <a:ea typeface="+mn-ea"/>
                <a:cs typeface="+mn-cs"/>
              </a:rPr>
              <a:t>Outbreak at a celebration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Introduce</a:t>
            </a:r>
            <a:r>
              <a:rPr lang="en-US" sz="800" b="0" kern="1200" baseline="0" dirty="0">
                <a:solidFill>
                  <a:schemeClr val="tx1"/>
                </a:solidFill>
                <a:effectLst/>
                <a:latin typeface="+mn-lt"/>
                <a:ea typeface="+mn-ea"/>
                <a:cs typeface="+mn-cs"/>
              </a:rPr>
              <a:t> the exercise.</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19 Emergency call – </a:t>
            </a:r>
            <a:r>
              <a:rPr lang="en-GB" sz="800" b="0" kern="1200" dirty="0">
                <a:solidFill>
                  <a:schemeClr val="tx1"/>
                </a:solidFill>
                <a:effectLst/>
                <a:latin typeface="+mn-lt"/>
                <a:ea typeface="+mn-ea"/>
                <a:cs typeface="+mn-cs"/>
              </a:rPr>
              <a:t>Outbreak at a celebration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collects first generic element on the emergency call</a:t>
            </a: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The</a:t>
            </a:r>
            <a:r>
              <a:rPr lang="en-US" sz="800" b="0" kern="1200" baseline="0" dirty="0">
                <a:solidFill>
                  <a:schemeClr val="tx1"/>
                </a:solidFill>
                <a:effectLst/>
                <a:latin typeface="+mn-lt"/>
                <a:ea typeface="+mn-ea"/>
                <a:cs typeface="+mn-cs"/>
              </a:rPr>
              <a:t> following is a scenario description that the trainer can use to facilitate the discussion while the trainees are replying to the questions in slides 6.1_19_a and 6.1_19_b (Training Option 1) or can be used when playing as the one who performs the emergency call (Training Option 2).</a:t>
            </a:r>
          </a:p>
          <a:p>
            <a:endParaRPr lang="en-US" sz="800" b="0" kern="120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local African community is holding a day of celebration following the wedding of two important members of the community with dozens of people participating.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day, many traditional dish and drinks are served, and the celebrations go on until the late hours of the night.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few hours into the party, one participant starts feeling headache and nausea but relates it to the alcohol drank during the reception.</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hour other participants feel ill with headache, nausea, dizziness and abdominal pain. Many of the people involved begin vomiting, experiencing </a:t>
            </a:r>
            <a:r>
              <a:rPr lang="en-US" sz="800" dirty="0" err="1">
                <a:effectLst/>
                <a:latin typeface="+mn-lt"/>
                <a:ea typeface="Calibri" panose="020F0502020204030204" pitchFamily="34" charset="0"/>
                <a:cs typeface="Times New Roman" panose="02020603050405020304" pitchFamily="18" charset="0"/>
              </a:rPr>
              <a:t>diarrhoea</a:t>
            </a:r>
            <a:r>
              <a:rPr lang="en-US" sz="800" dirty="0">
                <a:effectLst/>
                <a:latin typeface="+mn-lt"/>
                <a:ea typeface="Calibri" panose="020F0502020204030204" pitchFamily="34" charset="0"/>
                <a:cs typeface="Times New Roman" panose="02020603050405020304" pitchFamily="18" charset="0"/>
              </a:rPr>
              <a:t>, shortness of breath and rapid heart rates.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Alerted by the large number of people showing symptoms, the owner of the venue where the wedding is being held calls the emergency services asking for medical assistance.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the cause of the outbreak, which is explained below,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When the FRs arrived on the scene they found at least 30 people presenting symptoms. The medical staff suspected the outbreak to be caused by food poisoning.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An investigation to determine the cause of the outbreak revealed that the outbreak resulted from consumption of a cassava dish made by combining hot water with cassava flour. </a:t>
            </a:r>
          </a:p>
          <a:p>
            <a:endParaRPr lang="en-US" sz="8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serious food poisoning.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Cassava is an edible tuberous root that is resistant to drought, diseases, and pests, is a major source of carbohydrates in tropical areas. It is often made into flour, contains cyanogenic glycosides, which can result in fatal cyanide poisoning if not properly detoxified by soaking, drying, and scraping before being consumed.</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Common immediate symptoms of cyanide poisoning are: Headache, Dizziness, Nausea and Vomiting, Weakness, Rapid breathing, Rapid heart rate and Restlessness. Large amount of cyanide can even lead to death. </a:t>
            </a:r>
            <a:r>
              <a:rPr lang="en-GB" sz="800" kern="1200" dirty="0">
                <a:solidFill>
                  <a:srgbClr val="000000"/>
                </a:solidFill>
                <a:effectLst/>
                <a:latin typeface="+mn-lt"/>
                <a:ea typeface="Times New Roman" panose="02020603050405020304" pitchFamily="18" charset="0"/>
                <a:cs typeface="Times New Roman" panose="02020603050405020304" pitchFamily="18" charset="0"/>
              </a:rPr>
              <a:t>S</a:t>
            </a:r>
            <a:r>
              <a:rPr lang="en-GB" sz="800" dirty="0">
                <a:effectLst/>
                <a:latin typeface="+mn-lt"/>
                <a:ea typeface="Calibri" panose="020F0502020204030204" pitchFamily="34" charset="0"/>
                <a:cs typeface="Times New Roman" panose="02020603050405020304" pitchFamily="18" charset="0"/>
              </a:rPr>
              <a:t>howing these signs and symptoms does not necessarily mean that a person has been exposed to cyanide. </a:t>
            </a:r>
            <a:r>
              <a:rPr lang="en-US" sz="800" dirty="0">
                <a:effectLst/>
                <a:latin typeface="+mn-lt"/>
                <a:ea typeface="Calibri" panose="020F0502020204030204" pitchFamily="34" charset="0"/>
                <a:cs typeface="Times New Roman" panose="02020603050405020304" pitchFamily="18" charset="0"/>
              </a:rPr>
              <a:t>Ingested cyanide may allow a few hours to a couple of days for treatment. Emergency medical attention is critical.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19 Emergency call – </a:t>
            </a:r>
            <a:r>
              <a:rPr lang="en-GB" sz="800" b="0" kern="1200" dirty="0">
                <a:solidFill>
                  <a:schemeClr val="tx1"/>
                </a:solidFill>
                <a:effectLst/>
                <a:latin typeface="+mn-lt"/>
                <a:ea typeface="+mn-ea"/>
                <a:cs typeface="+mn-cs"/>
              </a:rPr>
              <a:t>Outbreak at a celebration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a:t>
            </a: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local African community is holding a day of celebration following the wedding of two important members of the community with dozens of people participating.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day, many traditional dish and drinks are served, and the celebrations go on until the late hours of the night.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few hours into the party, one participant starts feeling headache and nausea but relates it to the alcohol drank during the reception.</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hour other participants feel ill with headache, nausea, dizziness and abdominal pain. Many of the people involved begin vomiting, experiencing </a:t>
            </a:r>
            <a:r>
              <a:rPr lang="en-US" sz="800" dirty="0" err="1">
                <a:effectLst/>
                <a:latin typeface="+mn-lt"/>
                <a:ea typeface="Calibri" panose="020F0502020204030204" pitchFamily="34" charset="0"/>
                <a:cs typeface="Times New Roman" panose="02020603050405020304" pitchFamily="18" charset="0"/>
              </a:rPr>
              <a:t>diarrhoea</a:t>
            </a:r>
            <a:r>
              <a:rPr lang="en-US" sz="800" dirty="0">
                <a:effectLst/>
                <a:latin typeface="+mn-lt"/>
                <a:ea typeface="Calibri" panose="020F0502020204030204" pitchFamily="34" charset="0"/>
                <a:cs typeface="Times New Roman" panose="02020603050405020304" pitchFamily="18" charset="0"/>
              </a:rPr>
              <a:t>, shortness of breath and rapid heart rates.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Alerted by the large number of people showing symptoms, the owner of the venue where the wedding is being held calls the emergency services asking for medical assistance.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the cause of the outbreak, which is explained below,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When the FRs arrived on the scene they found at least 30 people presenting symptoms. The medical staff suspected the outbreak to be caused by food poisoning.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An investigation to determine the cause of the outbreak revealed that the outbreak resulted from consumption of a cassava dish made by combining hot water with cassava flour.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serious food poisoning.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Cassava is an edible tuberous root that is resistant to drought, diseases, and pests, is a major source of carbohydrates in tropical areas. It is often made into flour, contains cyanogenic glycosides, which can result in fatal cyanide poisoning if not properly detoxified by soaking, drying, and scraping before being consumed.</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Common immediate symptoms of cyanide poisoning are: Headache, Dizziness, Nausea and Vomiting, Weakness, Rapid breathing, Rapid heart rate and Restlessness. Large amount of cyanide can even lead to death.</a:t>
            </a:r>
          </a:p>
          <a:p>
            <a:endParaRPr lang="en-US" sz="800" u="sng"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POSSIBLE</a:t>
            </a:r>
            <a:r>
              <a:rPr lang="en-US" sz="800" u="sng" kern="1200" baseline="0" dirty="0">
                <a:solidFill>
                  <a:schemeClr val="tx1"/>
                </a:solidFill>
                <a:effectLst/>
                <a:latin typeface="+mn-lt"/>
                <a:ea typeface="+mn-ea"/>
                <a:cs typeface="+mn-cs"/>
              </a:rPr>
              <a:t> QUESTIONS (for the trainer to know, to facilitate the exercise if needed)</a:t>
            </a:r>
            <a:r>
              <a:rPr lang="en-US" sz="800" kern="1200" baseline="0" dirty="0">
                <a:solidFill>
                  <a:schemeClr val="tx1"/>
                </a:solidFill>
                <a:effectLst/>
                <a:latin typeface="+mn-lt"/>
                <a:ea typeface="+mn-ea"/>
                <a:cs typeface="+mn-cs"/>
              </a:rPr>
              <a:t>:</a:t>
            </a:r>
          </a:p>
          <a:p>
            <a:endParaRPr lang="en-US" sz="800" kern="1200" baseline="0" dirty="0">
              <a:solidFill>
                <a:schemeClr val="tx1"/>
              </a:solidFill>
              <a:effectLst/>
              <a:latin typeface="+mn-lt"/>
              <a:ea typeface="+mn-ea"/>
              <a:cs typeface="+mn-cs"/>
            </a:endParaRPr>
          </a:p>
          <a:p>
            <a:pPr rtl="0" eaLnBrk="1" fontAlgn="t" latinLnBrk="0" hangingPunct="1"/>
            <a:r>
              <a:rPr lang="en-GB" sz="800" b="1" i="0" u="none" strike="noStrike" kern="1200" noProof="0" dirty="0">
                <a:solidFill>
                  <a:schemeClr val="tx1"/>
                </a:solidFill>
                <a:effectLst/>
                <a:latin typeface="+mn-lt"/>
                <a:ea typeface="+mn-ea"/>
                <a:cs typeface="+mn-cs"/>
              </a:rPr>
              <a:t>DO: When did the first symptoms start</a:t>
            </a:r>
            <a:r>
              <a:rPr lang="en-GB" sz="800" b="1" i="0" u="none" strike="noStrike" kern="1200" baseline="0" noProof="0" dirty="0">
                <a:solidFill>
                  <a:schemeClr val="tx1"/>
                </a:solidFill>
                <a:effectLst/>
                <a:latin typeface="+mn-lt"/>
                <a:ea typeface="+mn-ea"/>
                <a:cs typeface="+mn-cs"/>
              </a:rPr>
              <a:t>?</a:t>
            </a:r>
            <a:endParaRPr lang="en-GB" sz="800" b="0" i="0" u="none" strike="noStrike" kern="1200" noProof="0" dirty="0">
              <a:solidFill>
                <a:schemeClr val="tx1"/>
              </a:solidFill>
              <a:effectLst/>
              <a:latin typeface="+mn-lt"/>
              <a:ea typeface="+mn-ea"/>
              <a:cs typeface="+mn-cs"/>
            </a:endParaRPr>
          </a:p>
          <a:p>
            <a:r>
              <a:rPr lang="en-GB" sz="800" i="1" noProof="0" dirty="0">
                <a:latin typeface="+mn-lt"/>
              </a:rPr>
              <a:t>The caller reports that he was notified of the first sick person about one hour earlier</a:t>
            </a:r>
            <a:r>
              <a:rPr lang="en-GB" sz="800" i="1" baseline="0" noProof="0" dirty="0">
                <a:latin typeface="+mn-lt"/>
              </a:rPr>
              <a:t>.</a:t>
            </a:r>
          </a:p>
          <a:p>
            <a:pPr rtl="0" eaLnBrk="1" fontAlgn="t" latinLnBrk="0" hangingPunct="1"/>
            <a:r>
              <a:rPr lang="en-GB" sz="800" b="1" i="0" u="none" strike="noStrike" kern="1200" baseline="0" noProof="0" dirty="0">
                <a:solidFill>
                  <a:schemeClr val="tx1"/>
                </a:solidFill>
                <a:effectLst/>
                <a:latin typeface="+mn-lt"/>
                <a:ea typeface="+mn-ea"/>
                <a:cs typeface="+mn-cs"/>
              </a:rPr>
              <a:t>DO: </a:t>
            </a:r>
            <a:r>
              <a:rPr lang="en-US" sz="800" b="1" i="0" u="none" strike="noStrike" kern="1200" baseline="0" noProof="0" dirty="0">
                <a:solidFill>
                  <a:schemeClr val="tx1"/>
                </a:solidFill>
                <a:effectLst/>
                <a:latin typeface="+mn-lt"/>
                <a:ea typeface="+mn-ea"/>
                <a:cs typeface="+mn-cs"/>
              </a:rPr>
              <a:t>Do you know what food and drinks were being served?</a:t>
            </a:r>
            <a:endParaRPr lang="en-US" sz="800" b="1" i="0" u="none" strike="noStrike" kern="1200" noProof="0" dirty="0">
              <a:solidFill>
                <a:schemeClr val="tx1"/>
              </a:solidFill>
              <a:effectLst/>
              <a:latin typeface="+mn-lt"/>
              <a:ea typeface="+mn-ea"/>
              <a:cs typeface="+mn-cs"/>
            </a:endParaRPr>
          </a:p>
          <a:p>
            <a:r>
              <a:rPr lang="en-GB" sz="800" i="1" baseline="0" noProof="0" dirty="0">
                <a:latin typeface="+mn-lt"/>
              </a:rPr>
              <a:t>The caller says that the menu included mostly African ethnic food and beverages.</a:t>
            </a:r>
          </a:p>
          <a:p>
            <a:r>
              <a:rPr lang="en-US" sz="800" b="1" dirty="0">
                <a:latin typeface="+mn-lt"/>
              </a:rPr>
              <a:t>DO </a:t>
            </a:r>
            <a:r>
              <a:rPr lang="en-US" sz="800" b="1" dirty="0" err="1">
                <a:latin typeface="+mn-lt"/>
              </a:rPr>
              <a:t>Do</a:t>
            </a:r>
            <a:r>
              <a:rPr lang="en-US" sz="800" b="1" dirty="0">
                <a:latin typeface="+mn-lt"/>
              </a:rPr>
              <a:t> you know who brought or prepared the food?</a:t>
            </a:r>
          </a:p>
          <a:p>
            <a:r>
              <a:rPr lang="en-US" sz="800" i="1" dirty="0">
                <a:latin typeface="+mn-lt"/>
              </a:rPr>
              <a:t>The caller declares that he purchased the ingredients personally and the food was prepared by his staff directly at the venue.</a:t>
            </a:r>
            <a:endParaRPr lang="en-GB" sz="800" i="1" baseline="0" noProof="0" dirty="0">
              <a:latin typeface="+mn-lt"/>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547549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19 Emergency call – </a:t>
            </a:r>
            <a:r>
              <a:rPr lang="en-GB" sz="800" b="0" kern="1200" dirty="0">
                <a:solidFill>
                  <a:schemeClr val="tx1"/>
                </a:solidFill>
                <a:effectLst/>
                <a:latin typeface="+mn-lt"/>
                <a:ea typeface="+mn-ea"/>
                <a:cs typeface="+mn-cs"/>
              </a:rPr>
              <a:t>Outbreak at a celebration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reply to the questions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on the additional elements that would be required for a DO to pass the call to the requested emergency service.</a:t>
            </a:r>
          </a:p>
          <a:p>
            <a:r>
              <a:rPr lang="en-US" sz="800" kern="1200" baseline="0" dirty="0">
                <a:solidFill>
                  <a:schemeClr val="tx1"/>
                </a:solidFill>
                <a:effectLst/>
                <a:latin typeface="+mn-lt"/>
                <a:ea typeface="+mn-ea"/>
                <a:cs typeface="+mn-cs"/>
              </a:rPr>
              <a:t>Guide the trainees in answering the questions provided and evaluate if, based of their answers, they consider it necessary to report the information to the emergency service.</a:t>
            </a:r>
          </a:p>
          <a:p>
            <a:r>
              <a:rPr lang="en-US" sz="800" kern="1200" baseline="0" dirty="0">
                <a:solidFill>
                  <a:schemeClr val="tx1"/>
                </a:solidFill>
                <a:effectLst/>
                <a:latin typeface="+mn-lt"/>
                <a:ea typeface="+mn-ea"/>
                <a:cs typeface="+mn-cs"/>
              </a:rPr>
              <a:t>In this scenario, the caller asked specifically for medical assistance.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In this scenario the DO should probably inform the emergency health services to be ready to assist many people who were exposed to some poisoning chemical, not known at the moment (</a:t>
            </a:r>
            <a:r>
              <a:rPr lang="en-US" sz="800" u="sng" kern="1200" baseline="0" dirty="0">
                <a:solidFill>
                  <a:schemeClr val="tx1"/>
                </a:solidFill>
                <a:effectLst/>
                <a:latin typeface="+mn-lt"/>
                <a:ea typeface="+mn-ea"/>
                <a:cs typeface="+mn-cs"/>
              </a:rPr>
              <a:t>unless the DO understood that it was cyanide poisoning from the information provided by the caller</a:t>
            </a:r>
            <a:r>
              <a:rPr lang="en-US" sz="800" kern="1200" baseline="0" dirty="0">
                <a:solidFill>
                  <a:schemeClr val="tx1"/>
                </a:solidFill>
                <a:effectLst/>
                <a:latin typeface="+mn-lt"/>
                <a:ea typeface="+mn-ea"/>
                <a:cs typeface="+mn-cs"/>
              </a:rPr>
              <a:t>).</a:t>
            </a:r>
            <a:r>
              <a:rPr lang="en-GB" sz="800" i="1" baseline="0" noProof="0" dirty="0">
                <a:latin typeface="+mn-lt"/>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i="0" baseline="0" noProof="0" dirty="0">
                <a:latin typeface="+mn-lt"/>
              </a:rPr>
              <a:t>The DO should consider that the delay in the onset of symptoms for different people, and the possibility that the first cases experienced just light symptoms for a while, could have caused a delayed call to the emergency services that could lead to serious consequences for the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The DO might also want to inform the relevant emergency service able to check the if the outbreak is caused by food contamination (for example Fire Brigade or police).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solidFill>
                  <a:srgbClr val="000000"/>
                </a:solidFill>
                <a:effectLst/>
                <a:latin typeface="+mn-lt"/>
                <a:ea typeface="Calibri" panose="020F0502020204030204" pitchFamily="34" charset="0"/>
                <a:cs typeface="Times New Roman" panose="02020603050405020304" pitchFamily="18" charset="0"/>
              </a:rPr>
              <a:t>Take into account that the possibility </a:t>
            </a:r>
            <a:r>
              <a:rPr lang="en-US" sz="800" dirty="0">
                <a:effectLst/>
                <a:latin typeface="+mn-lt"/>
                <a:ea typeface="Calibri" panose="020F0502020204030204" pitchFamily="34" charset="0"/>
                <a:cs typeface="Times New Roman" panose="02020603050405020304" pitchFamily="18" charset="0"/>
              </a:rPr>
              <a:t>that the cassava provided by the retailer of the owner of the venue was not treated properly on purpose, making this incident an intentional event</a:t>
            </a:r>
            <a:r>
              <a:rPr lang="en-GB" sz="800" dirty="0">
                <a:solidFill>
                  <a:srgbClr val="000000"/>
                </a:solidFill>
                <a:effectLst/>
                <a:latin typeface="+mn-lt"/>
                <a:ea typeface="Calibri" panose="020F0502020204030204" pitchFamily="34" charset="0"/>
                <a:cs typeface="Times New Roman" panose="02020603050405020304" pitchFamily="18" charset="0"/>
              </a:rPr>
              <a:t> (terrorism/revenge), cannot be completely ruled out and therefore police forces might be needed on the scene.</a:t>
            </a:r>
            <a:endParaRPr lang="en-US" sz="800" dirty="0">
              <a:effectLst/>
              <a:latin typeface="+mn-lt"/>
              <a:ea typeface="Calibri" panose="020F0502020204030204" pitchFamily="34" charset="0"/>
              <a:cs typeface="Times New Roman" panose="02020603050405020304" pitchFamily="18" charset="0"/>
            </a:endParaRPr>
          </a:p>
          <a:p>
            <a:endParaRPr lang="en-US" sz="800" kern="1200" baseline="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local African community is holding a day of celebration following the wedding of two important members of the community with dozens of people participating.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day, many traditional dish and drinks are served, and the celebrations go on until the late hours of the night.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few hours into the party, one participant starts feeling headache and nausea but relates it to the alcohol drank during the reception.</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hour other participants feel ill with headache, nausea, dizziness and abdominal pain. Many of the people involved begin vomiting, experiencing </a:t>
            </a:r>
            <a:r>
              <a:rPr lang="en-US" sz="800" dirty="0" err="1">
                <a:effectLst/>
                <a:latin typeface="+mn-lt"/>
                <a:ea typeface="Calibri" panose="020F0502020204030204" pitchFamily="34" charset="0"/>
                <a:cs typeface="Times New Roman" panose="02020603050405020304" pitchFamily="18" charset="0"/>
              </a:rPr>
              <a:t>diarrhoea</a:t>
            </a:r>
            <a:r>
              <a:rPr lang="en-US" sz="800" dirty="0">
                <a:effectLst/>
                <a:latin typeface="+mn-lt"/>
                <a:ea typeface="Calibri" panose="020F0502020204030204" pitchFamily="34" charset="0"/>
                <a:cs typeface="Times New Roman" panose="02020603050405020304" pitchFamily="18" charset="0"/>
              </a:rPr>
              <a:t>, shortness of breath and rapid heart rates.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Alerted by the large number of people showing symptoms, the owner of the venue where the wedding is being held calls the emergency services asking for medical assistance.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the cause of the outbreak, which is explained below,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When the FRs arrived on the scene they found at least 30 people presenting symptoms. The medical staff suspected the outbreak to be caused by food poisoning.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An investigation to determine the cause of the outbreak revealed that the outbreak resulted from consumption of a cassava dish made by combining hot water with cassava flour.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serious food poisoning.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Cassava is an edible tuberous root that is resistant to drought, diseases, and pests, is a major source of carbohydrates in tropical areas. It is often made into flour, contains cyanogenic glycosides, which can result in fatal cyanide poisoning if not properly detoxified by soaking, drying, and scraping before being consumed.</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Common immediate symptoms of cyanide poisoning are: Headache, Dizziness, Nausea and Vomiting, Weakness, Rapid breathing, Rapid heart rate and Restlessness. Large amount of cyanide can even lead to death.</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latin typeface="+mn-lt"/>
            </a:endParaRPr>
          </a:p>
        </p:txBody>
      </p:sp>
    </p:spTree>
    <p:extLst>
      <p:ext uri="{BB962C8B-B14F-4D97-AF65-F5344CB8AC3E}">
        <p14:creationId xmlns:p14="http://schemas.microsoft.com/office/powerpoint/2010/main" val="23497221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6.1P Scenario discussions: How to recognize possible CBRN release and initiate alarm protocol [COUNTRY BASED]</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differentiate a possible CBRN incident (from normal incident) and to carry out appropriate procedures &amp; protocols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6.1 Scenario 19 Emergency call – </a:t>
            </a:r>
            <a:r>
              <a:rPr lang="en-GB" sz="800" b="0" kern="1200" dirty="0">
                <a:solidFill>
                  <a:schemeClr val="tx1"/>
                </a:solidFill>
                <a:effectLst/>
                <a:latin typeface="+mn-lt"/>
                <a:ea typeface="+mn-ea"/>
                <a:cs typeface="+mn-cs"/>
              </a:rPr>
              <a:t>Outbreak at a celebration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list the questions that they would ask to the facilitator playing the role of the person performing the emergency call</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With</a:t>
            </a:r>
            <a:r>
              <a:rPr lang="en-US" sz="800" kern="1200" baseline="0" dirty="0">
                <a:solidFill>
                  <a:schemeClr val="tx1"/>
                </a:solidFill>
                <a:effectLst/>
                <a:latin typeface="+mn-lt"/>
                <a:ea typeface="+mn-ea"/>
                <a:cs typeface="+mn-cs"/>
              </a:rPr>
              <a:t> the information on the scenario that have been provided, facilitate the exercise by stimulating a discussion and allow DO to provide the formulation of additional questions they would like to ask to the caller to identify the possible occurrence of a CBRN event.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Guide the trainees in asking more questions, if necessary and evaluate if, based of their answers, they need even more questions to understand the situation. </a:t>
            </a:r>
          </a:p>
          <a:p>
            <a:pPr algn="just">
              <a:lnSpc>
                <a:spcPct val="107000"/>
              </a:lnSpc>
              <a:spcAft>
                <a:spcPts val="800"/>
              </a:spcAft>
            </a:pPr>
            <a:r>
              <a:rPr lang="en-US" sz="800" kern="1200" baseline="0" dirty="0">
                <a:solidFill>
                  <a:schemeClr val="tx1"/>
                </a:solidFill>
                <a:effectLst/>
                <a:latin typeface="+mn-lt"/>
                <a:ea typeface="+mn-ea"/>
                <a:cs typeface="+mn-cs"/>
              </a:rPr>
              <a:t>In this scenario it is important to understand quickly the chemical causing the outbreak (cyanide) in order to provide the EMS with indication on how to treat the victims.</a:t>
            </a:r>
            <a:r>
              <a:rPr lang="en-US" sz="800" dirty="0">
                <a:effectLst/>
                <a:latin typeface="+mn-lt"/>
                <a:ea typeface="Calibri" panose="020F0502020204030204" pitchFamily="34" charset="0"/>
                <a:cs typeface="Times New Roman" panose="02020603050405020304" pitchFamily="18" charset="0"/>
              </a:rPr>
              <a:t> From the information provided by the caller, tr</a:t>
            </a:r>
            <a:r>
              <a:rPr lang="en-US" sz="800" kern="1200" baseline="0" dirty="0">
                <a:solidFill>
                  <a:schemeClr val="tx1"/>
                </a:solidFill>
                <a:effectLst/>
                <a:latin typeface="+mn-lt"/>
                <a:ea typeface="+mn-ea"/>
                <a:cs typeface="+mn-cs"/>
              </a:rPr>
              <a:t>y to lead the trainees to figuring out that it was cyanide poisoning caused by some of the ingredients used in the preparation of food</a:t>
            </a:r>
            <a:r>
              <a:rPr lang="en-US" sz="800" dirty="0">
                <a:effectLst/>
                <a:latin typeface="+mn-lt"/>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effectLst/>
                <a:latin typeface="+mn-lt"/>
                <a:ea typeface="+mn-ea"/>
                <a:cs typeface="+mn-cs"/>
              </a:rPr>
              <a:t>Consider that, in this scenario, the DO might suggest the caller to stop serving food and drink, remove everybody from the venue and kitchen and not touch anything. </a:t>
            </a:r>
          </a:p>
          <a:p>
            <a:endParaRPr lang="en-GB" sz="800" b="0" u="sng" kern="1200" noProof="0" dirty="0">
              <a:solidFill>
                <a:schemeClr val="tx1"/>
              </a:solidFill>
              <a:effectLst/>
              <a:latin typeface="+mn-lt"/>
              <a:ea typeface="+mn-ea"/>
              <a:cs typeface="+mn-cs"/>
            </a:endParaRPr>
          </a:p>
          <a:p>
            <a:r>
              <a:rPr lang="en-GB" sz="800" b="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local African community is holding a day of celebration following the wedding of two important members of the community with dozens of people participating.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day, many traditional dish and drinks are served, and the celebrations go on until the late hours of the night.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few hours into the party, one participant starts feeling headache and nausea but relates it to the alcohol drank during the reception.</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hour other participants feel ill with headache, nausea, dizziness and abdominal pain. Many of the people involved begin vomiting, experiencing </a:t>
            </a:r>
            <a:r>
              <a:rPr lang="en-US" sz="800" dirty="0" err="1">
                <a:effectLst/>
                <a:latin typeface="+mn-lt"/>
                <a:ea typeface="Calibri" panose="020F0502020204030204" pitchFamily="34" charset="0"/>
                <a:cs typeface="Times New Roman" panose="02020603050405020304" pitchFamily="18" charset="0"/>
              </a:rPr>
              <a:t>diarrhoea</a:t>
            </a:r>
            <a:r>
              <a:rPr lang="en-US" sz="800" dirty="0">
                <a:effectLst/>
                <a:latin typeface="+mn-lt"/>
                <a:ea typeface="Calibri" panose="020F0502020204030204" pitchFamily="34" charset="0"/>
                <a:cs typeface="Times New Roman" panose="02020603050405020304" pitchFamily="18" charset="0"/>
              </a:rPr>
              <a:t>, shortness of breath and rapid heart rates.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Alerted by the large number of people showing symptoms, the owner of the venue where the wedding is being held calls the emergency services asking for medical assistance.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the cause of the outbreak, which is explained below,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When the FRs arrived on the scene they found at least 30 people presenting symptoms. The medical staff suspected the outbreak to be caused by food poisoning.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An investigation to determine the cause of the outbreak revealed that the outbreak resulted from consumption of a cassava dish made by combining hot water with cassava flour. </a:t>
            </a:r>
          </a:p>
          <a:p>
            <a:pPr algn="just">
              <a:lnSpc>
                <a:spcPct val="107000"/>
              </a:lnSpc>
              <a:spcAft>
                <a:spcPts val="800"/>
              </a:spcAft>
            </a:pP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b="1" dirty="0">
                <a:effectLst/>
                <a:latin typeface="+mn-lt"/>
                <a:ea typeface="Calibri" panose="020F0502020204030204" pitchFamily="34" charset="0"/>
                <a:cs typeface="Times New Roman" panose="02020603050405020304" pitchFamily="18" charset="0"/>
              </a:rPr>
              <a:t>Things to consider:</a:t>
            </a:r>
            <a:r>
              <a:rPr lang="en-US" sz="800" dirty="0">
                <a:effectLst/>
                <a:latin typeface="+mn-lt"/>
                <a:ea typeface="Calibri" panose="020F0502020204030204" pitchFamily="34" charset="0"/>
                <a:cs typeface="Times New Roman" panose="02020603050405020304" pitchFamily="18" charset="0"/>
              </a:rPr>
              <a:t>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Based on the symptoms of the victims, the DO might be able to identify the accident as a serious food poisoning. (</a:t>
            </a:r>
            <a:r>
              <a:rPr lang="nl-NL" sz="800" b="1" dirty="0">
                <a:effectLst/>
                <a:latin typeface="+mn-lt"/>
                <a:ea typeface="Calibri" panose="020F0502020204030204" pitchFamily="34" charset="0"/>
                <a:cs typeface="Times New Roman" panose="02020603050405020304" pitchFamily="18" charset="0"/>
              </a:rPr>
              <a:t>Do not disclose this information to the trainees in order to allow them to work it out on their own</a:t>
            </a:r>
            <a:r>
              <a:rPr lang="nl-NL"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Cassava is an edible tuberous root that is resistant to drought, diseases, and pests, is a major source of carbohydrates in tropical areas. It is often made into flour, contains cyanogenic glycosides, which can result in fatal cyanide poisoning if not properly detoxified by soaking, drying, and scraping before being consumed.</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Common immediate symptoms of cyanide poisoning are: Headache, Dizziness, Nausea and Vomiting, Weakness, Rapid breathing, Rapid heart rate and Restlessness. Large amount of cyanide can even lead to death.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latin typeface="+mn-lt"/>
            </a:endParaRPr>
          </a:p>
        </p:txBody>
      </p:sp>
    </p:spTree>
    <p:extLst>
      <p:ext uri="{BB962C8B-B14F-4D97-AF65-F5344CB8AC3E}">
        <p14:creationId xmlns:p14="http://schemas.microsoft.com/office/powerpoint/2010/main" val="9399234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 Title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results is to verify their knowledge concerning medical segregation in case of chemical agent intoxication.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next slides are part of topic 6.3 </a:t>
            </a:r>
            <a:r>
              <a:rPr lang="en-US" sz="800" b="0" kern="1200" noProof="0" dirty="0">
                <a:solidFill>
                  <a:schemeClr val="tx1"/>
                </a:solidFill>
                <a:effectLst/>
                <a:latin typeface="+mn-lt"/>
                <a:ea typeface="+mn-ea"/>
                <a:cs typeface="+mn-cs"/>
              </a:rPr>
              <a:t>Triage related to CBRN. They are intended to be used as a scenario discussion focused on the triage of a large number of victims of this scenario.</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aim is to verify the trainees’ practical skills in triage categorization </a:t>
            </a:r>
            <a:r>
              <a:rPr lang="pl-PL" sz="800" kern="1200" dirty="0">
                <a:solidFill>
                  <a:schemeClr val="tx1"/>
                </a:solidFill>
                <a:effectLst/>
                <a:latin typeface="+mn-lt"/>
                <a:ea typeface="+mn-ea"/>
                <a:cs typeface="+mn-cs"/>
              </a:rPr>
              <a:t>in </a:t>
            </a:r>
            <a:r>
              <a:rPr lang="en-US" sz="800" kern="1200" dirty="0">
                <a:solidFill>
                  <a:schemeClr val="tx1"/>
                </a:solidFill>
                <a:effectLst/>
                <a:latin typeface="+mn-lt"/>
                <a:ea typeface="+mn-ea"/>
                <a:cs typeface="+mn-cs"/>
              </a:rPr>
              <a:t>possible chemical agent intoxication</a:t>
            </a:r>
            <a:r>
              <a:rPr lang="pl-PL" sz="80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mass event. The trainer should interact with trainees and discuss their answers. Furthermore, the trainer should ask for the explanation of the answers</a:t>
            </a:r>
            <a:r>
              <a:rPr lang="pl-PL" sz="80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provided. </a:t>
            </a:r>
            <a:r>
              <a:rPr lang="en-US" sz="800" kern="1200" noProof="0" dirty="0">
                <a:solidFill>
                  <a:schemeClr val="tx1"/>
                </a:solidFill>
                <a:effectLst/>
                <a:latin typeface="+mn-lt"/>
                <a:ea typeface="+mn-ea"/>
                <a:cs typeface="+mn-cs"/>
              </a:rPr>
              <a:t>The trainer should divide the trainees in working groups. The established groups should choose their spokesperson. The information obtained during the presentation should be provided to the trainer only via the spokesperson.</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Detailed description</a:t>
            </a:r>
            <a:r>
              <a:rPr lang="pl-PL" sz="800" kern="1200" dirty="0">
                <a:solidFill>
                  <a:schemeClr val="tx1"/>
                </a:solidFill>
                <a:effectLst/>
                <a:latin typeface="+mn-lt"/>
                <a:ea typeface="+mn-ea"/>
                <a:cs typeface="+mn-cs"/>
              </a:rPr>
              <a:t>s</a:t>
            </a:r>
            <a:r>
              <a:rPr lang="en-US" sz="800" kern="1200" dirty="0">
                <a:solidFill>
                  <a:schemeClr val="tx1"/>
                </a:solidFill>
                <a:effectLst/>
                <a:latin typeface="+mn-lt"/>
                <a:ea typeface="+mn-ea"/>
                <a:cs typeface="+mn-cs"/>
              </a:rPr>
              <a:t> are provided in the slide notes.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https://emergency.cdc.gov/agent/cyanide/basics/facts.asp</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https://www.thoughtco.com/overview-of-cyanide-poison-609287</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6"/>
              </a:rPr>
              <a:t>https://www.ncbi.nlm.nih.gov/books/NBK507796/</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185767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Preliminary information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become familiar with the scenario and its key facts.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While introducing the scenario, discuss with the trainee what could have happened, and the possible chemical agent(s) involved. The symptoms experienced by the victims should be indicator of a serious food poisoning as a possible cause of the outbreak. However, keep in mind that </a:t>
            </a:r>
            <a:r>
              <a:rPr lang="en-GB" sz="800" b="0" i="0" dirty="0">
                <a:solidFill>
                  <a:srgbClr val="000000"/>
                </a:solidFill>
                <a:effectLst/>
                <a:latin typeface="+mn-lt"/>
              </a:rPr>
              <a:t>showing these signs and symptoms does not necessarily mean that a person has been exposed to cyanide.</a:t>
            </a: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Explain that in the next steps of the exercise the trainees will have to assess the conditions of the 10 victims transported to the triage point and assign a triage category to each of them.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r>
              <a:rPr lang="en-US" sz="800" u="sng" kern="1200" noProof="0" dirty="0">
                <a:solidFill>
                  <a:schemeClr val="tx1"/>
                </a:solidFill>
                <a:effectLst/>
                <a:latin typeface="+mn-lt"/>
                <a:ea typeface="+mn-ea"/>
                <a:cs typeface="+mn-cs"/>
              </a:rPr>
              <a:t>Full scenario:</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local African community is holding a day of celebration following the wedding of two important members of the community with dozens of people participating.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day, many traditional dish and drinks are served, and the celebrations go on until the late hours of the night.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few hours into the party, one participant starts feeling headache and nausea but relates it to the alcohol drank during the reception.</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hour other participants feel ill with headache, nausea, dizziness and abdominal pain. Many of the people involved begin vomiting, experiencing </a:t>
            </a:r>
            <a:r>
              <a:rPr lang="en-US" sz="800" dirty="0" err="1">
                <a:effectLst/>
                <a:latin typeface="+mn-lt"/>
                <a:ea typeface="Calibri" panose="020F0502020204030204" pitchFamily="34" charset="0"/>
                <a:cs typeface="Times New Roman" panose="02020603050405020304" pitchFamily="18" charset="0"/>
              </a:rPr>
              <a:t>diarrhoea</a:t>
            </a:r>
            <a:r>
              <a:rPr lang="en-US" sz="800" dirty="0">
                <a:effectLst/>
                <a:latin typeface="+mn-lt"/>
                <a:ea typeface="Calibri" panose="020F0502020204030204" pitchFamily="34" charset="0"/>
                <a:cs typeface="Times New Roman" panose="02020603050405020304" pitchFamily="18" charset="0"/>
              </a:rPr>
              <a:t>, shortness of breath and rapid heart rates.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Alerted by the large number of people showing symptoms, the owner of the venue where the wedding is being held calls the emergency services asking for medical assistance.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When the FRs arrived on the scene they found at least 30 people presenting symptoms. The medical staff suspected the outbreak to be caused by food poisoning.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the following information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2 people died before being admitted to the hospital.</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Over the following hours more people presented the same symptoms and were admitted to the hospitals.</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An investigation to determine the cause of the outbreak revealed that the outbreak resulted from consumption of a cassava dish made by combining hot water with cassava flour.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The laboratory investigation found high levels of cyanogenic glycosides in the implicated cassava flour, meaning that the cassava was not properly treated.</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https://emergency.cdc.gov/agent/cyanide/basics/facts.asp</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https://www.thoughtco.com/overview-of-cyanide-poison-609287</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6"/>
              </a:rPr>
              <a:t>https://www.ncbi.nlm.nih.gov/books/NBK507796/</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African wedding decorations &amp; Wedding food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https://pixabay.com/photos/wedding-guinea-conakry-decoration-4781928/,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https://pixabay.com/photos/african-food-wedding-love-date-3957740/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Both pictures are free use, </a:t>
            </a:r>
            <a:r>
              <a:rPr lang="en-GB" sz="800" b="0" kern="1200" dirty="0" err="1">
                <a:solidFill>
                  <a:schemeClr val="tx1"/>
                </a:solidFill>
                <a:effectLst/>
                <a:latin typeface="+mn-lt"/>
                <a:ea typeface="+mn-ea"/>
                <a:cs typeface="+mn-cs"/>
              </a:rPr>
              <a:t>Pixabay</a:t>
            </a:r>
            <a:r>
              <a:rPr lang="en-GB" sz="800" b="0" kern="1200" dirty="0">
                <a:solidFill>
                  <a:schemeClr val="tx1"/>
                </a:solidFill>
                <a:effectLst/>
                <a:latin typeface="+mn-lt"/>
                <a:ea typeface="+mn-ea"/>
                <a:cs typeface="+mn-cs"/>
              </a:rPr>
              <a:t> License</a:t>
            </a:r>
            <a:endParaRPr lang="en-US" sz="800" b="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tx1"/>
                </a:solidFill>
                <a:effectLst/>
                <a:latin typeface="+mn-lt"/>
                <a:ea typeface="+mn-ea"/>
                <a:cs typeface="+mn-cs"/>
              </a:rPr>
              <a:t>Text </a:t>
            </a:r>
            <a:r>
              <a:rPr lang="en-US" sz="800" b="1" kern="1200" dirty="0">
                <a:solidFill>
                  <a:schemeClr val="tx1"/>
                </a:solidFill>
                <a:effectLst/>
                <a:latin typeface="+mn-lt"/>
                <a:ea typeface="+mn-ea"/>
                <a:cs typeface="+mn-cs"/>
              </a:rPr>
              <a:t>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90522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10 </a:t>
            </a:r>
            <a:r>
              <a:rPr lang="en-GB" sz="800" dirty="0">
                <a:latin typeface="+mn-lt"/>
              </a:rPr>
              <a:t>Outbreak at a celebration</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African wedding decorations &amp; Wedding food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https://pixabay.com/photos/wedding-guinea-conakry-decoration-4781928/,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https://pixabay.com/photos/african-food-wedding-love-date-3957740/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Both pictures are free use, </a:t>
            </a:r>
            <a:r>
              <a:rPr lang="en-GB" sz="800" b="0" kern="1200" dirty="0" err="1">
                <a:solidFill>
                  <a:schemeClr val="tx1"/>
                </a:solidFill>
                <a:effectLst/>
                <a:latin typeface="+mn-lt"/>
                <a:ea typeface="+mn-ea"/>
                <a:cs typeface="+mn-cs"/>
              </a:rPr>
              <a:t>Pixabay</a:t>
            </a:r>
            <a:r>
              <a:rPr lang="en-GB" sz="800" b="0" kern="1200" dirty="0">
                <a:solidFill>
                  <a:schemeClr val="tx1"/>
                </a:solidFill>
                <a:effectLst/>
                <a:latin typeface="+mn-lt"/>
                <a:ea typeface="+mn-ea"/>
                <a:cs typeface="+mn-cs"/>
              </a:rPr>
              <a:t> License</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The </a:t>
            </a:r>
            <a:r>
              <a:rPr lang="en-US" sz="800" kern="1200" noProof="0" dirty="0">
                <a:solidFill>
                  <a:schemeClr val="tx1"/>
                </a:solidFill>
                <a:effectLst/>
                <a:latin typeface="+mn-lt"/>
                <a:ea typeface="+mn-ea"/>
                <a:cs typeface="+mn-cs"/>
              </a:rPr>
              <a:t>possible answers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Cooperation in trainee groups, competition among groups.</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This slide presents some possible doubts and potential points for discussion that could be raised during the presentation of the scenario.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I</a:t>
            </a:r>
            <a:r>
              <a:rPr lang="en-US" sz="800" kern="1200" noProof="0" dirty="0">
                <a:solidFill>
                  <a:schemeClr val="tx1"/>
                </a:solidFill>
                <a:effectLst/>
                <a:latin typeface="+mn-lt"/>
                <a:ea typeface="+mn-ea"/>
                <a:cs typeface="+mn-cs"/>
              </a:rPr>
              <a:t>nteract with trainees. The trainees should provide their own explanation to the points. Discuss concerning the answers given by the trainees to the points on the slide.</a:t>
            </a:r>
            <a:endParaRPr lang="en-US" sz="800" b="0" noProof="0" dirty="0">
              <a:latin typeface="+mn-lt"/>
            </a:endParaRPr>
          </a:p>
          <a:p>
            <a:r>
              <a:rPr lang="en-US" sz="800" kern="1200" noProof="0" dirty="0">
                <a:solidFill>
                  <a:schemeClr val="tx1"/>
                </a:solidFill>
                <a:effectLst/>
                <a:latin typeface="+mn-lt"/>
                <a:ea typeface="+mn-ea"/>
                <a:cs typeface="+mn-cs"/>
              </a:rPr>
              <a:t>Below are some of the possible answers, discuss and interact with trainees. Make sure the trainees in the same group cooperate while different groups compete to find the potential correct answers.</a:t>
            </a:r>
          </a:p>
          <a:p>
            <a:endParaRPr lang="en-US" sz="800" kern="1200" noProof="0" dirty="0">
              <a:solidFill>
                <a:schemeClr val="tx1"/>
              </a:solidFill>
              <a:effectLst/>
              <a:latin typeface="+mn-lt"/>
              <a:ea typeface="+mn-ea"/>
              <a:cs typeface="+mn-cs"/>
            </a:endParaRPr>
          </a:p>
          <a:p>
            <a:r>
              <a:rPr lang="en-US" sz="800" dirty="0">
                <a:latin typeface="+mn-lt"/>
              </a:rPr>
              <a:t>Unintentional adulteration of food or drinks</a:t>
            </a:r>
            <a:endParaRPr lang="pl-PL" sz="800" dirty="0">
              <a:latin typeface="+mn-lt"/>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Use of contaminated ingredients</a:t>
            </a:r>
          </a:p>
          <a:p>
            <a:pPr marL="171450" indent="-171450">
              <a:buFontTx/>
              <a:buChar char="-"/>
            </a:pPr>
            <a:r>
              <a:rPr lang="en-US" sz="800" dirty="0">
                <a:latin typeface="+mn-lt"/>
              </a:rPr>
              <a:t>Potentially toxic ingredients not properly treated</a:t>
            </a:r>
          </a:p>
          <a:p>
            <a:pPr marL="171450" indent="-171450">
              <a:buFontTx/>
              <a:buChar char="-"/>
            </a:pPr>
            <a:r>
              <a:rPr lang="en-US" sz="800" dirty="0">
                <a:latin typeface="+mn-lt"/>
              </a:rPr>
              <a:t>Erroneous procedure by kitchen staff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Intentional adulteration of food or drinks (terrorist attack/revenge?)</a:t>
            </a:r>
          </a:p>
          <a:p>
            <a:pPr marL="171450" indent="-171450" algn="l" defTabSz="914400" rtl="0" eaLnBrk="1" latinLnBrk="0" hangingPunct="1">
              <a:buFontTx/>
              <a:buChar char="-"/>
            </a:pPr>
            <a:r>
              <a:rPr lang="en-US" sz="800" kern="1200" dirty="0">
                <a:solidFill>
                  <a:schemeClr val="tx1"/>
                </a:solidFill>
                <a:latin typeface="+mn-lt"/>
                <a:ea typeface="+mn-ea"/>
                <a:cs typeface="+mn-cs"/>
              </a:rPr>
              <a:t>Intentional delivery of contaminated ingredients</a:t>
            </a:r>
          </a:p>
          <a:p>
            <a:pPr marL="171450" indent="-171450" algn="l" defTabSz="914400" rtl="0" eaLnBrk="1" latinLnBrk="0" hangingPunct="1">
              <a:buFontTx/>
              <a:buChar char="-"/>
            </a:pPr>
            <a:r>
              <a:rPr lang="en-US" sz="800" kern="1200" dirty="0">
                <a:solidFill>
                  <a:schemeClr val="tx1"/>
                </a:solidFill>
                <a:latin typeface="+mn-lt"/>
                <a:ea typeface="+mn-ea"/>
                <a:cs typeface="+mn-cs"/>
              </a:rPr>
              <a:t>Potentially toxic ingredients not properly treated on purpose</a:t>
            </a:r>
          </a:p>
          <a:p>
            <a:pPr marL="171450" indent="-171450" algn="l" defTabSz="914400" rtl="0" eaLnBrk="1" latinLnBrk="0" hangingPunct="1">
              <a:buFontTx/>
              <a:buChar char="-"/>
            </a:pPr>
            <a:r>
              <a:rPr lang="en-US" sz="800" kern="1200" dirty="0">
                <a:solidFill>
                  <a:schemeClr val="tx1"/>
                </a:solidFill>
                <a:latin typeface="+mn-lt"/>
                <a:ea typeface="+mn-ea"/>
                <a:cs typeface="+mn-cs"/>
              </a:rPr>
              <a:t>Intentional erroneous procedure by kitchen staff</a:t>
            </a:r>
          </a:p>
          <a:p>
            <a:pPr marL="171450" indent="-171450" algn="l" defTabSz="914400" rtl="0" eaLnBrk="1" latinLnBrk="0" hangingPunct="1">
              <a:buFontTx/>
              <a:buChar char="-"/>
            </a:pPr>
            <a:r>
              <a:rPr lang="en-US" sz="800" kern="1200" dirty="0">
                <a:solidFill>
                  <a:schemeClr val="tx1"/>
                </a:solidFill>
                <a:latin typeface="+mn-lt"/>
                <a:ea typeface="+mn-ea"/>
                <a:cs typeface="+mn-cs"/>
              </a:rPr>
              <a:t>Chemical added on purpose to the food by staff</a:t>
            </a:r>
          </a:p>
          <a:p>
            <a:pPr marL="171450" indent="-171450">
              <a:buFontTx/>
              <a:buChar char="-"/>
            </a:pP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Unintentional release of chemical agents from other sources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Accidental release of chemical agent from other sources, not food related. (</a:t>
            </a:r>
            <a:r>
              <a:rPr lang="en-US" sz="800" b="1" dirty="0">
                <a:latin typeface="+mn-lt"/>
              </a:rPr>
              <a:t>This option seems unreasonable as such event would have affected all the people in the venue and not only those who could have been in contact with the contaminated food</a:t>
            </a:r>
            <a:r>
              <a:rPr lang="en-US" sz="800" dirty="0">
                <a:latin typeface="+mn-lt"/>
              </a:rPr>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Intentional release of chemical agents from other sources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Intentional release of chemical agent from other sources, not food related. (</a:t>
            </a:r>
            <a:r>
              <a:rPr lang="en-US" sz="800" b="1" dirty="0">
                <a:latin typeface="+mn-lt"/>
              </a:rPr>
              <a:t>This option seems unreasonable as such event would have affected all the people in the venue and not only those who could have been in contact with the contaminated food</a:t>
            </a:r>
            <a:r>
              <a:rPr lang="en-US" sz="800" dirty="0">
                <a:latin typeface="+mn-lt"/>
              </a:rPr>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dirty="0">
                <a:latin typeface="+mn-lt"/>
              </a:rPr>
              <a:t>Other routes of exposure could be considered.</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Based on the description of the scenario, the outbreak was caused by the </a:t>
            </a:r>
            <a:r>
              <a:rPr lang="en-GB" sz="800" kern="1200" noProof="0" dirty="0">
                <a:solidFill>
                  <a:schemeClr val="tx1"/>
                </a:solidFill>
                <a:effectLst/>
                <a:latin typeface="+mn-lt"/>
                <a:ea typeface="+mn-ea"/>
                <a:cs typeface="+mn-cs"/>
              </a:rPr>
              <a:t>consumption of a cassava dish made by combining hot water with cassava flour</a:t>
            </a:r>
            <a:r>
              <a:rPr lang="en-US" sz="800" dirty="0">
                <a:latin typeface="+mn-lt"/>
              </a:rPr>
              <a:t>. Intentional poisoning cannot be ruled out at this point. Further investigation into this matter will be necessary.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dirty="0">
              <a:latin typeface="+mn-lt"/>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Inform the media – discuss with the trainees about the necessity of informing the media. Discuss with them that any kind of information released to the media may cause panic, which create difficulties in properly executing the appropriate emergency procedures.</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effectLst/>
                <a:latin typeface="+mn-lt"/>
                <a:ea typeface="Calibri" panose="020F0502020204030204" pitchFamily="34" charset="0"/>
                <a:cs typeface="Times New Roman" panose="02020603050405020304" pitchFamily="18" charset="0"/>
              </a:rPr>
              <a:t>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4"/>
              </a:rPr>
              <a:t>https://emergency.cdc.gov/agent/cyanide/basics/facts.asp</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5"/>
              </a:rPr>
              <a:t>https://www.thoughtco.com/overview-of-cyanide-poison-609287</a:t>
            </a:r>
            <a:endParaRPr lang="en-US" sz="800" dirty="0">
              <a:effectLst/>
              <a:latin typeface="+mn-lt"/>
              <a:ea typeface="Calibri" panose="020F0502020204030204" pitchFamily="34" charset="0"/>
              <a:cs typeface="Times New Roman" panose="02020603050405020304" pitchFamily="18" charset="0"/>
            </a:endParaRPr>
          </a:p>
          <a:p>
            <a:pPr algn="just">
              <a:lnSpc>
                <a:spcPct val="107000"/>
              </a:lnSpc>
              <a:spcAft>
                <a:spcPts val="800"/>
              </a:spcAft>
            </a:pPr>
            <a:r>
              <a:rPr lang="nl-NL" sz="800" u="sng" dirty="0">
                <a:solidFill>
                  <a:srgbClr val="0563C1"/>
                </a:solidFill>
                <a:effectLst/>
                <a:latin typeface="+mn-lt"/>
                <a:ea typeface="Calibri" panose="020F0502020204030204" pitchFamily="34" charset="0"/>
                <a:cs typeface="Times New Roman" panose="02020603050405020304" pitchFamily="18" charset="0"/>
                <a:hlinkClick r:id="rId6"/>
              </a:rPr>
              <a:t>https://www.ncbi.nlm.nih.gov/books/NBK507796/</a:t>
            </a:r>
            <a:endParaRPr lang="nl-NL" sz="800" u="sng" dirty="0">
              <a:solidFill>
                <a:srgbClr val="0563C1"/>
              </a:solidFill>
              <a:effectLst/>
              <a:latin typeface="+mn-lt"/>
              <a:ea typeface="Calibri" panose="020F0502020204030204" pitchFamily="34" charset="0"/>
              <a:cs typeface="Times New Roman" panose="02020603050405020304" pitchFamily="18" charset="0"/>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latin typeface="+mn-lt"/>
            </a:endParaRPr>
          </a:p>
        </p:txBody>
      </p:sp>
    </p:spTree>
    <p:extLst>
      <p:ext uri="{BB962C8B-B14F-4D97-AF65-F5344CB8AC3E}">
        <p14:creationId xmlns:p14="http://schemas.microsoft.com/office/powerpoint/2010/main" val="21933099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Triage introduction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The expected result is the proper allocation of victims based on provided symptoms.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Explain that </a:t>
            </a:r>
            <a:r>
              <a:rPr lang="en-US" sz="900" kern="1200" dirty="0">
                <a:solidFill>
                  <a:schemeClr val="tx1"/>
                </a:solidFill>
                <a:effectLst/>
                <a:latin typeface="+mn-lt"/>
                <a:ea typeface="+mn-ea"/>
                <a:cs typeface="+mn-cs"/>
              </a:rPr>
              <a:t>the aim of this exercise is to verify the trainees’ knowledge concerning the medical segregation. The trainees need to allocate (based on provided symptoms</a:t>
            </a:r>
            <a:r>
              <a:rPr lang="pl-PL" sz="900" kern="1200" dirty="0">
                <a:solidFill>
                  <a:schemeClr val="tx1"/>
                </a:solidFill>
                <a:effectLst/>
                <a:latin typeface="+mn-lt"/>
                <a:ea typeface="+mn-ea"/>
                <a:cs typeface="+mn-cs"/>
              </a:rPr>
              <a:t>, </a:t>
            </a:r>
            <a:r>
              <a:rPr lang="en-US" dirty="0"/>
              <a:t>Respiratory Rate</a:t>
            </a:r>
            <a:r>
              <a:rPr lang="pl-PL" dirty="0"/>
              <a:t> (RR), </a:t>
            </a:r>
            <a:r>
              <a:rPr lang="en-US" dirty="0"/>
              <a:t>Systolic Blood Pressure</a:t>
            </a:r>
            <a:r>
              <a:rPr lang="pl-PL" dirty="0"/>
              <a:t> (SBP), AVPU </a:t>
            </a:r>
            <a:r>
              <a:rPr lang="pl-PL" dirty="0" err="1"/>
              <a:t>scale</a:t>
            </a:r>
            <a:r>
              <a:rPr lang="pl-PL" dirty="0"/>
              <a:t> (Alert, Voice, </a:t>
            </a:r>
            <a:r>
              <a:rPr lang="pl-PL" dirty="0" err="1"/>
              <a:t>Pain</a:t>
            </a:r>
            <a:r>
              <a:rPr lang="pl-PL" dirty="0"/>
              <a:t>, </a:t>
            </a:r>
            <a:r>
              <a:rPr lang="pl-PL" dirty="0" err="1"/>
              <a:t>Unresponsive</a:t>
            </a:r>
            <a:r>
              <a:rPr lang="pl-PL" dirty="0"/>
              <a:t>) </a:t>
            </a:r>
            <a:r>
              <a:rPr lang="en-US" sz="900" kern="1200" dirty="0">
                <a:solidFill>
                  <a:schemeClr val="tx1"/>
                </a:solidFill>
                <a:effectLst/>
                <a:latin typeface="+mn-lt"/>
                <a:ea typeface="+mn-ea"/>
                <a:cs typeface="+mn-cs"/>
              </a:rPr>
              <a:t>the patients to the four triage categories (The categories are described in detail in the following slide). Interact with the trainees. Compare the provided answers, discuss with trainees their answers.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21654711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Triage methodology.</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The expected result is the proper allocation of victims based on provided symptoms</a:t>
            </a:r>
            <a:r>
              <a:rPr lang="pl-PL" sz="900" kern="1200" dirty="0">
                <a:solidFill>
                  <a:schemeClr val="tx1"/>
                </a:solidFill>
                <a:effectLst/>
                <a:latin typeface="+mn-lt"/>
                <a:ea typeface="+mn-ea"/>
                <a:cs typeface="+mn-cs"/>
              </a:rPr>
              <a:t>, RR, SBP, AVPU</a:t>
            </a:r>
            <a:r>
              <a:rPr lang="en-US" sz="90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900" kern="1200" dirty="0">
                <a:solidFill>
                  <a:schemeClr val="tx1"/>
                </a:solidFill>
                <a:effectLst/>
                <a:latin typeface="+mn-lt"/>
                <a:ea typeface="+mn-ea"/>
                <a:cs typeface="+mn-cs"/>
              </a:rPr>
              <a:t>Explain the scoring criteria, ask the trainees to write it down. It will allow them to properly allocate the victims to the triage categories.</a:t>
            </a:r>
            <a:endParaRPr lang="pl-PL" sz="9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15096090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first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slide is prepared in such a way that the answers will appear later than text with symptoms. Allow the trainees to work for approx. 1-2 minutes and collect the written answers provided by the working groups spokespersons. The time 1-2 minutes reflects the real situation. Try to collect the answers in this same time. </a:t>
            </a:r>
          </a:p>
          <a:p>
            <a:r>
              <a:rPr lang="en-US" sz="800" b="1" kern="1200" noProof="0" dirty="0">
                <a:solidFill>
                  <a:schemeClr val="tx1"/>
                </a:solidFill>
                <a:effectLst/>
                <a:latin typeface="+mn-lt"/>
                <a:ea typeface="+mn-ea"/>
                <a:cs typeface="+mn-cs"/>
              </a:rPr>
              <a:t>These instructions apply to all the following slides.</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allocate the patient to the </a:t>
            </a:r>
            <a:r>
              <a:rPr lang="en-US" sz="800" b="1" kern="1200" dirty="0">
                <a:solidFill>
                  <a:schemeClr val="tx1"/>
                </a:solidFill>
                <a:effectLst/>
                <a:latin typeface="+mn-lt"/>
                <a:ea typeface="+mn-ea"/>
                <a:cs typeface="+mn-cs"/>
              </a:rPr>
              <a:t>immediate (red)</a:t>
            </a:r>
            <a:r>
              <a:rPr lang="en-US" sz="800" kern="1200" dirty="0">
                <a:solidFill>
                  <a:schemeClr val="tx1"/>
                </a:solidFill>
                <a:effectLst/>
                <a:latin typeface="+mn-lt"/>
                <a:ea typeface="+mn-ea"/>
                <a:cs typeface="+mn-cs"/>
              </a:rPr>
              <a:t> group. I</a:t>
            </a:r>
            <a:r>
              <a:rPr lang="en-US" sz="900" kern="1200" dirty="0">
                <a:solidFill>
                  <a:schemeClr val="tx1"/>
                </a:solidFill>
                <a:effectLst/>
                <a:latin typeface="+mn-lt"/>
                <a:ea typeface="+mn-ea"/>
                <a:cs typeface="+mn-cs"/>
              </a:rPr>
              <a:t>n this case </a:t>
            </a:r>
            <a:r>
              <a:rPr lang="pl-PL" sz="900" kern="1200" dirty="0">
                <a:solidFill>
                  <a:schemeClr val="tx1"/>
                </a:solidFill>
                <a:effectLst/>
                <a:latin typeface="+mn-lt"/>
                <a:ea typeface="+mn-ea"/>
                <a:cs typeface="+mn-cs"/>
              </a:rPr>
              <a:t>AVPU</a:t>
            </a:r>
            <a:r>
              <a:rPr lang="en-US" sz="900" kern="1200" dirty="0">
                <a:solidFill>
                  <a:schemeClr val="tx1"/>
                </a:solidFill>
                <a:effectLst/>
                <a:latin typeface="+mn-lt"/>
                <a:ea typeface="+mn-ea"/>
                <a:cs typeface="+mn-cs"/>
              </a:rPr>
              <a:t>, SBP, RR and symptoms point to a life threating state. </a:t>
            </a:r>
            <a:endParaRPr lang="en-US" sz="9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068972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Symptoms of second victim.</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The provided symptoms should allocate the victim to the </a:t>
            </a:r>
            <a:r>
              <a:rPr lang="en-US" sz="800" b="1" kern="1200" noProof="0" dirty="0">
                <a:solidFill>
                  <a:schemeClr val="tx1"/>
                </a:solidFill>
                <a:effectLst/>
                <a:latin typeface="+mn-lt"/>
                <a:ea typeface="+mn-ea"/>
                <a:cs typeface="+mn-cs"/>
              </a:rPr>
              <a:t>delayed (yellow)</a:t>
            </a:r>
            <a:r>
              <a:rPr lang="en-US" sz="800" kern="1200" noProof="0" dirty="0">
                <a:solidFill>
                  <a:schemeClr val="tx1"/>
                </a:solidFill>
                <a:effectLst/>
                <a:latin typeface="+mn-lt"/>
                <a:ea typeface="+mn-ea"/>
                <a:cs typeface="+mn-cs"/>
              </a:rPr>
              <a:t> group. The provided symptoms are not life threating, however, require medical intervention provided by qualified medical staff.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dirty="0"/>
          </a:p>
        </p:txBody>
      </p:sp>
    </p:spTree>
    <p:extLst>
      <p:ext uri="{BB962C8B-B14F-4D97-AF65-F5344CB8AC3E}">
        <p14:creationId xmlns:p14="http://schemas.microsoft.com/office/powerpoint/2010/main" val="16224412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third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26706351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fourth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immediate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allocate the patient to the </a:t>
            </a:r>
            <a:r>
              <a:rPr lang="en-US" sz="800" b="1" kern="1200" dirty="0">
                <a:solidFill>
                  <a:schemeClr val="tx1"/>
                </a:solidFill>
                <a:effectLst/>
                <a:latin typeface="+mn-lt"/>
                <a:ea typeface="+mn-ea"/>
                <a:cs typeface="+mn-cs"/>
              </a:rPr>
              <a:t>immediate (red)</a:t>
            </a:r>
            <a:r>
              <a:rPr lang="en-US" sz="800" kern="1200" dirty="0">
                <a:solidFill>
                  <a:schemeClr val="tx1"/>
                </a:solidFill>
                <a:effectLst/>
                <a:latin typeface="+mn-lt"/>
                <a:ea typeface="+mn-ea"/>
                <a:cs typeface="+mn-cs"/>
              </a:rPr>
              <a:t> group. In this case </a:t>
            </a:r>
            <a:r>
              <a:rPr lang="pl-PL" sz="800" kern="1200" dirty="0">
                <a:solidFill>
                  <a:schemeClr val="tx1"/>
                </a:solidFill>
                <a:effectLst/>
                <a:latin typeface="+mn-lt"/>
                <a:ea typeface="+mn-ea"/>
                <a:cs typeface="+mn-cs"/>
              </a:rPr>
              <a:t>AVPU</a:t>
            </a:r>
            <a:r>
              <a:rPr lang="en-US" sz="800" kern="1200" dirty="0">
                <a:solidFill>
                  <a:schemeClr val="tx1"/>
                </a:solidFill>
                <a:effectLst/>
                <a:latin typeface="+mn-lt"/>
                <a:ea typeface="+mn-ea"/>
                <a:cs typeface="+mn-cs"/>
              </a:rPr>
              <a:t>, SBP, RR and symptoms point to a life threating state. </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39037450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fifth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Version Curriculum:</a:t>
            </a:r>
            <a:endParaRPr lang="en-US" sz="800" noProof="0" dirty="0"/>
          </a:p>
        </p:txBody>
      </p:sp>
    </p:spTree>
    <p:extLst>
      <p:ext uri="{BB962C8B-B14F-4D97-AF65-F5344CB8AC3E}">
        <p14:creationId xmlns:p14="http://schemas.microsoft.com/office/powerpoint/2010/main" val="3127484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sixth victims.</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The provided symptoms should allocate the victim to the </a:t>
            </a:r>
            <a:r>
              <a:rPr lang="en-US" sz="800" b="1" kern="1200" noProof="0" dirty="0">
                <a:solidFill>
                  <a:schemeClr val="tx1"/>
                </a:solidFill>
                <a:effectLst/>
                <a:latin typeface="+mn-lt"/>
                <a:ea typeface="+mn-ea"/>
                <a:cs typeface="+mn-cs"/>
              </a:rPr>
              <a:t>delayed (yellow)</a:t>
            </a:r>
            <a:r>
              <a:rPr lang="en-US" sz="800" kern="1200" noProof="0" dirty="0">
                <a:solidFill>
                  <a:schemeClr val="tx1"/>
                </a:solidFill>
                <a:effectLst/>
                <a:latin typeface="+mn-lt"/>
                <a:ea typeface="+mn-ea"/>
                <a:cs typeface="+mn-cs"/>
              </a:rPr>
              <a:t> group. The provided symptoms are not life threating, however, require medical intervention provided by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Version Curriculum:</a:t>
            </a:r>
            <a:endParaRPr lang="en-US" sz="800" noProof="0" dirty="0"/>
          </a:p>
        </p:txBody>
      </p:sp>
    </p:spTree>
    <p:extLst>
      <p:ext uri="{BB962C8B-B14F-4D97-AF65-F5344CB8AC3E}">
        <p14:creationId xmlns:p14="http://schemas.microsoft.com/office/powerpoint/2010/main" val="37711938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seventh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dead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7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7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categorize the patient to the </a:t>
            </a:r>
            <a:r>
              <a:rPr lang="en-US" sz="800" b="1" kern="1200" dirty="0">
                <a:solidFill>
                  <a:schemeClr val="tx1"/>
                </a:solidFill>
                <a:effectLst/>
                <a:latin typeface="+mn-lt"/>
                <a:ea typeface="+mn-ea"/>
                <a:cs typeface="+mn-cs"/>
              </a:rPr>
              <a:t>dead (black)</a:t>
            </a:r>
            <a:r>
              <a:rPr lang="en-US" sz="800" kern="1200" dirty="0">
                <a:solidFill>
                  <a:schemeClr val="tx1"/>
                </a:solidFill>
                <a:effectLst/>
                <a:latin typeface="+mn-lt"/>
                <a:ea typeface="+mn-ea"/>
                <a:cs typeface="+mn-cs"/>
              </a:rPr>
              <a:t> group. It means that chances of survival are very low, or the patient is dead. In this particular situation the patient is dead. Compare the answer provided, discuss with trainees.</a:t>
            </a:r>
            <a:r>
              <a:rPr lang="en-US" sz="900" kern="1200" noProof="0" dirty="0">
                <a:solidFill>
                  <a:schemeClr val="tx1"/>
                </a:solidFill>
                <a:effectLst/>
                <a:latin typeface="+mn-lt"/>
                <a:ea typeface="+mn-ea"/>
                <a:cs typeface="+mn-cs"/>
              </a:rPr>
              <a:t> </a:t>
            </a:r>
            <a:r>
              <a:rPr lang="en-US" sz="900" kern="1200" dirty="0">
                <a:solidFill>
                  <a:schemeClr val="tx1"/>
                </a:solidFill>
                <a:effectLst/>
                <a:latin typeface="+mn-lt"/>
                <a:ea typeface="+mn-ea"/>
                <a:cs typeface="+mn-cs"/>
              </a:rPr>
              <a:t>Be aware that, in general, different answer from the trainees can be expected if the patient is of a very young age. Try to explain that age is not the parameter in segregation system. Discuss with trainees their answers.</a:t>
            </a:r>
            <a:endParaRPr lang="en-US" sz="800" kern="120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3319754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4.1 Scenario 10 </a:t>
            </a:r>
            <a:r>
              <a:rPr lang="en-GB" sz="800" b="0" kern="1200" dirty="0">
                <a:solidFill>
                  <a:schemeClr val="tx1"/>
                </a:solidFill>
                <a:effectLst/>
                <a:latin typeface="+mn-lt"/>
                <a:ea typeface="+mn-ea"/>
                <a:cs typeface="+mn-cs"/>
              </a:rPr>
              <a:t>Outbreak at a celebration</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eighth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delayed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9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Version Curriculum:</a:t>
            </a:r>
            <a:endParaRPr lang="en-US" sz="800" noProof="0" dirty="0"/>
          </a:p>
        </p:txBody>
      </p:sp>
    </p:spTree>
    <p:extLst>
      <p:ext uri="{BB962C8B-B14F-4D97-AF65-F5344CB8AC3E}">
        <p14:creationId xmlns:p14="http://schemas.microsoft.com/office/powerpoint/2010/main" val="27017215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ninth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categorized the patient to dead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provided symptoms allocate the patient to the </a:t>
            </a:r>
            <a:r>
              <a:rPr lang="en-US" sz="800" b="1" kern="1200" dirty="0">
                <a:solidFill>
                  <a:schemeClr val="tx1"/>
                </a:solidFill>
                <a:effectLst/>
                <a:latin typeface="+mn-lt"/>
                <a:ea typeface="+mn-ea"/>
                <a:cs typeface="+mn-cs"/>
              </a:rPr>
              <a:t>immediate (red)</a:t>
            </a:r>
            <a:r>
              <a:rPr lang="en-US" sz="800" kern="1200" dirty="0">
                <a:solidFill>
                  <a:schemeClr val="tx1"/>
                </a:solidFill>
                <a:effectLst/>
                <a:latin typeface="+mn-lt"/>
                <a:ea typeface="+mn-ea"/>
                <a:cs typeface="+mn-cs"/>
              </a:rPr>
              <a:t> group. I</a:t>
            </a:r>
            <a:r>
              <a:rPr lang="en-US" sz="900" kern="1200" dirty="0">
                <a:solidFill>
                  <a:schemeClr val="tx1"/>
                </a:solidFill>
                <a:effectLst/>
                <a:latin typeface="+mn-lt"/>
                <a:ea typeface="+mn-ea"/>
                <a:cs typeface="+mn-cs"/>
              </a:rPr>
              <a:t>n this case </a:t>
            </a:r>
            <a:r>
              <a:rPr lang="pl-PL" sz="900" kern="1200" dirty="0">
                <a:solidFill>
                  <a:schemeClr val="tx1"/>
                </a:solidFill>
                <a:effectLst/>
                <a:latin typeface="+mn-lt"/>
                <a:ea typeface="+mn-ea"/>
                <a:cs typeface="+mn-cs"/>
              </a:rPr>
              <a:t>AVPU</a:t>
            </a:r>
            <a:r>
              <a:rPr lang="en-US" sz="900" kern="1200" dirty="0">
                <a:solidFill>
                  <a:schemeClr val="tx1"/>
                </a:solidFill>
                <a:effectLst/>
                <a:latin typeface="+mn-lt"/>
                <a:ea typeface="+mn-ea"/>
                <a:cs typeface="+mn-cs"/>
              </a:rPr>
              <a:t>, SBP, RR and symptoms point to a life threating state. </a:t>
            </a:r>
            <a:endParaRPr lang="en-US" sz="9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9456911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Symptoms of tenth victim.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expected result is to allocate the patient to minimal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dirty="0">
                <a:solidFill>
                  <a:schemeClr val="tx1"/>
                </a:solidFill>
                <a:effectLst/>
                <a:latin typeface="+mn-lt"/>
                <a:ea typeface="+mn-ea"/>
                <a:cs typeface="+mn-cs"/>
              </a:rPr>
              <a:t>Follow the instruction previously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provided symptoms allocate the patient to the </a:t>
            </a:r>
            <a:r>
              <a:rPr lang="en-US" sz="800" b="1" kern="1200" noProof="0" dirty="0">
                <a:solidFill>
                  <a:schemeClr val="tx1"/>
                </a:solidFill>
                <a:effectLst/>
                <a:latin typeface="+mn-lt"/>
                <a:ea typeface="+mn-ea"/>
                <a:cs typeface="+mn-cs"/>
              </a:rPr>
              <a:t>minimal (green)</a:t>
            </a:r>
            <a:r>
              <a:rPr lang="en-US" sz="800" kern="1200" noProof="0" dirty="0">
                <a:solidFill>
                  <a:schemeClr val="tx1"/>
                </a:solidFill>
                <a:effectLst/>
                <a:latin typeface="+mn-lt"/>
                <a:ea typeface="+mn-ea"/>
                <a:cs typeface="+mn-cs"/>
              </a:rPr>
              <a:t> group.  This mean that, the symptoms are not life threating and patient can help himself or the provided medical assistance can be executed by low qualified medical staff.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4894167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6.3.P Scenario discussions: Triage and medical treatment related to CBRN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familiarize</a:t>
            </a:r>
            <a:r>
              <a:rPr kumimoji="0" lang="en-US" sz="800" b="0" i="0" u="none" strike="noStrike" kern="1200" cap="none" spc="0" normalizeH="0" baseline="0" noProof="0" dirty="0">
                <a:ln>
                  <a:noFill/>
                </a:ln>
                <a:solidFill>
                  <a:prstClr val="black"/>
                </a:solidFill>
                <a:effectLst/>
                <a:uLnTx/>
                <a:uFillTx/>
                <a:latin typeface="+mn-lt"/>
                <a:ea typeface="+mn-ea"/>
                <a:cs typeface="+mn-cs"/>
              </a:rPr>
              <a:t> with and carry out triage and </a:t>
            </a:r>
            <a:r>
              <a:rPr kumimoji="0" lang="en-US" sz="800" b="0" i="0" u="sng" strike="noStrike" kern="1200" cap="none" spc="0" normalizeH="0" baseline="0" noProof="0" dirty="0">
                <a:ln>
                  <a:noFill/>
                </a:ln>
                <a:solidFill>
                  <a:prstClr val="black"/>
                </a:solidFill>
                <a:effectLst/>
                <a:uLnTx/>
                <a:uFillTx/>
                <a:latin typeface="+mn-lt"/>
                <a:ea typeface="+mn-ea"/>
                <a:cs typeface="+mn-cs"/>
              </a:rPr>
              <a:t>provide</a:t>
            </a:r>
            <a:r>
              <a:rPr kumimoji="0" lang="en-US" sz="800" b="0" i="0" u="none" strike="noStrike" kern="1200" cap="none" spc="0" normalizeH="0" baseline="0" noProof="0" dirty="0">
                <a:ln>
                  <a:noFill/>
                </a:ln>
                <a:solidFill>
                  <a:prstClr val="black"/>
                </a:solidFill>
                <a:effectLst/>
                <a:uLnTx/>
                <a:uFillTx/>
                <a:latin typeface="+mn-lt"/>
                <a:ea typeface="+mn-ea"/>
                <a:cs typeface="+mn-cs"/>
              </a:rPr>
              <a:t> 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Final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862534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10 </a:t>
            </a:r>
            <a:r>
              <a:rPr lang="en-GB" sz="800" dirty="0">
                <a:latin typeface="+mn-lt"/>
              </a:rPr>
              <a:t>Outbreak at a celebration</a:t>
            </a:r>
            <a:r>
              <a:rPr lang="en-US" sz="800" dirty="0">
                <a:latin typeface="+mn-lt"/>
              </a:rPr>
              <a:t>: What do you ask? METHANE.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METHANE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employee,</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1857229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 </a:t>
            </a:r>
            <a:r>
              <a:rPr lang="en-US" sz="800" b="0" kern="1200" dirty="0">
                <a:solidFill>
                  <a:schemeClr val="tx1"/>
                </a:solidFill>
                <a:effectLst/>
                <a:latin typeface="+mn-lt"/>
                <a:ea typeface="+mn-ea"/>
                <a:cs typeface="+mn-cs"/>
              </a:rPr>
              <a:t>4.1P Scenario discussions: Identify possible CBRN releases by asking the right questions</a:t>
            </a: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signs of a potential CBRN release and (</a:t>
            </a:r>
            <a:r>
              <a:rPr kumimoji="0" lang="en-US" sz="800" b="0" i="0" u="sng" strike="noStrike" kern="1200" cap="none" spc="0" normalizeH="0" baseline="0" noProof="0" dirty="0">
                <a:ln>
                  <a:noFill/>
                </a:ln>
                <a:solidFill>
                  <a:prstClr val="black"/>
                </a:solidFill>
                <a:effectLst/>
                <a:uLnTx/>
                <a:uFillTx/>
                <a:latin typeface="+mn-lt"/>
                <a:ea typeface="+mn-ea"/>
                <a:cs typeface="+mn-cs"/>
              </a:rPr>
              <a:t>initiate</a:t>
            </a:r>
            <a:r>
              <a:rPr kumimoji="0" lang="en-US" sz="800" b="0" i="0" u="none" strike="noStrike" kern="1200" cap="none" spc="0" normalizeH="0" baseline="0" noProof="0" dirty="0">
                <a:ln>
                  <a:noFill/>
                </a:ln>
                <a:solidFill>
                  <a:prstClr val="black"/>
                </a:solidFill>
                <a:effectLst/>
                <a:uLnTx/>
                <a:uFillTx/>
                <a:latin typeface="+mn-lt"/>
                <a:ea typeface="+mn-ea"/>
                <a:cs typeface="+mn-cs"/>
              </a:rPr>
              <a:t> first) respond(</a:t>
            </a:r>
            <a:r>
              <a:rPr kumimoji="0" lang="en-US" sz="800" b="0" i="0" u="none" strike="noStrike" kern="1200" cap="none" spc="0" normalizeH="0" baseline="0" noProof="0" dirty="0" err="1">
                <a:ln>
                  <a:noFill/>
                </a:ln>
                <a:solidFill>
                  <a:prstClr val="black"/>
                </a:solidFill>
                <a:effectLst/>
                <a:uLnTx/>
                <a:uFillTx/>
                <a:latin typeface="+mn-lt"/>
                <a:ea typeface="+mn-ea"/>
                <a:cs typeface="+mn-cs"/>
              </a:rPr>
              <a:t>ers</a:t>
            </a:r>
            <a:r>
              <a:rPr kumimoji="0" lang="en-US" sz="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latin typeface="+mn-lt"/>
              </a:rPr>
              <a:t>4.1 Scenario 10 </a:t>
            </a:r>
            <a:r>
              <a:rPr lang="en-GB" sz="800" dirty="0">
                <a:latin typeface="+mn-lt"/>
              </a:rPr>
              <a:t>Outbreak at a celebration</a:t>
            </a:r>
            <a:r>
              <a:rPr lang="en-US" sz="800" dirty="0">
                <a:latin typeface="+mn-lt"/>
              </a:rPr>
              <a:t>: What do you ask? Four W’s.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have to identify the right questions to be asked in this scenario in order to identify the likelihood of a possible CBRN release and to know which information should be shared with the chain of command.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 normal information </a:t>
            </a:r>
            <a:r>
              <a:rPr lang="en-US" sz="800" dirty="0">
                <a:latin typeface="+mn-lt"/>
              </a:rPr>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latin typeface="+mn-lt"/>
              </a:rPr>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latin typeface="+mn-lt"/>
              </a:rPr>
              <a:t>only </a:t>
            </a:r>
            <a:r>
              <a:rPr lang="en-US" sz="800" b="0" kern="1200" dirty="0">
                <a:solidFill>
                  <a:schemeClr val="tx1"/>
                </a:solidFill>
                <a:effectLst/>
                <a:latin typeface="+mn-lt"/>
                <a:ea typeface="+mn-ea"/>
                <a:cs typeface="+mn-cs"/>
              </a:rPr>
              <a:t>be answered by </a:t>
            </a:r>
            <a:r>
              <a:rPr lang="en-US" sz="800" dirty="0">
                <a:latin typeface="+mn-lt"/>
              </a:rPr>
              <a:t>the caller(s) own </a:t>
            </a:r>
            <a:r>
              <a:rPr lang="en-US" sz="800" b="0" kern="1200" dirty="0">
                <a:solidFill>
                  <a:schemeClr val="tx1"/>
                </a:solidFill>
                <a:effectLst/>
                <a:latin typeface="+mn-lt"/>
                <a:ea typeface="+mn-ea"/>
                <a:cs typeface="+mn-cs"/>
              </a:rPr>
              <a:t>observations </a:t>
            </a:r>
            <a:r>
              <a:rPr lang="en-US" sz="800" dirty="0">
                <a:latin typeface="+mn-lt"/>
              </a:rPr>
              <a:t>- what they can see, hear, smell etc.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r>
              <a:rPr lang="en-US" sz="800" dirty="0">
                <a:latin typeface="+mn-lt"/>
              </a:rPr>
              <a:t>In this slide,</a:t>
            </a:r>
            <a:r>
              <a:rPr lang="en-US" sz="800" baseline="0" dirty="0">
                <a:latin typeface="+mn-lt"/>
              </a:rPr>
              <a:t> the trainer should facilitate the trainees' discussion on asking the right questions using the Four W’s protocol. </a:t>
            </a:r>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trainees’ background and considering the evolution of the scenario, the trainer can focus the discussion on the first call made by the </a:t>
            </a:r>
            <a:r>
              <a:rPr lang="en-US" sz="800" kern="1200" noProof="0" dirty="0">
                <a:solidFill>
                  <a:schemeClr val="tx1"/>
                </a:solidFill>
                <a:effectLst/>
                <a:latin typeface="+mn-lt"/>
                <a:ea typeface="+mn-ea"/>
                <a:cs typeface="+mn-cs"/>
              </a:rPr>
              <a:t>employee,</a:t>
            </a:r>
            <a:r>
              <a:rPr lang="en-US" sz="800" kern="1200" dirty="0">
                <a:solidFill>
                  <a:schemeClr val="tx1"/>
                </a:solidFill>
                <a:effectLst/>
                <a:latin typeface="+mn-lt"/>
                <a:ea typeface="+mn-ea"/>
                <a:cs typeface="+mn-cs"/>
              </a:rPr>
              <a:t> or the subsequent call made by the first responders arriving on the scene, or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trainer</a:t>
            </a:r>
            <a:r>
              <a:rPr lang="en-US" sz="800" kern="1200" baseline="0" dirty="0">
                <a:solidFill>
                  <a:schemeClr val="tx1"/>
                </a:solidFill>
                <a:effectLst/>
                <a:latin typeface="+mn-lt"/>
                <a:ea typeface="+mn-ea"/>
                <a:cs typeface="+mn-cs"/>
              </a:rPr>
              <a:t> can trigger further discussion elements by posing some additional questions to the trainees:</a:t>
            </a:r>
          </a:p>
          <a:p>
            <a:r>
              <a:rPr lang="en-US" sz="800" dirty="0">
                <a:latin typeface="+mn-lt"/>
              </a:rPr>
              <a:t>a. Do you think it is necessary to protect yourself first?</a:t>
            </a:r>
          </a:p>
          <a:p>
            <a:r>
              <a:rPr lang="en-US" sz="800" dirty="0">
                <a:latin typeface="+mn-lt"/>
              </a:rPr>
              <a:t>b. Can it be a CBRN scene?</a:t>
            </a:r>
          </a:p>
          <a:p>
            <a:r>
              <a:rPr lang="en-US" sz="800" dirty="0">
                <a:latin typeface="+mn-lt"/>
              </a:rPr>
              <a:t>c. Do you look for signs and symbols (ADR, UN, GHS symbols). </a:t>
            </a:r>
          </a:p>
          <a:p>
            <a:r>
              <a:rPr lang="en-US" sz="800" dirty="0">
                <a:latin typeface="+mn-lt"/>
              </a:rPr>
              <a:t>d. Strange odor / smell at the scene.</a:t>
            </a:r>
          </a:p>
          <a:p>
            <a:r>
              <a:rPr lang="en-US" sz="800" dirty="0">
                <a:latin typeface="+mn-lt"/>
              </a:rPr>
              <a:t>e. Any signs of poisoning? </a:t>
            </a:r>
          </a:p>
          <a:p>
            <a:r>
              <a:rPr lang="en-US" sz="800" dirty="0">
                <a:latin typeface="+mn-lt"/>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66550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19 </a:t>
            </a:r>
            <a:r>
              <a:rPr lang="en-GB" sz="800" b="0" kern="1200" dirty="0">
                <a:solidFill>
                  <a:schemeClr val="tx1"/>
                </a:solidFill>
                <a:effectLst/>
                <a:latin typeface="+mn-lt"/>
                <a:ea typeface="+mn-ea"/>
                <a:cs typeface="+mn-cs"/>
              </a:rPr>
              <a:t>Outbreak at a celebration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get to know the title of the scenario to discuss.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trainer should use the following</a:t>
            </a:r>
            <a:r>
              <a:rPr lang="en-US" sz="800" b="0" kern="1200" baseline="0" dirty="0">
                <a:solidFill>
                  <a:schemeClr val="tx1"/>
                </a:solidFill>
                <a:effectLst/>
                <a:latin typeface="+mn-lt"/>
                <a:ea typeface="+mn-ea"/>
                <a:cs typeface="+mn-cs"/>
              </a:rPr>
              <a:t> information at their convenience while moving to the following slides and discussing the scenario with the trainees).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baseline="0" dirty="0">
              <a:solidFill>
                <a:schemeClr val="tx1"/>
              </a:solidFill>
              <a:effectLst/>
              <a:latin typeface="+mn-lt"/>
              <a:ea typeface="+mn-ea"/>
              <a:cs typeface="+mn-cs"/>
            </a:endParaRP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local African community is holding a day of celebration following the wedding of two important members of the community with dozens of people participating.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day, many traditional dish and drinks are served, and the celebrations go on until the late hours of the night.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 few hours into the party, one participant starts feeling headache and nausea but relates it to the alcohol drank during the reception.</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During the following hour other participants feel ill with headache, nausea, dizziness and abdominal pain. Many of the people involved begin vomiting, experiencing </a:t>
            </a:r>
            <a:r>
              <a:rPr lang="en-US" sz="800" dirty="0" err="1">
                <a:effectLst/>
                <a:latin typeface="+mn-lt"/>
                <a:ea typeface="Calibri" panose="020F0502020204030204" pitchFamily="34" charset="0"/>
                <a:cs typeface="Times New Roman" panose="02020603050405020304" pitchFamily="18" charset="0"/>
              </a:rPr>
              <a:t>diarrhoea</a:t>
            </a:r>
            <a:r>
              <a:rPr lang="en-US" sz="800" dirty="0">
                <a:effectLst/>
                <a:latin typeface="+mn-lt"/>
                <a:ea typeface="Calibri" panose="020F0502020204030204" pitchFamily="34" charset="0"/>
                <a:cs typeface="Times New Roman" panose="02020603050405020304" pitchFamily="18" charset="0"/>
              </a:rPr>
              <a:t>, shortness of breath and rapid heart rates.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Alerted by the large number of people showing symptoms, the owner of the venue where the wedding is being held calls the emergency services asking for medical assistance.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When the FRs arrived on the scene they found at least 30 people presenting symptoms.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t>
            </a:r>
            <a:r>
              <a:rPr lang="en-US" sz="800" b="1" dirty="0">
                <a:effectLst/>
                <a:latin typeface="+mn-lt"/>
                <a:ea typeface="Calibri" panose="020F0502020204030204" pitchFamily="34" charset="0"/>
                <a:cs typeface="Times New Roman" panose="02020603050405020304" pitchFamily="18" charset="0"/>
              </a:rPr>
              <a:t>Do not disclose the cause of the outbreak, which is explained below, at this point of the scenario</a:t>
            </a:r>
            <a:r>
              <a:rPr lang="en-US" sz="800" dirty="0">
                <a:effectLst/>
                <a:latin typeface="+mn-lt"/>
                <a:ea typeface="Calibri" panose="020F0502020204030204" pitchFamily="34" charset="0"/>
                <a:cs typeface="Times New Roman" panose="02020603050405020304" pitchFamily="18" charset="0"/>
              </a:rPr>
              <a:t>)</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The medical staff suspected the outbreak to be caused by food poisoning.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An investigation to determine the cause of the outbreak revealed that the outbreak resulted from consumption of a cassava dish made by combining hot water with cassava flour.</a:t>
            </a:r>
          </a:p>
          <a:p>
            <a:r>
              <a:rPr lang="en-US" sz="800" b="0" kern="1200" baseline="0" dirty="0">
                <a:solidFill>
                  <a:schemeClr val="tx1"/>
                </a:solidFill>
                <a:effectLst/>
                <a:latin typeface="+mn-lt"/>
                <a:ea typeface="+mn-ea"/>
                <a:cs typeface="+mn-cs"/>
              </a:rPr>
              <a:t>(The information on the scenario that are available for the trainees stops at this point.)</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Now the trainees should reflect on what to do concerning: </a:t>
            </a:r>
            <a:r>
              <a:rPr lang="en-US" sz="800" b="0" kern="1200" dirty="0">
                <a:solidFill>
                  <a:schemeClr val="tx1"/>
                </a:solidFill>
                <a:effectLst/>
                <a:latin typeface="+mn-lt"/>
                <a:ea typeface="+mn-ea"/>
                <a:cs typeface="+mn-cs"/>
              </a:rPr>
              <a:t>On-site risk/threat assessment, Security of the area, Isolate people and pet animals on scene, Registration of victims.</a:t>
            </a:r>
          </a:p>
          <a:p>
            <a:endParaRPr lang="en-US" sz="800" b="0" kern="1200" baseline="0" dirty="0">
              <a:solidFill>
                <a:schemeClr val="tx1"/>
              </a:solidFill>
              <a:effectLst/>
              <a:latin typeface="+mn-lt"/>
              <a:ea typeface="+mn-ea"/>
              <a:cs typeface="+mn-cs"/>
            </a:endParaRPr>
          </a:p>
          <a:p>
            <a:r>
              <a:rPr lang="en-US" sz="800" b="0" kern="1200" baseline="0" dirty="0">
                <a:solidFill>
                  <a:schemeClr val="tx1"/>
                </a:solidFill>
                <a:effectLst/>
                <a:latin typeface="+mn-lt"/>
                <a:ea typeface="+mn-ea"/>
                <a:cs typeface="+mn-cs"/>
              </a:rPr>
              <a:t>The trainees should also consider if they need additional support on the scene and of which kind (Fire fighters, Law Enforcement Agencies, additional ambulance services, secondary responders, CBRN specialists) and pay particular attention on which information to provide to the dispatch officer who is going to forward their request (for instance, notifying the need of more ambulances).</a:t>
            </a:r>
          </a:p>
          <a:p>
            <a:endParaRPr lang="en-US" sz="800" b="0" kern="1200" baseline="0" dirty="0">
              <a:solidFill>
                <a:schemeClr val="tx1"/>
              </a:solidFill>
              <a:effectLst/>
              <a:latin typeface="+mn-lt"/>
              <a:ea typeface="+mn-ea"/>
              <a:cs typeface="+mn-cs"/>
            </a:endParaRPr>
          </a:p>
          <a:p>
            <a:pPr algn="just">
              <a:lnSpc>
                <a:spcPct val="107000"/>
              </a:lnSpc>
              <a:spcAft>
                <a:spcPts val="800"/>
              </a:spcAft>
            </a:pPr>
            <a:r>
              <a:rPr lang="nl-NL" sz="800" b="1" dirty="0">
                <a:effectLst/>
                <a:latin typeface="+mn-lt"/>
                <a:ea typeface="Calibri" panose="020F0502020204030204" pitchFamily="34" charset="0"/>
                <a:cs typeface="Times New Roman" panose="02020603050405020304" pitchFamily="18" charset="0"/>
              </a:rPr>
              <a:t>Things to consider:</a:t>
            </a:r>
            <a:r>
              <a:rPr lang="nl-NL" sz="800" dirty="0">
                <a:effectLst/>
                <a:latin typeface="+mn-lt"/>
                <a:ea typeface="Calibri" panose="020F0502020204030204" pitchFamily="34" charset="0"/>
                <a:cs typeface="Times New Roman" panose="02020603050405020304" pitchFamily="18" charset="0"/>
              </a:rPr>
              <a:t> </a:t>
            </a:r>
          </a:p>
          <a:p>
            <a:pPr algn="just">
              <a:lnSpc>
                <a:spcPct val="107000"/>
              </a:lnSpc>
              <a:spcAft>
                <a:spcPts val="800"/>
              </a:spcAft>
            </a:pPr>
            <a:r>
              <a:rPr lang="nl-NL" sz="800" dirty="0">
                <a:effectLst/>
                <a:latin typeface="+mn-lt"/>
                <a:ea typeface="Calibri" panose="020F0502020204030204" pitchFamily="34" charset="0"/>
                <a:cs typeface="Times New Roman" panose="02020603050405020304" pitchFamily="18" charset="0"/>
              </a:rPr>
              <a:t>Based on the symptoms of the victims, the first responders should be able to identify the accident as a serious food poisoning. </a:t>
            </a:r>
          </a:p>
          <a:p>
            <a:pPr algn="just">
              <a:lnSpc>
                <a:spcPct val="107000"/>
              </a:lnSpc>
              <a:spcAft>
                <a:spcPts val="800"/>
              </a:spcAft>
            </a:pPr>
            <a:r>
              <a:rPr lang="en-US" sz="800" dirty="0">
                <a:effectLst/>
                <a:latin typeface="+mn-lt"/>
                <a:ea typeface="Calibri" panose="020F0502020204030204" pitchFamily="34" charset="0"/>
                <a:cs typeface="Times New Roman" panose="02020603050405020304" pitchFamily="18" charset="0"/>
              </a:rPr>
              <a:t>Cassava is an edible tuberous root that is resistant to drought, diseases, and pests, is a major source of carbohydrates in tropical areas. It is often made into flour, contains cyanogenic glycosides, which can result in fatal cyanide poisoning if not properly detoxified by soaking, drying, and scraping before being consumed. </a:t>
            </a: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Common immediate symptoms of cyanide poisoning are: Headache, Dizziness, Nausea and Vomiting, Weakness, Rapid breathing, Rapid heart rate and Restlessness. Large amount of cyanide can even lead to death. </a:t>
            </a:r>
            <a:r>
              <a:rPr lang="en-GB" sz="800" kern="1200" dirty="0">
                <a:solidFill>
                  <a:srgbClr val="000000"/>
                </a:solidFill>
                <a:effectLst/>
                <a:latin typeface="+mn-lt"/>
                <a:ea typeface="Times New Roman" panose="02020603050405020304" pitchFamily="18" charset="0"/>
                <a:cs typeface="Times New Roman" panose="02020603050405020304" pitchFamily="18" charset="0"/>
              </a:rPr>
              <a:t>S</a:t>
            </a:r>
            <a:r>
              <a:rPr lang="en-GB" sz="800" dirty="0">
                <a:effectLst/>
                <a:latin typeface="+mn-lt"/>
                <a:ea typeface="Calibri" panose="020F0502020204030204" pitchFamily="34" charset="0"/>
                <a:cs typeface="Times New Roman" panose="02020603050405020304" pitchFamily="18" charset="0"/>
              </a:rPr>
              <a:t>howing these signs and symptoms does not necessarily mean that a person has been exposed to cyanide.</a:t>
            </a:r>
            <a:endParaRPr lang="en-US" sz="800" dirty="0">
              <a:effectLst/>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800" dirty="0">
                <a:effectLst/>
                <a:latin typeface="+mn-lt"/>
                <a:ea typeface="Calibri" panose="020F0502020204030204" pitchFamily="34" charset="0"/>
                <a:cs typeface="Times New Roman" panose="02020603050405020304" pitchFamily="18" charset="0"/>
              </a:rPr>
              <a:t>Cassava is exported in three forms: as a human food, as a starch, and as an animal feed ingredient. The cassava export markets are primarily Europe and North America, where the driving force appears to be the ethnic community. It is the second most widely grown and consumed food in Uganda after bananas, and a staple in the diet for a large part of the Uganda population. It is therefore likely that cassava is consumed during a celebration held by an African community living in Europe or North America.</a:t>
            </a:r>
          </a:p>
          <a:p>
            <a:pPr algn="just">
              <a:lnSpc>
                <a:spcPct val="107000"/>
              </a:lnSpc>
              <a:spcAft>
                <a:spcPts val="800"/>
              </a:spcAft>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60259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19 </a:t>
            </a:r>
            <a:r>
              <a:rPr lang="en-GB" sz="800" b="0" kern="1200" dirty="0">
                <a:solidFill>
                  <a:schemeClr val="tx1"/>
                </a:solidFill>
                <a:effectLst/>
                <a:latin typeface="+mn-lt"/>
                <a:ea typeface="+mn-ea"/>
                <a:cs typeface="+mn-cs"/>
              </a:rPr>
              <a:t>Outbreak at a celebration</a:t>
            </a:r>
            <a:r>
              <a:rPr lang="en-US" sz="800" dirty="0">
                <a:latin typeface="+mn-lt"/>
              </a:rPr>
              <a:t>: The scene.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associate the scenario to some key 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1" kern="1200" baseline="0" dirty="0">
                <a:solidFill>
                  <a:schemeClr val="tx1"/>
                </a:solidFill>
                <a:effectLst/>
                <a:latin typeface="+mn-lt"/>
                <a:ea typeface="+mn-ea"/>
                <a:cs typeface="+mn-cs"/>
              </a:rPr>
              <a:t> </a:t>
            </a:r>
            <a:r>
              <a:rPr lang="en-US" sz="800" b="0" kern="1200" baseline="0" dirty="0">
                <a:solidFill>
                  <a:schemeClr val="tx1"/>
                </a:solidFill>
                <a:effectLst/>
                <a:latin typeface="+mn-lt"/>
                <a:ea typeface="+mn-ea"/>
                <a:cs typeface="+mn-cs"/>
              </a:rPr>
              <a:t>The trainer can start to introduce the scenario by taking advantage of the images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African wedding decorations &amp; Wedding food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https://pixabay.com/photos/wedding-guinea-conakry-decoration-4781928/,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https://pixabay.com/photos/african-food-wedding-love-date-3957740/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Both pictures are free use, </a:t>
            </a:r>
            <a:r>
              <a:rPr lang="en-GB" sz="800" b="0" kern="1200" dirty="0" err="1">
                <a:solidFill>
                  <a:schemeClr val="tx1"/>
                </a:solidFill>
                <a:effectLst/>
                <a:latin typeface="+mn-lt"/>
                <a:ea typeface="+mn-ea"/>
                <a:cs typeface="+mn-cs"/>
              </a:rPr>
              <a:t>Pixabay</a:t>
            </a:r>
            <a:r>
              <a:rPr lang="en-GB" sz="800" b="0" kern="1200" dirty="0">
                <a:solidFill>
                  <a:schemeClr val="tx1"/>
                </a:solidFill>
                <a:effectLst/>
                <a:latin typeface="+mn-lt"/>
                <a:ea typeface="+mn-ea"/>
                <a:cs typeface="+mn-cs"/>
              </a:rPr>
              <a:t> License</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3950682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Melody Training Curriculum:</a:t>
            </a:r>
            <a:r>
              <a:rPr lang="en-US" sz="800" b="0" kern="1200" dirty="0">
                <a:solidFill>
                  <a:schemeClr val="tx1"/>
                </a:solidFill>
                <a:effectLst/>
                <a:latin typeface="+mn-lt"/>
                <a:ea typeface="+mn-ea"/>
                <a:cs typeface="+mn-cs"/>
              </a:rPr>
              <a:t> 5.1P Scenario discussions: Arrival on-site: security, isolation and registration of victims.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Learning objective: </a:t>
            </a:r>
            <a:r>
              <a:rPr kumimoji="0" lang="en-US" sz="800" b="0" i="0" u="none" strike="noStrike" kern="1200" cap="none" spc="0" normalizeH="0" baseline="0" noProof="0" dirty="0">
                <a:ln>
                  <a:noFill/>
                </a:ln>
                <a:solidFill>
                  <a:prstClr val="black"/>
                </a:solidFill>
                <a:effectLst/>
                <a:uLnTx/>
                <a:uFillTx/>
                <a:latin typeface="+mn-lt"/>
                <a:ea typeface="+mn-ea"/>
                <a:cs typeface="+mn-cs"/>
              </a:rPr>
              <a:t>To </a:t>
            </a:r>
            <a:r>
              <a:rPr kumimoji="0" lang="en-US" sz="800" b="0" i="0" u="sng" strike="noStrike" kern="1200" cap="none" spc="0" normalizeH="0" baseline="0" noProof="0" dirty="0">
                <a:ln>
                  <a:noFill/>
                </a:ln>
                <a:solidFill>
                  <a:prstClr val="black"/>
                </a:solidFill>
                <a:effectLst/>
                <a:uLnTx/>
                <a:uFillTx/>
                <a:latin typeface="+mn-lt"/>
                <a:ea typeface="+mn-ea"/>
                <a:cs typeface="+mn-cs"/>
              </a:rPr>
              <a:t>recognize</a:t>
            </a:r>
            <a:r>
              <a:rPr kumimoji="0" lang="en-US" sz="800" b="0" i="0" u="none" strike="noStrike" kern="1200" cap="none" spc="0" normalizeH="0" baseline="0" noProof="0" dirty="0">
                <a:ln>
                  <a:noFill/>
                </a:ln>
                <a:solidFill>
                  <a:prstClr val="black"/>
                </a:solidFill>
                <a:effectLst/>
                <a:uLnTx/>
                <a:uFillTx/>
                <a:latin typeface="+mn-lt"/>
                <a:ea typeface="+mn-ea"/>
                <a:cs typeface="+mn-cs"/>
              </a:rPr>
              <a:t> how to </a:t>
            </a:r>
            <a:r>
              <a:rPr kumimoji="0" lang="en-US" sz="800" b="0" i="0" u="sng" strike="noStrike" kern="1200" cap="none" spc="0" normalizeH="0" baseline="0" noProof="0" dirty="0">
                <a:ln>
                  <a:noFill/>
                </a:ln>
                <a:solidFill>
                  <a:prstClr val="black"/>
                </a:solidFill>
                <a:effectLst/>
                <a:uLnTx/>
                <a:uFillTx/>
                <a:latin typeface="+mn-lt"/>
                <a:ea typeface="+mn-ea"/>
                <a:cs typeface="+mn-cs"/>
              </a:rPr>
              <a:t>carry out </a:t>
            </a:r>
            <a:r>
              <a:rPr kumimoji="0" lang="en-US" sz="800" b="0" i="0" u="none" strike="noStrike" kern="1200" cap="none" spc="0" normalizeH="0" baseline="0" noProof="0" dirty="0">
                <a:ln>
                  <a:noFill/>
                </a:ln>
                <a:solidFill>
                  <a:prstClr val="black"/>
                </a:solidFill>
                <a:effectLst/>
                <a:uLnTx/>
                <a:uFillTx/>
                <a:latin typeface="+mn-lt"/>
                <a:ea typeface="+mn-ea"/>
                <a:cs typeface="+mn-cs"/>
              </a:rPr>
              <a:t>an on-site risk assessment, zoning of the area, and isolation and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19. Outbreak at a celebration</a:t>
            </a:r>
          </a:p>
          <a:p>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5.1 Scenario 19 </a:t>
            </a:r>
            <a:r>
              <a:rPr lang="en-GB" sz="800" b="0" kern="1200" dirty="0">
                <a:solidFill>
                  <a:schemeClr val="tx1"/>
                </a:solidFill>
                <a:effectLst/>
                <a:latin typeface="+mn-lt"/>
                <a:ea typeface="+mn-ea"/>
                <a:cs typeface="+mn-cs"/>
              </a:rPr>
              <a:t>Outbreak at a celebration</a:t>
            </a:r>
            <a:r>
              <a:rPr lang="en-US" sz="800" b="0" kern="1200" dirty="0">
                <a:solidFill>
                  <a:schemeClr val="tx1"/>
                </a:solidFill>
                <a:effectLst/>
                <a:latin typeface="+mn-lt"/>
                <a:ea typeface="+mn-ea"/>
                <a:cs typeface="+mn-cs"/>
              </a:rPr>
              <a:t>: Key facts.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a:t>
            </a:r>
            <a:r>
              <a:rPr lang="en-US" sz="800" kern="1200" baseline="0" dirty="0">
                <a:solidFill>
                  <a:schemeClr val="tx1"/>
                </a:solidFill>
                <a:effectLst/>
                <a:latin typeface="+mn-lt"/>
                <a:ea typeface="+mn-ea"/>
                <a:cs typeface="+mn-cs"/>
              </a:rPr>
              <a:t> trainees become aware of the elements on which they should base their needs assessment and the following actions to take.</a:t>
            </a:r>
          </a:p>
          <a:p>
            <a:r>
              <a:rPr lang="en-US" sz="800" b="1" kern="1200" dirty="0">
                <a:solidFill>
                  <a:schemeClr val="tx1"/>
                </a:solidFill>
                <a:effectLst/>
                <a:latin typeface="+mn-lt"/>
                <a:ea typeface="+mn-ea"/>
                <a:cs typeface="+mn-cs"/>
              </a:rPr>
              <a:t>Instructions for the Trainer:</a:t>
            </a:r>
            <a:r>
              <a:rPr lang="en-US" sz="800" b="0" kern="1200" baseline="0" dirty="0">
                <a:solidFill>
                  <a:schemeClr val="tx1"/>
                </a:solidFill>
                <a:effectLst/>
                <a:latin typeface="+mn-lt"/>
                <a:ea typeface="+mn-ea"/>
                <a:cs typeface="+mn-cs"/>
              </a:rPr>
              <a:t> Being aware of the development of the scenario, the trainer should facilitate the discussion with the trainees.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GB" sz="800" i="0" kern="1200" dirty="0">
                <a:solidFill>
                  <a:schemeClr val="tx1"/>
                </a:solidFill>
                <a:effectLst/>
                <a:latin typeface="+mn-lt"/>
                <a:ea typeface="+mn-ea"/>
                <a:cs typeface="+mn-cs"/>
              </a:rPr>
              <a:t>Based on the Outbreak of Cyanide Poisoning Caused by Consumption of Cassava Flour — Kasese District, Uganda, September 2017.</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i="0" kern="1200" dirty="0" err="1">
                <a:solidFill>
                  <a:schemeClr val="tx1"/>
                </a:solidFill>
                <a:effectLst/>
                <a:latin typeface="+mn-lt"/>
                <a:ea typeface="+mn-ea"/>
                <a:cs typeface="+mn-cs"/>
              </a:rPr>
              <a:t>Alitubeera</a:t>
            </a:r>
            <a:r>
              <a:rPr lang="fr-FR" sz="800" i="0" kern="1200" dirty="0">
                <a:solidFill>
                  <a:schemeClr val="tx1"/>
                </a:solidFill>
                <a:effectLst/>
                <a:latin typeface="+mn-lt"/>
                <a:ea typeface="+mn-ea"/>
                <a:cs typeface="+mn-cs"/>
              </a:rPr>
              <a:t> PH, </a:t>
            </a:r>
            <a:r>
              <a:rPr lang="fr-FR" sz="800" i="0" kern="1200" dirty="0" err="1">
                <a:solidFill>
                  <a:schemeClr val="tx1"/>
                </a:solidFill>
                <a:effectLst/>
                <a:latin typeface="+mn-lt"/>
                <a:ea typeface="+mn-ea"/>
                <a:cs typeface="+mn-cs"/>
              </a:rPr>
              <a:t>Eyu</a:t>
            </a:r>
            <a:r>
              <a:rPr lang="fr-FR" sz="800" i="0" kern="1200" dirty="0">
                <a:solidFill>
                  <a:schemeClr val="tx1"/>
                </a:solidFill>
                <a:effectLst/>
                <a:latin typeface="+mn-lt"/>
                <a:ea typeface="+mn-ea"/>
                <a:cs typeface="+mn-cs"/>
              </a:rPr>
              <a:t> P, </a:t>
            </a:r>
            <a:r>
              <a:rPr lang="fr-FR" sz="800" i="0" kern="1200" dirty="0" err="1">
                <a:solidFill>
                  <a:schemeClr val="tx1"/>
                </a:solidFill>
                <a:effectLst/>
                <a:latin typeface="+mn-lt"/>
                <a:ea typeface="+mn-ea"/>
                <a:cs typeface="+mn-cs"/>
              </a:rPr>
              <a:t>Kwesiga</a:t>
            </a:r>
            <a:r>
              <a:rPr lang="fr-FR" sz="800" i="0" kern="1200" dirty="0">
                <a:solidFill>
                  <a:schemeClr val="tx1"/>
                </a:solidFill>
                <a:effectLst/>
                <a:latin typeface="+mn-lt"/>
                <a:ea typeface="+mn-ea"/>
                <a:cs typeface="+mn-cs"/>
              </a:rPr>
              <a:t> B, </a:t>
            </a:r>
            <a:r>
              <a:rPr lang="fr-FR" sz="800" i="0" kern="1200" dirty="0" err="1">
                <a:solidFill>
                  <a:schemeClr val="tx1"/>
                </a:solidFill>
                <a:effectLst/>
                <a:latin typeface="+mn-lt"/>
                <a:ea typeface="+mn-ea"/>
                <a:cs typeface="+mn-cs"/>
              </a:rPr>
              <a:t>Ario</a:t>
            </a:r>
            <a:r>
              <a:rPr lang="fr-FR" sz="800" i="0" kern="1200" dirty="0">
                <a:solidFill>
                  <a:schemeClr val="tx1"/>
                </a:solidFill>
                <a:effectLst/>
                <a:latin typeface="+mn-lt"/>
                <a:ea typeface="+mn-ea"/>
                <a:cs typeface="+mn-cs"/>
              </a:rPr>
              <a:t> AR, Zhu B. </a:t>
            </a:r>
            <a:r>
              <a:rPr lang="fr-FR" sz="800" i="0" kern="1200" dirty="0" err="1">
                <a:solidFill>
                  <a:schemeClr val="tx1"/>
                </a:solidFill>
                <a:effectLst/>
                <a:latin typeface="+mn-lt"/>
                <a:ea typeface="+mn-ea"/>
                <a:cs typeface="+mn-cs"/>
              </a:rPr>
              <a:t>Outbreak</a:t>
            </a:r>
            <a:r>
              <a:rPr lang="fr-FR" sz="800" i="0" kern="1200" dirty="0">
                <a:solidFill>
                  <a:schemeClr val="tx1"/>
                </a:solidFill>
                <a:effectLst/>
                <a:latin typeface="+mn-lt"/>
                <a:ea typeface="+mn-ea"/>
                <a:cs typeface="+mn-cs"/>
              </a:rPr>
              <a:t> of Cyanide </a:t>
            </a:r>
            <a:r>
              <a:rPr lang="fr-FR" sz="800" i="0" kern="1200" dirty="0" err="1">
                <a:solidFill>
                  <a:schemeClr val="tx1"/>
                </a:solidFill>
                <a:effectLst/>
                <a:latin typeface="+mn-lt"/>
                <a:ea typeface="+mn-ea"/>
                <a:cs typeface="+mn-cs"/>
              </a:rPr>
              <a:t>Poisoning</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Caused</a:t>
            </a:r>
            <a:r>
              <a:rPr lang="fr-FR" sz="800" i="0" kern="1200" dirty="0">
                <a:solidFill>
                  <a:schemeClr val="tx1"/>
                </a:solidFill>
                <a:effectLst/>
                <a:latin typeface="+mn-lt"/>
                <a:ea typeface="+mn-ea"/>
                <a:cs typeface="+mn-cs"/>
              </a:rPr>
              <a:t> by </a:t>
            </a:r>
            <a:r>
              <a:rPr lang="fr-FR" sz="800" i="0" kern="1200" dirty="0" err="1">
                <a:solidFill>
                  <a:schemeClr val="tx1"/>
                </a:solidFill>
                <a:effectLst/>
                <a:latin typeface="+mn-lt"/>
                <a:ea typeface="+mn-ea"/>
                <a:cs typeface="+mn-cs"/>
              </a:rPr>
              <a:t>Consumption</a:t>
            </a:r>
            <a:r>
              <a:rPr lang="fr-FR" sz="800" i="0" kern="1200" dirty="0">
                <a:solidFill>
                  <a:schemeClr val="tx1"/>
                </a:solidFill>
                <a:effectLst/>
                <a:latin typeface="+mn-lt"/>
                <a:ea typeface="+mn-ea"/>
                <a:cs typeface="+mn-cs"/>
              </a:rPr>
              <a:t> of </a:t>
            </a:r>
            <a:r>
              <a:rPr lang="fr-FR" sz="800" i="0" kern="1200" dirty="0" err="1">
                <a:solidFill>
                  <a:schemeClr val="tx1"/>
                </a:solidFill>
                <a:effectLst/>
                <a:latin typeface="+mn-lt"/>
                <a:ea typeface="+mn-ea"/>
                <a:cs typeface="+mn-cs"/>
              </a:rPr>
              <a:t>Cassava</a:t>
            </a:r>
            <a:r>
              <a:rPr lang="fr-FR" sz="800" i="0" kern="1200" dirty="0">
                <a:solidFill>
                  <a:schemeClr val="tx1"/>
                </a:solidFill>
                <a:effectLst/>
                <a:latin typeface="+mn-lt"/>
                <a:ea typeface="+mn-ea"/>
                <a:cs typeface="+mn-cs"/>
              </a:rPr>
              <a:t> </a:t>
            </a:r>
            <a:r>
              <a:rPr lang="fr-FR" sz="800" i="0" kern="1200" dirty="0" err="1">
                <a:solidFill>
                  <a:schemeClr val="tx1"/>
                </a:solidFill>
                <a:effectLst/>
                <a:latin typeface="+mn-lt"/>
                <a:ea typeface="+mn-ea"/>
                <a:cs typeface="+mn-cs"/>
              </a:rPr>
              <a:t>Flour</a:t>
            </a:r>
            <a:r>
              <a:rPr lang="fr-FR" sz="800" i="0" kern="1200" dirty="0">
                <a:solidFill>
                  <a:schemeClr val="tx1"/>
                </a:solidFill>
                <a:effectLst/>
                <a:latin typeface="+mn-lt"/>
                <a:ea typeface="+mn-ea"/>
                <a:cs typeface="+mn-cs"/>
              </a:rPr>
              <a:t> — Kasese </a:t>
            </a:r>
            <a:r>
              <a:rPr lang="nl-NL" sz="800" dirty="0">
                <a:effectLst/>
                <a:latin typeface="+mn-lt"/>
                <a:ea typeface="Calibri" panose="020F0502020204030204" pitchFamily="34" charset="0"/>
                <a:cs typeface="Times New Roman" panose="02020603050405020304" pitchFamily="18" charset="0"/>
              </a:rPr>
              <a:t>District, Uganda, September 2017. MMWR Morb Mortal Wkly Rep 2019;68:308–311. DOI: </a:t>
            </a:r>
            <a:r>
              <a:rPr lang="nl-NL" sz="800" u="sng" dirty="0">
                <a:solidFill>
                  <a:srgbClr val="0563C1"/>
                </a:solidFill>
                <a:effectLst/>
                <a:latin typeface="+mn-lt"/>
                <a:ea typeface="Calibri" panose="020F0502020204030204" pitchFamily="34" charset="0"/>
                <a:cs typeface="Times New Roman" panose="02020603050405020304" pitchFamily="18" charset="0"/>
                <a:hlinkClick r:id="rId3"/>
              </a:rPr>
              <a:t>http://dx.doi.org/10.15585/mmwr.mm6813a3</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dirty="0">
              <a:latin typeface="+mn-lt"/>
            </a:endParaRPr>
          </a:p>
        </p:txBody>
      </p:sp>
    </p:spTree>
    <p:extLst>
      <p:ext uri="{BB962C8B-B14F-4D97-AF65-F5344CB8AC3E}">
        <p14:creationId xmlns:p14="http://schemas.microsoft.com/office/powerpoint/2010/main" val="2418820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 P Scenario discussion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 P Scenario discussion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 P Scenario discussion</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 P Scenario discussion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 P Scenario discussion</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 P Scenario discussion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 P Scenario discussion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 P Scenario discussion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 P Scenario discussion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 P Scenario discussion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 P Scenario discussion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9.xml"/><Relationship Id="rId1" Type="http://schemas.openxmlformats.org/officeDocument/2006/relationships/slideLayout" Target="../slideLayouts/slideLayout8.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Scenario discussion</a:t>
            </a:r>
            <a:br>
              <a:rPr lang="en-US" dirty="0"/>
            </a:br>
            <a:br>
              <a:rPr lang="en-US" dirty="0"/>
            </a:br>
            <a:r>
              <a:rPr lang="en-US" sz="3600" b="1" dirty="0">
                <a:solidFill>
                  <a:schemeClr val="tx1"/>
                </a:solidFill>
              </a:rPr>
              <a:t>19. </a:t>
            </a:r>
            <a:r>
              <a:rPr lang="en-GB" sz="3600" b="1" dirty="0">
                <a:solidFill>
                  <a:schemeClr val="tx1"/>
                </a:solidFill>
              </a:rPr>
              <a:t>Outbreak at a celebration</a:t>
            </a:r>
            <a:endParaRPr lang="en-US" b="1" dirty="0">
              <a:solidFill>
                <a:schemeClr val="tx1"/>
              </a:solidFill>
            </a:endParaRP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a:t>
            </a:r>
            <a:r>
              <a:rPr lang="en-US" b="1" dirty="0">
                <a:solidFill>
                  <a:schemeClr val="accent6">
                    <a:lumMod val="50000"/>
                  </a:schemeClr>
                </a:solidFill>
              </a:rPr>
              <a:t>ask</a:t>
            </a:r>
            <a:r>
              <a:rPr lang="en-US" b="1" dirty="0"/>
              <a:t> yourself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5.1 Scenario 19 </a:t>
            </a:r>
            <a:r>
              <a:rPr lang="en-GB" sz="3600" dirty="0"/>
              <a:t>Outbreak at a celebration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10</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2616590731"/>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 NEEDS</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 NEEDS</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 NEEDS</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 NEEDS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CDE32BA8-6AA0-4DBF-9253-09A31A32CCA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122165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358245"/>
            <a:ext cx="9120062" cy="1471612"/>
          </a:xfrm>
        </p:spPr>
        <p:txBody>
          <a:bodyPr/>
          <a:lstStyle/>
          <a:p>
            <a:r>
              <a:rPr lang="en-US" dirty="0">
                <a:solidFill>
                  <a:schemeClr val="accent6">
                    <a:lumMod val="50000"/>
                  </a:schemeClr>
                </a:solidFill>
              </a:rPr>
              <a:t>What do you do </a:t>
            </a:r>
            <a:r>
              <a:rPr lang="en-US" dirty="0"/>
              <a:t>concerning:</a:t>
            </a:r>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5.1 Scenario 19 </a:t>
            </a:r>
            <a:r>
              <a:rPr lang="en-GB" sz="3600" dirty="0"/>
              <a:t>Outbreak at a celebration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11</a:t>
            </a:fld>
            <a:endParaRPr lang="aa-ET" dirty="0"/>
          </a:p>
        </p:txBody>
      </p:sp>
      <p:pic>
        <p:nvPicPr>
          <p:cNvPr id="10" name="Picture 9"/>
          <p:cNvPicPr>
            <a:picLocks noChangeAspect="1"/>
          </p:cNvPicPr>
          <p:nvPr/>
        </p:nvPicPr>
        <p:blipFill>
          <a:blip r:embed="rId3"/>
          <a:stretch>
            <a:fillRect/>
          </a:stretch>
        </p:blipFill>
        <p:spPr>
          <a:xfrm flipH="1">
            <a:off x="910589" y="1451430"/>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755095361"/>
              </p:ext>
            </p:extLst>
          </p:nvPr>
        </p:nvGraphicFramePr>
        <p:xfrm>
          <a:off x="766761" y="2767927"/>
          <a:ext cx="10658476" cy="3657390"/>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it-IT" dirty="0" err="1"/>
                        <a:t>Issue</a:t>
                      </a:r>
                      <a:endParaRPr lang="it-IT" dirty="0"/>
                    </a:p>
                  </a:txBody>
                  <a:tcPr anchor="ctr"/>
                </a:tc>
                <a:tc>
                  <a:txBody>
                    <a:bodyPr/>
                    <a:lstStyle/>
                    <a:p>
                      <a:pPr algn="ctr"/>
                      <a:r>
                        <a:rPr lang="it-IT" dirty="0"/>
                        <a:t>?</a:t>
                      </a:r>
                    </a:p>
                  </a:txBody>
                  <a:tcPr anchor="ctr"/>
                </a:tc>
                <a:extLst>
                  <a:ext uri="{0D108BD9-81ED-4DB2-BD59-A6C34878D82A}">
                    <a16:rowId xmlns:a16="http://schemas.microsoft.com/office/drawing/2014/main" val="4001992366"/>
                  </a:ext>
                </a:extLst>
              </a:tr>
              <a:tr h="731478">
                <a:tc>
                  <a:txBody>
                    <a:bodyPr/>
                    <a:lstStyle/>
                    <a:p>
                      <a:r>
                        <a:rPr lang="it-IT" sz="1400" b="1" dirty="0"/>
                        <a:t>RISK ASSESSMENT</a:t>
                      </a:r>
                    </a:p>
                  </a:txBody>
                  <a:tcPr/>
                </a:tc>
                <a:tc>
                  <a:txBody>
                    <a:bodyPr/>
                    <a:lstStyle/>
                    <a:p>
                      <a:endParaRPr lang="it-IT" dirty="0"/>
                    </a:p>
                  </a:txBody>
                  <a:tcPr/>
                </a:tc>
                <a:extLst>
                  <a:ext uri="{0D108BD9-81ED-4DB2-BD59-A6C34878D82A}">
                    <a16:rowId xmlns:a16="http://schemas.microsoft.com/office/drawing/2014/main" val="1046857827"/>
                  </a:ext>
                </a:extLst>
              </a:tr>
              <a:tr h="731478">
                <a:tc>
                  <a:txBody>
                    <a:bodyPr/>
                    <a:lstStyle/>
                    <a:p>
                      <a:r>
                        <a:rPr lang="it-IT" sz="1400" b="1" dirty="0"/>
                        <a:t>SECUREING THE AREA</a:t>
                      </a:r>
                    </a:p>
                  </a:txBody>
                  <a:tcPr/>
                </a:tc>
                <a:tc>
                  <a:txBody>
                    <a:bodyPr/>
                    <a:lstStyle/>
                    <a:p>
                      <a:endParaRPr lang="it-IT" dirty="0"/>
                    </a:p>
                  </a:txBody>
                  <a:tcPr/>
                </a:tc>
                <a:extLst>
                  <a:ext uri="{0D108BD9-81ED-4DB2-BD59-A6C34878D82A}">
                    <a16:rowId xmlns:a16="http://schemas.microsoft.com/office/drawing/2014/main" val="3083009163"/>
                  </a:ext>
                </a:extLst>
              </a:tr>
              <a:tr h="731478">
                <a:tc>
                  <a:txBody>
                    <a:bodyPr/>
                    <a:lstStyle/>
                    <a:p>
                      <a:r>
                        <a:rPr lang="it-IT" sz="1400" b="1" dirty="0"/>
                        <a:t>ISOLATION OF PEOPLE AND PET ANIMAL</a:t>
                      </a:r>
                    </a:p>
                  </a:txBody>
                  <a:tcPr/>
                </a:tc>
                <a:tc>
                  <a:txBody>
                    <a:bodyPr/>
                    <a:lstStyle/>
                    <a:p>
                      <a:endParaRPr lang="it-IT" dirty="0"/>
                    </a:p>
                  </a:txBody>
                  <a:tcPr/>
                </a:tc>
                <a:extLst>
                  <a:ext uri="{0D108BD9-81ED-4DB2-BD59-A6C34878D82A}">
                    <a16:rowId xmlns:a16="http://schemas.microsoft.com/office/drawing/2014/main" val="2825654998"/>
                  </a:ext>
                </a:extLst>
              </a:tr>
              <a:tr h="731478">
                <a:tc>
                  <a:txBody>
                    <a:bodyPr/>
                    <a:lstStyle/>
                    <a:p>
                      <a:r>
                        <a:rPr lang="it-IT" sz="1400" b="1" dirty="0"/>
                        <a:t>REGISTRATION OF VICTIMS</a:t>
                      </a:r>
                    </a:p>
                  </a:txBody>
                  <a:tcPr/>
                </a:tc>
                <a:tc>
                  <a:txBody>
                    <a:bodyPr/>
                    <a:lstStyle/>
                    <a:p>
                      <a:endParaRPr lang="it-IT" dirty="0"/>
                    </a:p>
                  </a:txBody>
                  <a:tcPr/>
                </a:tc>
                <a:extLst>
                  <a:ext uri="{0D108BD9-81ED-4DB2-BD59-A6C34878D82A}">
                    <a16:rowId xmlns:a16="http://schemas.microsoft.com/office/drawing/2014/main" val="3335498470"/>
                  </a:ext>
                </a:extLst>
              </a:tr>
            </a:tbl>
          </a:graphicData>
        </a:graphic>
      </p:graphicFrame>
      <p:sp>
        <p:nvSpPr>
          <p:cNvPr id="8" name="Footer Placeholder 5">
            <a:extLst>
              <a:ext uri="{FF2B5EF4-FFF2-40B4-BE49-F238E27FC236}">
                <a16:creationId xmlns:a16="http://schemas.microsoft.com/office/drawing/2014/main" id="{D7F66DE3-2B77-4E4E-801C-2F828CC07DC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39127045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5.2 Scenario 19</a:t>
            </a:r>
            <a:br>
              <a:rPr lang="en-US" dirty="0"/>
            </a:br>
            <a:r>
              <a:rPr lang="en-GB" dirty="0"/>
              <a:t>Outbreak at a celebration</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12</a:t>
            </a:fld>
            <a:endParaRPr lang="aa-ET" dirty="0"/>
          </a:p>
        </p:txBody>
      </p:sp>
      <p:sp>
        <p:nvSpPr>
          <p:cNvPr id="6" name="Footer Placeholder 5">
            <a:extLst>
              <a:ext uri="{FF2B5EF4-FFF2-40B4-BE49-F238E27FC236}">
                <a16:creationId xmlns:a16="http://schemas.microsoft.com/office/drawing/2014/main" id="{954DFBA3-0F5C-45E4-92EF-2E47F69F121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3659996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5.2 Scenario 19 </a:t>
            </a:r>
            <a:r>
              <a:rPr lang="en-GB" sz="3600" dirty="0"/>
              <a:t>Outbreak at a celebration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2" descr="Wedding, Guinea, Conakry, Decoration, African">
            <a:extLst>
              <a:ext uri="{FF2B5EF4-FFF2-40B4-BE49-F238E27FC236}">
                <a16:creationId xmlns:a16="http://schemas.microsoft.com/office/drawing/2014/main" id="{94C429C7-5BDC-488B-B01F-3F26E8BFF2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1397" y="3059788"/>
            <a:ext cx="4902297" cy="313032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African Food, Wedding, Love, Date, Restaurant, Marriage">
            <a:extLst>
              <a:ext uri="{FF2B5EF4-FFF2-40B4-BE49-F238E27FC236}">
                <a16:creationId xmlns:a16="http://schemas.microsoft.com/office/drawing/2014/main" id="{FCF6D359-2E78-408D-A112-F548BD67AA1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7472" y="1356750"/>
            <a:ext cx="4902297" cy="3268198"/>
          </a:xfrm>
          <a:prstGeom prst="rect">
            <a:avLst/>
          </a:prstGeom>
          <a:noFill/>
          <a:extLst>
            <a:ext uri="{909E8E84-426E-40DD-AFC4-6F175D3DCCD1}">
              <a14:hiddenFill xmlns:a14="http://schemas.microsoft.com/office/drawing/2010/main">
                <a:solidFill>
                  <a:srgbClr val="FFFFFF"/>
                </a:solidFill>
              </a14:hiddenFill>
            </a:ext>
          </a:extLst>
        </p:spPr>
      </p:pic>
      <p:sp>
        <p:nvSpPr>
          <p:cNvPr id="13" name="Footer Placeholder 5">
            <a:extLst>
              <a:ext uri="{FF2B5EF4-FFF2-40B4-BE49-F238E27FC236}">
                <a16:creationId xmlns:a16="http://schemas.microsoft.com/office/drawing/2014/main" id="{2A6D7E5F-EC12-4A34-9C46-D21921F61E2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1518736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371985"/>
            <a:ext cx="9120062" cy="1471612"/>
          </a:xfrm>
        </p:spPr>
        <p:txBody>
          <a:bodyPr/>
          <a:lstStyle/>
          <a:p>
            <a:r>
              <a:rPr lang="en-US" dirty="0"/>
              <a:t>Key facts</a:t>
            </a:r>
          </a:p>
        </p:txBody>
      </p:sp>
      <p:sp>
        <p:nvSpPr>
          <p:cNvPr id="6" name="Title 5"/>
          <p:cNvSpPr>
            <a:spLocks noGrp="1"/>
          </p:cNvSpPr>
          <p:nvPr>
            <p:ph type="title"/>
          </p:nvPr>
        </p:nvSpPr>
        <p:spPr>
          <a:xfrm>
            <a:off x="766762" y="61144"/>
            <a:ext cx="10658476" cy="884477"/>
          </a:xfrm>
        </p:spPr>
        <p:txBody>
          <a:bodyPr lIns="0" tIns="0" rIns="0" bIns="0">
            <a:noAutofit/>
          </a:bodyPr>
          <a:lstStyle/>
          <a:p>
            <a:r>
              <a:rPr lang="en-US" sz="3600" dirty="0"/>
              <a:t>5.2 Scenario 19 </a:t>
            </a:r>
            <a:r>
              <a:rPr lang="en-GB" sz="3600" dirty="0"/>
              <a:t>Outbreak at a celebration</a:t>
            </a:r>
            <a:endParaRPr lang="da-DK" sz="3600" dirty="0"/>
          </a:p>
        </p:txBody>
      </p:sp>
      <p:sp>
        <p:nvSpPr>
          <p:cNvPr id="7" name="Text Placeholder 6"/>
          <p:cNvSpPr>
            <a:spLocks noGrp="1"/>
          </p:cNvSpPr>
          <p:nvPr>
            <p:ph type="body" sz="quarter" idx="19"/>
          </p:nvPr>
        </p:nvSpPr>
        <p:spPr>
          <a:xfrm>
            <a:off x="766763" y="1575095"/>
            <a:ext cx="10658474" cy="5029257"/>
          </a:xfrm>
        </p:spPr>
        <p:txBody>
          <a:bodyPr>
            <a:normAutofit lnSpcReduction="10000"/>
          </a:bodyPr>
          <a:lstStyle/>
          <a:p>
            <a:r>
              <a:rPr lang="en-GB" sz="1600" dirty="0"/>
              <a:t>The local African community is holding a day of celebration following the wedding of two important members of the community with dozens of people participating. </a:t>
            </a:r>
          </a:p>
          <a:p>
            <a:r>
              <a:rPr lang="en-GB" sz="1600" dirty="0"/>
              <a:t>During the day, many traditional dish and drinks are served, and the celebrations go on until the late hours of the night. </a:t>
            </a:r>
          </a:p>
          <a:p>
            <a:r>
              <a:rPr lang="en-GB" sz="1600" dirty="0"/>
              <a:t>A few hours into the party, one participant starts feeling headache and nausea but relates it to the alcohol drank during the reception.</a:t>
            </a:r>
          </a:p>
          <a:p>
            <a:r>
              <a:rPr lang="en-GB" sz="1600" dirty="0"/>
              <a:t>During the following hour other participants feel ill with headache, nausea, dizziness and abdominal pain. Many of the people involved begin vomiting, experiencing diarrhoea, shortness of breath and rapid heart rates. </a:t>
            </a:r>
          </a:p>
          <a:p>
            <a:r>
              <a:rPr lang="en-GB" sz="1600" dirty="0"/>
              <a:t>The owner of the venue calls the emergency services asking for medical assistance. </a:t>
            </a:r>
          </a:p>
          <a:p>
            <a:pPr algn="just">
              <a:spcAft>
                <a:spcPts val="800"/>
              </a:spcAft>
            </a:pPr>
            <a:r>
              <a:rPr lang="en-US" sz="1600" dirty="0"/>
              <a:t>When the FRs arrived on the scene they found at least 30 people presenting symptoms. 2 people died before being admitted to the hospital. Over the following hours more people presented the same symptoms and were admitted to the hospitals. The medical staff suspected the outbreak to be caused by food poisoning.</a:t>
            </a:r>
          </a:p>
          <a:p>
            <a:pPr algn="just">
              <a:spcAft>
                <a:spcPts val="800"/>
              </a:spcAft>
            </a:pPr>
            <a:r>
              <a:rPr lang="en-US" sz="1600" dirty="0"/>
              <a:t>An investigation to determine the cause of the outbreak revealed that the outbreak resulted from consumption of a cassava dish made by combining hot water with cassava flour. </a:t>
            </a:r>
          </a:p>
          <a:p>
            <a:r>
              <a:rPr lang="en-US" sz="1600" dirty="0"/>
              <a:t>An investigation to determine the cause of the outbreak revealed that the outbreak resulted from consumption of a cassava dish made by combining hot water with cassava flour. </a:t>
            </a:r>
          </a:p>
        </p:txBody>
      </p:sp>
      <p:sp>
        <p:nvSpPr>
          <p:cNvPr id="9" name="Slide Number Placeholder 8"/>
          <p:cNvSpPr>
            <a:spLocks noGrp="1"/>
          </p:cNvSpPr>
          <p:nvPr>
            <p:ph type="sldNum" sz="quarter" idx="4"/>
          </p:nvPr>
        </p:nvSpPr>
        <p:spPr/>
        <p:txBody>
          <a:bodyPr/>
          <a:lstStyle/>
          <a:p>
            <a:fld id="{A814E660-BF25-4843-B2A0-93C6E2B6253B}" type="slidenum">
              <a:rPr lang="aa-ET" smtClean="0"/>
              <a:pPr/>
              <a:t>14</a:t>
            </a:fld>
            <a:endParaRPr lang="aa-ET" dirty="0"/>
          </a:p>
        </p:txBody>
      </p:sp>
      <p:pic>
        <p:nvPicPr>
          <p:cNvPr id="10" name="Picture 9"/>
          <p:cNvPicPr>
            <a:picLocks noChangeAspect="1"/>
          </p:cNvPicPr>
          <p:nvPr/>
        </p:nvPicPr>
        <p:blipFill>
          <a:blip r:embed="rId3">
            <a:clrChange>
              <a:clrFrom>
                <a:srgbClr val="FFFFFF"/>
              </a:clrFrom>
              <a:clrTo>
                <a:srgbClr val="FFFFFF">
                  <a:alpha val="0"/>
                </a:srgbClr>
              </a:clrTo>
            </a:clrChange>
          </a:blip>
          <a:stretch>
            <a:fillRect/>
          </a:stretch>
        </p:blipFill>
        <p:spPr>
          <a:xfrm flipH="1">
            <a:off x="910589" y="370892"/>
            <a:ext cx="1182569" cy="1316497"/>
          </a:xfrm>
          <a:prstGeom prst="rect">
            <a:avLst/>
          </a:prstGeom>
        </p:spPr>
      </p:pic>
      <p:sp>
        <p:nvSpPr>
          <p:cNvPr id="8" name="Footer Placeholder 5">
            <a:extLst>
              <a:ext uri="{FF2B5EF4-FFF2-40B4-BE49-F238E27FC236}">
                <a16:creationId xmlns:a16="http://schemas.microsoft.com/office/drawing/2014/main" id="{EBF17321-6648-4871-8DD3-2D9D57CEBC3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5390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Forensic evidence</a:t>
            </a:r>
          </a:p>
        </p:txBody>
      </p:sp>
      <p:sp>
        <p:nvSpPr>
          <p:cNvPr id="6" name="Title 5"/>
          <p:cNvSpPr>
            <a:spLocks noGrp="1"/>
          </p:cNvSpPr>
          <p:nvPr>
            <p:ph type="title"/>
          </p:nvPr>
        </p:nvSpPr>
        <p:spPr/>
        <p:txBody>
          <a:bodyPr lIns="0" tIns="0" rIns="0" bIns="0">
            <a:normAutofit/>
          </a:bodyPr>
          <a:lstStyle/>
          <a:p>
            <a:r>
              <a:rPr lang="en-US" dirty="0"/>
              <a:t>5.2 Scenario 19 </a:t>
            </a:r>
            <a:r>
              <a:rPr lang="en-GB" dirty="0"/>
              <a:t>Outbreak at a celebration</a:t>
            </a:r>
            <a:endParaRPr lang="da-DK" dirty="0"/>
          </a:p>
        </p:txBody>
      </p:sp>
      <p:sp>
        <p:nvSpPr>
          <p:cNvPr id="7" name="Text Placeholder 6"/>
          <p:cNvSpPr>
            <a:spLocks noGrp="1"/>
          </p:cNvSpPr>
          <p:nvPr>
            <p:ph type="body" sz="quarter" idx="19"/>
          </p:nvPr>
        </p:nvSpPr>
        <p:spPr>
          <a:xfrm>
            <a:off x="766763" y="3429000"/>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graphicFrame>
        <p:nvGraphicFramePr>
          <p:cNvPr id="2" name="Tabella 2">
            <a:extLst>
              <a:ext uri="{FF2B5EF4-FFF2-40B4-BE49-F238E27FC236}">
                <a16:creationId xmlns:a16="http://schemas.microsoft.com/office/drawing/2014/main" id="{AC1ACCD7-5298-40B6-99F8-AD7F26107EAA}"/>
              </a:ext>
            </a:extLst>
          </p:cNvPr>
          <p:cNvGraphicFramePr>
            <a:graphicFrameLocks noGrp="1"/>
          </p:cNvGraphicFramePr>
          <p:nvPr/>
        </p:nvGraphicFramePr>
        <p:xfrm>
          <a:off x="766762" y="3425881"/>
          <a:ext cx="10462413" cy="2739188"/>
        </p:xfrm>
        <a:graphic>
          <a:graphicData uri="http://schemas.openxmlformats.org/drawingml/2006/table">
            <a:tbl>
              <a:tblPr firstRow="1" bandRow="1">
                <a:tableStyleId>{F5AB1C69-6EDB-4FF4-983F-18BD219EF322}</a:tableStyleId>
              </a:tblPr>
              <a:tblGrid>
                <a:gridCol w="561295">
                  <a:extLst>
                    <a:ext uri="{9D8B030D-6E8A-4147-A177-3AD203B41FA5}">
                      <a16:colId xmlns:a16="http://schemas.microsoft.com/office/drawing/2014/main" val="236688349"/>
                    </a:ext>
                  </a:extLst>
                </a:gridCol>
                <a:gridCol w="4243563">
                  <a:extLst>
                    <a:ext uri="{9D8B030D-6E8A-4147-A177-3AD203B41FA5}">
                      <a16:colId xmlns:a16="http://schemas.microsoft.com/office/drawing/2014/main" val="574894220"/>
                    </a:ext>
                  </a:extLst>
                </a:gridCol>
                <a:gridCol w="5657555">
                  <a:extLst>
                    <a:ext uri="{9D8B030D-6E8A-4147-A177-3AD203B41FA5}">
                      <a16:colId xmlns:a16="http://schemas.microsoft.com/office/drawing/2014/main" val="2589924314"/>
                    </a:ext>
                  </a:extLst>
                </a:gridCol>
              </a:tblGrid>
              <a:tr h="486188">
                <a:tc gridSpan="2">
                  <a:txBody>
                    <a:bodyPr/>
                    <a:lstStyle/>
                    <a:p>
                      <a:pPr algn="ctr"/>
                      <a:r>
                        <a:rPr lang="it-IT" dirty="0" err="1"/>
                        <a:t>What</a:t>
                      </a:r>
                      <a:r>
                        <a:rPr lang="it-IT" dirty="0"/>
                        <a:t> </a:t>
                      </a:r>
                      <a:r>
                        <a:rPr lang="it-IT" dirty="0" err="1"/>
                        <a:t>would</a:t>
                      </a:r>
                      <a:r>
                        <a:rPr lang="it-IT" dirty="0"/>
                        <a:t> </a:t>
                      </a:r>
                      <a:r>
                        <a:rPr lang="it-IT" dirty="0" err="1"/>
                        <a:t>you</a:t>
                      </a:r>
                      <a:r>
                        <a:rPr lang="it-IT" dirty="0"/>
                        <a:t> </a:t>
                      </a:r>
                      <a:r>
                        <a:rPr lang="en-GB" noProof="0" dirty="0"/>
                        <a:t>consider</a:t>
                      </a:r>
                      <a:r>
                        <a:rPr lang="it-IT" dirty="0"/>
                        <a:t> </a:t>
                      </a:r>
                      <a:r>
                        <a:rPr lang="it-IT" dirty="0" err="1"/>
                        <a:t>as</a:t>
                      </a:r>
                      <a:r>
                        <a:rPr lang="it-IT" dirty="0"/>
                        <a:t> </a:t>
                      </a:r>
                      <a:r>
                        <a:rPr lang="it-IT" dirty="0" err="1"/>
                        <a:t>evidence</a:t>
                      </a:r>
                      <a:r>
                        <a:rPr lang="it-IT" dirty="0"/>
                        <a:t> on </a:t>
                      </a:r>
                      <a:r>
                        <a:rPr lang="it-IT" dirty="0" err="1"/>
                        <a:t>this</a:t>
                      </a:r>
                      <a:r>
                        <a:rPr lang="it-IT" dirty="0"/>
                        <a:t>  scene</a:t>
                      </a:r>
                    </a:p>
                  </a:txBody>
                  <a:tcPr anchor="ctr"/>
                </a:tc>
                <a:tc hMerge="1">
                  <a:txBody>
                    <a:bodyPr/>
                    <a:lstStyle/>
                    <a:p>
                      <a:endParaRPr lang="it-IT"/>
                    </a:p>
                  </a:txBody>
                  <a:tcPr/>
                </a:tc>
                <a:tc>
                  <a:txBody>
                    <a:bodyPr/>
                    <a:lstStyle/>
                    <a:p>
                      <a:pPr algn="ctr"/>
                      <a:r>
                        <a:rPr lang="it-IT" dirty="0" err="1"/>
                        <a:t>What</a:t>
                      </a:r>
                      <a:r>
                        <a:rPr lang="it-IT" dirty="0"/>
                        <a:t> </a:t>
                      </a:r>
                      <a:r>
                        <a:rPr lang="it-IT" dirty="0" err="1"/>
                        <a:t>would</a:t>
                      </a:r>
                      <a:r>
                        <a:rPr lang="it-IT" dirty="0"/>
                        <a:t> </a:t>
                      </a:r>
                      <a:r>
                        <a:rPr lang="it-IT" dirty="0" err="1"/>
                        <a:t>you</a:t>
                      </a:r>
                      <a:r>
                        <a:rPr lang="it-IT" dirty="0"/>
                        <a:t> do to </a:t>
                      </a:r>
                      <a:r>
                        <a:rPr lang="it-IT" dirty="0" err="1"/>
                        <a:t>preserve</a:t>
                      </a:r>
                      <a:r>
                        <a:rPr lang="it-IT" dirty="0"/>
                        <a:t> </a:t>
                      </a:r>
                      <a:r>
                        <a:rPr lang="it-IT" dirty="0" err="1"/>
                        <a:t>it</a:t>
                      </a:r>
                      <a:endParaRPr lang="it-IT" dirty="0"/>
                    </a:p>
                  </a:txBody>
                  <a:tcPr anchor="ctr"/>
                </a:tc>
                <a:extLst>
                  <a:ext uri="{0D108BD9-81ED-4DB2-BD59-A6C34878D82A}">
                    <a16:rowId xmlns:a16="http://schemas.microsoft.com/office/drawing/2014/main" val="1356539239"/>
                  </a:ext>
                </a:extLst>
              </a:tr>
              <a:tr h="524777">
                <a:tc>
                  <a:txBody>
                    <a:bodyPr/>
                    <a:lstStyle/>
                    <a:p>
                      <a:pPr algn="ctr"/>
                      <a:r>
                        <a:rPr lang="it-IT" b="1" dirty="0"/>
                        <a:t>1</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488958595"/>
                  </a:ext>
                </a:extLst>
              </a:tr>
              <a:tr h="524777">
                <a:tc>
                  <a:txBody>
                    <a:bodyPr/>
                    <a:lstStyle/>
                    <a:p>
                      <a:pPr algn="ctr"/>
                      <a:r>
                        <a:rPr lang="it-IT" b="1" dirty="0"/>
                        <a:t>2</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132847827"/>
                  </a:ext>
                </a:extLst>
              </a:tr>
              <a:tr h="524777">
                <a:tc>
                  <a:txBody>
                    <a:bodyPr/>
                    <a:lstStyle/>
                    <a:p>
                      <a:pPr algn="ctr"/>
                      <a:r>
                        <a:rPr lang="it-IT" b="1" dirty="0"/>
                        <a:t>3</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3080173020"/>
                  </a:ext>
                </a:extLst>
              </a:tr>
              <a:tr h="524777">
                <a:tc>
                  <a:txBody>
                    <a:bodyPr/>
                    <a:lstStyle/>
                    <a:p>
                      <a:pPr algn="ctr"/>
                      <a:r>
                        <a:rPr lang="it-IT" b="1" dirty="0"/>
                        <a:t>…</a:t>
                      </a:r>
                    </a:p>
                  </a:txBody>
                  <a:tcPr anchor="ctr"/>
                </a:tc>
                <a:tc>
                  <a:txBody>
                    <a:bodyPr/>
                    <a:lstStyle/>
                    <a:p>
                      <a:endParaRPr lang="it-IT" b="1" dirty="0"/>
                    </a:p>
                  </a:txBody>
                  <a:tcPr/>
                </a:tc>
                <a:tc>
                  <a:txBody>
                    <a:bodyPr/>
                    <a:lstStyle/>
                    <a:p>
                      <a:endParaRPr lang="it-IT" dirty="0"/>
                    </a:p>
                  </a:txBody>
                  <a:tcPr/>
                </a:tc>
                <a:extLst>
                  <a:ext uri="{0D108BD9-81ED-4DB2-BD59-A6C34878D82A}">
                    <a16:rowId xmlns:a16="http://schemas.microsoft.com/office/drawing/2014/main" val="2114824504"/>
                  </a:ext>
                </a:extLst>
              </a:tr>
            </a:tbl>
          </a:graphicData>
        </a:graphic>
      </p:graphicFrame>
      <p:sp>
        <p:nvSpPr>
          <p:cNvPr id="11" name="Footer Placeholder 5">
            <a:extLst>
              <a:ext uri="{FF2B5EF4-FFF2-40B4-BE49-F238E27FC236}">
                <a16:creationId xmlns:a16="http://schemas.microsoft.com/office/drawing/2014/main" id="{4A16212E-34F4-48C3-B7C1-704B8E3040D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5.2.P  </a:t>
            </a:r>
            <a:r>
              <a:rPr lang="en-GB" sz="1000" b="1" dirty="0">
                <a:effectLst/>
                <a:ea typeface="Times New Roman" panose="02020603050405020304" pitchFamily="18" charset="0"/>
              </a:rPr>
              <a:t>Scenario discussions: Forensic awareness</a:t>
            </a:r>
            <a:endParaRPr lang="en-US" sz="1000" b="1" dirty="0"/>
          </a:p>
        </p:txBody>
      </p:sp>
    </p:spTree>
    <p:extLst>
      <p:ext uri="{BB962C8B-B14F-4D97-AF65-F5344CB8AC3E}">
        <p14:creationId xmlns:p14="http://schemas.microsoft.com/office/powerpoint/2010/main" val="2982409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5.6 Scenario 19</a:t>
            </a:r>
            <a:br>
              <a:rPr lang="en-US" dirty="0"/>
            </a:br>
            <a:r>
              <a:rPr lang="en-GB" dirty="0"/>
              <a:t>Outbreak at a celebration</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16</a:t>
            </a:fld>
            <a:endParaRPr lang="aa-ET" dirty="0"/>
          </a:p>
        </p:txBody>
      </p:sp>
      <p:sp>
        <p:nvSpPr>
          <p:cNvPr id="8" name="Footer Placeholder 5">
            <a:extLst>
              <a:ext uri="{FF2B5EF4-FFF2-40B4-BE49-F238E27FC236}">
                <a16:creationId xmlns:a16="http://schemas.microsoft.com/office/drawing/2014/main" id="{C4A78631-1045-4F39-A724-E8012AD3499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3091428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5.6 Scenario 19 </a:t>
            </a:r>
            <a:r>
              <a:rPr lang="en-GB" sz="3600" dirty="0"/>
              <a:t>Outbreak at a celebration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17</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2" descr="Wedding, Guinea, Conakry, Decoration, African">
            <a:extLst>
              <a:ext uri="{FF2B5EF4-FFF2-40B4-BE49-F238E27FC236}">
                <a16:creationId xmlns:a16="http://schemas.microsoft.com/office/drawing/2014/main" id="{2124B0EF-BF78-439A-8F35-CD3E469057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1397" y="3059788"/>
            <a:ext cx="4902297" cy="313032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African Food, Wedding, Love, Date, Restaurant, Marriage">
            <a:extLst>
              <a:ext uri="{FF2B5EF4-FFF2-40B4-BE49-F238E27FC236}">
                <a16:creationId xmlns:a16="http://schemas.microsoft.com/office/drawing/2014/main" id="{76478D08-37BA-45FF-B5A9-361B682A81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7472" y="1356750"/>
            <a:ext cx="4902297" cy="3268198"/>
          </a:xfrm>
          <a:prstGeom prst="rect">
            <a:avLst/>
          </a:prstGeom>
          <a:noFill/>
          <a:extLst>
            <a:ext uri="{909E8E84-426E-40DD-AFC4-6F175D3DCCD1}">
              <a14:hiddenFill xmlns:a14="http://schemas.microsoft.com/office/drawing/2010/main">
                <a:solidFill>
                  <a:srgbClr val="FFFFFF"/>
                </a:solidFill>
              </a14:hiddenFill>
            </a:ext>
          </a:extLst>
        </p:spPr>
      </p:pic>
      <p:sp>
        <p:nvSpPr>
          <p:cNvPr id="14" name="Footer Placeholder 5">
            <a:extLst>
              <a:ext uri="{FF2B5EF4-FFF2-40B4-BE49-F238E27FC236}">
                <a16:creationId xmlns:a16="http://schemas.microsoft.com/office/drawing/2014/main" id="{3B78FB1D-04A4-4511-9CFE-03A9F1FF001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027859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571365"/>
            <a:ext cx="9120062" cy="1471612"/>
          </a:xfrm>
        </p:spPr>
        <p:txBody>
          <a:bodyPr/>
          <a:lstStyle/>
          <a:p>
            <a:r>
              <a:rPr lang="en-US" dirty="0"/>
              <a:t>Key facts</a:t>
            </a:r>
          </a:p>
        </p:txBody>
      </p:sp>
      <p:sp>
        <p:nvSpPr>
          <p:cNvPr id="6" name="Title 5"/>
          <p:cNvSpPr>
            <a:spLocks noGrp="1"/>
          </p:cNvSpPr>
          <p:nvPr>
            <p:ph type="title"/>
          </p:nvPr>
        </p:nvSpPr>
        <p:spPr>
          <a:xfrm>
            <a:off x="766762" y="260521"/>
            <a:ext cx="10658476" cy="884477"/>
          </a:xfrm>
        </p:spPr>
        <p:txBody>
          <a:bodyPr lIns="0" tIns="0" rIns="0" bIns="0">
            <a:noAutofit/>
          </a:bodyPr>
          <a:lstStyle/>
          <a:p>
            <a:r>
              <a:rPr lang="en-US" sz="3600" dirty="0"/>
              <a:t>5.6 Scenario 19 </a:t>
            </a:r>
            <a:r>
              <a:rPr lang="en-GB" sz="3600" dirty="0"/>
              <a:t>Outbreak at a celebration</a:t>
            </a:r>
            <a:endParaRPr lang="da-DK" sz="3600" dirty="0"/>
          </a:p>
        </p:txBody>
      </p:sp>
      <p:sp>
        <p:nvSpPr>
          <p:cNvPr id="7" name="Text Placeholder 6"/>
          <p:cNvSpPr>
            <a:spLocks noGrp="1"/>
          </p:cNvSpPr>
          <p:nvPr>
            <p:ph type="body" sz="quarter" idx="19"/>
          </p:nvPr>
        </p:nvSpPr>
        <p:spPr>
          <a:xfrm>
            <a:off x="766763" y="2042978"/>
            <a:ext cx="10658474" cy="4436686"/>
          </a:xfrm>
        </p:spPr>
        <p:txBody>
          <a:bodyPr>
            <a:normAutofit/>
          </a:bodyPr>
          <a:lstStyle/>
          <a:p>
            <a:r>
              <a:rPr lang="en-GB" sz="1800" dirty="0"/>
              <a:t>The local African community is holding a day of celebration following the wedding of two important members of the community with dozens of people participating. </a:t>
            </a:r>
          </a:p>
          <a:p>
            <a:r>
              <a:rPr lang="en-GB" sz="1800" dirty="0"/>
              <a:t>During the day, many traditional dish and drinks are served, and the celebrations go on until the late hours of the night. </a:t>
            </a:r>
          </a:p>
          <a:p>
            <a:r>
              <a:rPr lang="en-GB" sz="1800" dirty="0"/>
              <a:t>A few hours into the party, one participant starts feeling headache and nausea but relates it to the alcohol drank during the reception.</a:t>
            </a:r>
          </a:p>
          <a:p>
            <a:r>
              <a:rPr lang="en-GB" sz="1800" dirty="0"/>
              <a:t>During the following hour other participants feel ill with headache, nausea, dizziness and abdominal pain. Many of the people involved begin vomiting, experiencing diarrhoea, shortness of breath and rapid heart rates. </a:t>
            </a:r>
          </a:p>
          <a:p>
            <a:r>
              <a:rPr lang="en-GB" sz="1800" dirty="0"/>
              <a:t>Alerted by the large number of people showing symptoms, the owner of the venue where the wedding is being held calls the emergency services asking for medical assistance. </a:t>
            </a:r>
          </a:p>
          <a:p>
            <a:r>
              <a:rPr lang="en-US" sz="1800" dirty="0"/>
              <a:t>When the FRs arrived on the scene they found at least 30 people presenting symptoms. </a:t>
            </a:r>
          </a:p>
          <a:p>
            <a:r>
              <a:rPr lang="en-US" sz="1800" dirty="0"/>
              <a:t>The medical staff suspected the outbreak to be caused by food poisoning. </a:t>
            </a:r>
          </a:p>
        </p:txBody>
      </p:sp>
      <p:sp>
        <p:nvSpPr>
          <p:cNvPr id="9" name="Slide Number Placeholder 8"/>
          <p:cNvSpPr>
            <a:spLocks noGrp="1"/>
          </p:cNvSpPr>
          <p:nvPr>
            <p:ph type="sldNum" sz="quarter" idx="4"/>
          </p:nvPr>
        </p:nvSpPr>
        <p:spPr/>
        <p:txBody>
          <a:bodyPr/>
          <a:lstStyle/>
          <a:p>
            <a:fld id="{A814E660-BF25-4843-B2A0-93C6E2B6253B}" type="slidenum">
              <a:rPr lang="aa-ET" smtClean="0"/>
              <a:pPr/>
              <a:t>18</a:t>
            </a:fld>
            <a:endParaRPr lang="aa-ET" dirty="0"/>
          </a:p>
        </p:txBody>
      </p:sp>
      <p:pic>
        <p:nvPicPr>
          <p:cNvPr id="10" name="Picture 9"/>
          <p:cNvPicPr>
            <a:picLocks noChangeAspect="1"/>
          </p:cNvPicPr>
          <p:nvPr/>
        </p:nvPicPr>
        <p:blipFill>
          <a:blip r:embed="rId3"/>
          <a:stretch>
            <a:fillRect/>
          </a:stretch>
        </p:blipFill>
        <p:spPr>
          <a:xfrm flipH="1">
            <a:off x="910589" y="650482"/>
            <a:ext cx="1182569" cy="1316497"/>
          </a:xfrm>
          <a:prstGeom prst="rect">
            <a:avLst/>
          </a:prstGeom>
        </p:spPr>
      </p:pic>
      <p:sp>
        <p:nvSpPr>
          <p:cNvPr id="13" name="Footer Placeholder 5">
            <a:extLst>
              <a:ext uri="{FF2B5EF4-FFF2-40B4-BE49-F238E27FC236}">
                <a16:creationId xmlns:a16="http://schemas.microsoft.com/office/drawing/2014/main" id="{2A4DAA4A-E1F3-4EC6-B93C-60681B7DA16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839539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844597041"/>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#1</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marL="0" indent="0" algn="ctr">
                        <a:buFont typeface="Arial" panose="020B0604020202020204" pitchFamily="34" charset="0"/>
                        <a:buNone/>
                      </a:pPr>
                      <a:r>
                        <a:rPr lang="en-US" b="1" noProof="0" dirty="0"/>
                        <a:t>MAN 20 YEARS OLD</a:t>
                      </a:r>
                      <a:endParaRPr lang="pl-PL" b="1" noProof="0" dirty="0"/>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r>
                        <a:rPr lang="en-GB" b="1" dirty="0"/>
                        <a:t>Headache</a:t>
                      </a:r>
                    </a:p>
                    <a:p>
                      <a:pPr marL="285750" indent="-285750">
                        <a:buFont typeface="Arial" panose="020B0604020202020204" pitchFamily="34" charset="0"/>
                        <a:buChar char="•"/>
                      </a:pPr>
                      <a:r>
                        <a:rPr lang="en-GB" b="1" dirty="0"/>
                        <a:t>No visible wounds or injuries</a:t>
                      </a:r>
                    </a:p>
                    <a:p>
                      <a:pPr marL="285750" indent="-285750">
                        <a:buFont typeface="Arial" panose="020B0604020202020204" pitchFamily="34" charset="0"/>
                        <a:buChar char="•"/>
                      </a:pPr>
                      <a:r>
                        <a:rPr lang="pl-PL" b="1" dirty="0"/>
                        <a:t>RR </a:t>
                      </a:r>
                      <a:r>
                        <a:rPr lang="en-GB" b="1" dirty="0"/>
                        <a:t>25</a:t>
                      </a:r>
                      <a:endParaRPr lang="pl-PL" b="1" dirty="0"/>
                    </a:p>
                    <a:p>
                      <a:pPr marL="285750" indent="-285750">
                        <a:buFont typeface="Arial" panose="020B0604020202020204" pitchFamily="34" charset="0"/>
                        <a:buChar char="•"/>
                      </a:pPr>
                      <a:r>
                        <a:rPr lang="pl-PL" b="1" dirty="0"/>
                        <a:t>SBP </a:t>
                      </a:r>
                      <a:r>
                        <a:rPr lang="en-GB" b="1" dirty="0"/>
                        <a:t>100</a:t>
                      </a:r>
                      <a:endParaRPr lang="pl-PL"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A</a:t>
                      </a:r>
                      <a:r>
                        <a:rPr lang="en-GB" b="1" dirty="0"/>
                        <a:t>+</a:t>
                      </a:r>
                      <a:r>
                        <a:rPr lang="pl-PL" b="1" dirty="0"/>
                        <a:t>   </a:t>
                      </a:r>
                      <a:endParaRPr lang="pl-PL" sz="1800" b="1" dirty="0"/>
                    </a:p>
                    <a:p>
                      <a:pPr marL="285750" indent="-285750">
                        <a:buFont typeface="Arial" panose="020B0604020202020204" pitchFamily="34" charset="0"/>
                        <a:buChar char="•"/>
                      </a:pPr>
                      <a:r>
                        <a:rPr lang="pl-PL" b="1" dirty="0"/>
                        <a:t>V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P   </a:t>
                      </a:r>
                    </a:p>
                    <a:p>
                      <a:pPr marL="285750" indent="-285750">
                        <a:buFont typeface="Arial" panose="020B0604020202020204" pitchFamily="34" charset="0"/>
                        <a:buChar char="•"/>
                      </a:pPr>
                      <a:r>
                        <a:rPr lang="pl-PL" b="1" dirty="0"/>
                        <a:t>U</a:t>
                      </a:r>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19 </a:t>
            </a:r>
            <a:r>
              <a:rPr lang="en-GB" sz="3600" dirty="0"/>
              <a:t>Outbreak at a celebration</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19</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8" name="Footer Placeholder 5">
            <a:extLst>
              <a:ext uri="{FF2B5EF4-FFF2-40B4-BE49-F238E27FC236}">
                <a16:creationId xmlns:a16="http://schemas.microsoft.com/office/drawing/2014/main" id="{9E123BEC-4E1E-4C07-B8A4-241AA90FA36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44205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4.1 Scenario 19</a:t>
            </a:r>
            <a:br>
              <a:rPr lang="en-US" dirty="0"/>
            </a:br>
            <a:r>
              <a:rPr lang="en-GB" dirty="0"/>
              <a:t>Outbreak at a celebration</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a:t>
            </a:fld>
            <a:endParaRPr lang="aa-ET" dirty="0"/>
          </a:p>
        </p:txBody>
      </p:sp>
      <p:sp>
        <p:nvSpPr>
          <p:cNvPr id="6" name="Footer Placeholder 5">
            <a:extLst>
              <a:ext uri="{FF2B5EF4-FFF2-40B4-BE49-F238E27FC236}">
                <a16:creationId xmlns:a16="http://schemas.microsoft.com/office/drawing/2014/main" id="{35DE789C-B3D0-4968-8B0B-673CC0D45B2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2495470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1569913492"/>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#2</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MAN 35 YEARS OLD</a:t>
                      </a:r>
                      <a:endParaRPr lang="it-IT" b="1" dirty="0"/>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r>
                        <a:rPr lang="en-GB" b="1" dirty="0"/>
                        <a:t>Breathing difficulties</a:t>
                      </a:r>
                    </a:p>
                    <a:p>
                      <a:pPr marL="285750" indent="-285750">
                        <a:buFont typeface="Arial" panose="020B0604020202020204" pitchFamily="34" charset="0"/>
                        <a:buChar char="•"/>
                      </a:pPr>
                      <a:r>
                        <a:rPr lang="en-GB" b="1" dirty="0"/>
                        <a:t>No visible wounds or injuries</a:t>
                      </a:r>
                    </a:p>
                    <a:p>
                      <a:pPr marL="285750" indent="-285750">
                        <a:buFont typeface="Arial" panose="020B0604020202020204" pitchFamily="34" charset="0"/>
                        <a:buChar char="•"/>
                      </a:pPr>
                      <a:r>
                        <a:rPr lang="pl-PL" b="1" dirty="0"/>
                        <a:t>RR </a:t>
                      </a:r>
                      <a:r>
                        <a:rPr lang="en-GB" b="1" dirty="0"/>
                        <a:t>5</a:t>
                      </a:r>
                      <a:endParaRPr lang="pl-PL" b="1" dirty="0"/>
                    </a:p>
                    <a:p>
                      <a:pPr marL="285750" indent="-285750">
                        <a:buFont typeface="Arial" panose="020B0604020202020204" pitchFamily="34" charset="0"/>
                        <a:buChar char="•"/>
                      </a:pPr>
                      <a:r>
                        <a:rPr lang="pl-PL" b="1" dirty="0"/>
                        <a:t>SBP </a:t>
                      </a:r>
                      <a:r>
                        <a:rPr lang="en-GB" b="1" dirty="0"/>
                        <a:t>20</a:t>
                      </a:r>
                      <a:endParaRPr lang="pl-PL"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A   </a:t>
                      </a:r>
                      <a:endParaRPr lang="pl-PL" sz="1800" b="1" dirty="0"/>
                    </a:p>
                    <a:p>
                      <a:pPr marL="285750" indent="-285750">
                        <a:buFont typeface="Arial" panose="020B0604020202020204" pitchFamily="34" charset="0"/>
                        <a:buChar char="•"/>
                      </a:pPr>
                      <a:r>
                        <a:rPr lang="pl-PL" b="1" dirty="0"/>
                        <a:t>V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P</a:t>
                      </a:r>
                      <a:r>
                        <a:rPr lang="en-GB" b="1" dirty="0"/>
                        <a:t>+</a:t>
                      </a:r>
                      <a:r>
                        <a:rPr lang="pl-PL" b="1" dirty="0"/>
                        <a:t>   </a:t>
                      </a:r>
                    </a:p>
                    <a:p>
                      <a:pPr marL="285750" indent="-285750">
                        <a:buFont typeface="Arial" panose="020B0604020202020204" pitchFamily="34" charset="0"/>
                        <a:buChar char="•"/>
                      </a:pPr>
                      <a:r>
                        <a:rPr lang="pl-PL" b="1" dirty="0"/>
                        <a:t>U</a:t>
                      </a:r>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19 </a:t>
            </a:r>
            <a:r>
              <a:rPr lang="en-GB" sz="3600" dirty="0"/>
              <a:t>Outbreak at a celebration</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4D4FAD66-8063-4F26-A603-494C4323D781}"/>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3229254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3562778909"/>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#3</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WOMAN 50 YEARS OLD</a:t>
                      </a:r>
                      <a:endParaRPr lang="pl-PL" b="1" noProof="0" dirty="0"/>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r>
                        <a:rPr lang="en-GB" b="1" dirty="0"/>
                        <a:t>Unconscious</a:t>
                      </a:r>
                    </a:p>
                    <a:p>
                      <a:pPr marL="285750" indent="-285750">
                        <a:buFont typeface="Arial" panose="020B0604020202020204" pitchFamily="34" charset="0"/>
                        <a:buChar char="•"/>
                      </a:pPr>
                      <a:r>
                        <a:rPr lang="en-GB" b="1" dirty="0"/>
                        <a:t>No visible wounds or injuries</a:t>
                      </a:r>
                    </a:p>
                    <a:p>
                      <a:pPr marL="285750" indent="-285750">
                        <a:buFont typeface="Arial" panose="020B0604020202020204" pitchFamily="34" charset="0"/>
                        <a:buChar char="•"/>
                      </a:pPr>
                      <a:r>
                        <a:rPr lang="pl-PL" b="1" dirty="0"/>
                        <a:t>RR </a:t>
                      </a:r>
                      <a:r>
                        <a:rPr lang="en-GB" b="1" dirty="0"/>
                        <a:t>0</a:t>
                      </a:r>
                      <a:endParaRPr lang="pl-PL" b="1" dirty="0"/>
                    </a:p>
                    <a:p>
                      <a:pPr marL="285750" indent="-285750">
                        <a:buFont typeface="Arial" panose="020B0604020202020204" pitchFamily="34" charset="0"/>
                        <a:buChar char="•"/>
                      </a:pPr>
                      <a:r>
                        <a:rPr lang="pl-PL" b="1" dirty="0"/>
                        <a:t>SBP </a:t>
                      </a:r>
                      <a:r>
                        <a:rPr lang="en-GB" b="1" dirty="0"/>
                        <a:t>0</a:t>
                      </a:r>
                      <a:endParaRPr lang="pl-PL"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A   </a:t>
                      </a:r>
                      <a:endParaRPr lang="pl-PL" sz="1800" b="1" dirty="0"/>
                    </a:p>
                    <a:p>
                      <a:pPr marL="285750" indent="-285750">
                        <a:buFont typeface="Arial" panose="020B0604020202020204" pitchFamily="34" charset="0"/>
                        <a:buChar char="•"/>
                      </a:pPr>
                      <a:r>
                        <a:rPr lang="pl-PL" b="1" dirty="0"/>
                        <a:t>V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P   </a:t>
                      </a:r>
                    </a:p>
                    <a:p>
                      <a:pPr marL="285750" indent="-285750">
                        <a:buFont typeface="Arial" panose="020B0604020202020204" pitchFamily="34" charset="0"/>
                        <a:buChar char="•"/>
                      </a:pPr>
                      <a:r>
                        <a:rPr lang="pl-PL" b="1" dirty="0"/>
                        <a:t>U</a:t>
                      </a:r>
                      <a:r>
                        <a:rPr lang="en-GB" b="1" dirty="0"/>
                        <a:t>+</a:t>
                      </a:r>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19 </a:t>
            </a:r>
            <a:r>
              <a:rPr lang="en-GB" sz="3600" dirty="0"/>
              <a:t>Outbreak at a celebration</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21</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35E14F03-320D-4307-AB68-B849525A49A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7855134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a 2">
            <a:extLst>
              <a:ext uri="{FF2B5EF4-FFF2-40B4-BE49-F238E27FC236}">
                <a16:creationId xmlns:a16="http://schemas.microsoft.com/office/drawing/2014/main" id="{2E702370-EC2F-434A-A424-61A0151498EA}"/>
              </a:ext>
            </a:extLst>
          </p:cNvPr>
          <p:cNvGraphicFramePr>
            <a:graphicFrameLocks noGrp="1"/>
          </p:cNvGraphicFramePr>
          <p:nvPr>
            <p:extLst>
              <p:ext uri="{D42A27DB-BD31-4B8C-83A1-F6EECF244321}">
                <p14:modId xmlns:p14="http://schemas.microsoft.com/office/powerpoint/2010/main" val="757762685"/>
              </p:ext>
            </p:extLst>
          </p:nvPr>
        </p:nvGraphicFramePr>
        <p:xfrm>
          <a:off x="1045367" y="3056754"/>
          <a:ext cx="10462413" cy="3200400"/>
        </p:xfrm>
        <a:graphic>
          <a:graphicData uri="http://schemas.openxmlformats.org/drawingml/2006/table">
            <a:tbl>
              <a:tblPr firstRow="1" bandRow="1">
                <a:tableStyleId>{F5AB1C69-6EDB-4FF4-983F-18BD219EF322}</a:tableStyleId>
              </a:tblPr>
              <a:tblGrid>
                <a:gridCol w="4262438">
                  <a:extLst>
                    <a:ext uri="{9D8B030D-6E8A-4147-A177-3AD203B41FA5}">
                      <a16:colId xmlns:a16="http://schemas.microsoft.com/office/drawing/2014/main" val="236688349"/>
                    </a:ext>
                  </a:extLst>
                </a:gridCol>
                <a:gridCol w="1181100">
                  <a:extLst>
                    <a:ext uri="{9D8B030D-6E8A-4147-A177-3AD203B41FA5}">
                      <a16:colId xmlns:a16="http://schemas.microsoft.com/office/drawing/2014/main" val="305169692"/>
                    </a:ext>
                  </a:extLst>
                </a:gridCol>
                <a:gridCol w="5018875">
                  <a:extLst>
                    <a:ext uri="{9D8B030D-6E8A-4147-A177-3AD203B41FA5}">
                      <a16:colId xmlns:a16="http://schemas.microsoft.com/office/drawing/2014/main" val="2589924314"/>
                    </a:ext>
                  </a:extLst>
                </a:gridCol>
              </a:tblGrid>
              <a:tr h="0">
                <a:tc>
                  <a:txBody>
                    <a:bodyPr/>
                    <a:lstStyle/>
                    <a:p>
                      <a:pPr algn="ctr"/>
                      <a:r>
                        <a:rPr lang="en-US" noProof="0" dirty="0"/>
                        <a:t>Casualty #4</a:t>
                      </a:r>
                    </a:p>
                  </a:txBody>
                  <a:tcPr anchor="ctr"/>
                </a:tc>
                <a:tc>
                  <a:txBody>
                    <a:bodyPr/>
                    <a:lstStyle/>
                    <a:p>
                      <a:pPr algn="ctr"/>
                      <a:r>
                        <a:rPr lang="en-US" noProof="0"/>
                        <a:t>Triage</a:t>
                      </a:r>
                    </a:p>
                  </a:txBody>
                  <a:tcPr anchor="ctr"/>
                </a:tc>
                <a:tc>
                  <a:txBody>
                    <a:bodyPr/>
                    <a:lstStyle/>
                    <a:p>
                      <a:pPr algn="ctr"/>
                      <a:r>
                        <a:rPr lang="en-US" noProof="0" dirty="0"/>
                        <a:t>Proposed action/treatment</a:t>
                      </a:r>
                    </a:p>
                  </a:txBody>
                  <a:tcPr anchor="ctr"/>
                </a:tc>
                <a:extLst>
                  <a:ext uri="{0D108BD9-81ED-4DB2-BD59-A6C34878D82A}">
                    <a16:rowId xmlns:a16="http://schemas.microsoft.com/office/drawing/2014/main" val="1356539239"/>
                  </a:ext>
                </a:extLst>
              </a:tr>
              <a:tr h="2718011">
                <a:tc>
                  <a:txBody>
                    <a:bodyPr/>
                    <a:lstStyle/>
                    <a:p>
                      <a:pPr algn="ctr"/>
                      <a:r>
                        <a:rPr lang="en-US" b="1" noProof="0" dirty="0"/>
                        <a:t>WOMAN 25 YEARS OLD</a:t>
                      </a:r>
                      <a:endParaRPr lang="pl-PL" b="1" noProof="0" dirty="0"/>
                    </a:p>
                    <a:p>
                      <a:pPr marL="285750" indent="-285750">
                        <a:buFont typeface="Arial" panose="020B0604020202020204" pitchFamily="34" charset="0"/>
                        <a:buChar char="•"/>
                      </a:pPr>
                      <a:endParaRPr lang="pl-PL" b="1" noProof="0" dirty="0"/>
                    </a:p>
                    <a:p>
                      <a:pPr marL="285750" indent="-285750">
                        <a:buFont typeface="Arial" panose="020B0604020202020204" pitchFamily="34" charset="0"/>
                        <a:buChar char="•"/>
                      </a:pPr>
                      <a:r>
                        <a:rPr lang="en-GB" b="1" dirty="0"/>
                        <a:t>Confusion</a:t>
                      </a:r>
                    </a:p>
                    <a:p>
                      <a:pPr marL="285750" indent="-285750">
                        <a:buFont typeface="Arial" panose="020B0604020202020204" pitchFamily="34" charset="0"/>
                        <a:buChar char="•"/>
                      </a:pPr>
                      <a:r>
                        <a:rPr lang="en-GB" b="1" dirty="0"/>
                        <a:t>No visible wounds or injuries</a:t>
                      </a:r>
                    </a:p>
                    <a:p>
                      <a:pPr marL="285750" indent="-285750">
                        <a:buFont typeface="Arial" panose="020B0604020202020204" pitchFamily="34" charset="0"/>
                        <a:buChar char="•"/>
                      </a:pPr>
                      <a:r>
                        <a:rPr lang="pl-PL" b="1" dirty="0"/>
                        <a:t>RR </a:t>
                      </a:r>
                      <a:r>
                        <a:rPr lang="en-GB" b="1" dirty="0"/>
                        <a:t>26</a:t>
                      </a:r>
                      <a:endParaRPr lang="pl-PL" b="1" dirty="0"/>
                    </a:p>
                    <a:p>
                      <a:pPr marL="285750" indent="-285750">
                        <a:buFont typeface="Arial" panose="020B0604020202020204" pitchFamily="34" charset="0"/>
                        <a:buChar char="•"/>
                      </a:pPr>
                      <a:r>
                        <a:rPr lang="pl-PL" b="1" dirty="0"/>
                        <a:t>SBP </a:t>
                      </a:r>
                      <a:r>
                        <a:rPr lang="en-GB" b="1" dirty="0"/>
                        <a:t>102</a:t>
                      </a:r>
                      <a:endParaRPr lang="pl-PL" b="1"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A</a:t>
                      </a:r>
                      <a:r>
                        <a:rPr lang="en-GB" b="1" dirty="0"/>
                        <a:t>+</a:t>
                      </a:r>
                      <a:r>
                        <a:rPr lang="pl-PL" b="1" dirty="0"/>
                        <a:t>   </a:t>
                      </a:r>
                      <a:endParaRPr lang="pl-PL" sz="1800" b="1" dirty="0"/>
                    </a:p>
                    <a:p>
                      <a:pPr marL="285750" indent="-285750">
                        <a:buFont typeface="Arial" panose="020B0604020202020204" pitchFamily="34" charset="0"/>
                        <a:buChar char="•"/>
                      </a:pPr>
                      <a:r>
                        <a:rPr lang="pl-PL" b="1" dirty="0"/>
                        <a:t>V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l-PL" b="1" dirty="0"/>
                        <a:t>P   </a:t>
                      </a:r>
                    </a:p>
                    <a:p>
                      <a:pPr marL="285750" indent="-285750">
                        <a:buFont typeface="Arial" panose="020B0604020202020204" pitchFamily="34" charset="0"/>
                        <a:buChar char="•"/>
                      </a:pPr>
                      <a:r>
                        <a:rPr lang="pl-PL" b="1" dirty="0"/>
                        <a:t>U</a:t>
                      </a:r>
                      <a:endParaRPr lang="it-IT" b="1" dirty="0"/>
                    </a:p>
                  </a:txBody>
                  <a:tcPr/>
                </a:tc>
                <a:tc>
                  <a:txBody>
                    <a:bodyPr/>
                    <a:lstStyle/>
                    <a:p>
                      <a:pPr algn="ctr"/>
                      <a:endParaRPr lang="it-IT" b="1" dirty="0">
                        <a:solidFill>
                          <a:srgbClr val="FF0000"/>
                        </a:solidFill>
                      </a:endParaRPr>
                    </a:p>
                  </a:txBody>
                  <a:tcPr anchor="ctr">
                    <a:solidFill>
                      <a:schemeClr val="accent2">
                        <a:lumMod val="20000"/>
                        <a:lumOff val="80000"/>
                      </a:schemeClr>
                    </a:solidFill>
                  </a:tcPr>
                </a:tc>
                <a:tc>
                  <a:txBody>
                    <a:bodyPr/>
                    <a:lstStyle/>
                    <a:p>
                      <a:endParaRPr lang="it-IT" dirty="0"/>
                    </a:p>
                  </a:txBody>
                  <a:tcPr/>
                </a:tc>
                <a:extLst>
                  <a:ext uri="{0D108BD9-81ED-4DB2-BD59-A6C34878D82A}">
                    <a16:rowId xmlns:a16="http://schemas.microsoft.com/office/drawing/2014/main" val="2488958595"/>
                  </a:ext>
                </a:extLst>
              </a:tr>
            </a:tbl>
          </a:graphicData>
        </a:graphic>
      </p:graphicFrame>
      <p:sp>
        <p:nvSpPr>
          <p:cNvPr id="4" name="Text Placeholder 3"/>
          <p:cNvSpPr>
            <a:spLocks noGrp="1"/>
          </p:cNvSpPr>
          <p:nvPr>
            <p:ph type="body" sz="quarter" idx="17"/>
          </p:nvPr>
        </p:nvSpPr>
        <p:spPr>
          <a:xfrm>
            <a:off x="2305175" y="1636950"/>
            <a:ext cx="9120062" cy="1471612"/>
          </a:xfrm>
        </p:spPr>
        <p:txBody>
          <a:bodyPr/>
          <a:lstStyle/>
          <a:p>
            <a:r>
              <a:rPr lang="en-US" dirty="0"/>
              <a:t>Status of the casualties, triage, treatment</a:t>
            </a:r>
          </a:p>
        </p:txBody>
      </p:sp>
      <p:sp>
        <p:nvSpPr>
          <p:cNvPr id="6" name="Title 5"/>
          <p:cNvSpPr>
            <a:spLocks noGrp="1"/>
          </p:cNvSpPr>
          <p:nvPr>
            <p:ph type="title"/>
          </p:nvPr>
        </p:nvSpPr>
        <p:spPr/>
        <p:txBody>
          <a:bodyPr lIns="0" tIns="0" rIns="0" bIns="0">
            <a:noAutofit/>
          </a:bodyPr>
          <a:lstStyle/>
          <a:p>
            <a:r>
              <a:rPr lang="en-US" sz="3600" dirty="0"/>
              <a:t>5.6 Scenario 19 </a:t>
            </a:r>
            <a:r>
              <a:rPr lang="en-GB" sz="3600" dirty="0"/>
              <a:t>Outbreak at a celebration</a:t>
            </a:r>
            <a:endParaRPr lang="da-DK" sz="3600" dirty="0"/>
          </a:p>
        </p:txBody>
      </p:sp>
      <p:sp>
        <p:nvSpPr>
          <p:cNvPr id="7" name="Text Placeholder 6"/>
          <p:cNvSpPr>
            <a:spLocks noGrp="1"/>
          </p:cNvSpPr>
          <p:nvPr>
            <p:ph type="body" sz="quarter" idx="19"/>
          </p:nvPr>
        </p:nvSpPr>
        <p:spPr>
          <a:xfrm>
            <a:off x="684220" y="3860704"/>
            <a:ext cx="10658474" cy="2628900"/>
          </a:xfrm>
        </p:spPr>
        <p:txBody>
          <a:bodyPr>
            <a:normAutofit/>
          </a:bodyPr>
          <a:lstStyle/>
          <a:p>
            <a:endParaRPr lang="en-US" dirty="0"/>
          </a:p>
          <a:p>
            <a:pPr marL="88900" indent="0">
              <a:buNone/>
            </a:pPr>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22</a:t>
            </a:fld>
            <a:endParaRPr lang="aa-ET" dirty="0"/>
          </a:p>
        </p:txBody>
      </p:sp>
      <p:pic>
        <p:nvPicPr>
          <p:cNvPr id="10" name="Picture 9"/>
          <p:cNvPicPr>
            <a:picLocks noChangeAspect="1"/>
          </p:cNvPicPr>
          <p:nvPr/>
        </p:nvPicPr>
        <p:blipFill>
          <a:blip r:embed="rId3"/>
          <a:stretch>
            <a:fillRect/>
          </a:stretch>
        </p:blipFill>
        <p:spPr>
          <a:xfrm flipH="1">
            <a:off x="910589" y="1716067"/>
            <a:ext cx="1182569" cy="1316497"/>
          </a:xfrm>
          <a:prstGeom prst="rect">
            <a:avLst/>
          </a:prstGeom>
        </p:spPr>
      </p:pic>
      <p:grpSp>
        <p:nvGrpSpPr>
          <p:cNvPr id="11" name="Group 10">
            <a:extLst>
              <a:ext uri="{FF2B5EF4-FFF2-40B4-BE49-F238E27FC236}">
                <a16:creationId xmlns:a16="http://schemas.microsoft.com/office/drawing/2014/main" id="{E44E41E8-24CB-4EDF-94C3-B48E5EACC80B}"/>
              </a:ext>
            </a:extLst>
          </p:cNvPr>
          <p:cNvGrpSpPr/>
          <p:nvPr/>
        </p:nvGrpSpPr>
        <p:grpSpPr>
          <a:xfrm>
            <a:off x="5614061" y="3860703"/>
            <a:ext cx="559994" cy="2167170"/>
            <a:chOff x="5326456" y="3618553"/>
            <a:chExt cx="559994" cy="2167170"/>
          </a:xfrm>
        </p:grpSpPr>
        <p:sp>
          <p:nvSpPr>
            <p:cNvPr id="12" name="Schemat blokowy: proces 10">
              <a:extLst>
                <a:ext uri="{FF2B5EF4-FFF2-40B4-BE49-F238E27FC236}">
                  <a16:creationId xmlns:a16="http://schemas.microsoft.com/office/drawing/2014/main" id="{23A2FAD0-BEEE-4BA4-9515-394CF5681D6A}"/>
                </a:ext>
              </a:extLst>
            </p:cNvPr>
            <p:cNvSpPr/>
            <p:nvPr/>
          </p:nvSpPr>
          <p:spPr>
            <a:xfrm>
              <a:off x="5329238" y="3618553"/>
              <a:ext cx="557212" cy="32478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3" name="Schemat blokowy: proces 11">
              <a:extLst>
                <a:ext uri="{FF2B5EF4-FFF2-40B4-BE49-F238E27FC236}">
                  <a16:creationId xmlns:a16="http://schemas.microsoft.com/office/drawing/2014/main" id="{AB2E5F42-697B-4E95-B46D-98FAE02F4C72}"/>
                </a:ext>
              </a:extLst>
            </p:cNvPr>
            <p:cNvSpPr/>
            <p:nvPr/>
          </p:nvSpPr>
          <p:spPr>
            <a:xfrm>
              <a:off x="5326456" y="4232681"/>
              <a:ext cx="557212" cy="324786"/>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4" name="Schemat blokowy: proces 12">
              <a:extLst>
                <a:ext uri="{FF2B5EF4-FFF2-40B4-BE49-F238E27FC236}">
                  <a16:creationId xmlns:a16="http://schemas.microsoft.com/office/drawing/2014/main" id="{C110AAC9-7451-4A04-B675-4E6EC8379CB5}"/>
                </a:ext>
              </a:extLst>
            </p:cNvPr>
            <p:cNvSpPr/>
            <p:nvPr/>
          </p:nvSpPr>
          <p:spPr>
            <a:xfrm>
              <a:off x="5326456" y="4846809"/>
              <a:ext cx="557212" cy="324786"/>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5" name="Schemat blokowy: proces 13">
              <a:extLst>
                <a:ext uri="{FF2B5EF4-FFF2-40B4-BE49-F238E27FC236}">
                  <a16:creationId xmlns:a16="http://schemas.microsoft.com/office/drawing/2014/main" id="{834CAE23-5773-4CEA-B49D-15852C3F5D95}"/>
                </a:ext>
              </a:extLst>
            </p:cNvPr>
            <p:cNvSpPr/>
            <p:nvPr/>
          </p:nvSpPr>
          <p:spPr>
            <a:xfrm>
              <a:off x="5326456" y="5460937"/>
              <a:ext cx="557212" cy="324786"/>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17" name="Footer Placeholder 5">
            <a:extLst>
              <a:ext uri="{FF2B5EF4-FFF2-40B4-BE49-F238E27FC236}">
                <a16:creationId xmlns:a16="http://schemas.microsoft.com/office/drawing/2014/main" id="{329FAEF2-D0FF-425B-8CA5-9603EDF229A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 5.6.P  </a:t>
            </a:r>
            <a:r>
              <a:rPr lang="en-GB" sz="1000" b="1" dirty="0">
                <a:effectLst/>
                <a:ea typeface="Times New Roman" panose="02020603050405020304" pitchFamily="18" charset="0"/>
              </a:rPr>
              <a:t>Scenario discussions: Treatment methods of patients involved in a CBRN incident</a:t>
            </a:r>
            <a:endParaRPr lang="en-US" sz="1000" b="1" dirty="0"/>
          </a:p>
        </p:txBody>
      </p:sp>
    </p:spTree>
    <p:extLst>
      <p:ext uri="{BB962C8B-B14F-4D97-AF65-F5344CB8AC3E}">
        <p14:creationId xmlns:p14="http://schemas.microsoft.com/office/powerpoint/2010/main" val="25869651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6.1 Scenario 19 </a:t>
            </a:r>
            <a:br>
              <a:rPr lang="en-US" dirty="0"/>
            </a:br>
            <a:r>
              <a:rPr lang="en-GB" dirty="0"/>
              <a:t>Outbreak at a celebration</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23</a:t>
            </a:fld>
            <a:endParaRPr lang="aa-ET" dirty="0"/>
          </a:p>
        </p:txBody>
      </p:sp>
      <p:sp>
        <p:nvSpPr>
          <p:cNvPr id="6" name="Footer Placeholder 5">
            <a:extLst>
              <a:ext uri="{FF2B5EF4-FFF2-40B4-BE49-F238E27FC236}">
                <a16:creationId xmlns:a16="http://schemas.microsoft.com/office/drawing/2014/main" id="{F91EB87F-479B-45BC-B2A1-3BE62F8BFB9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4573183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286897"/>
            <a:ext cx="9120062" cy="1471612"/>
          </a:xfrm>
        </p:spPr>
        <p:txBody>
          <a:bodyPr/>
          <a:lstStyle/>
          <a:p>
            <a:r>
              <a:rPr lang="en-US" dirty="0"/>
              <a:t>The emergency call</a:t>
            </a:r>
          </a:p>
        </p:txBody>
      </p:sp>
      <p:sp>
        <p:nvSpPr>
          <p:cNvPr id="6" name="Title 5"/>
          <p:cNvSpPr>
            <a:spLocks noGrp="1"/>
          </p:cNvSpPr>
          <p:nvPr>
            <p:ph type="title"/>
          </p:nvPr>
        </p:nvSpPr>
        <p:spPr/>
        <p:txBody>
          <a:bodyPr lIns="0" tIns="0" rIns="0" bIns="0">
            <a:normAutofit/>
          </a:bodyPr>
          <a:lstStyle/>
          <a:p>
            <a:r>
              <a:rPr lang="en-US" sz="4000" dirty="0"/>
              <a:t>6.1 Scenario 19 Emergency call</a:t>
            </a:r>
            <a:endParaRPr lang="da-DK" sz="4000" dirty="0"/>
          </a:p>
        </p:txBody>
      </p:sp>
      <p:sp>
        <p:nvSpPr>
          <p:cNvPr id="7" name="Text Placeholder 6"/>
          <p:cNvSpPr>
            <a:spLocks noGrp="1"/>
          </p:cNvSpPr>
          <p:nvPr>
            <p:ph type="body" sz="quarter" idx="19"/>
          </p:nvPr>
        </p:nvSpPr>
        <p:spPr>
          <a:xfrm>
            <a:off x="766763" y="2643321"/>
            <a:ext cx="10658474" cy="3731839"/>
          </a:xfrm>
        </p:spPr>
        <p:txBody>
          <a:bodyPr>
            <a:normAutofit lnSpcReduction="10000"/>
          </a:bodyPr>
          <a:lstStyle/>
          <a:p>
            <a:pPr marL="88900" indent="0">
              <a:buNone/>
            </a:pPr>
            <a:r>
              <a:rPr lang="en-US" sz="1800" dirty="0"/>
              <a:t>An emergency call arrives at the dispatch office at 11.05 PM</a:t>
            </a:r>
          </a:p>
          <a:p>
            <a:r>
              <a:rPr lang="en-US" sz="1800" i="1" dirty="0"/>
              <a:t>The caller identifies himself as </a:t>
            </a:r>
            <a:r>
              <a:rPr lang="en-GB" sz="1800" i="1" dirty="0"/>
              <a:t>the owner of the venue where a wedding reception is being held</a:t>
            </a:r>
            <a:r>
              <a:rPr lang="en-US" sz="1800" i="1" dirty="0"/>
              <a:t> and requests medical assistance for several participants who feel sick.</a:t>
            </a:r>
          </a:p>
          <a:p>
            <a:r>
              <a:rPr lang="en-US" sz="1800" b="1" dirty="0"/>
              <a:t>DO asks the caller to describe the scene</a:t>
            </a:r>
          </a:p>
          <a:p>
            <a:r>
              <a:rPr lang="en-GB" sz="1800" i="1" dirty="0"/>
              <a:t>The caller says that during the wedding reception a lot of people started feeling sick with different symptoms.</a:t>
            </a:r>
          </a:p>
          <a:p>
            <a:r>
              <a:rPr lang="en-GB" sz="1800" b="1" dirty="0"/>
              <a:t>DO requests information on the symptoms experienced by the sick people</a:t>
            </a:r>
          </a:p>
          <a:p>
            <a:r>
              <a:rPr lang="en-US" sz="1800" i="1" dirty="0"/>
              <a:t>The caller </a:t>
            </a:r>
            <a:r>
              <a:rPr lang="en-GB" sz="1800" i="1" dirty="0"/>
              <a:t>reports that some are vomiting or have diarrhoea, others have headache, abdominal pain, shortness of breath and rapid heart rates.  </a:t>
            </a:r>
            <a:endParaRPr lang="en-US" sz="1800" i="1" dirty="0"/>
          </a:p>
          <a:p>
            <a:r>
              <a:rPr lang="en-US" sz="1800" b="1" dirty="0"/>
              <a:t>DO asks how many people are involved</a:t>
            </a:r>
          </a:p>
          <a:p>
            <a:r>
              <a:rPr lang="en-US" sz="1800" i="1" dirty="0"/>
              <a:t>The caller reports that at least a couple dozen people are sick.</a:t>
            </a:r>
          </a:p>
          <a:p>
            <a:endParaRPr lang="en-US" sz="1800" i="1"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24</a:t>
            </a:fld>
            <a:endParaRPr lang="aa-ET" dirty="0"/>
          </a:p>
        </p:txBody>
      </p:sp>
      <p:pic>
        <p:nvPicPr>
          <p:cNvPr id="10" name="Picture 9"/>
          <p:cNvPicPr>
            <a:picLocks noChangeAspect="1"/>
          </p:cNvPicPr>
          <p:nvPr/>
        </p:nvPicPr>
        <p:blipFill>
          <a:blip r:embed="rId3"/>
          <a:stretch>
            <a:fillRect/>
          </a:stretch>
        </p:blipFill>
        <p:spPr>
          <a:xfrm flipH="1">
            <a:off x="910589" y="1366014"/>
            <a:ext cx="1182569" cy="1316497"/>
          </a:xfrm>
          <a:prstGeom prst="rect">
            <a:avLst/>
          </a:prstGeom>
        </p:spPr>
      </p:pic>
      <p:sp>
        <p:nvSpPr>
          <p:cNvPr id="8" name="Footer Placeholder 5">
            <a:extLst>
              <a:ext uri="{FF2B5EF4-FFF2-40B4-BE49-F238E27FC236}">
                <a16:creationId xmlns:a16="http://schemas.microsoft.com/office/drawing/2014/main" id="{019F264D-9E66-48F2-B42C-20DFCF42493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27171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19_a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25</a:t>
            </a:fld>
            <a:endParaRPr lang="aa-ET" dirty="0"/>
          </a:p>
        </p:txBody>
      </p:sp>
      <p:graphicFrame>
        <p:nvGraphicFramePr>
          <p:cNvPr id="2" name="Tabella 1"/>
          <p:cNvGraphicFramePr>
            <a:graphicFrameLocks noGrp="1"/>
          </p:cNvGraphicFramePr>
          <p:nvPr>
            <p:extLst>
              <p:ext uri="{D42A27DB-BD31-4B8C-83A1-F6EECF244321}">
                <p14:modId xmlns:p14="http://schemas.microsoft.com/office/powerpoint/2010/main" val="2270760869"/>
              </p:ext>
            </p:extLst>
          </p:nvPr>
        </p:nvGraphicFramePr>
        <p:xfrm>
          <a:off x="766762" y="3122883"/>
          <a:ext cx="10658475" cy="286512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en-GB" noProof="0"/>
                        <a:t>Provide a</a:t>
                      </a:r>
                      <a:r>
                        <a:rPr lang="en-GB" baseline="0" noProof="0"/>
                        <a:t> question for the given answer</a:t>
                      </a:r>
                      <a:endParaRPr lang="en-GB" noProof="0"/>
                    </a:p>
                  </a:txBody>
                  <a:tcPr/>
                </a:tc>
                <a:extLst>
                  <a:ext uri="{0D108BD9-81ED-4DB2-BD59-A6C34878D82A}">
                    <a16:rowId xmlns:a16="http://schemas.microsoft.com/office/drawing/2014/main" val="10000"/>
                  </a:ext>
                </a:extLst>
              </a:tr>
              <a:tr h="370840">
                <a:tc>
                  <a:txBody>
                    <a:bodyPr/>
                    <a:lstStyle/>
                    <a:p>
                      <a:r>
                        <a:rPr lang="en-GB" noProof="0"/>
                        <a:t>DO: </a:t>
                      </a:r>
                    </a:p>
                  </a:txBody>
                  <a:tcPr/>
                </a:tc>
                <a:extLst>
                  <a:ext uri="{0D108BD9-81ED-4DB2-BD59-A6C34878D82A}">
                    <a16:rowId xmlns:a16="http://schemas.microsoft.com/office/drawing/2014/main" val="10001"/>
                  </a:ext>
                </a:extLst>
              </a:tr>
              <a:tr h="370840">
                <a:tc>
                  <a:txBody>
                    <a:bodyPr/>
                    <a:lstStyle/>
                    <a:p>
                      <a:r>
                        <a:rPr lang="en-GB" sz="1800" i="1" noProof="0" dirty="0"/>
                        <a:t>The caller reports that he was notified of the first sick person about one hour earlier</a:t>
                      </a:r>
                      <a:r>
                        <a:rPr lang="en-GB" sz="1800" i="1" baseline="0" noProof="0" dirty="0"/>
                        <a:t>.</a:t>
                      </a:r>
                    </a:p>
                  </a:txBody>
                  <a:tcPr/>
                </a:tc>
                <a:extLst>
                  <a:ext uri="{0D108BD9-81ED-4DB2-BD59-A6C34878D82A}">
                    <a16:rowId xmlns:a16="http://schemas.microsoft.com/office/drawing/2014/main" val="10002"/>
                  </a:ext>
                </a:extLst>
              </a:tr>
              <a:tr h="370840">
                <a:tc>
                  <a:txBody>
                    <a:bodyPr/>
                    <a:lstStyle/>
                    <a:p>
                      <a:r>
                        <a:rPr lang="en-GB" baseline="0" noProof="0" dirty="0"/>
                        <a:t>DO:</a:t>
                      </a:r>
                    </a:p>
                  </a:txBody>
                  <a:tcPr/>
                </a:tc>
                <a:extLst>
                  <a:ext uri="{0D108BD9-81ED-4DB2-BD59-A6C34878D82A}">
                    <a16:rowId xmlns:a16="http://schemas.microsoft.com/office/drawing/2014/main" val="10003"/>
                  </a:ext>
                </a:extLst>
              </a:tr>
              <a:tr h="370840">
                <a:tc>
                  <a:txBody>
                    <a:bodyPr/>
                    <a:lstStyle/>
                    <a:p>
                      <a:r>
                        <a:rPr lang="en-GB" sz="1800" i="1" baseline="0" noProof="0" dirty="0"/>
                        <a:t>The caller says that the menu included mostly African ethnic food and beverages.</a:t>
                      </a:r>
                    </a:p>
                  </a:txBody>
                  <a:tcPr/>
                </a:tc>
                <a:extLst>
                  <a:ext uri="{0D108BD9-81ED-4DB2-BD59-A6C34878D82A}">
                    <a16:rowId xmlns:a16="http://schemas.microsoft.com/office/drawing/2014/main" val="10004"/>
                  </a:ext>
                </a:extLst>
              </a:tr>
              <a:tr h="370840">
                <a:tc>
                  <a:txBody>
                    <a:bodyPr/>
                    <a:lstStyle/>
                    <a:p>
                      <a:r>
                        <a:rPr lang="en-GB" baseline="0" noProof="0"/>
                        <a:t>DO:</a:t>
                      </a:r>
                    </a:p>
                  </a:txBody>
                  <a:tcPr/>
                </a:tc>
                <a:extLst>
                  <a:ext uri="{0D108BD9-81ED-4DB2-BD59-A6C34878D82A}">
                    <a16:rowId xmlns:a16="http://schemas.microsoft.com/office/drawing/2014/main" val="10005"/>
                  </a:ext>
                </a:extLst>
              </a:tr>
              <a:tr h="370840">
                <a:tc>
                  <a:txBody>
                    <a:bodyPr/>
                    <a:lstStyle/>
                    <a:p>
                      <a:r>
                        <a:rPr lang="en-US" sz="1800" i="1" dirty="0"/>
                        <a:t>The caller declares that he purchased the ingredients personally and the food was prepared by his staff directly at the venue</a:t>
                      </a:r>
                      <a:endParaRPr lang="en-GB" i="1" baseline="0" noProof="0" dirty="0"/>
                    </a:p>
                  </a:txBody>
                  <a:tcPr/>
                </a:tc>
                <a:extLst>
                  <a:ext uri="{0D108BD9-81ED-4DB2-BD59-A6C34878D82A}">
                    <a16:rowId xmlns:a16="http://schemas.microsoft.com/office/drawing/2014/main" val="10006"/>
                  </a:ext>
                </a:extLst>
              </a:tr>
            </a:tbl>
          </a:graphicData>
        </a:graphic>
      </p:graphicFrame>
      <p:sp>
        <p:nvSpPr>
          <p:cNvPr id="12" name="Text Placeholder 3">
            <a:extLst>
              <a:ext uri="{FF2B5EF4-FFF2-40B4-BE49-F238E27FC236}">
                <a16:creationId xmlns:a16="http://schemas.microsoft.com/office/drawing/2014/main" id="{B9AFCE83-F482-470E-A062-46F6A54C5A42}"/>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DAB34F27-D095-4E0A-8A85-C34031C3B813}"/>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B9FD2148-A990-4DA3-9779-147CA491206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754360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19_b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26</a:t>
            </a:fld>
            <a:endParaRPr lang="aa-ET" dirty="0"/>
          </a:p>
        </p:txBody>
      </p:sp>
      <p:graphicFrame>
        <p:nvGraphicFramePr>
          <p:cNvPr id="2" name="Tabella 1"/>
          <p:cNvGraphicFramePr>
            <a:graphicFrameLocks noGrp="1"/>
          </p:cNvGraphicFramePr>
          <p:nvPr/>
        </p:nvGraphicFramePr>
        <p:xfrm>
          <a:off x="766762" y="2840809"/>
          <a:ext cx="10658475" cy="338836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70840">
                <a:tc>
                  <a:txBody>
                    <a:bodyPr/>
                    <a:lstStyle/>
                    <a:p>
                      <a:r>
                        <a:rPr lang="it-IT" dirty="0" err="1"/>
                        <a:t>Consider</a:t>
                      </a:r>
                      <a:r>
                        <a:rPr lang="it-IT" baseline="0" dirty="0"/>
                        <a:t> the </a:t>
                      </a:r>
                      <a:r>
                        <a:rPr lang="it-IT" baseline="0" dirty="0" err="1"/>
                        <a:t>following</a:t>
                      </a:r>
                      <a:r>
                        <a:rPr lang="it-IT" baseline="0" dirty="0"/>
                        <a:t>:</a:t>
                      </a:r>
                      <a:endParaRPr lang="it-IT" dirty="0"/>
                    </a:p>
                  </a:txBody>
                  <a:tcPr/>
                </a:tc>
                <a:extLst>
                  <a:ext uri="{0D108BD9-81ED-4DB2-BD59-A6C34878D82A}">
                    <a16:rowId xmlns:a16="http://schemas.microsoft.com/office/drawing/2014/main" val="10000"/>
                  </a:ext>
                </a:extLst>
              </a:tr>
              <a:tr h="370840">
                <a:tc>
                  <a:txBody>
                    <a:bodyPr/>
                    <a:lstStyle/>
                    <a:p>
                      <a:pPr marL="342900" indent="-342900">
                        <a:buAutoNum type="arabicParenR"/>
                      </a:pPr>
                      <a:r>
                        <a:rPr lang="it-IT" baseline="0" dirty="0" err="1"/>
                        <a:t>Is</a:t>
                      </a:r>
                      <a:r>
                        <a:rPr lang="it-IT" baseline="0" dirty="0"/>
                        <a:t> </a:t>
                      </a:r>
                      <a:r>
                        <a:rPr lang="it-IT" baseline="0" dirty="0" err="1"/>
                        <a:t>there</a:t>
                      </a:r>
                      <a:r>
                        <a:rPr lang="it-IT" baseline="0" dirty="0"/>
                        <a:t> </a:t>
                      </a:r>
                      <a:r>
                        <a:rPr lang="it-IT" baseline="0" dirty="0" err="1"/>
                        <a:t>anything</a:t>
                      </a:r>
                      <a:r>
                        <a:rPr lang="it-IT" baseline="0" dirty="0"/>
                        <a:t> else </a:t>
                      </a:r>
                      <a:r>
                        <a:rPr lang="it-IT" baseline="0" dirty="0" err="1"/>
                        <a:t>you</a:t>
                      </a:r>
                      <a:r>
                        <a:rPr lang="it-IT" baseline="0" dirty="0"/>
                        <a:t> </a:t>
                      </a:r>
                      <a:r>
                        <a:rPr lang="it-IT" baseline="0" dirty="0" err="1"/>
                        <a:t>would</a:t>
                      </a:r>
                      <a:r>
                        <a:rPr lang="it-IT" baseline="0" dirty="0"/>
                        <a:t> </a:t>
                      </a:r>
                      <a:r>
                        <a:rPr lang="it-IT" baseline="0" dirty="0" err="1"/>
                        <a:t>need</a:t>
                      </a:r>
                      <a:r>
                        <a:rPr lang="it-IT" baseline="0" dirty="0"/>
                        <a:t> to </a:t>
                      </a:r>
                      <a:r>
                        <a:rPr lang="it-IT" baseline="0" dirty="0" err="1"/>
                        <a:t>know</a:t>
                      </a:r>
                      <a:r>
                        <a:rPr lang="it-IT" baseline="0" dirty="0"/>
                        <a:t> </a:t>
                      </a:r>
                      <a:r>
                        <a:rPr lang="it-IT" baseline="0" dirty="0" err="1"/>
                        <a:t>before</a:t>
                      </a:r>
                      <a:r>
                        <a:rPr lang="it-IT" baseline="0" dirty="0"/>
                        <a:t> </a:t>
                      </a:r>
                      <a:r>
                        <a:rPr lang="it-IT" baseline="0" dirty="0" err="1"/>
                        <a:t>passing</a:t>
                      </a:r>
                      <a:r>
                        <a:rPr lang="it-IT" baseline="0" dirty="0"/>
                        <a:t> the call to the </a:t>
                      </a:r>
                      <a:r>
                        <a:rPr lang="it-IT" baseline="0" dirty="0" err="1"/>
                        <a:t>emergency</a:t>
                      </a:r>
                      <a:r>
                        <a:rPr lang="it-IT" baseline="0" dirty="0"/>
                        <a:t> service?</a:t>
                      </a:r>
                    </a:p>
                    <a:p>
                      <a:pPr marL="342900" indent="-342900">
                        <a:buAutoNum type="arabicParenR"/>
                      </a:pPr>
                      <a:endParaRPr lang="it-IT" baseline="0" dirty="0"/>
                    </a:p>
                    <a:p>
                      <a:pPr marL="342900" indent="-342900">
                        <a:buAutoNum type="arabicParenR"/>
                      </a:pPr>
                      <a:endParaRPr lang="it-IT" baseline="0" dirty="0"/>
                    </a:p>
                  </a:txBody>
                  <a:tcPr/>
                </a:tc>
                <a:extLst>
                  <a:ext uri="{0D108BD9-81ED-4DB2-BD59-A6C34878D82A}">
                    <a16:rowId xmlns:a16="http://schemas.microsoft.com/office/drawing/2014/main" val="10001"/>
                  </a:ext>
                </a:extLst>
              </a:tr>
              <a:tr h="370840">
                <a:tc>
                  <a:txBody>
                    <a:bodyPr/>
                    <a:lstStyle/>
                    <a:p>
                      <a:pPr marL="0" indent="0">
                        <a:buNone/>
                      </a:pPr>
                      <a:r>
                        <a:rPr lang="it-IT" baseline="0" dirty="0"/>
                        <a:t>2) </a:t>
                      </a:r>
                      <a:r>
                        <a:rPr lang="it-IT" baseline="0" dirty="0" err="1"/>
                        <a:t>Would</a:t>
                      </a:r>
                      <a:r>
                        <a:rPr lang="it-IT" baseline="0" dirty="0"/>
                        <a:t> </a:t>
                      </a:r>
                      <a:r>
                        <a:rPr lang="it-IT" baseline="0" dirty="0" err="1"/>
                        <a:t>you</a:t>
                      </a:r>
                      <a:r>
                        <a:rPr lang="it-IT" baseline="0" dirty="0"/>
                        <a:t> pass the call to </a:t>
                      </a:r>
                      <a:r>
                        <a:rPr lang="it-IT" baseline="0" dirty="0" err="1"/>
                        <a:t>other</a:t>
                      </a:r>
                      <a:r>
                        <a:rPr lang="it-IT" baseline="0" dirty="0"/>
                        <a:t> </a:t>
                      </a:r>
                      <a:r>
                        <a:rPr lang="it-IT" baseline="0" dirty="0" err="1"/>
                        <a:t>emergency</a:t>
                      </a:r>
                      <a:r>
                        <a:rPr lang="it-IT" baseline="0" dirty="0"/>
                        <a:t> </a:t>
                      </a:r>
                      <a:r>
                        <a:rPr lang="it-IT" baseline="0" dirty="0" err="1"/>
                        <a:t>services</a:t>
                      </a:r>
                      <a:r>
                        <a:rPr lang="it-IT" baseline="0" dirty="0"/>
                        <a:t> </a:t>
                      </a:r>
                      <a:r>
                        <a:rPr lang="it-IT" baseline="0" dirty="0" err="1"/>
                        <a:t>beyond</a:t>
                      </a:r>
                      <a:r>
                        <a:rPr lang="it-IT" baseline="0" dirty="0"/>
                        <a:t> the </a:t>
                      </a:r>
                      <a:r>
                        <a:rPr lang="it-IT" baseline="0" dirty="0" err="1"/>
                        <a:t>one</a:t>
                      </a:r>
                      <a:r>
                        <a:rPr lang="it-IT" baseline="0" dirty="0"/>
                        <a:t> </a:t>
                      </a:r>
                      <a:r>
                        <a:rPr lang="it-IT" baseline="0" dirty="0" err="1"/>
                        <a:t>requested</a:t>
                      </a:r>
                      <a:r>
                        <a:rPr lang="it-IT" baseline="0" dirty="0"/>
                        <a:t> by the </a:t>
                      </a:r>
                      <a:r>
                        <a:rPr lang="it-IT" baseline="0" dirty="0" err="1"/>
                        <a:t>caller</a:t>
                      </a:r>
                      <a:r>
                        <a:rPr lang="it-IT" baseline="0" dirty="0"/>
                        <a:t>?</a:t>
                      </a:r>
                    </a:p>
                    <a:p>
                      <a:pPr marL="342900" indent="-342900">
                        <a:buAutoNum type="arabicParenR"/>
                      </a:pPr>
                      <a:endParaRPr lang="it-IT" baseline="0" dirty="0"/>
                    </a:p>
                    <a:p>
                      <a:pPr marL="0" indent="0">
                        <a:buNone/>
                      </a:pPr>
                      <a:endParaRPr lang="it-IT" baseline="0" dirty="0"/>
                    </a:p>
                  </a:txBody>
                  <a:tcPr/>
                </a:tc>
                <a:extLst>
                  <a:ext uri="{0D108BD9-81ED-4DB2-BD59-A6C34878D82A}">
                    <a16:rowId xmlns:a16="http://schemas.microsoft.com/office/drawing/2014/main" val="10002"/>
                  </a:ext>
                </a:extLst>
              </a:tr>
              <a:tr h="370840">
                <a:tc>
                  <a:txBody>
                    <a:bodyPr/>
                    <a:lstStyle/>
                    <a:p>
                      <a:r>
                        <a:rPr lang="it-IT" i="0" baseline="0" dirty="0"/>
                        <a:t>3) </a:t>
                      </a:r>
                      <a:r>
                        <a:rPr lang="it-IT" i="0" baseline="0" dirty="0" err="1"/>
                        <a:t>What</a:t>
                      </a:r>
                      <a:r>
                        <a:rPr lang="it-IT" i="0" baseline="0" dirty="0"/>
                        <a:t> </a:t>
                      </a:r>
                      <a:r>
                        <a:rPr lang="it-IT" i="0" baseline="0" dirty="0" err="1"/>
                        <a:t>message</a:t>
                      </a:r>
                      <a:r>
                        <a:rPr lang="it-IT" i="0" baseline="0" dirty="0"/>
                        <a:t> </a:t>
                      </a:r>
                      <a:r>
                        <a:rPr lang="it-IT" i="0" baseline="0" dirty="0" err="1"/>
                        <a:t>would</a:t>
                      </a:r>
                      <a:r>
                        <a:rPr lang="it-IT" i="0" baseline="0" dirty="0"/>
                        <a:t> </a:t>
                      </a:r>
                      <a:r>
                        <a:rPr lang="it-IT" i="0" baseline="0" dirty="0" err="1"/>
                        <a:t>you</a:t>
                      </a:r>
                      <a:r>
                        <a:rPr lang="it-IT" i="0" baseline="0" dirty="0"/>
                        <a:t> </a:t>
                      </a:r>
                      <a:r>
                        <a:rPr lang="it-IT" i="0" baseline="0" dirty="0" err="1"/>
                        <a:t>refer</a:t>
                      </a:r>
                      <a:r>
                        <a:rPr lang="it-IT" i="0" baseline="0" dirty="0"/>
                        <a:t> to the </a:t>
                      </a:r>
                      <a:r>
                        <a:rPr lang="it-IT" i="0" baseline="0" dirty="0" err="1"/>
                        <a:t>emergency</a:t>
                      </a:r>
                      <a:r>
                        <a:rPr lang="it-IT" i="0" baseline="0" dirty="0"/>
                        <a:t> service(s)?</a:t>
                      </a:r>
                    </a:p>
                    <a:p>
                      <a:endParaRPr lang="it-IT" i="0" baseline="0" dirty="0"/>
                    </a:p>
                    <a:p>
                      <a:endParaRPr lang="it-IT" i="0" baseline="0" dirty="0"/>
                    </a:p>
                    <a:p>
                      <a:endParaRPr lang="it-IT" i="0" baseline="0" dirty="0"/>
                    </a:p>
                  </a:txBody>
                  <a:tcPr/>
                </a:tc>
                <a:extLst>
                  <a:ext uri="{0D108BD9-81ED-4DB2-BD59-A6C34878D82A}">
                    <a16:rowId xmlns:a16="http://schemas.microsoft.com/office/drawing/2014/main" val="10003"/>
                  </a:ext>
                </a:extLst>
              </a:tr>
            </a:tbl>
          </a:graphicData>
        </a:graphic>
      </p:graphicFrame>
      <p:sp>
        <p:nvSpPr>
          <p:cNvPr id="12" name="Text Placeholder 3">
            <a:extLst>
              <a:ext uri="{FF2B5EF4-FFF2-40B4-BE49-F238E27FC236}">
                <a16:creationId xmlns:a16="http://schemas.microsoft.com/office/drawing/2014/main" id="{452D453D-DD27-48B5-9FEF-4711B38F5FF1}"/>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6FCAE4AD-856C-4B9C-86EC-8D08751235F1}"/>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09D0EE12-01EC-4386-A4F4-4893D2127C5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1182674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lIns="0" tIns="0" rIns="0" bIns="0">
            <a:normAutofit/>
          </a:bodyPr>
          <a:lstStyle/>
          <a:p>
            <a:r>
              <a:rPr lang="en-US" sz="4000" dirty="0"/>
              <a:t>6.1 Scenario 19_c Emergency call</a:t>
            </a:r>
            <a:endParaRPr lang="da-DK" sz="4000" dirty="0"/>
          </a:p>
        </p:txBody>
      </p:sp>
      <p:sp>
        <p:nvSpPr>
          <p:cNvPr id="7" name="Text Placeholder 6"/>
          <p:cNvSpPr>
            <a:spLocks noGrp="1"/>
          </p:cNvSpPr>
          <p:nvPr>
            <p:ph type="body" sz="quarter" idx="19"/>
          </p:nvPr>
        </p:nvSpPr>
        <p:spPr>
          <a:xfrm>
            <a:off x="766763" y="3429000"/>
            <a:ext cx="10658474" cy="2968364"/>
          </a:xfrm>
        </p:spPr>
        <p:txBody>
          <a:bodyPr>
            <a:normAutofit/>
          </a:bodyPr>
          <a:lstStyle/>
          <a:p>
            <a:endParaRPr lang="en-US" dirty="0"/>
          </a:p>
          <a:p>
            <a:pPr marL="88900" indent="0">
              <a:buNone/>
            </a:pPr>
            <a:endParaRPr lang="en-US"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27</a:t>
            </a:fld>
            <a:endParaRPr lang="aa-ET" dirty="0"/>
          </a:p>
        </p:txBody>
      </p:sp>
      <p:graphicFrame>
        <p:nvGraphicFramePr>
          <p:cNvPr id="2" name="Tabella 1"/>
          <p:cNvGraphicFramePr>
            <a:graphicFrameLocks noGrp="1"/>
          </p:cNvGraphicFramePr>
          <p:nvPr/>
        </p:nvGraphicFramePr>
        <p:xfrm>
          <a:off x="766762" y="2792026"/>
          <a:ext cx="10658475" cy="3409590"/>
        </p:xfrm>
        <a:graphic>
          <a:graphicData uri="http://schemas.openxmlformats.org/drawingml/2006/table">
            <a:tbl>
              <a:tblPr firstRow="1" bandRow="1">
                <a:tableStyleId>{F5AB1C69-6EDB-4FF4-983F-18BD219EF322}</a:tableStyleId>
              </a:tblPr>
              <a:tblGrid>
                <a:gridCol w="10658475">
                  <a:extLst>
                    <a:ext uri="{9D8B030D-6E8A-4147-A177-3AD203B41FA5}">
                      <a16:colId xmlns:a16="http://schemas.microsoft.com/office/drawing/2014/main" val="20000"/>
                    </a:ext>
                  </a:extLst>
                </a:gridCol>
              </a:tblGrid>
              <a:tr h="308611">
                <a:tc>
                  <a:txBody>
                    <a:bodyPr/>
                    <a:lstStyle/>
                    <a:p>
                      <a:r>
                        <a:rPr lang="it-IT" baseline="0" dirty="0"/>
                        <a:t>List the </a:t>
                      </a:r>
                      <a:r>
                        <a:rPr lang="it-IT" baseline="0" dirty="0" err="1"/>
                        <a:t>questions</a:t>
                      </a:r>
                      <a:r>
                        <a:rPr lang="it-IT" baseline="0" dirty="0"/>
                        <a:t> </a:t>
                      </a:r>
                      <a:r>
                        <a:rPr lang="it-IT" baseline="0" dirty="0" err="1"/>
                        <a:t>you</a:t>
                      </a:r>
                      <a:r>
                        <a:rPr lang="it-IT" baseline="0" dirty="0"/>
                        <a:t> </a:t>
                      </a:r>
                      <a:r>
                        <a:rPr lang="it-IT" baseline="0" dirty="0" err="1"/>
                        <a:t>would</a:t>
                      </a:r>
                      <a:r>
                        <a:rPr lang="it-IT" baseline="0" dirty="0"/>
                        <a:t> </a:t>
                      </a:r>
                      <a:r>
                        <a:rPr lang="it-IT" baseline="0" dirty="0" err="1"/>
                        <a:t>ask</a:t>
                      </a:r>
                      <a:r>
                        <a:rPr lang="it-IT" baseline="0" dirty="0"/>
                        <a:t> to the </a:t>
                      </a:r>
                      <a:r>
                        <a:rPr lang="it-IT" baseline="0" dirty="0" err="1"/>
                        <a:t>person</a:t>
                      </a:r>
                      <a:r>
                        <a:rPr lang="it-IT" baseline="0" dirty="0"/>
                        <a:t> </a:t>
                      </a:r>
                      <a:r>
                        <a:rPr lang="it-IT" baseline="0" dirty="0" err="1"/>
                        <a:t>calling</a:t>
                      </a:r>
                      <a:r>
                        <a:rPr lang="it-IT" baseline="0" dirty="0"/>
                        <a:t> and </a:t>
                      </a:r>
                      <a:r>
                        <a:rPr lang="it-IT" baseline="0" dirty="0" err="1"/>
                        <a:t>specify</a:t>
                      </a:r>
                      <a:r>
                        <a:rPr lang="it-IT" baseline="0" dirty="0"/>
                        <a:t> </a:t>
                      </a:r>
                      <a:r>
                        <a:rPr lang="it-IT" baseline="0" dirty="0" err="1"/>
                        <a:t>why</a:t>
                      </a:r>
                      <a:endParaRPr lang="it-IT" dirty="0"/>
                    </a:p>
                  </a:txBody>
                  <a:tcPr/>
                </a:tc>
                <a:extLst>
                  <a:ext uri="{0D108BD9-81ED-4DB2-BD59-A6C34878D82A}">
                    <a16:rowId xmlns:a16="http://schemas.microsoft.com/office/drawing/2014/main" val="10000"/>
                  </a:ext>
                </a:extLst>
              </a:tr>
              <a:tr h="3043830">
                <a:tc>
                  <a:txBody>
                    <a:bodyPr/>
                    <a:lstStyle/>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p>
                      <a:pPr marL="342900" indent="-342900">
                        <a:buFont typeface="+mj-lt"/>
                        <a:buAutoNum type="arabicParenR"/>
                      </a:pPr>
                      <a:endParaRPr lang="it-IT" baseline="0" dirty="0"/>
                    </a:p>
                    <a:p>
                      <a:pPr marL="342900" indent="-342900">
                        <a:buFont typeface="+mj-lt"/>
                        <a:buAutoNum type="arabicParenR"/>
                      </a:pPr>
                      <a:endParaRPr lang="it-IT" baseline="0" dirty="0"/>
                    </a:p>
                    <a:p>
                      <a:pPr marL="342900" indent="-342900">
                        <a:buFont typeface="+mj-lt"/>
                        <a:buAutoNum type="arabicParenR"/>
                      </a:pPr>
                      <a:r>
                        <a:rPr lang="it-IT" baseline="0" dirty="0"/>
                        <a:t>…</a:t>
                      </a:r>
                    </a:p>
                  </a:txBody>
                  <a:tcPr/>
                </a:tc>
                <a:extLst>
                  <a:ext uri="{0D108BD9-81ED-4DB2-BD59-A6C34878D82A}">
                    <a16:rowId xmlns:a16="http://schemas.microsoft.com/office/drawing/2014/main" val="10001"/>
                  </a:ext>
                </a:extLst>
              </a:tr>
            </a:tbl>
          </a:graphicData>
        </a:graphic>
      </p:graphicFrame>
      <p:sp>
        <p:nvSpPr>
          <p:cNvPr id="12" name="Text Placeholder 3">
            <a:extLst>
              <a:ext uri="{FF2B5EF4-FFF2-40B4-BE49-F238E27FC236}">
                <a16:creationId xmlns:a16="http://schemas.microsoft.com/office/drawing/2014/main" id="{0760B94E-19DE-43F9-A897-51173FC6FA9A}"/>
              </a:ext>
            </a:extLst>
          </p:cNvPr>
          <p:cNvSpPr>
            <a:spLocks noGrp="1"/>
          </p:cNvSpPr>
          <p:nvPr>
            <p:ph type="body" sz="quarter" idx="17"/>
          </p:nvPr>
        </p:nvSpPr>
        <p:spPr>
          <a:xfrm>
            <a:off x="2305175" y="1286897"/>
            <a:ext cx="9120062" cy="1471612"/>
          </a:xfrm>
        </p:spPr>
        <p:txBody>
          <a:bodyPr/>
          <a:lstStyle/>
          <a:p>
            <a:r>
              <a:rPr lang="en-US" dirty="0"/>
              <a:t>The emergency call</a:t>
            </a:r>
          </a:p>
        </p:txBody>
      </p:sp>
      <p:pic>
        <p:nvPicPr>
          <p:cNvPr id="13" name="Picture 12">
            <a:extLst>
              <a:ext uri="{FF2B5EF4-FFF2-40B4-BE49-F238E27FC236}">
                <a16:creationId xmlns:a16="http://schemas.microsoft.com/office/drawing/2014/main" id="{2CA8CAAD-FF9F-43C6-AA89-05964D58D762}"/>
              </a:ext>
            </a:extLst>
          </p:cNvPr>
          <p:cNvPicPr>
            <a:picLocks noChangeAspect="1"/>
          </p:cNvPicPr>
          <p:nvPr/>
        </p:nvPicPr>
        <p:blipFill>
          <a:blip r:embed="rId3"/>
          <a:stretch>
            <a:fillRect/>
          </a:stretch>
        </p:blipFill>
        <p:spPr>
          <a:xfrm flipH="1">
            <a:off x="910589" y="1366014"/>
            <a:ext cx="1182569" cy="1316497"/>
          </a:xfrm>
          <a:prstGeom prst="rect">
            <a:avLst/>
          </a:prstGeom>
        </p:spPr>
      </p:pic>
      <p:sp>
        <p:nvSpPr>
          <p:cNvPr id="10" name="Footer Placeholder 5">
            <a:extLst>
              <a:ext uri="{FF2B5EF4-FFF2-40B4-BE49-F238E27FC236}">
                <a16:creationId xmlns:a16="http://schemas.microsoft.com/office/drawing/2014/main" id="{9AF1ED37-E753-4545-871B-D1B9234A607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#6.1P Scenario discussions: How to recognize possible CBRN release and initiate alarm protocol [COUNTRY BASED]</a:t>
            </a:r>
          </a:p>
        </p:txBody>
      </p:sp>
    </p:spTree>
    <p:extLst>
      <p:ext uri="{BB962C8B-B14F-4D97-AF65-F5344CB8AC3E}">
        <p14:creationId xmlns:p14="http://schemas.microsoft.com/office/powerpoint/2010/main" val="389147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6.3 Scenario 19</a:t>
            </a:r>
            <a:br>
              <a:rPr lang="en-US" dirty="0"/>
            </a:br>
            <a:r>
              <a:rPr lang="en-GB" dirty="0"/>
              <a:t>Outbreak at a celebration</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28</a:t>
            </a:fld>
            <a:endParaRPr lang="aa-ET" dirty="0"/>
          </a:p>
        </p:txBody>
      </p:sp>
      <p:sp>
        <p:nvSpPr>
          <p:cNvPr id="6" name="Footer Placeholder 5">
            <a:extLst>
              <a:ext uri="{FF2B5EF4-FFF2-40B4-BE49-F238E27FC236}">
                <a16:creationId xmlns:a16="http://schemas.microsoft.com/office/drawing/2014/main" id="{143469EB-D3FE-4496-B09E-483207B5246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42177510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2" y="326048"/>
            <a:ext cx="10658475" cy="985576"/>
          </a:xfrm>
        </p:spPr>
        <p:txBody>
          <a:bodyPr/>
          <a:lstStyle/>
          <a:p>
            <a:r>
              <a:rPr lang="en-US" dirty="0"/>
              <a:t>September 9, 2017 22:00</a:t>
            </a:r>
          </a:p>
        </p:txBody>
      </p:sp>
      <p:sp>
        <p:nvSpPr>
          <p:cNvPr id="3" name="Text Placeholder 2"/>
          <p:cNvSpPr>
            <a:spLocks noGrp="1"/>
          </p:cNvSpPr>
          <p:nvPr>
            <p:ph type="body" sz="quarter" idx="15"/>
          </p:nvPr>
        </p:nvSpPr>
        <p:spPr>
          <a:xfrm>
            <a:off x="766762" y="1157906"/>
            <a:ext cx="10956871" cy="4301992"/>
          </a:xfrm>
        </p:spPr>
        <p:txBody>
          <a:bodyPr>
            <a:noAutofit/>
          </a:bodyPr>
          <a:lstStyle/>
          <a:p>
            <a:pPr algn="just"/>
            <a:r>
              <a:rPr lang="en-US" dirty="0"/>
              <a:t>Location: Wedding venue</a:t>
            </a:r>
          </a:p>
          <a:p>
            <a:pPr algn="just"/>
            <a:endParaRPr lang="en-US" dirty="0"/>
          </a:p>
          <a:p>
            <a:pPr algn="just"/>
            <a:r>
              <a:rPr lang="en-US" dirty="0"/>
              <a:t>Witnesses’ observation: </a:t>
            </a:r>
            <a:r>
              <a:rPr lang="en-GB" dirty="0"/>
              <a:t>traditional dish and drinks are served, and the celebrations go on until the late hours of the night</a:t>
            </a:r>
            <a:r>
              <a:rPr lang="en-US" dirty="0"/>
              <a:t>.</a:t>
            </a:r>
          </a:p>
          <a:p>
            <a:pPr algn="just"/>
            <a:r>
              <a:rPr lang="en-US" dirty="0"/>
              <a:t>First person start feeling sick with headache and nausea.</a:t>
            </a:r>
          </a:p>
          <a:p>
            <a:pPr algn="just"/>
            <a:r>
              <a:rPr lang="en-GB" dirty="0"/>
              <a:t>In the next hour, other </a:t>
            </a:r>
            <a:r>
              <a:rPr lang="en-US" dirty="0"/>
              <a:t>people experience</a:t>
            </a:r>
            <a:r>
              <a:rPr lang="en-GB" dirty="0"/>
              <a:t> nausea and vomiting, dizziness, abdominal pain, diarrhoea, shortness of breath and rapid heart rates.</a:t>
            </a:r>
            <a:endParaRPr lang="en-US" dirty="0"/>
          </a:p>
          <a:p>
            <a:pPr algn="just"/>
            <a:r>
              <a:rPr lang="en-GB" dirty="0"/>
              <a:t>The owner of the venue called the emergency services to ask for medical assistance.</a:t>
            </a:r>
            <a:endParaRPr lang="en-US" altLang="pl-PL" dirty="0"/>
          </a:p>
          <a:p>
            <a:pPr algn="just"/>
            <a:r>
              <a:rPr lang="en-US" altLang="pl-PL" dirty="0"/>
              <a:t>First responders: transport of 10 victims to triage point.</a:t>
            </a:r>
          </a:p>
          <a:p>
            <a:pPr algn="just"/>
            <a:r>
              <a:rPr lang="en-US" dirty="0"/>
              <a:t>Step by step action: triage of victims</a:t>
            </a:r>
            <a:r>
              <a:rPr lang="en-US" altLang="pl-PL" dirty="0"/>
              <a:t> </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29</a:t>
            </a:fld>
            <a:endParaRPr lang="en-BE" dirty="0"/>
          </a:p>
        </p:txBody>
      </p:sp>
      <p:pic>
        <p:nvPicPr>
          <p:cNvPr id="10" name="Picture 2" descr="Wedding, Guinea, Conakry, Decoration, African">
            <a:extLst>
              <a:ext uri="{FF2B5EF4-FFF2-40B4-BE49-F238E27FC236}">
                <a16:creationId xmlns:a16="http://schemas.microsoft.com/office/drawing/2014/main" id="{34D77D00-BF44-4081-840D-ECC12FF4F82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9884" y="138139"/>
            <a:ext cx="3254551" cy="20781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African Food, Wedding, Love, Date, Restaurant, Marriage">
            <a:extLst>
              <a:ext uri="{FF2B5EF4-FFF2-40B4-BE49-F238E27FC236}">
                <a16:creationId xmlns:a16="http://schemas.microsoft.com/office/drawing/2014/main" id="{EB3FFE97-5FFB-438F-B24A-DFCD74AD183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65065" y="4890965"/>
            <a:ext cx="2852581" cy="190172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5">
            <a:extLst>
              <a:ext uri="{FF2B5EF4-FFF2-40B4-BE49-F238E27FC236}">
                <a16:creationId xmlns:a16="http://schemas.microsoft.com/office/drawing/2014/main" id="{858488DD-E846-4CE8-8D60-55183819969D}"/>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4.1 Scenario 19 </a:t>
            </a:r>
            <a:r>
              <a:rPr lang="en-GB" sz="3600" dirty="0"/>
              <a:t>Outbreak at a celebration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3</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026" name="Picture 2" descr="Wedding, Guinea, Conakry, Decoration, African">
            <a:extLst>
              <a:ext uri="{FF2B5EF4-FFF2-40B4-BE49-F238E27FC236}">
                <a16:creationId xmlns:a16="http://schemas.microsoft.com/office/drawing/2014/main" id="{03F1DC5B-139E-488A-9722-E5A6C4E384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1397" y="3059788"/>
            <a:ext cx="4902297" cy="31303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frican Food, Wedding, Love, Date, Restaurant, Marriage">
            <a:extLst>
              <a:ext uri="{FF2B5EF4-FFF2-40B4-BE49-F238E27FC236}">
                <a16:creationId xmlns:a16="http://schemas.microsoft.com/office/drawing/2014/main" id="{1808B11F-E0EF-4B8C-A77E-31800FBCFE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7472" y="1356750"/>
            <a:ext cx="4902297" cy="3268198"/>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5">
            <a:extLst>
              <a:ext uri="{FF2B5EF4-FFF2-40B4-BE49-F238E27FC236}">
                <a16:creationId xmlns:a16="http://schemas.microsoft.com/office/drawing/2014/main" id="{600FEECD-7CC8-4F99-AAB4-B40584B630D5}"/>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90964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points for discussion</a:t>
            </a:r>
          </a:p>
        </p:txBody>
      </p:sp>
      <p:sp>
        <p:nvSpPr>
          <p:cNvPr id="3" name="Text Placeholder 2"/>
          <p:cNvSpPr>
            <a:spLocks noGrp="1"/>
          </p:cNvSpPr>
          <p:nvPr>
            <p:ph type="body" sz="quarter" idx="15"/>
          </p:nvPr>
        </p:nvSpPr>
        <p:spPr/>
        <p:txBody>
          <a:bodyPr>
            <a:normAutofit lnSpcReduction="10000"/>
          </a:bodyPr>
          <a:lstStyle/>
          <a:p>
            <a:r>
              <a:rPr lang="en-US" dirty="0"/>
              <a:t>Unintentional adulteration of food or drinks</a:t>
            </a:r>
            <a:endParaRPr lang="pl-PL" dirty="0"/>
          </a:p>
          <a:p>
            <a:endParaRPr lang="en-US" dirty="0"/>
          </a:p>
          <a:p>
            <a:r>
              <a:rPr lang="en-US" dirty="0"/>
              <a:t>Intentional adulteration of food or drinks</a:t>
            </a:r>
          </a:p>
          <a:p>
            <a:endParaRPr lang="en-US" dirty="0"/>
          </a:p>
          <a:p>
            <a:r>
              <a:rPr lang="en-US" dirty="0"/>
              <a:t>Unintentional release of chemical agents from other sources</a:t>
            </a:r>
          </a:p>
          <a:p>
            <a:endParaRPr lang="en-US" dirty="0"/>
          </a:p>
          <a:p>
            <a:r>
              <a:rPr lang="en-US" dirty="0"/>
              <a:t>Intentional release of chemical agents from other sources</a:t>
            </a:r>
          </a:p>
          <a:p>
            <a:endParaRPr lang="en-US" dirty="0"/>
          </a:p>
          <a:p>
            <a:r>
              <a:rPr lang="en-US" dirty="0"/>
              <a:t>Inform the media</a:t>
            </a:r>
          </a:p>
        </p:txBody>
      </p:sp>
      <p:sp>
        <p:nvSpPr>
          <p:cNvPr id="4" name="Slide Number Placeholder 3"/>
          <p:cNvSpPr>
            <a:spLocks noGrp="1"/>
          </p:cNvSpPr>
          <p:nvPr>
            <p:ph type="sldNum" sz="quarter" idx="4"/>
          </p:nvPr>
        </p:nvSpPr>
        <p:spPr/>
        <p:txBody>
          <a:bodyPr/>
          <a:lstStyle/>
          <a:p>
            <a:fld id="{A814E660-BF25-4843-B2A0-93C6E2B6253B}" type="slidenum">
              <a:rPr lang="en-US" smtClean="0"/>
              <a:pPr/>
              <a:t>30</a:t>
            </a:fld>
            <a:endParaRPr lang="en-US"/>
          </a:p>
        </p:txBody>
      </p:sp>
      <p:sp>
        <p:nvSpPr>
          <p:cNvPr id="6" name="Footer Placeholder 5">
            <a:extLst>
              <a:ext uri="{FF2B5EF4-FFF2-40B4-BE49-F238E27FC236}">
                <a16:creationId xmlns:a16="http://schemas.microsoft.com/office/drawing/2014/main" id="{8D25C4B3-26F7-47DC-B23E-E3FFC794945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6519225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2" y="604696"/>
            <a:ext cx="10956871" cy="985576"/>
          </a:xfrm>
        </p:spPr>
        <p:txBody>
          <a:bodyPr/>
          <a:lstStyle/>
          <a:p>
            <a:r>
              <a:rPr lang="en-US" sz="3800" dirty="0"/>
              <a:t>September 9, 2017 23:30 – Arrival of first responders </a:t>
            </a:r>
          </a:p>
        </p:txBody>
      </p:sp>
      <p:sp>
        <p:nvSpPr>
          <p:cNvPr id="3" name="Text Placeholder 2"/>
          <p:cNvSpPr>
            <a:spLocks noGrp="1"/>
          </p:cNvSpPr>
          <p:nvPr>
            <p:ph type="body" sz="quarter" idx="15"/>
          </p:nvPr>
        </p:nvSpPr>
        <p:spPr>
          <a:xfrm>
            <a:off x="766762" y="1590272"/>
            <a:ext cx="10658475" cy="4301992"/>
          </a:xfrm>
        </p:spPr>
        <p:txBody>
          <a:bodyPr>
            <a:normAutofit lnSpcReduction="10000"/>
          </a:bodyPr>
          <a:lstStyle/>
          <a:p>
            <a:r>
              <a:rPr lang="en-US" dirty="0"/>
              <a:t>Triage the victims</a:t>
            </a:r>
            <a:endParaRPr lang="pl-PL" dirty="0"/>
          </a:p>
          <a:p>
            <a:endParaRPr lang="pl-PL" dirty="0"/>
          </a:p>
          <a:p>
            <a:endParaRPr lang="pl-PL" dirty="0"/>
          </a:p>
          <a:p>
            <a:endParaRPr lang="pl-PL" dirty="0"/>
          </a:p>
          <a:p>
            <a:endParaRPr lang="pl-PL" dirty="0"/>
          </a:p>
          <a:p>
            <a:r>
              <a:rPr lang="pl-PL" dirty="0"/>
              <a:t>SYMPTOMS </a:t>
            </a:r>
          </a:p>
          <a:p>
            <a:r>
              <a:rPr lang="en-US" dirty="0"/>
              <a:t>RESPIRATORY RATE</a:t>
            </a:r>
            <a:r>
              <a:rPr lang="pl-PL" dirty="0"/>
              <a:t> (RR)</a:t>
            </a:r>
          </a:p>
          <a:p>
            <a:r>
              <a:rPr lang="en-US" dirty="0"/>
              <a:t>SYSTOLIC BLOOD PRESSURE</a:t>
            </a:r>
            <a:r>
              <a:rPr lang="pl-PL" dirty="0"/>
              <a:t> (SBP)</a:t>
            </a:r>
          </a:p>
          <a:p>
            <a:r>
              <a:rPr lang="pl-PL" dirty="0"/>
              <a:t>THE AVPU SCALE (ALERT, VOICE, PAIN, UNRESPONSIVE)</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31</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3268132" y="2392487"/>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8" name="Footer Placeholder 5">
            <a:extLst>
              <a:ext uri="{FF2B5EF4-FFF2-40B4-BE49-F238E27FC236}">
                <a16:creationId xmlns:a16="http://schemas.microsoft.com/office/drawing/2014/main" id="{EDF755EE-2D1B-40E7-986F-30B1C9719CE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799795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1555287"/>
            <a:ext cx="12192000" cy="4659245"/>
          </a:xfrm>
        </p:spPr>
        <p:txBody>
          <a:bodyPr>
            <a:normAutofit lnSpcReduction="10000"/>
          </a:bodyPr>
          <a:lstStyle/>
          <a:p>
            <a:pPr marL="88900" indent="0">
              <a:buNone/>
            </a:pPr>
            <a:r>
              <a:rPr lang="en-US" b="1" dirty="0"/>
              <a:t>RR</a:t>
            </a:r>
            <a:r>
              <a:rPr lang="pl-PL" dirty="0"/>
              <a:t> </a:t>
            </a:r>
            <a:r>
              <a:rPr lang="en-US" dirty="0">
                <a:effectLst>
                  <a:outerShdw blurRad="38100" dist="38100" dir="2700000" algn="tl">
                    <a:srgbClr val="000000">
                      <a:alpha val="43137"/>
                    </a:srgbClr>
                  </a:outerShdw>
                </a:effectLst>
              </a:rPr>
              <a:t>10-29</a:t>
            </a:r>
            <a:r>
              <a:rPr lang="pl-PL" dirty="0"/>
              <a:t>	</a:t>
            </a:r>
            <a:r>
              <a:rPr lang="en-US"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SBP</a:t>
            </a:r>
            <a:r>
              <a:rPr lang="pl-PL" dirty="0"/>
              <a:t>	</a:t>
            </a:r>
            <a:r>
              <a:rPr lang="pl-PL" dirty="0">
                <a:effectLst>
                  <a:outerShdw blurRad="38100" dist="38100" dir="2700000" algn="tl">
                    <a:srgbClr val="000000">
                      <a:alpha val="43137"/>
                    </a:srgbClr>
                  </a:outerShdw>
                </a:effectLst>
              </a:rPr>
              <a:t>&gt;90</a:t>
            </a:r>
            <a:r>
              <a:rPr lang="pl-PL" dirty="0"/>
              <a:t>	</a:t>
            </a:r>
            <a:r>
              <a:rPr lang="pl-PL" b="1" dirty="0">
                <a:solidFill>
                  <a:srgbClr val="FF0000"/>
                </a:solidFill>
                <a:effectLst>
                  <a:outerShdw blurRad="38100" dist="38100" dir="2700000" algn="tl">
                    <a:srgbClr val="000000">
                      <a:alpha val="43137"/>
                    </a:srgbClr>
                  </a:outerShdw>
                </a:effectLst>
              </a:rPr>
              <a:t>4</a:t>
            </a:r>
            <a:r>
              <a:rPr lang="pl-PL" b="1" dirty="0">
                <a:solidFill>
                  <a:srgbClr val="FF0000"/>
                </a:solidFill>
              </a:rPr>
              <a:t>		</a:t>
            </a:r>
            <a:r>
              <a:rPr lang="pl-PL" b="1" dirty="0"/>
              <a:t>AVPU</a:t>
            </a:r>
            <a:r>
              <a:rPr lang="pl-PL" dirty="0"/>
              <a:t>	A	</a:t>
            </a:r>
            <a:r>
              <a:rPr lang="pl-PL" b="1" dirty="0">
                <a:solidFill>
                  <a:srgbClr val="FF0000"/>
                </a:solidFill>
                <a:effectLst>
                  <a:outerShdw blurRad="38100" dist="38100" dir="2700000" algn="tl">
                    <a:srgbClr val="000000">
                      <a:alpha val="43137"/>
                    </a:srgbClr>
                  </a:outerShdw>
                </a:effectLst>
              </a:rPr>
              <a:t>4</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t> 	</a:t>
            </a:r>
            <a:r>
              <a:rPr lang="en-US" dirty="0">
                <a:effectLst>
                  <a:outerShdw blurRad="38100" dist="38100" dir="2700000" algn="tl">
                    <a:srgbClr val="000000">
                      <a:alpha val="43137"/>
                    </a:srgbClr>
                  </a:outerShdw>
                </a:effectLst>
              </a:rPr>
              <a:t>&gt;29</a:t>
            </a:r>
            <a:r>
              <a:rPr lang="en-US" dirty="0"/>
              <a:t>	</a:t>
            </a:r>
            <a:r>
              <a:rPr lang="en-US" b="1" dirty="0">
                <a:solidFill>
                  <a:srgbClr val="FF0000"/>
                </a:solidFill>
                <a:effectLst>
                  <a:outerShdw blurRad="38100" dist="38100" dir="2700000" algn="tl">
                    <a:srgbClr val="000000">
                      <a:alpha val="43137"/>
                    </a:srgbClr>
                  </a:outerShdw>
                </a:effectLst>
              </a:rPr>
              <a:t>3</a:t>
            </a:r>
            <a:r>
              <a:rPr lang="pl-PL" b="1" dirty="0">
                <a:solidFill>
                  <a:srgbClr val="FF0000"/>
                </a:solidFill>
              </a:rPr>
              <a:t>			</a:t>
            </a:r>
            <a:r>
              <a:rPr lang="pl-PL" dirty="0">
                <a:effectLst>
                  <a:outerShdw blurRad="38100" dist="38100" dir="2700000" algn="tl">
                    <a:srgbClr val="000000">
                      <a:alpha val="43137"/>
                    </a:srgbClr>
                  </a:outerShdw>
                </a:effectLst>
              </a:rPr>
              <a:t>76-89</a:t>
            </a:r>
            <a:r>
              <a:rPr lang="pl-PL" dirty="0"/>
              <a:t> </a:t>
            </a:r>
            <a:r>
              <a:rPr lang="pl-PL" b="1" dirty="0">
                <a:solidFill>
                  <a:srgbClr val="FF0000"/>
                </a:solidFill>
              </a:rPr>
              <a:t>	</a:t>
            </a:r>
            <a:r>
              <a:rPr lang="pl-PL" b="1" dirty="0">
                <a:solidFill>
                  <a:srgbClr val="FF0000"/>
                </a:solidFill>
                <a:effectLst>
                  <a:outerShdw blurRad="38100" dist="38100" dir="2700000" algn="tl">
                    <a:srgbClr val="000000">
                      <a:alpha val="43137"/>
                    </a:srgbClr>
                  </a:outerShdw>
                </a:effectLst>
              </a:rPr>
              <a:t>3</a:t>
            </a:r>
            <a:r>
              <a:rPr lang="pl-PL" b="1" dirty="0">
                <a:solidFill>
                  <a:srgbClr val="FF0000"/>
                </a:solidFill>
              </a:rPr>
              <a:t>			</a:t>
            </a:r>
            <a:r>
              <a:rPr lang="pl-PL" dirty="0"/>
              <a:t>V</a:t>
            </a:r>
            <a:r>
              <a:rPr lang="pl-PL" b="1" dirty="0">
                <a:solidFill>
                  <a:srgbClr val="FF0000"/>
                </a:solidFill>
              </a:rPr>
              <a:t>	</a:t>
            </a:r>
            <a:r>
              <a:rPr lang="pl-PL" b="1" dirty="0">
                <a:solidFill>
                  <a:srgbClr val="FF0000"/>
                </a:solidFill>
                <a:effectLst>
                  <a:outerShdw blurRad="38100" dist="38100" dir="2700000" algn="tl">
                    <a:srgbClr val="000000">
                      <a:alpha val="43137"/>
                    </a:srgbClr>
                  </a:outerShdw>
                </a:effectLst>
              </a:rPr>
              <a:t>3</a:t>
            </a:r>
            <a:r>
              <a:rPr lang="pl-PL" b="1" dirty="0">
                <a:solidFill>
                  <a:srgbClr val="FF0000"/>
                </a:solidFill>
              </a:rPr>
              <a:t>			</a:t>
            </a:r>
            <a:endParaRPr lang="en-US" b="1" dirty="0">
              <a:solidFill>
                <a:srgbClr val="FF0000"/>
              </a:solidFill>
            </a:endParaRPr>
          </a:p>
          <a:p>
            <a:pPr marL="88900" indent="0">
              <a:buNone/>
            </a:pPr>
            <a:r>
              <a:rPr lang="en-US" dirty="0"/>
              <a:t> 	</a:t>
            </a:r>
            <a:r>
              <a:rPr lang="en-US" dirty="0">
                <a:effectLst>
                  <a:outerShdw blurRad="38100" dist="38100" dir="2700000" algn="tl">
                    <a:srgbClr val="000000">
                      <a:alpha val="43137"/>
                    </a:srgbClr>
                  </a:outerShdw>
                </a:effectLst>
              </a:rPr>
              <a:t>6-9</a:t>
            </a:r>
            <a:r>
              <a:rPr lang="en-US" dirty="0"/>
              <a:t>	</a:t>
            </a:r>
            <a:r>
              <a:rPr lang="en-US" b="1" dirty="0">
                <a:solidFill>
                  <a:srgbClr val="FF0000"/>
                </a:solidFill>
                <a:effectLst>
                  <a:outerShdw blurRad="38100" dist="38100" dir="2700000" algn="tl">
                    <a:srgbClr val="000000">
                      <a:alpha val="43137"/>
                    </a:srgbClr>
                  </a:outerShdw>
                </a:effectLst>
              </a:rPr>
              <a:t>2</a:t>
            </a:r>
            <a:r>
              <a:rPr lang="pl-PL" b="1" dirty="0">
                <a:solidFill>
                  <a:srgbClr val="FF0000"/>
                </a:solidFill>
              </a:rPr>
              <a:t>			</a:t>
            </a:r>
            <a:r>
              <a:rPr lang="pl-PL" dirty="0">
                <a:effectLst>
                  <a:outerShdw blurRad="38100" dist="38100" dir="2700000" algn="tl">
                    <a:srgbClr val="000000">
                      <a:alpha val="43137"/>
                    </a:srgbClr>
                  </a:outerShdw>
                </a:effectLst>
              </a:rPr>
              <a:t>50-75</a:t>
            </a:r>
            <a:r>
              <a:rPr lang="pl-PL" dirty="0"/>
              <a:t>	</a:t>
            </a:r>
            <a:r>
              <a:rPr lang="pl-PL" b="1" dirty="0">
                <a:solidFill>
                  <a:srgbClr val="FF0000"/>
                </a:solidFill>
                <a:effectLst>
                  <a:outerShdw blurRad="38100" dist="38100" dir="2700000" algn="tl">
                    <a:srgbClr val="000000">
                      <a:alpha val="43137"/>
                    </a:srgbClr>
                  </a:outerShdw>
                </a:effectLst>
              </a:rPr>
              <a:t>2</a:t>
            </a:r>
            <a:r>
              <a:rPr lang="pl-PL" b="1" dirty="0">
                <a:solidFill>
                  <a:srgbClr val="FF0000"/>
                </a:solidFill>
              </a:rPr>
              <a:t>			</a:t>
            </a:r>
            <a:r>
              <a:rPr lang="pl-PL" dirty="0"/>
              <a:t>P	</a:t>
            </a:r>
            <a:r>
              <a:rPr lang="pl-PL" b="1" dirty="0">
                <a:solidFill>
                  <a:srgbClr val="FF0000"/>
                </a:solidFill>
                <a:effectLst>
                  <a:outerShdw blurRad="38100" dist="38100" dir="2700000" algn="tl">
                    <a:srgbClr val="000000">
                      <a:alpha val="43137"/>
                    </a:srgbClr>
                  </a:outerShdw>
                </a:effectLst>
              </a:rPr>
              <a:t>2</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t> 	</a:t>
            </a:r>
            <a:r>
              <a:rPr lang="en-US" dirty="0">
                <a:effectLst>
                  <a:outerShdw blurRad="38100" dist="38100" dir="2700000" algn="tl">
                    <a:srgbClr val="000000">
                      <a:alpha val="43137"/>
                    </a:srgbClr>
                  </a:outerShdw>
                </a:effectLst>
              </a:rPr>
              <a:t>1-5</a:t>
            </a:r>
            <a:r>
              <a:rPr lang="en-US" dirty="0"/>
              <a:t>	</a:t>
            </a:r>
            <a:r>
              <a:rPr lang="en-US" b="1" dirty="0">
                <a:solidFill>
                  <a:srgbClr val="FF0000"/>
                </a:solidFill>
                <a:effectLst>
                  <a:outerShdw blurRad="38100" dist="38100" dir="2700000" algn="tl">
                    <a:srgbClr val="000000">
                      <a:alpha val="43137"/>
                    </a:srgbClr>
                  </a:outerShdw>
                </a:effectLst>
              </a:rPr>
              <a:t>1</a:t>
            </a:r>
            <a:r>
              <a:rPr lang="pl-PL" b="1" dirty="0">
                <a:solidFill>
                  <a:srgbClr val="FF0000"/>
                </a:solidFill>
              </a:rPr>
              <a:t>			</a:t>
            </a:r>
            <a:r>
              <a:rPr lang="pl-PL" dirty="0">
                <a:effectLst>
                  <a:outerShdw blurRad="38100" dist="38100" dir="2700000" algn="tl">
                    <a:srgbClr val="000000">
                      <a:alpha val="43137"/>
                    </a:srgbClr>
                  </a:outerShdw>
                </a:effectLst>
              </a:rPr>
              <a:t>1-49</a:t>
            </a:r>
            <a:r>
              <a:rPr lang="pl-PL" dirty="0"/>
              <a:t>	</a:t>
            </a:r>
            <a:r>
              <a:rPr lang="pl-PL" b="1" dirty="0">
                <a:solidFill>
                  <a:srgbClr val="FF0000"/>
                </a:solidFill>
                <a:effectLst>
                  <a:outerShdw blurRad="38100" dist="38100" dir="2700000" algn="tl">
                    <a:srgbClr val="000000">
                      <a:alpha val="43137"/>
                    </a:srgbClr>
                  </a:outerShdw>
                </a:effectLst>
              </a:rPr>
              <a:t>1</a:t>
            </a:r>
            <a:r>
              <a:rPr lang="pl-PL" b="1" dirty="0">
                <a:solidFill>
                  <a:srgbClr val="FF0000"/>
                </a:solidFill>
              </a:rPr>
              <a:t>			</a:t>
            </a:r>
            <a:r>
              <a:rPr lang="pl-PL" dirty="0"/>
              <a:t>U	</a:t>
            </a:r>
            <a:r>
              <a:rPr lang="pl-PL" b="1" dirty="0">
                <a:solidFill>
                  <a:srgbClr val="FF0000"/>
                </a:solidFill>
                <a:effectLst>
                  <a:outerShdw blurRad="38100" dist="38100" dir="2700000" algn="tl">
                    <a:srgbClr val="000000">
                      <a:alpha val="43137"/>
                    </a:srgbClr>
                  </a:outerShdw>
                </a:effectLst>
              </a:rPr>
              <a:t>1</a:t>
            </a:r>
            <a:endParaRPr lang="en-US" b="1" dirty="0">
              <a:solidFill>
                <a:srgbClr val="FF0000"/>
              </a:solidFill>
              <a:effectLst>
                <a:outerShdw blurRad="38100" dist="38100" dir="2700000" algn="tl">
                  <a:srgbClr val="000000">
                    <a:alpha val="43137"/>
                  </a:srgbClr>
                </a:outerShdw>
              </a:effectLst>
            </a:endParaRPr>
          </a:p>
          <a:p>
            <a:pPr marL="88900" indent="0">
              <a:buNone/>
            </a:pPr>
            <a:r>
              <a:rPr lang="en-US" dirty="0"/>
              <a:t> 	</a:t>
            </a:r>
            <a:r>
              <a:rPr lang="en-US" dirty="0">
                <a:effectLst>
                  <a:outerShdw blurRad="38100" dist="38100" dir="2700000" algn="tl">
                    <a:srgbClr val="000000">
                      <a:alpha val="43137"/>
                    </a:srgbClr>
                  </a:outerShdw>
                </a:effectLst>
              </a:rPr>
              <a:t>0</a:t>
            </a:r>
            <a:r>
              <a:rPr lang="en-US" dirty="0"/>
              <a:t>	</a:t>
            </a:r>
            <a:r>
              <a:rPr lang="en-US" b="1" dirty="0">
                <a:solidFill>
                  <a:srgbClr val="FF0000"/>
                </a:solidFill>
                <a:effectLst>
                  <a:outerShdw blurRad="38100" dist="38100" dir="2700000" algn="tl">
                    <a:srgbClr val="000000">
                      <a:alpha val="43137"/>
                    </a:srgbClr>
                  </a:outerShdw>
                </a:effectLst>
              </a:rPr>
              <a:t>0</a:t>
            </a:r>
            <a:r>
              <a:rPr lang="pl-PL" b="1" dirty="0">
                <a:solidFill>
                  <a:srgbClr val="FF0000"/>
                </a:solidFill>
              </a:rPr>
              <a:t>			</a:t>
            </a:r>
            <a:r>
              <a:rPr lang="pl-PL" dirty="0">
                <a:effectLst>
                  <a:outerShdw blurRad="38100" dist="38100" dir="2700000" algn="tl">
                    <a:srgbClr val="000000">
                      <a:alpha val="43137"/>
                    </a:srgbClr>
                  </a:outerShdw>
                </a:effectLst>
              </a:rPr>
              <a:t>0</a:t>
            </a:r>
            <a:r>
              <a:rPr lang="pl-PL" dirty="0"/>
              <a:t>	</a:t>
            </a:r>
            <a:r>
              <a:rPr lang="pl-PL" b="1" dirty="0">
                <a:solidFill>
                  <a:srgbClr val="FF0000"/>
                </a:solidFill>
                <a:effectLst>
                  <a:outerShdw blurRad="38100" dist="38100" dir="2700000" algn="tl">
                    <a:srgbClr val="000000">
                      <a:alpha val="43137"/>
                    </a:srgbClr>
                  </a:outerShdw>
                </a:effectLst>
              </a:rPr>
              <a:t>0</a:t>
            </a:r>
            <a:r>
              <a:rPr lang="pl-PL" b="1" dirty="0">
                <a:solidFill>
                  <a:srgbClr val="FF0000"/>
                </a:solidFill>
              </a:rPr>
              <a:t>			</a:t>
            </a:r>
            <a:r>
              <a:rPr lang="pl-PL" dirty="0"/>
              <a:t>DEAD	</a:t>
            </a:r>
            <a:r>
              <a:rPr lang="pl-PL" b="1" dirty="0">
                <a:solidFill>
                  <a:srgbClr val="FF0000"/>
                </a:solidFill>
                <a:effectLst>
                  <a:outerShdw blurRad="38100" dist="38100" dir="2700000" algn="tl">
                    <a:srgbClr val="000000">
                      <a:alpha val="43137"/>
                    </a:srgbClr>
                  </a:outerShdw>
                </a:effectLst>
              </a:rPr>
              <a:t>0</a:t>
            </a:r>
          </a:p>
          <a:p>
            <a:pPr marL="88900" indent="0">
              <a:buNone/>
            </a:pPr>
            <a:r>
              <a:rPr lang="pl-PL" dirty="0"/>
              <a:t>INTERPRETATION</a:t>
            </a:r>
          </a:p>
          <a:p>
            <a:pPr marL="88900" indent="0">
              <a:buNone/>
            </a:pPr>
            <a:r>
              <a:rPr lang="pl-PL" dirty="0"/>
              <a:t>SYMPTOMS + TOTAL SCORE RR + SBP + AVPU  </a:t>
            </a:r>
            <a:r>
              <a:rPr lang="pl-PL" b="1" dirty="0">
                <a:solidFill>
                  <a:srgbClr val="FF0000"/>
                </a:solidFill>
                <a:effectLst>
                  <a:outerShdw blurRad="38100" dist="38100" dir="2700000" algn="tl">
                    <a:srgbClr val="000000">
                      <a:alpha val="43137"/>
                    </a:srgbClr>
                  </a:outerShdw>
                </a:effectLst>
              </a:rPr>
              <a:t>1-10</a:t>
            </a:r>
            <a:r>
              <a:rPr lang="pl-PL" dirty="0"/>
              <a:t> – IMMEDIATE</a:t>
            </a:r>
          </a:p>
          <a:p>
            <a:pPr marL="88900" indent="0">
              <a:buNone/>
            </a:pPr>
            <a:r>
              <a:rPr lang="pl-PL" dirty="0"/>
              <a:t>SYMPTOMS + TOTAL SCORE RR + SBP + AVPU </a:t>
            </a:r>
            <a:r>
              <a:rPr lang="pl-PL" b="1" dirty="0">
                <a:solidFill>
                  <a:srgbClr val="FFFF00"/>
                </a:solidFill>
                <a:effectLst>
                  <a:outerShdw blurRad="38100" dist="38100" dir="2700000" algn="tl">
                    <a:srgbClr val="000000">
                      <a:alpha val="43137"/>
                    </a:srgbClr>
                  </a:outerShdw>
                </a:effectLst>
              </a:rPr>
              <a:t>11</a:t>
            </a:r>
            <a:r>
              <a:rPr lang="pl-PL" dirty="0"/>
              <a:t> - DELAYED	</a:t>
            </a:r>
            <a:endParaRPr lang="en-US" dirty="0"/>
          </a:p>
          <a:p>
            <a:pPr marL="88900" indent="0">
              <a:buNone/>
            </a:pPr>
            <a:r>
              <a:rPr lang="pl-PL" dirty="0"/>
              <a:t>SYMPTOMS + TOTAL SCORE RR + SBP + AVPU </a:t>
            </a:r>
            <a:r>
              <a:rPr lang="pl-PL" b="1" dirty="0">
                <a:solidFill>
                  <a:srgbClr val="00B050"/>
                </a:solidFill>
                <a:effectLst>
                  <a:outerShdw blurRad="38100" dist="38100" dir="2700000" algn="tl">
                    <a:srgbClr val="000000">
                      <a:alpha val="43137"/>
                    </a:srgbClr>
                  </a:outerShdw>
                </a:effectLst>
              </a:rPr>
              <a:t>12</a:t>
            </a:r>
            <a:r>
              <a:rPr lang="pl-PL" dirty="0"/>
              <a:t> – MINIMAL</a:t>
            </a:r>
          </a:p>
          <a:p>
            <a:pPr marL="88900" indent="0">
              <a:buNone/>
            </a:pPr>
            <a:r>
              <a:rPr lang="pl-PL" dirty="0"/>
              <a:t>SYMPTOMS + TOTAL SCORE RR + SBP + AVPU </a:t>
            </a:r>
            <a:r>
              <a:rPr lang="pl-PL" b="1" dirty="0">
                <a:effectLst>
                  <a:outerShdw blurRad="38100" dist="38100" dir="2700000" algn="tl">
                    <a:srgbClr val="000000">
                      <a:alpha val="43137"/>
                    </a:srgbClr>
                  </a:outerShdw>
                </a:effectLst>
              </a:rPr>
              <a:t>0</a:t>
            </a:r>
            <a:r>
              <a:rPr lang="pl-PL" dirty="0"/>
              <a:t> – DEAD</a:t>
            </a:r>
          </a:p>
          <a:p>
            <a:pPr marL="88900" indent="0">
              <a:buNone/>
            </a:pP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US" smtClean="0"/>
              <a:pPr/>
              <a:t>32</a:t>
            </a:fld>
            <a:endParaRPr lang="en-US"/>
          </a:p>
        </p:txBody>
      </p:sp>
      <p:sp>
        <p:nvSpPr>
          <p:cNvPr id="9" name="Title 4">
            <a:extLst>
              <a:ext uri="{FF2B5EF4-FFF2-40B4-BE49-F238E27FC236}">
                <a16:creationId xmlns:a16="http://schemas.microsoft.com/office/drawing/2014/main" id="{40B34542-2E66-41A0-BB0B-ED307D99C028}"/>
              </a:ext>
            </a:extLst>
          </p:cNvPr>
          <p:cNvSpPr>
            <a:spLocks noGrp="1"/>
          </p:cNvSpPr>
          <p:nvPr/>
        </p:nvSpPr>
        <p:spPr>
          <a:xfrm>
            <a:off x="270932" y="234950"/>
            <a:ext cx="5350934" cy="1264121"/>
          </a:xfrm>
          <a:prstGeom prst="rect">
            <a:avLst/>
          </a:prstGeom>
          <a:solidFill>
            <a:schemeClr val="accent1"/>
          </a:solidFill>
        </p:spPr>
        <p:txBody>
          <a:bodyPr vert="horz" lIns="182880" tIns="182880" rIns="182880" bIns="182880" rtlCol="0" anchor="ctr" anchorCtr="0">
            <a:normAutofit/>
          </a:bodyPr>
          <a:lstStyle>
            <a:lvl1pPr algn="l" defTabSz="914400" rtl="0" eaLnBrk="1" latinLnBrk="0" hangingPunct="1">
              <a:lnSpc>
                <a:spcPct val="90000"/>
              </a:lnSpc>
              <a:spcBef>
                <a:spcPct val="0"/>
              </a:spcBef>
              <a:buNone/>
              <a:defRPr sz="4400" b="0" kern="1200">
                <a:solidFill>
                  <a:schemeClr val="bg1"/>
                </a:solidFill>
                <a:latin typeface="FranklinGotTExtCon" pitchFamily="2" charset="0"/>
                <a:ea typeface="+mj-ea"/>
                <a:cs typeface="+mj-cs"/>
              </a:defRPr>
            </a:lvl1pPr>
          </a:lstStyle>
          <a:p>
            <a:pPr algn="ctr"/>
            <a:r>
              <a:rPr lang="en-US" dirty="0"/>
              <a:t>Triage methodology</a:t>
            </a:r>
          </a:p>
        </p:txBody>
      </p:sp>
      <p:sp>
        <p:nvSpPr>
          <p:cNvPr id="13" name="Prostokąt 12">
            <a:extLst>
              <a:ext uri="{FF2B5EF4-FFF2-40B4-BE49-F238E27FC236}">
                <a16:creationId xmlns:a16="http://schemas.microsoft.com/office/drawing/2014/main" id="{94838C07-DD0E-44A8-8043-A0C198B65C24}"/>
              </a:ext>
            </a:extLst>
          </p:cNvPr>
          <p:cNvSpPr/>
          <p:nvPr/>
        </p:nvSpPr>
        <p:spPr>
          <a:xfrm>
            <a:off x="9228665" y="4229185"/>
            <a:ext cx="1253067" cy="35833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4" name="Prostokąt 13">
            <a:extLst>
              <a:ext uri="{FF2B5EF4-FFF2-40B4-BE49-F238E27FC236}">
                <a16:creationId xmlns:a16="http://schemas.microsoft.com/office/drawing/2014/main" id="{8903BA8E-793E-444B-A24E-382E3AB8D5E6}"/>
              </a:ext>
            </a:extLst>
          </p:cNvPr>
          <p:cNvSpPr/>
          <p:nvPr/>
        </p:nvSpPr>
        <p:spPr>
          <a:xfrm>
            <a:off x="9228665" y="4813165"/>
            <a:ext cx="1253067" cy="35833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5" name="Prostokąt 14">
            <a:extLst>
              <a:ext uri="{FF2B5EF4-FFF2-40B4-BE49-F238E27FC236}">
                <a16:creationId xmlns:a16="http://schemas.microsoft.com/office/drawing/2014/main" id="{7A9E3953-42DA-4C88-8B13-1523A680F4A3}"/>
              </a:ext>
            </a:extLst>
          </p:cNvPr>
          <p:cNvSpPr/>
          <p:nvPr/>
        </p:nvSpPr>
        <p:spPr>
          <a:xfrm>
            <a:off x="9228665" y="5277162"/>
            <a:ext cx="1253067" cy="3583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7" name="Prostokąt 16">
            <a:extLst>
              <a:ext uri="{FF2B5EF4-FFF2-40B4-BE49-F238E27FC236}">
                <a16:creationId xmlns:a16="http://schemas.microsoft.com/office/drawing/2014/main" id="{20300D02-F79D-4DFC-AFAE-E698BDB76D33}"/>
              </a:ext>
            </a:extLst>
          </p:cNvPr>
          <p:cNvSpPr/>
          <p:nvPr/>
        </p:nvSpPr>
        <p:spPr>
          <a:xfrm>
            <a:off x="9228665" y="5742717"/>
            <a:ext cx="1253067" cy="35833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rgbClr val="FF0000"/>
              </a:solidFill>
              <a:highlight>
                <a:srgbClr val="FF0000"/>
              </a:highlight>
            </a:endParaRPr>
          </a:p>
        </p:txBody>
      </p:sp>
      <p:sp>
        <p:nvSpPr>
          <p:cNvPr id="10" name="Footer Placeholder 5">
            <a:extLst>
              <a:ext uri="{FF2B5EF4-FFF2-40B4-BE49-F238E27FC236}">
                <a16:creationId xmlns:a16="http://schemas.microsoft.com/office/drawing/2014/main" id="{3898099F-214D-4763-92C3-AE86411DDB5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44066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VICTIM NO 1</a:t>
            </a:r>
          </a:p>
        </p:txBody>
      </p:sp>
      <p:sp>
        <p:nvSpPr>
          <p:cNvPr id="3" name="Text Placeholder 2"/>
          <p:cNvSpPr>
            <a:spLocks noGrp="1"/>
          </p:cNvSpPr>
          <p:nvPr>
            <p:ph type="body" sz="quarter" idx="15"/>
          </p:nvPr>
        </p:nvSpPr>
        <p:spPr/>
        <p:txBody>
          <a:bodyPr>
            <a:normAutofit fontScale="92500" lnSpcReduction="20000"/>
          </a:bodyPr>
          <a:lstStyle/>
          <a:p>
            <a:r>
              <a:rPr lang="en-US" b="1" dirty="0"/>
              <a:t>60 YR MALE</a:t>
            </a:r>
          </a:p>
          <a:p>
            <a:endParaRPr lang="en-US" b="1" dirty="0"/>
          </a:p>
          <a:p>
            <a:pPr lvl="1"/>
            <a:r>
              <a:rPr lang="en-GB" b="1" dirty="0"/>
              <a:t>Seizures</a:t>
            </a:r>
          </a:p>
          <a:p>
            <a:pPr lvl="1"/>
            <a:r>
              <a:rPr lang="en-GB" b="1" dirty="0"/>
              <a:t>No visible wounds or injuries</a:t>
            </a:r>
          </a:p>
          <a:p>
            <a:pPr lvl="1"/>
            <a:r>
              <a:rPr lang="en-GB" b="1" dirty="0"/>
              <a:t>RR 8</a:t>
            </a:r>
          </a:p>
          <a:p>
            <a:pPr lvl="1"/>
            <a:r>
              <a:rPr lang="en-GB" b="1" dirty="0"/>
              <a:t>SBP 30</a:t>
            </a:r>
            <a:endParaRPr lang="pl-PL" b="1" dirty="0"/>
          </a:p>
          <a:p>
            <a:pPr lvl="1"/>
            <a:r>
              <a:rPr lang="pl-PL" b="1" dirty="0"/>
              <a:t>A	</a:t>
            </a:r>
          </a:p>
          <a:p>
            <a:pPr lvl="1"/>
            <a:r>
              <a:rPr lang="pl-PL" b="1" dirty="0"/>
              <a:t>V </a:t>
            </a:r>
          </a:p>
          <a:p>
            <a:pPr lvl="1"/>
            <a:r>
              <a:rPr lang="pl-PL" b="1" dirty="0"/>
              <a:t>P</a:t>
            </a:r>
            <a:r>
              <a:rPr lang="en-GB" b="1" dirty="0"/>
              <a:t> +</a:t>
            </a:r>
            <a:endParaRPr lang="pl-PL" b="1" dirty="0"/>
          </a:p>
          <a:p>
            <a:pPr lvl="1"/>
            <a:r>
              <a:rPr lang="pl-PL" b="1" dirty="0"/>
              <a:t>U</a:t>
            </a:r>
          </a:p>
          <a:p>
            <a:pPr lvl="1"/>
            <a:endParaRPr lang="en-US" dirty="0"/>
          </a:p>
          <a:p>
            <a:r>
              <a:rPr lang="en-US" b="1" dirty="0">
                <a:solidFill>
                  <a:srgbClr val="FF0000"/>
                </a:solidFill>
                <a:effectLst>
                  <a:outerShdw blurRad="38100" dist="38100" dir="2700000" algn="tl">
                    <a:srgbClr val="000000">
                      <a:alpha val="43137"/>
                    </a:srgbClr>
                  </a:outerShdw>
                </a:effectLst>
              </a:rPr>
              <a:t>IMMEDIATE (RED)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33</a:t>
            </a:fld>
            <a:endParaRPr lang="en-BE" dirty="0"/>
          </a:p>
        </p:txBody>
      </p:sp>
      <p:sp>
        <p:nvSpPr>
          <p:cNvPr id="6" name="Footer Placeholder 5">
            <a:extLst>
              <a:ext uri="{FF2B5EF4-FFF2-40B4-BE49-F238E27FC236}">
                <a16:creationId xmlns:a16="http://schemas.microsoft.com/office/drawing/2014/main" id="{1C3F6399-E5E9-4DBF-A72B-23E8176AAFD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3377124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2</a:t>
            </a:r>
          </a:p>
        </p:txBody>
      </p:sp>
      <p:sp>
        <p:nvSpPr>
          <p:cNvPr id="3" name="Text Placeholder 2"/>
          <p:cNvSpPr>
            <a:spLocks noGrp="1"/>
          </p:cNvSpPr>
          <p:nvPr>
            <p:ph type="body" sz="quarter" idx="15"/>
          </p:nvPr>
        </p:nvSpPr>
        <p:spPr/>
        <p:txBody>
          <a:bodyPr>
            <a:normAutofit fontScale="77500" lnSpcReduction="20000"/>
          </a:bodyPr>
          <a:lstStyle/>
          <a:p>
            <a:r>
              <a:rPr lang="en-US" b="1" dirty="0"/>
              <a:t>50 YR MALE</a:t>
            </a:r>
          </a:p>
          <a:p>
            <a:endParaRPr lang="en-US" b="1" dirty="0"/>
          </a:p>
          <a:p>
            <a:pPr lvl="1"/>
            <a:r>
              <a:rPr lang="en-GB" b="1" dirty="0"/>
              <a:t>Headache</a:t>
            </a:r>
          </a:p>
          <a:p>
            <a:pPr lvl="1"/>
            <a:r>
              <a:rPr lang="en-GB" b="1" dirty="0"/>
              <a:t>Dizziness</a:t>
            </a:r>
          </a:p>
          <a:p>
            <a:pPr lvl="1"/>
            <a:r>
              <a:rPr lang="en-GB" b="1" dirty="0"/>
              <a:t>Vomiting</a:t>
            </a:r>
          </a:p>
          <a:p>
            <a:pPr lvl="1"/>
            <a:r>
              <a:rPr lang="en-GB" b="1" dirty="0"/>
              <a:t>No visible wounds or injuries</a:t>
            </a:r>
          </a:p>
          <a:p>
            <a:pPr lvl="1"/>
            <a:r>
              <a:rPr lang="en-GB" b="1" dirty="0"/>
              <a:t>RR 35</a:t>
            </a:r>
          </a:p>
          <a:p>
            <a:pPr lvl="1"/>
            <a:r>
              <a:rPr lang="en-GB" b="1" dirty="0"/>
              <a:t>SBP 80</a:t>
            </a:r>
            <a:endParaRPr lang="pl-PL" b="1" dirty="0"/>
          </a:p>
          <a:p>
            <a:pPr lvl="1"/>
            <a:r>
              <a:rPr lang="pl-PL" b="1" dirty="0"/>
              <a:t>A	</a:t>
            </a:r>
          </a:p>
          <a:p>
            <a:pPr lvl="1"/>
            <a:r>
              <a:rPr lang="pl-PL" b="1" dirty="0"/>
              <a:t>V</a:t>
            </a:r>
            <a:r>
              <a:rPr lang="en-GB" b="1" dirty="0"/>
              <a:t> +</a:t>
            </a:r>
            <a:endParaRPr lang="pl-PL" b="1" dirty="0"/>
          </a:p>
          <a:p>
            <a:pPr lvl="1"/>
            <a:r>
              <a:rPr lang="pl-PL" b="1" dirty="0"/>
              <a:t>P</a:t>
            </a:r>
          </a:p>
          <a:p>
            <a:pPr lvl="1"/>
            <a:r>
              <a:rPr lang="pl-PL" b="1" dirty="0"/>
              <a:t>U</a:t>
            </a:r>
            <a:endParaRPr lang="en-US" b="1" dirty="0"/>
          </a:p>
          <a:p>
            <a:pPr lvl="1"/>
            <a:endParaRPr lang="en-US" b="1" dirty="0"/>
          </a:p>
          <a:p>
            <a:r>
              <a:rPr lang="en-US" b="1" dirty="0">
                <a:solidFill>
                  <a:srgbClr val="FFFF00"/>
                </a:solidFill>
                <a:effectLst>
                  <a:outerShdw blurRad="38100" dist="38100" dir="2700000" algn="tl">
                    <a:srgbClr val="000000">
                      <a:alpha val="43137"/>
                    </a:srgbClr>
                  </a:outerShdw>
                </a:effectLst>
              </a:rPr>
              <a:t>DELAYED (YELLOW)</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34</a:t>
            </a:fld>
            <a:endParaRPr lang="en-BE" dirty="0"/>
          </a:p>
        </p:txBody>
      </p:sp>
      <p:sp>
        <p:nvSpPr>
          <p:cNvPr id="6" name="Footer Placeholder 5">
            <a:extLst>
              <a:ext uri="{FF2B5EF4-FFF2-40B4-BE49-F238E27FC236}">
                <a16:creationId xmlns:a16="http://schemas.microsoft.com/office/drawing/2014/main" id="{F7C3882F-0C75-4E3B-8253-F61768358A0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5408692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3</a:t>
            </a:r>
          </a:p>
        </p:txBody>
      </p:sp>
      <p:sp>
        <p:nvSpPr>
          <p:cNvPr id="3" name="Text Placeholder 2"/>
          <p:cNvSpPr>
            <a:spLocks noGrp="1"/>
          </p:cNvSpPr>
          <p:nvPr>
            <p:ph type="body" sz="quarter" idx="15"/>
          </p:nvPr>
        </p:nvSpPr>
        <p:spPr/>
        <p:txBody>
          <a:bodyPr>
            <a:normAutofit fontScale="92500" lnSpcReduction="20000"/>
          </a:bodyPr>
          <a:lstStyle/>
          <a:p>
            <a:r>
              <a:rPr lang="en-US" b="1" dirty="0"/>
              <a:t>20 YR MALE</a:t>
            </a:r>
          </a:p>
          <a:p>
            <a:endParaRPr lang="en-US" dirty="0"/>
          </a:p>
          <a:p>
            <a:pPr lvl="1"/>
            <a:r>
              <a:rPr lang="en-GB" b="1" dirty="0"/>
              <a:t>Overall weakness</a:t>
            </a:r>
          </a:p>
          <a:p>
            <a:pPr lvl="1"/>
            <a:r>
              <a:rPr lang="en-GB" b="1" dirty="0"/>
              <a:t>No visible wounds or injuries</a:t>
            </a:r>
          </a:p>
          <a:p>
            <a:pPr lvl="1"/>
            <a:r>
              <a:rPr lang="en-GB" b="1" dirty="0"/>
              <a:t>RR 25</a:t>
            </a:r>
          </a:p>
          <a:p>
            <a:pPr lvl="1"/>
            <a:r>
              <a:rPr lang="en-GB" b="1" dirty="0"/>
              <a:t>SBP 95</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35</a:t>
            </a:fld>
            <a:endParaRPr lang="en-BE" dirty="0"/>
          </a:p>
        </p:txBody>
      </p:sp>
      <p:sp>
        <p:nvSpPr>
          <p:cNvPr id="6" name="Footer Placeholder 5">
            <a:extLst>
              <a:ext uri="{FF2B5EF4-FFF2-40B4-BE49-F238E27FC236}">
                <a16:creationId xmlns:a16="http://schemas.microsoft.com/office/drawing/2014/main" id="{1D77D36E-7F76-4DF6-8390-7997BADD81D3}"/>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684539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4</a:t>
            </a:r>
          </a:p>
        </p:txBody>
      </p:sp>
      <p:sp>
        <p:nvSpPr>
          <p:cNvPr id="3" name="Text Placeholder 2"/>
          <p:cNvSpPr>
            <a:spLocks noGrp="1"/>
          </p:cNvSpPr>
          <p:nvPr>
            <p:ph type="body" sz="quarter" idx="15"/>
          </p:nvPr>
        </p:nvSpPr>
        <p:spPr/>
        <p:txBody>
          <a:bodyPr>
            <a:normAutofit fontScale="92500" lnSpcReduction="20000"/>
          </a:bodyPr>
          <a:lstStyle/>
          <a:p>
            <a:r>
              <a:rPr lang="en-US" b="1" dirty="0"/>
              <a:t>35 YR MALE</a:t>
            </a:r>
          </a:p>
          <a:p>
            <a:endParaRPr lang="en-US" b="1" dirty="0"/>
          </a:p>
          <a:p>
            <a:pPr lvl="1"/>
            <a:r>
              <a:rPr lang="en-GB" b="1" dirty="0"/>
              <a:t>Unconscious</a:t>
            </a:r>
          </a:p>
          <a:p>
            <a:pPr lvl="1"/>
            <a:r>
              <a:rPr lang="en-GB" b="1" dirty="0"/>
              <a:t>No visible wounds or injuries</a:t>
            </a:r>
          </a:p>
          <a:p>
            <a:pPr lvl="1"/>
            <a:r>
              <a:rPr lang="en-GB" b="1" dirty="0"/>
              <a:t>RR 7</a:t>
            </a:r>
          </a:p>
          <a:p>
            <a:pPr lvl="1"/>
            <a:r>
              <a:rPr lang="en-GB" b="1" dirty="0"/>
              <a:t>SBP 55</a:t>
            </a:r>
            <a:endParaRPr lang="pl-PL" b="1" dirty="0"/>
          </a:p>
          <a:p>
            <a:pPr lvl="1"/>
            <a:r>
              <a:rPr lang="pl-PL" b="1" dirty="0"/>
              <a:t>A</a:t>
            </a:r>
          </a:p>
          <a:p>
            <a:pPr lvl="1"/>
            <a:r>
              <a:rPr lang="pl-PL" b="1" dirty="0"/>
              <a:t>V</a:t>
            </a:r>
          </a:p>
          <a:p>
            <a:pPr lvl="1"/>
            <a:r>
              <a:rPr lang="pl-PL" b="1" dirty="0"/>
              <a:t>P</a:t>
            </a:r>
            <a:r>
              <a:rPr lang="en-GB" b="1" dirty="0"/>
              <a:t> +</a:t>
            </a:r>
            <a:endParaRPr lang="pl-PL" b="1" dirty="0"/>
          </a:p>
          <a:p>
            <a:pPr lvl="1"/>
            <a:r>
              <a:rPr lang="pl-PL" b="1" dirty="0"/>
              <a:t>U</a:t>
            </a:r>
            <a:endParaRPr lang="en-US" b="1" dirty="0"/>
          </a:p>
          <a:p>
            <a:pPr lvl="1"/>
            <a:endParaRPr lang="en-US" b="1" dirty="0"/>
          </a:p>
          <a:p>
            <a:r>
              <a:rPr lang="en-US" b="1" dirty="0">
                <a:solidFill>
                  <a:srgbClr val="FF0000"/>
                </a:solidFill>
                <a:effectLst>
                  <a:outerShdw blurRad="38100" dist="38100" dir="2700000" algn="tl">
                    <a:srgbClr val="000000">
                      <a:alpha val="43137"/>
                    </a:srgbClr>
                  </a:outerShdw>
                </a:effectLst>
              </a:rPr>
              <a:t>IMMEDIATE (</a:t>
            </a:r>
            <a:r>
              <a:rPr lang="pl-PL" b="1" dirty="0">
                <a:solidFill>
                  <a:srgbClr val="FF0000"/>
                </a:solidFill>
                <a:effectLst>
                  <a:outerShdw blurRad="38100" dist="38100" dir="2700000" algn="tl">
                    <a:srgbClr val="000000">
                      <a:alpha val="43137"/>
                    </a:srgbClr>
                  </a:outerShdw>
                </a:effectLst>
              </a:rPr>
              <a:t>RED</a:t>
            </a:r>
            <a:r>
              <a:rPr lang="en-US" b="1" dirty="0">
                <a:solidFill>
                  <a:srgbClr val="FF0000"/>
                </a:solidFill>
                <a:effectLst>
                  <a:outerShdw blurRad="38100" dist="38100" dir="2700000" algn="tl">
                    <a:srgbClr val="000000">
                      <a:alpha val="43137"/>
                    </a:srgbClr>
                  </a:outerShdw>
                </a:effectLst>
              </a:rPr>
              <a:t>)</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36</a:t>
            </a:fld>
            <a:endParaRPr lang="en-BE" dirty="0"/>
          </a:p>
        </p:txBody>
      </p:sp>
      <p:sp>
        <p:nvSpPr>
          <p:cNvPr id="6" name="Footer Placeholder 5">
            <a:extLst>
              <a:ext uri="{FF2B5EF4-FFF2-40B4-BE49-F238E27FC236}">
                <a16:creationId xmlns:a16="http://schemas.microsoft.com/office/drawing/2014/main" id="{797230BE-9573-42B5-A19E-D4ACFD953B2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780878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5</a:t>
            </a:r>
          </a:p>
        </p:txBody>
      </p:sp>
      <p:sp>
        <p:nvSpPr>
          <p:cNvPr id="3" name="Text Placeholder 2"/>
          <p:cNvSpPr>
            <a:spLocks noGrp="1"/>
          </p:cNvSpPr>
          <p:nvPr>
            <p:ph type="body" sz="quarter" idx="15"/>
          </p:nvPr>
        </p:nvSpPr>
        <p:spPr/>
        <p:txBody>
          <a:bodyPr>
            <a:normAutofit fontScale="92500" lnSpcReduction="20000"/>
          </a:bodyPr>
          <a:lstStyle/>
          <a:p>
            <a:r>
              <a:rPr lang="en-US" b="1" dirty="0"/>
              <a:t>25 YR MALE</a:t>
            </a:r>
          </a:p>
          <a:p>
            <a:endParaRPr lang="en-US" b="1" dirty="0"/>
          </a:p>
          <a:p>
            <a:pPr lvl="1"/>
            <a:r>
              <a:rPr lang="en-GB" b="1" dirty="0"/>
              <a:t>Nausea</a:t>
            </a:r>
          </a:p>
          <a:p>
            <a:pPr lvl="1"/>
            <a:r>
              <a:rPr lang="en-GB" b="1" dirty="0"/>
              <a:t>No visible wounds or injuries</a:t>
            </a:r>
          </a:p>
          <a:p>
            <a:pPr lvl="1"/>
            <a:r>
              <a:rPr lang="en-GB" b="1" dirty="0"/>
              <a:t>RR 22</a:t>
            </a:r>
          </a:p>
          <a:p>
            <a:pPr lvl="1"/>
            <a:r>
              <a:rPr lang="en-GB" b="1" dirty="0"/>
              <a:t>SBP 125</a:t>
            </a:r>
            <a:endParaRPr lang="pl-PL" b="1" dirty="0"/>
          </a:p>
          <a:p>
            <a:pPr lvl="1"/>
            <a:r>
              <a:rPr lang="pl-PL" b="1" dirty="0"/>
              <a:t>A</a:t>
            </a:r>
            <a:r>
              <a:rPr lang="en-GB" b="1" dirty="0"/>
              <a:t> </a:t>
            </a:r>
            <a:r>
              <a:rPr lang="pl-PL" b="1" dirty="0"/>
              <a:t>+</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37</a:t>
            </a:fld>
            <a:endParaRPr lang="en-BE" dirty="0"/>
          </a:p>
        </p:txBody>
      </p:sp>
      <p:sp>
        <p:nvSpPr>
          <p:cNvPr id="6" name="Footer Placeholder 5">
            <a:extLst>
              <a:ext uri="{FF2B5EF4-FFF2-40B4-BE49-F238E27FC236}">
                <a16:creationId xmlns:a16="http://schemas.microsoft.com/office/drawing/2014/main" id="{997DF3F5-97DA-4B2F-B061-5F9C49CE676A}"/>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2116611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6</a:t>
            </a:r>
          </a:p>
        </p:txBody>
      </p:sp>
      <p:sp>
        <p:nvSpPr>
          <p:cNvPr id="3" name="Text Placeholder 2"/>
          <p:cNvSpPr>
            <a:spLocks noGrp="1"/>
          </p:cNvSpPr>
          <p:nvPr>
            <p:ph type="body" sz="quarter" idx="15"/>
          </p:nvPr>
        </p:nvSpPr>
        <p:spPr/>
        <p:txBody>
          <a:bodyPr>
            <a:normAutofit fontScale="92500" lnSpcReduction="20000"/>
          </a:bodyPr>
          <a:lstStyle/>
          <a:p>
            <a:r>
              <a:rPr lang="en-US" b="1" dirty="0"/>
              <a:t>45 YEAR FEMALE</a:t>
            </a:r>
          </a:p>
          <a:p>
            <a:endParaRPr lang="en-US" b="1" dirty="0"/>
          </a:p>
          <a:p>
            <a:pPr lvl="1"/>
            <a:r>
              <a:rPr lang="en-GB" b="1" dirty="0"/>
              <a:t>Shortness of breath</a:t>
            </a:r>
          </a:p>
          <a:p>
            <a:pPr lvl="1"/>
            <a:r>
              <a:rPr lang="en-GB" b="1" dirty="0"/>
              <a:t>No visible wounds or injuries</a:t>
            </a:r>
          </a:p>
          <a:p>
            <a:pPr lvl="1"/>
            <a:r>
              <a:rPr lang="en-GB" b="1" dirty="0"/>
              <a:t>RR 35</a:t>
            </a:r>
          </a:p>
          <a:p>
            <a:pPr lvl="1"/>
            <a:r>
              <a:rPr lang="en-GB" b="1" dirty="0"/>
              <a:t>SBP 85</a:t>
            </a:r>
            <a:endParaRPr lang="pl-PL" b="1" dirty="0"/>
          </a:p>
          <a:p>
            <a:pPr lvl="1"/>
            <a:r>
              <a:rPr lang="pl-PL" b="1" dirty="0"/>
              <a:t>A	</a:t>
            </a:r>
          </a:p>
          <a:p>
            <a:pPr lvl="1"/>
            <a:r>
              <a:rPr lang="pl-PL" b="1" dirty="0"/>
              <a:t>V</a:t>
            </a:r>
            <a:r>
              <a:rPr lang="en-GB" b="1" dirty="0"/>
              <a:t> +</a:t>
            </a:r>
            <a:endParaRPr lang="pl-PL" b="1" dirty="0"/>
          </a:p>
          <a:p>
            <a:pPr lvl="1"/>
            <a:r>
              <a:rPr lang="pl-PL" b="1" dirty="0"/>
              <a:t>P</a:t>
            </a:r>
          </a:p>
          <a:p>
            <a:pPr lvl="1"/>
            <a:r>
              <a:rPr lang="pl-PL" b="1" dirty="0"/>
              <a:t>U</a:t>
            </a:r>
            <a:endParaRPr lang="en-US" b="1" dirty="0"/>
          </a:p>
          <a:p>
            <a:pPr lvl="1"/>
            <a:endParaRPr lang="en-US" b="1" dirty="0"/>
          </a:p>
          <a:p>
            <a:r>
              <a:rPr lang="en-US" b="1" dirty="0">
                <a:solidFill>
                  <a:srgbClr val="FFFF00"/>
                </a:solidFill>
                <a:effectLst>
                  <a:outerShdw blurRad="38100" dist="38100" dir="2700000" algn="tl">
                    <a:srgbClr val="000000">
                      <a:alpha val="43137"/>
                    </a:srgbClr>
                  </a:outerShdw>
                </a:effectLst>
              </a:rPr>
              <a:t>DELAYED (YELLOW)</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38</a:t>
            </a:fld>
            <a:endParaRPr lang="en-BE" dirty="0"/>
          </a:p>
        </p:txBody>
      </p:sp>
      <p:sp>
        <p:nvSpPr>
          <p:cNvPr id="6" name="Footer Placeholder 5">
            <a:extLst>
              <a:ext uri="{FF2B5EF4-FFF2-40B4-BE49-F238E27FC236}">
                <a16:creationId xmlns:a16="http://schemas.microsoft.com/office/drawing/2014/main" id="{AFF649CE-B98A-47A3-9545-0B02BD3D19F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796934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7</a:t>
            </a:r>
          </a:p>
        </p:txBody>
      </p:sp>
      <p:sp>
        <p:nvSpPr>
          <p:cNvPr id="3" name="Text Placeholder 2"/>
          <p:cNvSpPr>
            <a:spLocks noGrp="1"/>
          </p:cNvSpPr>
          <p:nvPr>
            <p:ph type="body" sz="quarter" idx="15"/>
          </p:nvPr>
        </p:nvSpPr>
        <p:spPr/>
        <p:txBody>
          <a:bodyPr>
            <a:normAutofit fontScale="92500" lnSpcReduction="20000"/>
          </a:bodyPr>
          <a:lstStyle/>
          <a:p>
            <a:r>
              <a:rPr lang="en-US" b="1" dirty="0"/>
              <a:t>10 YEAR FEMALE</a:t>
            </a:r>
          </a:p>
          <a:p>
            <a:endParaRPr lang="en-US" b="1" dirty="0"/>
          </a:p>
          <a:p>
            <a:pPr lvl="1"/>
            <a:r>
              <a:rPr lang="en-GB" b="1" dirty="0"/>
              <a:t>Unconscious</a:t>
            </a:r>
          </a:p>
          <a:p>
            <a:pPr lvl="1"/>
            <a:r>
              <a:rPr lang="en-GB" b="1" dirty="0"/>
              <a:t>No visible wounds or injuries</a:t>
            </a:r>
          </a:p>
          <a:p>
            <a:pPr lvl="1"/>
            <a:r>
              <a:rPr lang="en-GB" b="1" dirty="0"/>
              <a:t>RR 0</a:t>
            </a:r>
          </a:p>
          <a:p>
            <a:pPr lvl="1"/>
            <a:r>
              <a:rPr lang="en-GB" b="1" dirty="0"/>
              <a:t>SBP 0</a:t>
            </a:r>
            <a:endParaRPr lang="pl-PL" b="1" dirty="0"/>
          </a:p>
          <a:p>
            <a:pPr lvl="1"/>
            <a:r>
              <a:rPr lang="pl-PL" b="1" dirty="0"/>
              <a:t>A	</a:t>
            </a:r>
          </a:p>
          <a:p>
            <a:pPr lvl="1"/>
            <a:r>
              <a:rPr lang="pl-PL" b="1" dirty="0"/>
              <a:t>V</a:t>
            </a:r>
          </a:p>
          <a:p>
            <a:pPr lvl="1"/>
            <a:r>
              <a:rPr lang="pl-PL" b="1" dirty="0"/>
              <a:t>P</a:t>
            </a:r>
          </a:p>
          <a:p>
            <a:pPr lvl="1"/>
            <a:r>
              <a:rPr lang="pl-PL" b="1" dirty="0"/>
              <a:t>U</a:t>
            </a:r>
            <a:r>
              <a:rPr lang="en-GB" b="1" dirty="0"/>
              <a:t> +</a:t>
            </a:r>
            <a:endParaRPr lang="en-US" b="1" dirty="0"/>
          </a:p>
          <a:p>
            <a:pPr lvl="1"/>
            <a:endParaRPr lang="en-US" b="1" dirty="0"/>
          </a:p>
          <a:p>
            <a:r>
              <a:rPr lang="en-US" b="1" dirty="0">
                <a:effectLst>
                  <a:outerShdw blurRad="38100" dist="38100" dir="2700000" algn="tl">
                    <a:srgbClr val="000000">
                      <a:alpha val="43137"/>
                    </a:srgbClr>
                  </a:outerShdw>
                </a:effectLst>
              </a:rPr>
              <a:t>DEAD (BLACK)</a:t>
            </a:r>
          </a:p>
          <a:p>
            <a:pPr lvl="1"/>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39</a:t>
            </a:fld>
            <a:endParaRPr lang="en-BE" dirty="0"/>
          </a:p>
        </p:txBody>
      </p:sp>
      <p:sp>
        <p:nvSpPr>
          <p:cNvPr id="6" name="Footer Placeholder 5">
            <a:extLst>
              <a:ext uri="{FF2B5EF4-FFF2-40B4-BE49-F238E27FC236}">
                <a16:creationId xmlns:a16="http://schemas.microsoft.com/office/drawing/2014/main" id="{71C579CF-8A6A-4A77-A874-73A7FBC7E6D8}"/>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957534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807300"/>
            <a:ext cx="9120062" cy="1471612"/>
          </a:xfrm>
        </p:spPr>
        <p:txBody>
          <a:bodyPr/>
          <a:lstStyle/>
          <a:p>
            <a:r>
              <a:rPr lang="en-US" dirty="0"/>
              <a:t>Key facts</a:t>
            </a:r>
          </a:p>
        </p:txBody>
      </p:sp>
      <p:sp>
        <p:nvSpPr>
          <p:cNvPr id="6" name="Title 5"/>
          <p:cNvSpPr>
            <a:spLocks noGrp="1"/>
          </p:cNvSpPr>
          <p:nvPr>
            <p:ph type="title"/>
          </p:nvPr>
        </p:nvSpPr>
        <p:spPr>
          <a:xfrm>
            <a:off x="766762" y="311538"/>
            <a:ext cx="10658476" cy="884477"/>
          </a:xfrm>
        </p:spPr>
        <p:txBody>
          <a:bodyPr lIns="0" tIns="0" rIns="0" bIns="0">
            <a:noAutofit/>
          </a:bodyPr>
          <a:lstStyle/>
          <a:p>
            <a:r>
              <a:rPr lang="en-US" sz="3600" dirty="0"/>
              <a:t>4.1 Scenario 19 </a:t>
            </a:r>
            <a:r>
              <a:rPr lang="en-GB" sz="3600" dirty="0"/>
              <a:t>Outbreak at a celebration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4</a:t>
            </a:fld>
            <a:endParaRPr lang="aa-ET" dirty="0"/>
          </a:p>
        </p:txBody>
      </p:sp>
      <p:pic>
        <p:nvPicPr>
          <p:cNvPr id="10" name="Picture 9"/>
          <p:cNvPicPr>
            <a:picLocks noChangeAspect="1"/>
          </p:cNvPicPr>
          <p:nvPr/>
        </p:nvPicPr>
        <p:blipFill>
          <a:blip r:embed="rId3"/>
          <a:stretch>
            <a:fillRect/>
          </a:stretch>
        </p:blipFill>
        <p:spPr>
          <a:xfrm flipH="1">
            <a:off x="910589" y="886417"/>
            <a:ext cx="1182569" cy="1316497"/>
          </a:xfrm>
          <a:prstGeom prst="rect">
            <a:avLst/>
          </a:prstGeom>
        </p:spPr>
      </p:pic>
      <p:sp>
        <p:nvSpPr>
          <p:cNvPr id="12" name="Text Placeholder 6">
            <a:extLst>
              <a:ext uri="{FF2B5EF4-FFF2-40B4-BE49-F238E27FC236}">
                <a16:creationId xmlns:a16="http://schemas.microsoft.com/office/drawing/2014/main" id="{250BF81B-D428-4371-BE90-02064B60EF8F}"/>
              </a:ext>
            </a:extLst>
          </p:cNvPr>
          <p:cNvSpPr txBox="1">
            <a:spLocks/>
          </p:cNvSpPr>
          <p:nvPr/>
        </p:nvSpPr>
        <p:spPr>
          <a:xfrm>
            <a:off x="766763" y="2202913"/>
            <a:ext cx="10658474" cy="4194451"/>
          </a:xfrm>
          <a:prstGeom prst="rect">
            <a:avLst/>
          </a:prstGeom>
        </p:spPr>
        <p:txBody>
          <a:bodyPr vert="horz" lIns="91440" tIns="45720" rIns="91440" bIns="45720" rtlCol="0">
            <a:normAutofit fontScale="92500" lnSpcReduction="20000"/>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The local African community is holding a day of celebration following the wedding of two important members of the community with dozens of people participating. </a:t>
            </a:r>
          </a:p>
          <a:p>
            <a:r>
              <a:rPr lang="en-GB" dirty="0"/>
              <a:t>During the day, many traditional dish and drinks are served, and the celebrations go on until the late hours of the night. </a:t>
            </a:r>
          </a:p>
          <a:p>
            <a:r>
              <a:rPr lang="en-GB" dirty="0"/>
              <a:t>A few hours into the party, one participant starts feeling headache and nausea but relates it to the alcohol drank during the reception.</a:t>
            </a:r>
          </a:p>
          <a:p>
            <a:r>
              <a:rPr lang="en-GB" dirty="0"/>
              <a:t>During the following hour other participants feel ill with headache, nausea, dizziness and abdominal pain. Many of the people involved begin vomiting, experiencing diarrhoea, shortness of breath and rapid heart rates. </a:t>
            </a:r>
          </a:p>
          <a:p>
            <a:r>
              <a:rPr lang="en-GB" dirty="0"/>
              <a:t>Alerted by the large number of people showing symptoms, the owner of the venue where the wedding is being held calls the emergency services asking for medical assistance. </a:t>
            </a:r>
          </a:p>
        </p:txBody>
      </p:sp>
      <p:sp>
        <p:nvSpPr>
          <p:cNvPr id="8" name="Footer Placeholder 5">
            <a:extLst>
              <a:ext uri="{FF2B5EF4-FFF2-40B4-BE49-F238E27FC236}">
                <a16:creationId xmlns:a16="http://schemas.microsoft.com/office/drawing/2014/main" id="{C8FA182B-9398-4E63-82BD-074325DE160E}"/>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4274653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8</a:t>
            </a:r>
          </a:p>
        </p:txBody>
      </p:sp>
      <p:sp>
        <p:nvSpPr>
          <p:cNvPr id="3" name="Text Placeholder 2"/>
          <p:cNvSpPr>
            <a:spLocks noGrp="1"/>
          </p:cNvSpPr>
          <p:nvPr>
            <p:ph type="body" sz="quarter" idx="15"/>
          </p:nvPr>
        </p:nvSpPr>
        <p:spPr/>
        <p:txBody>
          <a:bodyPr>
            <a:normAutofit fontScale="85000" lnSpcReduction="20000"/>
          </a:bodyPr>
          <a:lstStyle/>
          <a:p>
            <a:r>
              <a:rPr lang="en-US" b="1" dirty="0"/>
              <a:t>52 YEAR MALE</a:t>
            </a:r>
          </a:p>
          <a:p>
            <a:endParaRPr lang="en-US" b="1" dirty="0"/>
          </a:p>
          <a:p>
            <a:pPr lvl="1"/>
            <a:r>
              <a:rPr lang="en-GB" b="1" dirty="0"/>
              <a:t>Nausea</a:t>
            </a:r>
          </a:p>
          <a:p>
            <a:pPr lvl="1"/>
            <a:r>
              <a:rPr lang="en-GB" b="1" dirty="0"/>
              <a:t>Headache</a:t>
            </a:r>
          </a:p>
          <a:p>
            <a:pPr lvl="1"/>
            <a:r>
              <a:rPr lang="en-GB" b="1" dirty="0"/>
              <a:t>No visible wounds or injuries</a:t>
            </a:r>
          </a:p>
          <a:p>
            <a:pPr lvl="1"/>
            <a:r>
              <a:rPr lang="en-GB" b="1" dirty="0"/>
              <a:t>RR 27</a:t>
            </a:r>
          </a:p>
          <a:p>
            <a:pPr lvl="1"/>
            <a:r>
              <a:rPr lang="en-GB" b="1" dirty="0"/>
              <a:t>SBP 100</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40</a:t>
            </a:fld>
            <a:endParaRPr lang="en-BE" dirty="0"/>
          </a:p>
        </p:txBody>
      </p:sp>
      <p:sp>
        <p:nvSpPr>
          <p:cNvPr id="6" name="Footer Placeholder 5">
            <a:extLst>
              <a:ext uri="{FF2B5EF4-FFF2-40B4-BE49-F238E27FC236}">
                <a16:creationId xmlns:a16="http://schemas.microsoft.com/office/drawing/2014/main" id="{EEA8F88C-425C-4B28-AAD0-9540050828B2}"/>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7746333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9</a:t>
            </a:r>
          </a:p>
        </p:txBody>
      </p:sp>
      <p:sp>
        <p:nvSpPr>
          <p:cNvPr id="3" name="Text Placeholder 2"/>
          <p:cNvSpPr>
            <a:spLocks noGrp="1"/>
          </p:cNvSpPr>
          <p:nvPr>
            <p:ph type="body" sz="quarter" idx="15"/>
          </p:nvPr>
        </p:nvSpPr>
        <p:spPr/>
        <p:txBody>
          <a:bodyPr>
            <a:normAutofit fontScale="92500" lnSpcReduction="20000"/>
          </a:bodyPr>
          <a:lstStyle/>
          <a:p>
            <a:r>
              <a:rPr lang="en-US" b="1" dirty="0"/>
              <a:t>55 YR FEMALE</a:t>
            </a:r>
          </a:p>
          <a:p>
            <a:endParaRPr lang="en-US" b="1" dirty="0"/>
          </a:p>
          <a:p>
            <a:pPr lvl="1"/>
            <a:r>
              <a:rPr lang="en-GB" b="1" dirty="0"/>
              <a:t>Cardiac arrest</a:t>
            </a:r>
          </a:p>
          <a:p>
            <a:pPr lvl="1"/>
            <a:r>
              <a:rPr lang="en-GB" b="1" dirty="0"/>
              <a:t>No visible wounds or injuries</a:t>
            </a:r>
          </a:p>
          <a:p>
            <a:pPr lvl="1"/>
            <a:r>
              <a:rPr lang="en-GB" b="1" dirty="0"/>
              <a:t>RR 6</a:t>
            </a:r>
          </a:p>
          <a:p>
            <a:pPr lvl="1"/>
            <a:r>
              <a:rPr lang="en-GB" b="1" dirty="0"/>
              <a:t>SBP 50</a:t>
            </a:r>
            <a:endParaRPr lang="pl-PL" b="1" dirty="0"/>
          </a:p>
          <a:p>
            <a:pPr lvl="1"/>
            <a:r>
              <a:rPr lang="pl-PL" b="1" dirty="0"/>
              <a:t>A	</a:t>
            </a:r>
          </a:p>
          <a:p>
            <a:pPr lvl="1"/>
            <a:r>
              <a:rPr lang="pl-PL" b="1" dirty="0"/>
              <a:t>V</a:t>
            </a:r>
          </a:p>
          <a:p>
            <a:pPr lvl="1"/>
            <a:r>
              <a:rPr lang="pl-PL" b="1" dirty="0"/>
              <a:t>P</a:t>
            </a:r>
            <a:r>
              <a:rPr lang="en-GB" b="1" dirty="0"/>
              <a:t> +</a:t>
            </a:r>
            <a:endParaRPr lang="pl-PL" b="1" dirty="0"/>
          </a:p>
          <a:p>
            <a:pPr lvl="1"/>
            <a:r>
              <a:rPr lang="pl-PL" b="1" dirty="0"/>
              <a:t>U</a:t>
            </a:r>
            <a:endParaRPr lang="en-US" b="1" dirty="0"/>
          </a:p>
          <a:p>
            <a:pPr lvl="1"/>
            <a:endParaRPr lang="en-US" b="1" dirty="0"/>
          </a:p>
          <a:p>
            <a:r>
              <a:rPr lang="en-US" b="1" dirty="0">
                <a:solidFill>
                  <a:srgbClr val="FF0000"/>
                </a:solidFill>
                <a:effectLst>
                  <a:outerShdw blurRad="38100" dist="38100" dir="2700000" algn="tl">
                    <a:srgbClr val="000000">
                      <a:alpha val="43137"/>
                    </a:srgbClr>
                  </a:outerShdw>
                </a:effectLst>
              </a:rPr>
              <a:t>IMMEDIATE (RED)</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41</a:t>
            </a:fld>
            <a:endParaRPr lang="en-BE" dirty="0"/>
          </a:p>
        </p:txBody>
      </p:sp>
      <p:sp>
        <p:nvSpPr>
          <p:cNvPr id="6" name="Footer Placeholder 5">
            <a:extLst>
              <a:ext uri="{FF2B5EF4-FFF2-40B4-BE49-F238E27FC236}">
                <a16:creationId xmlns:a16="http://schemas.microsoft.com/office/drawing/2014/main" id="{C5E0892D-D0D5-40F8-BE28-E754622917F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39006421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VICTIM NO 10</a:t>
            </a:r>
          </a:p>
        </p:txBody>
      </p:sp>
      <p:sp>
        <p:nvSpPr>
          <p:cNvPr id="3" name="Text Placeholder 2"/>
          <p:cNvSpPr>
            <a:spLocks noGrp="1"/>
          </p:cNvSpPr>
          <p:nvPr>
            <p:ph type="body" sz="quarter" idx="15"/>
          </p:nvPr>
        </p:nvSpPr>
        <p:spPr/>
        <p:txBody>
          <a:bodyPr>
            <a:normAutofit fontScale="85000" lnSpcReduction="20000"/>
          </a:bodyPr>
          <a:lstStyle/>
          <a:p>
            <a:r>
              <a:rPr lang="en-US" b="1" dirty="0"/>
              <a:t>20 YR FEMALE</a:t>
            </a:r>
          </a:p>
          <a:p>
            <a:endParaRPr lang="en-US" b="1" dirty="0"/>
          </a:p>
          <a:p>
            <a:pPr lvl="1"/>
            <a:r>
              <a:rPr lang="en-GB" b="1" dirty="0"/>
              <a:t>Headache</a:t>
            </a:r>
          </a:p>
          <a:p>
            <a:pPr lvl="1"/>
            <a:r>
              <a:rPr lang="en-GB" b="1" dirty="0"/>
              <a:t>Overall weakness</a:t>
            </a:r>
          </a:p>
          <a:p>
            <a:pPr lvl="1"/>
            <a:r>
              <a:rPr lang="en-GB" b="1" dirty="0"/>
              <a:t>No visible wounds or injuries</a:t>
            </a:r>
          </a:p>
          <a:p>
            <a:pPr lvl="1"/>
            <a:r>
              <a:rPr lang="en-GB" b="1" dirty="0"/>
              <a:t>RR 20</a:t>
            </a:r>
          </a:p>
          <a:p>
            <a:pPr lvl="1"/>
            <a:r>
              <a:rPr lang="en-GB" b="1" dirty="0"/>
              <a:t>SBP 95</a:t>
            </a:r>
            <a:endParaRPr lang="pl-PL" b="1" dirty="0"/>
          </a:p>
          <a:p>
            <a:pPr lvl="1"/>
            <a:r>
              <a:rPr lang="pl-PL" b="1" dirty="0"/>
              <a:t>A	+</a:t>
            </a:r>
          </a:p>
          <a:p>
            <a:pPr lvl="1"/>
            <a:r>
              <a:rPr lang="pl-PL" b="1" dirty="0"/>
              <a:t>V</a:t>
            </a:r>
          </a:p>
          <a:p>
            <a:pPr lvl="1"/>
            <a:r>
              <a:rPr lang="pl-PL" b="1" dirty="0"/>
              <a:t>P</a:t>
            </a:r>
          </a:p>
          <a:p>
            <a:pPr lvl="1"/>
            <a:r>
              <a:rPr lang="pl-PL" b="1" dirty="0"/>
              <a:t>U</a:t>
            </a:r>
            <a:endParaRPr lang="en-US" b="1" dirty="0"/>
          </a:p>
          <a:p>
            <a:pPr lvl="1"/>
            <a:endParaRPr lang="en-US" b="1" dirty="0"/>
          </a:p>
          <a:p>
            <a:r>
              <a:rPr lang="en-US" b="1" dirty="0">
                <a:solidFill>
                  <a:srgbClr val="00B050"/>
                </a:solidFill>
                <a:effectLst>
                  <a:outerShdw blurRad="38100" dist="38100" dir="2700000" algn="tl">
                    <a:srgbClr val="000000">
                      <a:alpha val="43137"/>
                    </a:srgbClr>
                  </a:outerShdw>
                </a:effectLst>
              </a:rPr>
              <a:t>MINIMAL (GREEN)</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42</a:t>
            </a:fld>
            <a:endParaRPr lang="en-BE" dirty="0"/>
          </a:p>
        </p:txBody>
      </p:sp>
      <p:sp>
        <p:nvSpPr>
          <p:cNvPr id="6" name="Footer Placeholder 5">
            <a:extLst>
              <a:ext uri="{FF2B5EF4-FFF2-40B4-BE49-F238E27FC236}">
                <a16:creationId xmlns:a16="http://schemas.microsoft.com/office/drawing/2014/main" id="{09B1FE9A-CA7F-4D95-945B-AF7A4D66223F}"/>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17120805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en-US"/>
              <a:t>Thank you</a:t>
            </a:r>
          </a:p>
        </p:txBody>
      </p:sp>
      <p:sp>
        <p:nvSpPr>
          <p:cNvPr id="4" name="Slide Number Placeholder 3"/>
          <p:cNvSpPr>
            <a:spLocks noGrp="1"/>
          </p:cNvSpPr>
          <p:nvPr>
            <p:ph type="sldNum" sz="quarter" idx="4"/>
          </p:nvPr>
        </p:nvSpPr>
        <p:spPr/>
        <p:txBody>
          <a:bodyPr/>
          <a:lstStyle/>
          <a:p>
            <a:fld id="{A814E660-BF25-4843-B2A0-93C6E2B6253B}" type="slidenum">
              <a:rPr lang="en-BE" smtClean="0"/>
              <a:pPr/>
              <a:t>43</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8" name="Footer Placeholder 5">
            <a:extLst>
              <a:ext uri="{FF2B5EF4-FFF2-40B4-BE49-F238E27FC236}">
                <a16:creationId xmlns:a16="http://schemas.microsoft.com/office/drawing/2014/main" id="{20346A5A-82EC-4A52-9F9B-F3B20E299FE4}"/>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#6.3P Scenario discussions: Triage and medical treatment related to CBRN </a:t>
            </a:r>
          </a:p>
        </p:txBody>
      </p:sp>
    </p:spTree>
    <p:extLst>
      <p:ext uri="{BB962C8B-B14F-4D97-AF65-F5344CB8AC3E}">
        <p14:creationId xmlns:p14="http://schemas.microsoft.com/office/powerpoint/2010/main" val="246031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785119"/>
            <a:ext cx="9120062" cy="1471612"/>
          </a:xfrm>
        </p:spPr>
        <p:txBody>
          <a:body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METHANE protocol?</a:t>
            </a:r>
            <a:endParaRPr lang="en-US" dirty="0"/>
          </a:p>
        </p:txBody>
      </p:sp>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19 </a:t>
            </a:r>
            <a:r>
              <a:rPr lang="en-GB" sz="3600" dirty="0"/>
              <a:t>Outbreak at a celebration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0" name="Picture 9"/>
          <p:cNvPicPr>
            <a:picLocks noChangeAspect="1"/>
          </p:cNvPicPr>
          <p:nvPr/>
        </p:nvPicPr>
        <p:blipFill>
          <a:blip r:embed="rId3"/>
          <a:stretch>
            <a:fillRect/>
          </a:stretch>
        </p:blipFill>
        <p:spPr>
          <a:xfrm flipH="1">
            <a:off x="910589" y="878304"/>
            <a:ext cx="1182569" cy="1316497"/>
          </a:xfrm>
          <a:prstGeom prst="rect">
            <a:avLst/>
          </a:prstGeom>
        </p:spPr>
      </p:pic>
      <p:graphicFrame>
        <p:nvGraphicFramePr>
          <p:cNvPr id="2" name="Tabella 2">
            <a:extLst>
              <a:ext uri="{FF2B5EF4-FFF2-40B4-BE49-F238E27FC236}">
                <a16:creationId xmlns:a16="http://schemas.microsoft.com/office/drawing/2014/main" id="{8ABBCBA6-AB36-4CD2-9180-D4E9BEC36F27}"/>
              </a:ext>
            </a:extLst>
          </p:cNvPr>
          <p:cNvGraphicFramePr>
            <a:graphicFrameLocks noGrp="1"/>
          </p:cNvGraphicFramePr>
          <p:nvPr>
            <p:extLst>
              <p:ext uri="{D42A27DB-BD31-4B8C-83A1-F6EECF244321}">
                <p14:modId xmlns:p14="http://schemas.microsoft.com/office/powerpoint/2010/main" val="415347016"/>
              </p:ext>
            </p:extLst>
          </p:nvPr>
        </p:nvGraphicFramePr>
        <p:xfrm>
          <a:off x="766761" y="2395785"/>
          <a:ext cx="10658476" cy="4007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468000">
                <a:tc>
                  <a:txBody>
                    <a:bodyPr/>
                    <a:lstStyle/>
                    <a:p>
                      <a:r>
                        <a:rPr lang="en-GB" sz="1400" b="1" noProof="0" dirty="0"/>
                        <a:t>Major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468000">
                <a:tc>
                  <a:txBody>
                    <a:bodyPr/>
                    <a:lstStyle/>
                    <a:p>
                      <a:r>
                        <a:rPr lang="en-GB" sz="1400" b="1" noProof="0" dirty="0"/>
                        <a:t>Exact location</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46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468000">
                <a:tc>
                  <a:txBody>
                    <a:bodyPr/>
                    <a:lstStyle/>
                    <a:p>
                      <a:r>
                        <a:rPr lang="en-GB" sz="1400" b="1" noProof="0" dirty="0"/>
                        <a:t>Hazard</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r h="468000">
                <a:tc>
                  <a:txBody>
                    <a:bodyPr/>
                    <a:lstStyle/>
                    <a:p>
                      <a:r>
                        <a:rPr lang="en-GB" sz="1400" b="1" noProof="0" dirty="0"/>
                        <a:t>Access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781576083"/>
                  </a:ext>
                </a:extLst>
              </a:tr>
              <a:tr h="468000">
                <a:tc>
                  <a:txBody>
                    <a:bodyPr/>
                    <a:lstStyle/>
                    <a:p>
                      <a:r>
                        <a:rPr lang="en-GB" sz="1400" b="1" noProof="0" dirty="0"/>
                        <a:t>Number of casualties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873210608"/>
                  </a:ext>
                </a:extLst>
              </a:tr>
              <a:tr h="468000">
                <a:tc>
                  <a:txBody>
                    <a:bodyPr/>
                    <a:lstStyle/>
                    <a:p>
                      <a:r>
                        <a:rPr lang="en-GB" sz="1400" b="1" noProof="0" dirty="0"/>
                        <a:t>Emergency services</a:t>
                      </a:r>
                      <a:endParaRPr lang="en-US" sz="1400" b="1" noProof="0" dirty="0"/>
                    </a:p>
                  </a:txBody>
                  <a:tcPr/>
                </a:tc>
                <a:tc>
                  <a:txBody>
                    <a:bodyPr/>
                    <a:lstStyle/>
                    <a:p>
                      <a:endParaRPr lang="en-US" noProof="0" dirty="0"/>
                    </a:p>
                  </a:txBody>
                  <a:tcPr/>
                </a:tc>
                <a:extLst>
                  <a:ext uri="{0D108BD9-81ED-4DB2-BD59-A6C34878D82A}">
                    <a16:rowId xmlns:a16="http://schemas.microsoft.com/office/drawing/2014/main" val="784654550"/>
                  </a:ext>
                </a:extLst>
              </a:tr>
            </a:tbl>
          </a:graphicData>
        </a:graphic>
      </p:graphicFrame>
      <p:sp>
        <p:nvSpPr>
          <p:cNvPr id="8" name="Footer Placeholder 5">
            <a:extLst>
              <a:ext uri="{FF2B5EF4-FFF2-40B4-BE49-F238E27FC236}">
                <a16:creationId xmlns:a16="http://schemas.microsoft.com/office/drawing/2014/main" id="{02151A21-415D-492C-B24A-CAA568FA5FD6}"/>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326607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6761" y="367308"/>
            <a:ext cx="10658476" cy="884477"/>
          </a:xfrm>
        </p:spPr>
        <p:txBody>
          <a:bodyPr lIns="0" tIns="0" rIns="0" bIns="0">
            <a:noAutofit/>
          </a:bodyPr>
          <a:lstStyle/>
          <a:p>
            <a:r>
              <a:rPr lang="en-US" sz="3600" dirty="0"/>
              <a:t>4.1 Scenario 19 </a:t>
            </a:r>
            <a:r>
              <a:rPr lang="en-GB" sz="3600" dirty="0"/>
              <a:t>Outbreak at a celebration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6</a:t>
            </a:fld>
            <a:endParaRPr lang="aa-ET" dirty="0"/>
          </a:p>
        </p:txBody>
      </p:sp>
      <p:graphicFrame>
        <p:nvGraphicFramePr>
          <p:cNvPr id="12" name="Tabella 2">
            <a:extLst>
              <a:ext uri="{FF2B5EF4-FFF2-40B4-BE49-F238E27FC236}">
                <a16:creationId xmlns:a16="http://schemas.microsoft.com/office/drawing/2014/main" id="{F43F41AF-D655-469E-B57C-952555151FB3}"/>
              </a:ext>
            </a:extLst>
          </p:cNvPr>
          <p:cNvGraphicFramePr>
            <a:graphicFrameLocks noGrp="1"/>
          </p:cNvGraphicFramePr>
          <p:nvPr/>
        </p:nvGraphicFramePr>
        <p:xfrm>
          <a:off x="766761" y="2499375"/>
          <a:ext cx="10658476" cy="3323478"/>
        </p:xfrm>
        <a:graphic>
          <a:graphicData uri="http://schemas.openxmlformats.org/drawingml/2006/table">
            <a:tbl>
              <a:tblPr firstRow="1" bandRow="1">
                <a:tableStyleId>{F5AB1C69-6EDB-4FF4-983F-18BD219EF322}</a:tableStyleId>
              </a:tblPr>
              <a:tblGrid>
                <a:gridCol w="3523885">
                  <a:extLst>
                    <a:ext uri="{9D8B030D-6E8A-4147-A177-3AD203B41FA5}">
                      <a16:colId xmlns:a16="http://schemas.microsoft.com/office/drawing/2014/main" val="1873130465"/>
                    </a:ext>
                  </a:extLst>
                </a:gridCol>
                <a:gridCol w="7134591">
                  <a:extLst>
                    <a:ext uri="{9D8B030D-6E8A-4147-A177-3AD203B41FA5}">
                      <a16:colId xmlns:a16="http://schemas.microsoft.com/office/drawing/2014/main" val="2551705105"/>
                    </a:ext>
                  </a:extLst>
                </a:gridCol>
              </a:tblGrid>
              <a:tr h="731478">
                <a:tc>
                  <a:txBody>
                    <a:bodyPr/>
                    <a:lstStyle/>
                    <a:p>
                      <a:pPr algn="ctr"/>
                      <a:r>
                        <a:rPr lang="en-US" noProof="0"/>
                        <a:t>Issue</a:t>
                      </a:r>
                    </a:p>
                  </a:txBody>
                  <a:tcPr anchor="ctr"/>
                </a:tc>
                <a:tc>
                  <a:txBody>
                    <a:bodyPr/>
                    <a:lstStyle/>
                    <a:p>
                      <a:pPr algn="ctr"/>
                      <a:r>
                        <a:rPr lang="en-US" noProof="0"/>
                        <a:t>Possible question</a:t>
                      </a:r>
                    </a:p>
                  </a:txBody>
                  <a:tcPr anchor="ctr"/>
                </a:tc>
                <a:extLst>
                  <a:ext uri="{0D108BD9-81ED-4DB2-BD59-A6C34878D82A}">
                    <a16:rowId xmlns:a16="http://schemas.microsoft.com/office/drawing/2014/main" val="4001992366"/>
                  </a:ext>
                </a:extLst>
              </a:tr>
              <a:tr h="648000">
                <a:tc>
                  <a:txBody>
                    <a:bodyPr/>
                    <a:lstStyle/>
                    <a:p>
                      <a:r>
                        <a:rPr lang="en-GB" sz="1400" b="1" noProof="0" dirty="0"/>
                        <a:t>Identification of the caller</a:t>
                      </a:r>
                      <a:endParaRPr lang="en-US" sz="1400" b="1" noProof="0" dirty="0"/>
                    </a:p>
                  </a:txBody>
                  <a:tcPr/>
                </a:tc>
                <a:tc>
                  <a:txBody>
                    <a:bodyPr/>
                    <a:lstStyle/>
                    <a:p>
                      <a:endParaRPr lang="en-US" noProof="0" dirty="0"/>
                    </a:p>
                  </a:txBody>
                  <a:tcPr/>
                </a:tc>
                <a:extLst>
                  <a:ext uri="{0D108BD9-81ED-4DB2-BD59-A6C34878D82A}">
                    <a16:rowId xmlns:a16="http://schemas.microsoft.com/office/drawing/2014/main" val="1046857827"/>
                  </a:ext>
                </a:extLst>
              </a:tr>
              <a:tr h="648000">
                <a:tc>
                  <a:txBody>
                    <a:bodyPr/>
                    <a:lstStyle/>
                    <a:p>
                      <a:r>
                        <a:rPr lang="en-GB" sz="1400" b="1" noProof="0" dirty="0"/>
                        <a:t>Location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083009163"/>
                  </a:ext>
                </a:extLst>
              </a:tr>
              <a:tr h="648000">
                <a:tc>
                  <a:txBody>
                    <a:bodyPr/>
                    <a:lstStyle/>
                    <a:p>
                      <a:r>
                        <a:rPr lang="en-GB" sz="1400" b="1" noProof="0" dirty="0"/>
                        <a:t>Type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2825654998"/>
                  </a:ext>
                </a:extLst>
              </a:tr>
              <a:tr h="648000">
                <a:tc>
                  <a:txBody>
                    <a:bodyPr/>
                    <a:lstStyle/>
                    <a:p>
                      <a:r>
                        <a:rPr lang="en-GB" sz="1400" b="1" noProof="0" dirty="0"/>
                        <a:t>State of the incident</a:t>
                      </a:r>
                      <a:endParaRPr lang="en-US" sz="1400" b="1" noProof="0" dirty="0"/>
                    </a:p>
                  </a:txBody>
                  <a:tcPr/>
                </a:tc>
                <a:tc>
                  <a:txBody>
                    <a:bodyPr/>
                    <a:lstStyle/>
                    <a:p>
                      <a:endParaRPr lang="en-US" noProof="0" dirty="0"/>
                    </a:p>
                  </a:txBody>
                  <a:tcPr/>
                </a:tc>
                <a:extLst>
                  <a:ext uri="{0D108BD9-81ED-4DB2-BD59-A6C34878D82A}">
                    <a16:rowId xmlns:a16="http://schemas.microsoft.com/office/drawing/2014/main" val="3335498470"/>
                  </a:ext>
                </a:extLst>
              </a:tr>
            </a:tbl>
          </a:graphicData>
        </a:graphic>
      </p:graphicFrame>
      <p:sp>
        <p:nvSpPr>
          <p:cNvPr id="14" name="Text Placeholder 3">
            <a:extLst>
              <a:ext uri="{FF2B5EF4-FFF2-40B4-BE49-F238E27FC236}">
                <a16:creationId xmlns:a16="http://schemas.microsoft.com/office/drawing/2014/main" id="{A7E1855E-B7CA-4B1C-8029-8443BFBAB71B}"/>
              </a:ext>
            </a:extLst>
          </p:cNvPr>
          <p:cNvSpPr txBox="1">
            <a:spLocks/>
          </p:cNvSpPr>
          <p:nvPr/>
        </p:nvSpPr>
        <p:spPr>
          <a:xfrm>
            <a:off x="2305175" y="945463"/>
            <a:ext cx="9120062" cy="1471612"/>
          </a:xfrm>
          <a:prstGeom prst="rect">
            <a:avLst/>
          </a:prstGeom>
        </p:spPr>
        <p:txBody>
          <a:bodyPr vert="horz" lIns="0" tIns="0" rIns="0" bIns="0" rtlCol="0" anchor="ctr" anchorCtr="0">
            <a:noAutofit/>
          </a:bodyPr>
          <a:lstStyle>
            <a:lvl1pPr marL="0" indent="0" algn="l" defTabSz="914400" rtl="0" eaLnBrk="1" latinLnBrk="0" hangingPunct="1">
              <a:lnSpc>
                <a:spcPct val="100000"/>
              </a:lnSpc>
              <a:spcBef>
                <a:spcPts val="1000"/>
              </a:spcBef>
              <a:buClr>
                <a:schemeClr val="accent1"/>
              </a:buClr>
              <a:buFontTx/>
              <a:buNone/>
              <a:defRPr sz="2800" kern="1200">
                <a:solidFill>
                  <a:schemeClr val="accent2"/>
                </a:solidFill>
                <a:latin typeface="Segoe UI Semibold" panose="020B0702040204020203" pitchFamily="34" charset="0"/>
                <a:ea typeface="+mn-ea"/>
                <a:cs typeface="Segoe UI Semibold" panose="020B0702040204020203" pitchFamily="34" charset="0"/>
              </a:defRPr>
            </a:lvl1pPr>
            <a:lvl2pPr marL="457200" indent="0" algn="l" defTabSz="914400" rtl="0" eaLnBrk="1" latinLnBrk="0" hangingPunct="1">
              <a:lnSpc>
                <a:spcPct val="100000"/>
              </a:lnSpc>
              <a:spcBef>
                <a:spcPts val="500"/>
              </a:spcBef>
              <a:buClr>
                <a:schemeClr val="accent2"/>
              </a:buClr>
              <a:buFontTx/>
              <a:buNone/>
              <a:defRPr sz="2400" kern="1200">
                <a:solidFill>
                  <a:schemeClr val="tx1"/>
                </a:solidFill>
                <a:latin typeface="+mj-lt"/>
                <a:ea typeface="+mn-ea"/>
                <a:cs typeface="+mn-cs"/>
              </a:defRPr>
            </a:lvl2pPr>
            <a:lvl3pPr marL="914400" indent="0" algn="l" defTabSz="914400" rtl="0" eaLnBrk="1" latinLnBrk="0" hangingPunct="1">
              <a:lnSpc>
                <a:spcPct val="100000"/>
              </a:lnSpc>
              <a:spcBef>
                <a:spcPts val="500"/>
              </a:spcBef>
              <a:buClr>
                <a:schemeClr val="accent4"/>
              </a:buClr>
              <a:buFontTx/>
              <a:buNone/>
              <a:defRPr sz="2000" kern="1200">
                <a:solidFill>
                  <a:schemeClr val="tx1"/>
                </a:solidFill>
                <a:latin typeface="+mj-lt"/>
                <a:ea typeface="+mn-ea"/>
                <a:cs typeface="+mn-cs"/>
              </a:defRPr>
            </a:lvl3pPr>
            <a:lvl4pPr marL="1371600" indent="0" algn="l" defTabSz="914400" rtl="0" eaLnBrk="1" latinLnBrk="0" hangingPunct="1">
              <a:lnSpc>
                <a:spcPct val="100000"/>
              </a:lnSpc>
              <a:spcBef>
                <a:spcPts val="500"/>
              </a:spcBef>
              <a:buClr>
                <a:schemeClr val="accent3"/>
              </a:buClr>
              <a:buFontTx/>
              <a:buNone/>
              <a:defRPr sz="1800" kern="1200">
                <a:solidFill>
                  <a:schemeClr val="tx1"/>
                </a:solidFill>
                <a:latin typeface="+mj-lt"/>
                <a:ea typeface="+mn-ea"/>
                <a:cs typeface="+mn-cs"/>
              </a:defRPr>
            </a:lvl4pPr>
            <a:lvl5pPr marL="1828800" indent="0" algn="l" defTabSz="914400" rtl="0" eaLnBrk="1" latinLnBrk="0" hangingPunct="1">
              <a:lnSpc>
                <a:spcPct val="100000"/>
              </a:lnSpc>
              <a:spcBef>
                <a:spcPts val="500"/>
              </a:spcBef>
              <a:buClr>
                <a:schemeClr val="bg1">
                  <a:lumMod val="50000"/>
                </a:schemeClr>
              </a:buClr>
              <a:buFontTx/>
              <a:buNone/>
              <a:defRPr lang="en-US"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6">
                    <a:lumMod val="50000"/>
                  </a:schemeClr>
                </a:solidFill>
              </a:rPr>
              <a:t>What would you </a:t>
            </a:r>
            <a:r>
              <a:rPr lang="en-US" b="1" dirty="0">
                <a:solidFill>
                  <a:schemeClr val="accent6">
                    <a:lumMod val="50000"/>
                  </a:schemeClr>
                </a:solidFill>
              </a:rPr>
              <a:t>ask</a:t>
            </a:r>
            <a:r>
              <a:rPr lang="en-US" b="1" dirty="0"/>
              <a:t> based on the Four W’s protocol?</a:t>
            </a:r>
            <a:endParaRPr lang="en-US" dirty="0"/>
          </a:p>
        </p:txBody>
      </p:sp>
      <p:pic>
        <p:nvPicPr>
          <p:cNvPr id="15" name="Picture 14">
            <a:extLst>
              <a:ext uri="{FF2B5EF4-FFF2-40B4-BE49-F238E27FC236}">
                <a16:creationId xmlns:a16="http://schemas.microsoft.com/office/drawing/2014/main" id="{9CD371BE-1AC0-43ED-8C4E-524143C5C1FE}"/>
              </a:ext>
            </a:extLst>
          </p:cNvPr>
          <p:cNvPicPr>
            <a:picLocks noChangeAspect="1"/>
          </p:cNvPicPr>
          <p:nvPr/>
        </p:nvPicPr>
        <p:blipFill>
          <a:blip r:embed="rId3"/>
          <a:stretch>
            <a:fillRect/>
          </a:stretch>
        </p:blipFill>
        <p:spPr>
          <a:xfrm flipH="1">
            <a:off x="910589" y="1038648"/>
            <a:ext cx="1182569" cy="1316497"/>
          </a:xfrm>
          <a:prstGeom prst="rect">
            <a:avLst/>
          </a:prstGeom>
        </p:spPr>
      </p:pic>
      <p:sp>
        <p:nvSpPr>
          <p:cNvPr id="8" name="Footer Placeholder 5">
            <a:extLst>
              <a:ext uri="{FF2B5EF4-FFF2-40B4-BE49-F238E27FC236}">
                <a16:creationId xmlns:a16="http://schemas.microsoft.com/office/drawing/2014/main" id="{4073E59C-B0BC-4038-B9F6-3E826829CFD7}"/>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#4.1P Scenario discussions: Identify possible CBRN releases by asking the right questions</a:t>
            </a:r>
          </a:p>
        </p:txBody>
      </p:sp>
    </p:spTree>
    <p:extLst>
      <p:ext uri="{BB962C8B-B14F-4D97-AF65-F5344CB8AC3E}">
        <p14:creationId xmlns:p14="http://schemas.microsoft.com/office/powerpoint/2010/main" val="396464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5.1 Scenario 19</a:t>
            </a:r>
            <a:br>
              <a:rPr lang="en-US" dirty="0"/>
            </a:br>
            <a:r>
              <a:rPr lang="en-GB" dirty="0"/>
              <a:t>Outbreak at a celebration</a:t>
            </a:r>
            <a:endParaRPr lang="en-US" dirty="0"/>
          </a:p>
        </p:txBody>
      </p:sp>
      <p:sp>
        <p:nvSpPr>
          <p:cNvPr id="3" name="Slide Number Placeholder 2"/>
          <p:cNvSpPr>
            <a:spLocks noGrp="1"/>
          </p:cNvSpPr>
          <p:nvPr>
            <p:ph type="sldNum" sz="quarter" idx="4"/>
          </p:nvPr>
        </p:nvSpPr>
        <p:spPr/>
        <p:txBody>
          <a:bodyPr/>
          <a:lstStyle/>
          <a:p>
            <a:fld id="{A814E660-BF25-4843-B2A0-93C6E2B6253B}" type="slidenum">
              <a:rPr lang="aa-ET" smtClean="0"/>
              <a:pPr/>
              <a:t>7</a:t>
            </a:fld>
            <a:endParaRPr lang="aa-ET" dirty="0"/>
          </a:p>
        </p:txBody>
      </p:sp>
      <p:sp>
        <p:nvSpPr>
          <p:cNvPr id="6" name="Footer Placeholder 5">
            <a:extLst>
              <a:ext uri="{FF2B5EF4-FFF2-40B4-BE49-F238E27FC236}">
                <a16:creationId xmlns:a16="http://schemas.microsoft.com/office/drawing/2014/main" id="{15421BF7-6B42-4D8F-85D5-101A6994210C}"/>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5" y="1822478"/>
            <a:ext cx="9120062" cy="1471612"/>
          </a:xfrm>
        </p:spPr>
        <p:txBody>
          <a:bodyPr/>
          <a:lstStyle/>
          <a:p>
            <a:r>
              <a:rPr lang="en-US" dirty="0"/>
              <a:t>The scene</a:t>
            </a:r>
          </a:p>
        </p:txBody>
      </p:sp>
      <p:sp>
        <p:nvSpPr>
          <p:cNvPr id="6" name="Title 5"/>
          <p:cNvSpPr>
            <a:spLocks noGrp="1"/>
          </p:cNvSpPr>
          <p:nvPr>
            <p:ph type="title"/>
          </p:nvPr>
        </p:nvSpPr>
        <p:spPr/>
        <p:txBody>
          <a:bodyPr lIns="0" tIns="0" rIns="0" bIns="0">
            <a:noAutofit/>
          </a:bodyPr>
          <a:lstStyle/>
          <a:p>
            <a:r>
              <a:rPr lang="en-US" sz="3600" dirty="0"/>
              <a:t>5.1 Scenario 19 </a:t>
            </a:r>
            <a:r>
              <a:rPr lang="en-GB" sz="3600" dirty="0"/>
              <a:t>Outbreak at a celebration</a:t>
            </a:r>
            <a:endParaRPr lang="da-DK" sz="3600" dirty="0"/>
          </a:p>
        </p:txBody>
      </p:sp>
      <p:sp>
        <p:nvSpPr>
          <p:cNvPr id="9" name="Slide Number Placeholder 8"/>
          <p:cNvSpPr>
            <a:spLocks noGrp="1"/>
          </p:cNvSpPr>
          <p:nvPr>
            <p:ph type="sldNum" sz="quarter" idx="4"/>
          </p:nvPr>
        </p:nvSpPr>
        <p:spPr/>
        <p:txBody>
          <a:bodyPr/>
          <a:lstStyle/>
          <a:p>
            <a:fld id="{A814E660-BF25-4843-B2A0-93C6E2B6253B}" type="slidenum">
              <a:rPr lang="aa-ET" smtClean="0"/>
              <a:pPr/>
              <a:t>8</a:t>
            </a:fld>
            <a:endParaRPr lang="aa-ET"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2" descr="Wedding, Guinea, Conakry, Decoration, African">
            <a:extLst>
              <a:ext uri="{FF2B5EF4-FFF2-40B4-BE49-F238E27FC236}">
                <a16:creationId xmlns:a16="http://schemas.microsoft.com/office/drawing/2014/main" id="{737E89A2-3F51-4237-91DC-6BDBA93DA8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1397" y="3059788"/>
            <a:ext cx="4902297" cy="31303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African Food, Wedding, Love, Date, Restaurant, Marriage">
            <a:extLst>
              <a:ext uri="{FF2B5EF4-FFF2-40B4-BE49-F238E27FC236}">
                <a16:creationId xmlns:a16="http://schemas.microsoft.com/office/drawing/2014/main" id="{A104C102-CE1D-4E27-9815-DCDC387E66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7472" y="1356750"/>
            <a:ext cx="4902297" cy="3268198"/>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5">
            <a:extLst>
              <a:ext uri="{FF2B5EF4-FFF2-40B4-BE49-F238E27FC236}">
                <a16:creationId xmlns:a16="http://schemas.microsoft.com/office/drawing/2014/main" id="{6AC0F844-E267-49D5-85AC-CD9075E86D9B}"/>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9757149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2305176" y="564313"/>
            <a:ext cx="9120062" cy="1471612"/>
          </a:xfrm>
        </p:spPr>
        <p:txBody>
          <a:bodyPr/>
          <a:lstStyle/>
          <a:p>
            <a:r>
              <a:rPr lang="en-US" dirty="0"/>
              <a:t>Key facts</a:t>
            </a:r>
          </a:p>
        </p:txBody>
      </p:sp>
      <p:sp>
        <p:nvSpPr>
          <p:cNvPr id="6" name="Title 5"/>
          <p:cNvSpPr>
            <a:spLocks noGrp="1"/>
          </p:cNvSpPr>
          <p:nvPr>
            <p:ph type="title"/>
          </p:nvPr>
        </p:nvSpPr>
        <p:spPr>
          <a:xfrm>
            <a:off x="766763" y="229851"/>
            <a:ext cx="10658476" cy="884477"/>
          </a:xfrm>
        </p:spPr>
        <p:txBody>
          <a:bodyPr lIns="0" tIns="0" rIns="0" bIns="0">
            <a:noAutofit/>
          </a:bodyPr>
          <a:lstStyle/>
          <a:p>
            <a:r>
              <a:rPr lang="en-US" sz="3600" dirty="0"/>
              <a:t>5.1 Scenario 19 </a:t>
            </a:r>
            <a:r>
              <a:rPr lang="en-GB" sz="3600" dirty="0"/>
              <a:t>Outbreak at a celebration</a:t>
            </a:r>
            <a:endParaRPr lang="da-DK" sz="3600" dirty="0"/>
          </a:p>
        </p:txBody>
      </p:sp>
      <p:sp>
        <p:nvSpPr>
          <p:cNvPr id="7" name="Text Placeholder 6"/>
          <p:cNvSpPr>
            <a:spLocks noGrp="1"/>
          </p:cNvSpPr>
          <p:nvPr>
            <p:ph type="body" sz="quarter" idx="19"/>
          </p:nvPr>
        </p:nvSpPr>
        <p:spPr>
          <a:xfrm>
            <a:off x="766763" y="2035925"/>
            <a:ext cx="10658474" cy="4238266"/>
          </a:xfrm>
        </p:spPr>
        <p:txBody>
          <a:bodyPr>
            <a:normAutofit/>
          </a:bodyPr>
          <a:lstStyle/>
          <a:p>
            <a:r>
              <a:rPr lang="en-GB" sz="1800" dirty="0"/>
              <a:t>The local African community is holding a day of celebration following the wedding of two important members of the community with dozens of people participating. </a:t>
            </a:r>
          </a:p>
          <a:p>
            <a:r>
              <a:rPr lang="en-GB" sz="1800" dirty="0"/>
              <a:t>During the day, many traditional dish and drinks are served, and the celebrations go on until the late hours of the night. </a:t>
            </a:r>
          </a:p>
          <a:p>
            <a:r>
              <a:rPr lang="en-GB" sz="1800" dirty="0"/>
              <a:t>A few hours into the party, one participant starts feeling headache and nausea but relates it to the alcohol drank during the reception.</a:t>
            </a:r>
          </a:p>
          <a:p>
            <a:r>
              <a:rPr lang="en-GB" sz="1800" dirty="0"/>
              <a:t>During the following hour other participants feel ill with headache, nausea, dizziness and abdominal pain. Many of the people involved begin vomiting, experiencing diarrhoea, shortness of breath and rapid heart rates. </a:t>
            </a:r>
          </a:p>
          <a:p>
            <a:r>
              <a:rPr lang="en-GB" sz="1800" dirty="0"/>
              <a:t>Alerted by the large number of people showing symptoms, the owner of the venue where the wedding is being held calls the emergency services asking for medical assistance. </a:t>
            </a:r>
          </a:p>
          <a:p>
            <a:r>
              <a:rPr lang="en-US" sz="1800" dirty="0"/>
              <a:t>When the FRs arrived on the scene they found at least 30 people presenting symptoms. </a:t>
            </a:r>
          </a:p>
        </p:txBody>
      </p:sp>
      <p:sp>
        <p:nvSpPr>
          <p:cNvPr id="9" name="Slide Number Placeholder 8"/>
          <p:cNvSpPr>
            <a:spLocks noGrp="1"/>
          </p:cNvSpPr>
          <p:nvPr>
            <p:ph type="sldNum" sz="quarter" idx="4"/>
          </p:nvPr>
        </p:nvSpPr>
        <p:spPr/>
        <p:txBody>
          <a:bodyPr/>
          <a:lstStyle/>
          <a:p>
            <a:fld id="{A814E660-BF25-4843-B2A0-93C6E2B6253B}" type="slidenum">
              <a:rPr lang="aa-ET" smtClean="0"/>
              <a:pPr/>
              <a:t>9</a:t>
            </a:fld>
            <a:endParaRPr lang="aa-ET" dirty="0"/>
          </a:p>
        </p:txBody>
      </p:sp>
      <p:pic>
        <p:nvPicPr>
          <p:cNvPr id="10" name="Picture 9"/>
          <p:cNvPicPr>
            <a:picLocks noChangeAspect="1"/>
          </p:cNvPicPr>
          <p:nvPr/>
        </p:nvPicPr>
        <p:blipFill>
          <a:blip r:embed="rId3"/>
          <a:stretch>
            <a:fillRect/>
          </a:stretch>
        </p:blipFill>
        <p:spPr>
          <a:xfrm flipH="1">
            <a:off x="910590" y="643430"/>
            <a:ext cx="1182569" cy="1316497"/>
          </a:xfrm>
          <a:prstGeom prst="rect">
            <a:avLst/>
          </a:prstGeom>
        </p:spPr>
      </p:pic>
      <p:sp>
        <p:nvSpPr>
          <p:cNvPr id="8" name="Footer Placeholder 5">
            <a:extLst>
              <a:ext uri="{FF2B5EF4-FFF2-40B4-BE49-F238E27FC236}">
                <a16:creationId xmlns:a16="http://schemas.microsoft.com/office/drawing/2014/main" id="{85149CAA-F7D3-442E-9125-1318F3FFBD09}"/>
              </a:ext>
            </a:extLst>
          </p:cNvPr>
          <p:cNvSpPr txBox="1">
            <a:spLocks/>
          </p:cNvSpPr>
          <p:nvPr/>
        </p:nvSpPr>
        <p:spPr>
          <a:xfrm>
            <a:off x="434110" y="6475412"/>
            <a:ext cx="10775950" cy="147638"/>
          </a:xfrm>
          <a:prstGeom prst="rect">
            <a:avLst/>
          </a:prstGeom>
        </p:spPr>
        <p:txBody>
          <a:bodyPr lIns="0" tIns="0" rIns="0" bIns="0" anchor="ctr"/>
          <a:lstStyle>
            <a:defPPr>
              <a:defRPr lang="pl-PL"/>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#5.1 P Scenario discussions: Arrival on-site: security, isolation and registration of victims</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956CA55C041E9469925763F31B11A3D" ma:contentTypeVersion="1" ma:contentTypeDescription="Create a new document." ma:contentTypeScope="" ma:versionID="92af989f628d10ce198c0306dde8dcc2">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6115BD-B8E5-43B8-BE87-CD9F9669264D}">
  <ds:schemaRefs>
    <ds:schemaRef ds:uri="http://www.w3.org/XML/1998/namespace"/>
    <ds:schemaRef ds:uri="http://schemas.microsoft.com/office/2006/documentManagement/types"/>
    <ds:schemaRef ds:uri="http://schemas.microsoft.com/office/infopath/2007/PartnerControls"/>
    <ds:schemaRef ds:uri="http://purl.org/dc/elements/1.1/"/>
    <ds:schemaRef ds:uri="http://purl.org/dc/dcmitype/"/>
    <ds:schemaRef ds:uri="http://schemas.openxmlformats.org/package/2006/metadata/core-properties"/>
    <ds:schemaRef ds:uri="http://schemas.microsoft.com/office/2006/metadata/properties"/>
    <ds:schemaRef ds:uri="43d95f8d-e158-4ad4-850d-afacdd2d9ffb"/>
    <ds:schemaRef ds:uri="http://purl.org/dc/terms/"/>
  </ds:schemaRefs>
</ds:datastoreItem>
</file>

<file path=customXml/itemProps2.xml><?xml version="1.0" encoding="utf-8"?>
<ds:datastoreItem xmlns:ds="http://schemas.openxmlformats.org/officeDocument/2006/customXml" ds:itemID="{71890A9C-5141-46E3-8622-FB72B9FEC1BD}">
  <ds:schemaRefs>
    <ds:schemaRef ds:uri="http://schemas.microsoft.com/sharepoint/v3/contenttype/forms"/>
  </ds:schemaRefs>
</ds:datastoreItem>
</file>

<file path=customXml/itemProps3.xml><?xml version="1.0" encoding="utf-8"?>
<ds:datastoreItem xmlns:ds="http://schemas.openxmlformats.org/officeDocument/2006/customXml" ds:itemID="{5B1F05C8-E301-4FF8-B1A5-A68D91F872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13084</TotalTime>
  <Words>18617</Words>
  <Application>Microsoft Office PowerPoint</Application>
  <PresentationFormat>Widescreen</PresentationFormat>
  <Paragraphs>1427</Paragraphs>
  <Slides>43</Slides>
  <Notes>43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Calibri</vt:lpstr>
      <vt:lpstr>FranklinGotTExtCon</vt:lpstr>
      <vt:lpstr>Georgia</vt:lpstr>
      <vt:lpstr>Segoe UI</vt:lpstr>
      <vt:lpstr>Segoe UI Semibold</vt:lpstr>
      <vt:lpstr>Office Theme</vt:lpstr>
      <vt:lpstr>Scenario discussion  19. Outbreak at a celebration</vt:lpstr>
      <vt:lpstr>4.1 Scenario 19 Outbreak at a celebration</vt:lpstr>
      <vt:lpstr>4.1 Scenario 19 Outbreak at a celebration</vt:lpstr>
      <vt:lpstr>4.1 Scenario 19 Outbreak at a celebration</vt:lpstr>
      <vt:lpstr>4.1 Scenario 19 Outbreak at a celebration</vt:lpstr>
      <vt:lpstr>4.1 Scenario 19 Outbreak at a celebration</vt:lpstr>
      <vt:lpstr>5.1 Scenario 19 Outbreak at a celebration</vt:lpstr>
      <vt:lpstr>5.1 Scenario 19 Outbreak at a celebration</vt:lpstr>
      <vt:lpstr>5.1 Scenario 19 Outbreak at a celebration</vt:lpstr>
      <vt:lpstr>5.1 Scenario 19 Outbreak at a celebration</vt:lpstr>
      <vt:lpstr>5.1 Scenario 19 Outbreak at a celebration</vt:lpstr>
      <vt:lpstr>5.2 Scenario 19 Outbreak at a celebration</vt:lpstr>
      <vt:lpstr>5.2 Scenario 19 Outbreak at a celebration</vt:lpstr>
      <vt:lpstr>5.2 Scenario 19 Outbreak at a celebration</vt:lpstr>
      <vt:lpstr>5.2 Scenario 19 Outbreak at a celebration</vt:lpstr>
      <vt:lpstr>5.6 Scenario 19 Outbreak at a celebration</vt:lpstr>
      <vt:lpstr>5.6 Scenario 19 Outbreak at a celebration</vt:lpstr>
      <vt:lpstr>5.6 Scenario 19 Outbreak at a celebration</vt:lpstr>
      <vt:lpstr>5.6 Scenario 19 Outbreak at a celebration</vt:lpstr>
      <vt:lpstr>5.6 Scenario 19 Outbreak at a celebration</vt:lpstr>
      <vt:lpstr>5.6 Scenario 19 Outbreak at a celebration</vt:lpstr>
      <vt:lpstr>5.6 Scenario 19 Outbreak at a celebration</vt:lpstr>
      <vt:lpstr>6.1 Scenario 19  Outbreak at a celebration</vt:lpstr>
      <vt:lpstr>6.1 Scenario 19 Emergency call</vt:lpstr>
      <vt:lpstr>6.1 Scenario 19_a Emergency call</vt:lpstr>
      <vt:lpstr>6.1 Scenario 19_b Emergency call</vt:lpstr>
      <vt:lpstr>6.1 Scenario 19_c Emergency call</vt:lpstr>
      <vt:lpstr>6.3 Scenario 19 Outbreak at a celebration</vt:lpstr>
      <vt:lpstr>September 9, 2017 22:00</vt:lpstr>
      <vt:lpstr>Potential points for discussion</vt:lpstr>
      <vt:lpstr>September 9, 2017 23:30 – Arrival of first responders </vt:lpstr>
      <vt:lpstr>PowerPoint Presentation</vt:lpstr>
      <vt:lpstr>VICTIM NO 1</vt:lpstr>
      <vt:lpstr>VICTIM NO 2</vt:lpstr>
      <vt:lpstr>VICTIM NO 3</vt:lpstr>
      <vt:lpstr>VICTIM NO 4</vt:lpstr>
      <vt:lpstr>VICTIM NO 5</vt:lpstr>
      <vt:lpstr>VICTIM NO 6</vt:lpstr>
      <vt:lpstr>VICTIM NO 7</vt:lpstr>
      <vt:lpstr>VICTIM NO 8</vt:lpstr>
      <vt:lpstr>VICTIM NO 9</vt:lpstr>
      <vt:lpstr>VICTIM NO 10</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857</cp:revision>
  <cp:lastPrinted>2020-01-20T09:16:47Z</cp:lastPrinted>
  <dcterms:created xsi:type="dcterms:W3CDTF">2019-10-21T09:10:33Z</dcterms:created>
  <dcterms:modified xsi:type="dcterms:W3CDTF">2022-11-24T11:50:09Z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0x0101004956CA55C041E9469925763F31B11A3D</vt:lpwstr>
  </property>
</Properties>
</file>