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6"/>
  </p:notesMasterIdLst>
  <p:handoutMasterIdLst>
    <p:handoutMasterId r:id="rId37"/>
  </p:handoutMasterIdLst>
  <p:sldIdLst>
    <p:sldId id="256" r:id="rId5"/>
    <p:sldId id="385" r:id="rId6"/>
    <p:sldId id="386" r:id="rId7"/>
    <p:sldId id="387" r:id="rId8"/>
    <p:sldId id="388" r:id="rId9"/>
    <p:sldId id="389"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90" r:id="rId23"/>
    <p:sldId id="391" r:id="rId24"/>
    <p:sldId id="392" r:id="rId25"/>
    <p:sldId id="393" r:id="rId26"/>
    <p:sldId id="394" r:id="rId27"/>
    <p:sldId id="395" r:id="rId28"/>
    <p:sldId id="396" r:id="rId29"/>
    <p:sldId id="397" r:id="rId30"/>
    <p:sldId id="365" r:id="rId31"/>
    <p:sldId id="366" r:id="rId32"/>
    <p:sldId id="382" r:id="rId33"/>
    <p:sldId id="383" r:id="rId34"/>
    <p:sldId id="38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51116" autoAdjust="0"/>
  </p:normalViewPr>
  <p:slideViewPr>
    <p:cSldViewPr snapToGrid="0">
      <p:cViewPr varScale="1">
        <p:scale>
          <a:sx n="52" d="100"/>
          <a:sy n="52" d="100"/>
        </p:scale>
        <p:origin x="2148" y="72"/>
      </p:cViewPr>
      <p:guideLst/>
    </p:cSldViewPr>
  </p:slid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b="1" dirty="0">
                <a:solidFill>
                  <a:schemeClr val="tx1"/>
                </a:solidFill>
              </a:rPr>
              <a:t>Chemical incident in municipality building</a:t>
            </a:r>
            <a:endParaRPr lang="en-US" sz="800" b="0" dirty="0">
              <a:solidFill>
                <a:schemeClr val="tx1"/>
              </a:solidFill>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16 Powder letters in office building </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17 Chemical incident in municipality building</a:t>
            </a:r>
            <a:r>
              <a:rPr lang="en-US" sz="800" b="0" kern="1200" dirty="0">
                <a:solidFill>
                  <a:schemeClr val="tx1"/>
                </a:solidFill>
                <a:effectLst/>
                <a:latin typeface="+mn-lt"/>
                <a:ea typeface="+mn-ea"/>
                <a:cs typeface="+mn-cs"/>
              </a:rPr>
              <a:t>: </a:t>
            </a:r>
            <a:r>
              <a:rPr lang="en-US" sz="800" dirty="0"/>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17 Chemical incident in municipality building.</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disgruntled person is fed up with the lack of help he gets from the municipality for his house and family situation and decides to attack personnel in the municipality building. He uses a spraying system filled with a household chemical (ammonia) to attack personnel and visitors of the public service desk in the municipality building.  After spraying various people directly, or indirectly exposing them to the fumes, he flees the scene in south-easterly direction dropping the spraying device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Most of the persons present in the building will experience very mild effects from exposure to the vapours of the chemical agent but two persons have been directly hit with liquid and experience severe effects and are no longer mobile. Persons experience discomfort from the vapour, a fire alert and emergency exit alarms are triggered and start evacuating the building. The Emergency Response (ER) (of the municipality building itself) in the building is assisting with the evacuation of staff and visitors. The evacuated persons are collected at the west and south east collection points. ER is waiting for the first responders at the west collection point to provide instructions and assist where necessary.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Witnesses of the incident report an ammonia smell and can provide a description of the suspect.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victims show the following symptoms: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Mildly affected (6 persons outside) show symptoms of (mild) respiratory distress, irritation of the eyes, nose and throat. None of the victims has liquid ammonia on their clothing.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Severe affected (2 persons inside) show symptoms of (severe) respiratory distress, narrowing of the throat and swelling. The upper airway is obstructed resulting in low oxygen levels and loss of consciousness.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Multiple camera systems are monitoring the various areas inside the public desk of the municipality building and the various entrances to the building. The spraying system is laying on the floor near the south entrance of the public service desk.</a:t>
            </a:r>
          </a:p>
          <a:p>
            <a:pPr>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some victims are self referring to the GP office or EMS to allow trainees from these target audiences to identify forensic materials.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17 Chemical incident in municipality building: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Spraying device, municipality building, evacuated people from building</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https://www.pexels.com/photo/crop-person-spraying-liquid-from-bottle-outdoors-4127602/, Gustavo </a:t>
            </a:r>
            <a:r>
              <a:rPr lang="en-US" sz="800" b="0" kern="1200" dirty="0" err="1">
                <a:solidFill>
                  <a:schemeClr val="tx1"/>
                </a:solidFill>
                <a:effectLst/>
                <a:latin typeface="+mn-lt"/>
                <a:ea typeface="+mn-ea"/>
                <a:cs typeface="+mn-cs"/>
              </a:rPr>
              <a:t>Fring</a:t>
            </a:r>
            <a:r>
              <a:rPr lang="en-US" sz="800" b="0" kern="1200" dirty="0">
                <a:solidFill>
                  <a:schemeClr val="tx1"/>
                </a:solidFill>
                <a:effectLst/>
                <a:latin typeface="+mn-lt"/>
                <a:ea typeface="+mn-ea"/>
                <a:cs typeface="+mn-cs"/>
              </a:rPr>
              <a:t>,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r>
              <a:rPr lang="en-GB" sz="800" dirty="0">
                <a:solidFill>
                  <a:srgbClr val="000000"/>
                </a:solidFill>
                <a:effectLst/>
                <a:latin typeface="+mn-lt"/>
                <a:ea typeface="Calibri" panose="020F0502020204030204" pitchFamily="34" charset="0"/>
                <a:cs typeface="Times New Roman" panose="02020603050405020304" pitchFamily="18" charset="0"/>
              </a:rPr>
              <a:t>https://commons.wikimedia.org/wiki/File:Madibeng_Local_Municipality_Building_-_Brits_in_North_West.jpg, </a:t>
            </a:r>
            <a:r>
              <a:rPr lang="en-US" sz="800" dirty="0">
                <a:solidFill>
                  <a:srgbClr val="000000"/>
                </a:solidFill>
                <a:effectLst/>
                <a:latin typeface="+mn-lt"/>
                <a:ea typeface="Calibri" panose="020F0502020204030204" pitchFamily="34" charset="0"/>
                <a:cs typeface="Times New Roman" panose="02020603050405020304" pitchFamily="18" charset="0"/>
              </a:rPr>
              <a:t>Creative Commons Attribution-Share Alike 4.0 International</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https://home.cern/news/news/cern/fire-drill-two-cern-buildings, </a:t>
            </a:r>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17 Chemical incident in municipality building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evidence, and what they plan to protect it.</a:t>
            </a:r>
          </a:p>
          <a:p>
            <a:r>
              <a:rPr lang="en-GB" sz="800" b="0" kern="1200" baseline="0" dirty="0">
                <a:solidFill>
                  <a:schemeClr val="tx1"/>
                </a:solidFill>
                <a:effectLst/>
                <a:latin typeface="+mn-lt"/>
                <a:ea typeface="+mn-ea"/>
                <a:cs typeface="+mn-cs"/>
              </a:rPr>
              <a:t>e.g. :</a:t>
            </a:r>
          </a:p>
          <a:p>
            <a:r>
              <a:rPr lang="en-GB" sz="800" b="0" kern="1200" baseline="0" dirty="0">
                <a:solidFill>
                  <a:schemeClr val="tx1"/>
                </a:solidFill>
                <a:effectLst/>
                <a:latin typeface="+mn-lt"/>
                <a:ea typeface="+mn-ea"/>
                <a:cs typeface="+mn-cs"/>
              </a:rPr>
              <a:t>- Computer and mobile phones are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17 Chemical incident in municipality building</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r>
              <a:rPr lang="en-US" sz="800" baseline="0" dirty="0">
                <a:latin typeface="+mn-lt"/>
              </a:rPr>
              <a:t>…</a:t>
            </a:r>
          </a:p>
          <a:p>
            <a:endParaRPr lang="en-US" sz="800" dirty="0">
              <a:latin typeface="+mn-lt"/>
            </a:endParaRPr>
          </a:p>
          <a:p>
            <a:r>
              <a:rPr lang="en-GB" sz="800" b="1" dirty="0">
                <a:effectLst/>
                <a:latin typeface="+mn-lt"/>
                <a:ea typeface="Calibri" panose="020F0502020204030204" pitchFamily="34" charset="0"/>
                <a:cs typeface="Times New Roman" panose="02020603050405020304" pitchFamily="18" charset="0"/>
              </a:rPr>
              <a:t>Things to consider: </a:t>
            </a:r>
            <a:r>
              <a:rPr lang="en-GB" sz="800" dirty="0">
                <a:effectLst/>
                <a:latin typeface="+mn-lt"/>
                <a:ea typeface="Calibri" panose="020F0502020204030204" pitchFamily="34" charset="0"/>
                <a:cs typeface="Times New Roman" panose="02020603050405020304" pitchFamily="18" charset="0"/>
              </a:rPr>
              <a:t>A critical aspect in this scenario is to stress the fact that the perpetrator acted alone and fled the incident scene. If a perpetrator is still present in the building response will be postponed due to potential risks for the first responders and they will wait for dedicated police units to apprehend the suspect. </a:t>
            </a:r>
          </a:p>
          <a:p>
            <a:r>
              <a:rPr lang="en-GB" sz="800" dirty="0">
                <a:effectLst/>
                <a:latin typeface="+mn-lt"/>
                <a:cs typeface="Times New Roman" panose="02020603050405020304" pitchFamily="18" charset="0"/>
              </a:rPr>
              <a:t>The sprayer left behind by the perpetrator is likely considered to be evidence as well as the recordings of the various camera systems. The pursuit and apprehension of the suspect shall be given high priority. </a:t>
            </a:r>
          </a:p>
          <a:p>
            <a:pPr>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some victims are self referring to the GP office or EMS to allow trainees from these target audiences to identify forensic materials.  </a:t>
            </a:r>
            <a:endParaRPr lang="nl-NL" sz="800" dirty="0">
              <a:effectLst/>
              <a:latin typeface="+mn-l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disgruntled person is fed up with the lack of help he gets from the municipality for his house and family situation and decides to attack personnel in the municipality building. He uses a spraying system filled with a household chemical (ammonia) to attack personnel and visitors of the public service desk in the municipality building.  After spraying various people directly, or indirectly exposing them to the fumes, he flees the scene in south-easterly direction dropping the spraying device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Most of the persons present in the building will experience very mild effects from exposure to the vapours of the chemical agent but two persons have been directly hit with liquid and experience severe effects and are no longer mobile. Persons experience discomfort from the vapour, a fire alert and emergency exit alarms are triggered and start evacuating the building. The Emergency Response (ER) (of the municipality building itself) in the building is assisting with the evacuation of staff and visitors. The evacuated persons are collected at the west and south east collection points. ER is waiting for the first responders at the west collection point to provide instructions and assist where necessary.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Witnesses of the incident report an ammonia smell and can provide a description of the suspect.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victims show the following symptoms: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Mildly affected (6 persons outside) show symptoms of (mild) respiratory distress, irritation of the eyes, nose and throat. None of the victims has liquid ammonia on their clothing.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Severe affected (2 persons inside) show symptoms of (severe) respiratory distress, narrowing of the throat and swelling. The upper airway is obstructed resulting in low oxygen levels and loss of consciousness.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Multiple camera systems are monitoring the various areas inside the public desk of the municipality building and the various entrances to the building. The spraying system is laying on the floor near the south entrance of the public service desk.</a:t>
            </a:r>
          </a:p>
          <a:p>
            <a:pPr>
              <a:lnSpc>
                <a:spcPct val="107000"/>
              </a:lnSpc>
              <a:spcAft>
                <a:spcPts val="800"/>
              </a:spcAft>
            </a:pPr>
            <a:endParaRPr lang="en-GB" sz="800" b="1"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some victims are self referring to the GP office or EMS to allow trainees from these target audiences to perform a risk assessment and triage.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Spraying device, municipality building, evacuated people from building</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https://www.pexels.com/photo/crop-person-spraying-liquid-from-bottle-outdoors-4127602/, Gustavo </a:t>
            </a:r>
            <a:r>
              <a:rPr lang="en-US" sz="800" b="0" kern="1200" dirty="0" err="1">
                <a:solidFill>
                  <a:schemeClr val="tx1"/>
                </a:solidFill>
                <a:effectLst/>
                <a:latin typeface="+mn-lt"/>
                <a:ea typeface="+mn-ea"/>
                <a:cs typeface="+mn-cs"/>
              </a:rPr>
              <a:t>Fring</a:t>
            </a:r>
            <a:r>
              <a:rPr lang="en-US" sz="800" b="0" kern="1200" dirty="0">
                <a:solidFill>
                  <a:schemeClr val="tx1"/>
                </a:solidFill>
                <a:effectLst/>
                <a:latin typeface="+mn-lt"/>
                <a:ea typeface="+mn-ea"/>
                <a:cs typeface="+mn-cs"/>
              </a:rPr>
              <a:t>,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r>
              <a:rPr lang="en-GB" sz="800" dirty="0">
                <a:solidFill>
                  <a:srgbClr val="000000"/>
                </a:solidFill>
                <a:effectLst/>
                <a:latin typeface="+mn-lt"/>
                <a:ea typeface="Calibri" panose="020F0502020204030204" pitchFamily="34" charset="0"/>
                <a:cs typeface="Times New Roman" panose="02020603050405020304" pitchFamily="18" charset="0"/>
              </a:rPr>
              <a:t>https://commons.wikimedia.org/wiki/File:Madibeng_Local_Municipality_Building_-_Brits_in_North_West.jpg, </a:t>
            </a:r>
            <a:r>
              <a:rPr lang="en-US" sz="800" dirty="0">
                <a:solidFill>
                  <a:srgbClr val="000000"/>
                </a:solidFill>
                <a:effectLst/>
                <a:latin typeface="+mn-lt"/>
                <a:ea typeface="Calibri" panose="020F0502020204030204" pitchFamily="34" charset="0"/>
                <a:cs typeface="Times New Roman" panose="02020603050405020304" pitchFamily="18" charset="0"/>
              </a:rPr>
              <a:t>Creative Commons Attribution-Share Alike 4.0 International</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https://home.cern/news/news/cern/fire-drill-two-cern-buildings, </a:t>
            </a:r>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17 Chemical incident in municipality building</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endParaRPr lang="en-US" sz="800" kern="1200" noProof="0" dirty="0">
              <a:solidFill>
                <a:schemeClr val="tx1"/>
              </a:solidFill>
              <a:effectLst/>
              <a:latin typeface="+mn-lt"/>
              <a:ea typeface="+mn-ea"/>
              <a:cs typeface="+mn-cs"/>
            </a:endParaRPr>
          </a:p>
          <a:p>
            <a:r>
              <a:rPr lang="en-GB" sz="800" b="1" dirty="0">
                <a:effectLst/>
                <a:latin typeface="+mn-lt"/>
                <a:ea typeface="Calibri" panose="020F0502020204030204" pitchFamily="34" charset="0"/>
                <a:cs typeface="Times New Roman" panose="02020603050405020304" pitchFamily="18" charset="0"/>
              </a:rPr>
              <a:t>Things to consider: </a:t>
            </a:r>
            <a:r>
              <a:rPr lang="en-GB" sz="800" dirty="0">
                <a:effectLst/>
                <a:latin typeface="+mn-lt"/>
                <a:ea typeface="Calibri" panose="020F0502020204030204" pitchFamily="34" charset="0"/>
                <a:cs typeface="Times New Roman" panose="02020603050405020304" pitchFamily="18" charset="0"/>
              </a:rPr>
              <a:t>A critical aspect in this scenario is to stress the fact that the perpetrator acted alone and fled the incident scene. If a perpetrator is still present in the building response will be postponed due to potential risks for the first responders and they will wait for dedicated police units to apprehend the suspect. Due to the size of the rooms in the building exposure risks to the first responders is likely limited, nonetheless respiratory protection will be required until aeration of the building has been performed and any liquid spill is contained. Exposure of first responders from the evacuated persons outside is unlikely as none are exposed to the liquid directly. Decontamination of evacuated persons is likely not necessary.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some victims are self referring to the GP office or EMS to allow trainees from these target audiences to perform a risk assessment and triage.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17 Chemical incident in municipality building</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65030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disgruntled person is fed up with the lack of help he gets from the municipality for his house and family situation and decides to attack personnel in the municipality building. He uses a spraying system filled with a household chemical (ammonia) to attack personnel and visitors of the public service desk in the municipality building.  After spraying various people directly, or indirectly exposing them to the fumes, he flees the scene in south-easterly direction dropping the spraying device near the south entrance of the public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Most of the persons present in the building will experience very mild effects from exposure to the vapours of the chemical agent but two persons have been directly hit with liquid and experience severe effects and are no longer mobile. Persons experience discomfort from the vapour, a fire alert and emergency exit alarms are triggered and start evacuating the building. The Emergency Response (ER) in the building (of the municipality building itself) is assisting with the evacuation of staff and visitors. The evacuated persons are collected at the west and south east collection points. ER is waiting for the first responders at the west collection point to provide instructions and assist where necessary.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Witnesses of the incident report an ammonia smell and can provide a description of the suspect.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victims show the following symptoms: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Mildly affected (6 persons outside) show symptoms of (mild) respiratory distress, irritation of the eyes, nose and throat. None of the victims has liquid ammonia on their clothing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Severe affected (2 persons inside) show symptoms of (severe) respiratory distress, narrowing of the throat and swelling. The upper airway is obstructed resulting in low oxygen levels and loss of consciousness.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Multiple camera systems are monitoring the various areas inside the public service desk of the municipality building and the various entrances to the building. The spraying system is laying on the floor near the south entrance of the public desk </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17 Chemical incident in municipality building</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072368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17 Chemical incident in municipality building</a:t>
            </a:r>
            <a:r>
              <a:rPr lang="en-US" sz="800" b="0" kern="1200" dirty="0">
                <a:solidFill>
                  <a:schemeClr val="tx1"/>
                </a:solidFill>
                <a:effectLst/>
                <a:latin typeface="+mn-lt"/>
                <a:ea typeface="+mn-ea"/>
                <a:cs typeface="+mn-cs"/>
              </a:rPr>
              <a:t>: 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 </a:t>
            </a:r>
            <a:r>
              <a:rPr lang="en-US" sz="800" kern="1200" dirty="0">
                <a:solidFill>
                  <a:schemeClr val="tx1"/>
                </a:solidFill>
                <a:effectLst/>
                <a:latin typeface="+mn-lt"/>
                <a:ea typeface="+mn-ea"/>
                <a:cs typeface="+mn-cs"/>
              </a:rPr>
              <a:t>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284221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17 Chemical incident in municipality building</a:t>
            </a:r>
            <a:r>
              <a:rPr lang="en-US" sz="800" b="0" kern="1200" dirty="0">
                <a:solidFill>
                  <a:schemeClr val="tx1"/>
                </a:solidFill>
                <a:effectLst/>
                <a:latin typeface="+mn-lt"/>
                <a:ea typeface="+mn-ea"/>
                <a:cs typeface="+mn-cs"/>
              </a:rPr>
              <a:t>: Casualty #4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6220364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17 Chemical incident in municipality building</a:t>
            </a:r>
            <a:r>
              <a:rPr lang="en-US" sz="800" b="0" kern="1200" dirty="0">
                <a:solidFill>
                  <a:schemeClr val="tx1"/>
                </a:solidFill>
                <a:effectLst/>
                <a:latin typeface="+mn-lt"/>
                <a:ea typeface="+mn-ea"/>
                <a:cs typeface="+mn-cs"/>
              </a:rPr>
              <a:t>: Casualty #5</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Immediate comes forth from the fact that this man is already using oxygen.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6214800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17 Chemical incident in municipality building</a:t>
            </a:r>
            <a:r>
              <a:rPr lang="en-US" sz="800" b="0" kern="1200" dirty="0">
                <a:solidFill>
                  <a:schemeClr val="tx1"/>
                </a:solidFill>
                <a:effectLst/>
                <a:latin typeface="+mn-lt"/>
                <a:ea typeface="+mn-ea"/>
                <a:cs typeface="+mn-cs"/>
              </a:rPr>
              <a:t>: Casualty #6</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Immediate comes forth from the fact that the woman is 6 months pregnant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4627547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17 Chemical incident in municipality building</a:t>
            </a:r>
            <a:r>
              <a:rPr lang="en-US" sz="800" b="0" kern="1200" dirty="0">
                <a:solidFill>
                  <a:schemeClr val="tx1"/>
                </a:solidFill>
                <a:effectLst/>
                <a:latin typeface="+mn-lt"/>
                <a:ea typeface="+mn-ea"/>
                <a:cs typeface="+mn-cs"/>
              </a:rPr>
              <a:t>: Casualty #7</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9761024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17 Chemical incident in municipality building</a:t>
            </a:r>
            <a:r>
              <a:rPr lang="en-US" sz="800" b="0" kern="1200" dirty="0">
                <a:solidFill>
                  <a:schemeClr val="tx1"/>
                </a:solidFill>
                <a:effectLst/>
                <a:latin typeface="+mn-lt"/>
                <a:ea typeface="+mn-ea"/>
                <a:cs typeface="+mn-cs"/>
              </a:rPr>
              <a:t>: Casualty #8</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1357756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6.1 Scenario 17 Chemical incident in municipality</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17 Chemical incident in municipality building: The </a:t>
            </a:r>
            <a:r>
              <a:rPr lang="en-US" sz="800" b="0" kern="1200" dirty="0">
                <a:solidFill>
                  <a:schemeClr val="tx1"/>
                </a:solidFill>
                <a:effectLst/>
                <a:latin typeface="+mn-lt"/>
                <a:ea typeface="+mn-ea"/>
                <a:cs typeface="+mn-cs"/>
              </a:rPr>
              <a:t>Emergency call</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6.1_1_a and 6.1_1_b (Training Option 1) or can be used when playing as the one who performs the emergency call (Training Option 2).</a:t>
            </a:r>
          </a:p>
          <a:p>
            <a:pPr>
              <a:lnSpc>
                <a:spcPct val="107000"/>
              </a:lnSpc>
              <a:spcAft>
                <a:spcPts val="800"/>
              </a:spcAft>
            </a:pPr>
            <a:endParaRPr lang="en-GB" sz="800" b="1"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disgruntled person is fed up with the lack of help he gets from the municipality for his house and family situation and decides to attack personnel in the municipality building. He uses a spraying system filled with a household chemical (ammonia) to attack personnel and visitors of the public service desk in the municipality building.  After spraying various people directly, or indirectly exposing them to the fumes, he flees the scene in south-easterly direction dropping the spraying device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Most of the persons present in the building will experience very mild effects from exposure to the vapours of the chemical agent but two persons have been directly hit with liquid and experience severe effects and are no longer mobile. Persons experience discomfort from the vapour, a fire alert and emergency exit alarms are triggered and start evacuating the building. The Emergency Response (ER) (of the municipality building itself) in the building is assisting with the evacuation of staff and visitors. The evacuated persons are collected at the west and south east collection points. ER is waiting for the first responders at the west collection point to provide instructions and assist where necessary.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Witnesses of the incident report an ammonia smell and can provide a description of the suspect.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victims show the following symptoms: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Mildly affected (6 persons outside) show symptoms of (mild) respiratory distress, irritation of the eyes, nose and throat. None of the victims has liquid ammonia on their clothing.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Severe affected (2 persons inside) show symptoms of (severe) respiratory distress, narrowing of the throat and swelling. The upper airway is obstructed resulting in low oxygen levels and loss of consciousness.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Multiple camera systems are monitoring the various areas inside the public desk of the municipality building and the various entrances to the building. The spraying system is laying on the floor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disgruntled person is fed up with the lack of help he gets from the municipality for his house and family situation and decides to attack personnel in the municipality building. He uses a spraying system filled with a household chemical (ammonia) to attack personnel and visitors of the public service desk in the municipality building.  After spraying various people directly, or indirectly exposing them to the fumes, he flees the scene in south-easterly direction dropping the spraying device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Most of the persons present in the building will experience very mild effects from exposure to the vapours of the chemical agent but two persons have been directly hit with liquid and experience severe effects and are no longer mobile. Persons experience discomfort from the vapour, a fire alert and emergency exit alarms are triggered and start evacuating the building. The Emergency Response (ER) (of the municipality building itself) in the building is assisting with the evacuation of staff and visitors. The evacuated persons are collected at the west and south east collection points. ER is waiting for the first responders at the west collection point to provide instructions and assist where necessary.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Witnesses of the incident report an ammonia smell and can provide a description of the suspect.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victims show the following symptoms: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Mildly affected (6 persons outside) show symptoms of (mild) respiratory distress, irritation of the eyes, nose and throat. None of the victims has liquid ammonia on their clothing.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Severe affected (2 persons inside) show symptoms of (severe) respiratory distress, narrowing of the throat and swelling. The upper airway is obstructed resulting in low oxygen levels and loss of consciousness.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Multiple camera systems are monitoring the various areas inside the public desk of the municipality building and the various entrances to the building. The spraying system is laying on the floor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marL="0" algn="l" rtl="0" eaLnBrk="1" fontAlgn="t" latinLnBrk="0" hangingPunct="1">
              <a:spcBef>
                <a:spcPts val="0"/>
              </a:spcBef>
              <a:spcAft>
                <a:spcPts val="0"/>
              </a:spcAft>
            </a:pPr>
            <a:r>
              <a:rPr lang="en-GB" sz="800" b="0" i="0" u="none" strike="noStrike" kern="1200" dirty="0">
                <a:solidFill>
                  <a:srgbClr val="FFFFFF"/>
                </a:solidFill>
                <a:effectLst/>
                <a:latin typeface="+mn-lt"/>
              </a:rPr>
              <a:t>  DO: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A confused person that has sprayed a chemical substance at the public desk </a:t>
            </a:r>
            <a:endParaRPr lang="en-GB" sz="800" b="0" i="0" u="none" strike="noStrike" dirty="0">
              <a:effectLst/>
              <a:latin typeface="+mn-lt"/>
            </a:endParaRPr>
          </a:p>
          <a:p>
            <a:pPr marL="0" algn="l" rtl="0" eaLnBrk="1" fontAlgn="t" latinLnBrk="0" hangingPunct="1">
              <a:spcBef>
                <a:spcPts val="0"/>
              </a:spcBef>
              <a:spcAft>
                <a:spcPts val="0"/>
              </a:spcAft>
            </a:pPr>
            <a:r>
              <a:rPr lang="en-GB" sz="800" b="0" i="0" u="none" strike="noStrike" kern="1200" baseline="0" dirty="0">
                <a:solidFill>
                  <a:srgbClr val="000000"/>
                </a:solidFill>
                <a:effectLst/>
                <a:latin typeface="+mn-lt"/>
              </a:rPr>
              <a:t>  DO:</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The incident occurred at the public desk of the municipality building in </a:t>
            </a:r>
            <a:r>
              <a:rPr lang="en-US" sz="800" b="0" i="1" u="none" strike="noStrike" kern="1200" dirty="0" err="1">
                <a:solidFill>
                  <a:srgbClr val="000000"/>
                </a:solidFill>
                <a:effectLst/>
                <a:latin typeface="+mn-lt"/>
              </a:rPr>
              <a:t>Maintown</a:t>
            </a:r>
            <a:r>
              <a:rPr lang="en-US" sz="800" b="0" i="1" u="none" strike="noStrike" kern="1200" dirty="0">
                <a:solidFill>
                  <a:srgbClr val="000000"/>
                </a:solidFill>
                <a:effectLst/>
                <a:latin typeface="+mn-lt"/>
              </a:rPr>
              <a:t>. </a:t>
            </a:r>
            <a:endParaRPr lang="en-GB" sz="800" b="0" i="0" u="none" strike="noStrike" dirty="0">
              <a:effectLst/>
              <a:latin typeface="+mn-lt"/>
            </a:endParaRPr>
          </a:p>
          <a:p>
            <a:pPr marL="0" algn="l" rtl="0" eaLnBrk="1" fontAlgn="t" latinLnBrk="0" hangingPunct="1">
              <a:spcBef>
                <a:spcPts val="0"/>
              </a:spcBef>
              <a:spcAft>
                <a:spcPts val="0"/>
              </a:spcAft>
            </a:pPr>
            <a:r>
              <a:rPr lang="en-GB" sz="800" b="0" i="0" u="none" strike="noStrike" kern="1200" baseline="0" dirty="0">
                <a:solidFill>
                  <a:srgbClr val="000000"/>
                </a:solidFill>
                <a:effectLst/>
                <a:latin typeface="+mn-lt"/>
              </a:rPr>
              <a:t>  DO:</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The caller states that an incident where multiple persons were attacked with a liquid substance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0" u="none" strike="noStrike" kern="1200" baseline="0" dirty="0">
                <a:solidFill>
                  <a:srgbClr val="000000"/>
                </a:solidFill>
                <a:effectLst/>
                <a:latin typeface="+mn-lt"/>
              </a:rPr>
              <a:t>DO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Multiple persons have been affected and most brought themselves to safety, but there is at least one person still inside </a:t>
            </a:r>
            <a:endParaRPr lang="en-GB" sz="800" b="0" i="0" u="none" strike="noStrike" dirty="0">
              <a:effectLst/>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Spraying device, municipality building, evacuated people from building</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https://www.pexels.com/photo/crop-person-spraying-liquid-from-bottle-outdoors-4127602/, Gustavo </a:t>
            </a:r>
            <a:r>
              <a:rPr lang="en-US" sz="800" b="0" kern="1200" dirty="0" err="1">
                <a:solidFill>
                  <a:schemeClr val="tx1"/>
                </a:solidFill>
                <a:effectLst/>
                <a:latin typeface="+mn-lt"/>
                <a:ea typeface="+mn-ea"/>
                <a:cs typeface="+mn-cs"/>
              </a:rPr>
              <a:t>Fring</a:t>
            </a:r>
            <a:r>
              <a:rPr lang="en-US" sz="800" b="0" kern="1200" dirty="0">
                <a:solidFill>
                  <a:schemeClr val="tx1"/>
                </a:solidFill>
                <a:effectLst/>
                <a:latin typeface="+mn-lt"/>
                <a:ea typeface="+mn-ea"/>
                <a:cs typeface="+mn-cs"/>
              </a:rPr>
              <a:t>,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r>
              <a:rPr lang="en-GB" sz="800" dirty="0">
                <a:solidFill>
                  <a:srgbClr val="000000"/>
                </a:solidFill>
                <a:effectLst/>
                <a:latin typeface="+mn-lt"/>
                <a:ea typeface="Calibri" panose="020F0502020204030204" pitchFamily="34" charset="0"/>
                <a:cs typeface="Times New Roman" panose="02020603050405020304" pitchFamily="18" charset="0"/>
              </a:rPr>
              <a:t>https://commons.wikimedia.org/wiki/File:Madibeng_Local_Municipality_Building_-_Brits_in_North_West.jpg, </a:t>
            </a:r>
            <a:r>
              <a:rPr lang="en-US" sz="800" dirty="0">
                <a:solidFill>
                  <a:srgbClr val="000000"/>
                </a:solidFill>
                <a:effectLst/>
                <a:latin typeface="+mn-lt"/>
                <a:ea typeface="Calibri" panose="020F0502020204030204" pitchFamily="34" charset="0"/>
                <a:cs typeface="Times New Roman" panose="02020603050405020304" pitchFamily="18" charset="0"/>
              </a:rPr>
              <a:t>Creative Commons Attribution-Share Alike 4.0 International</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https://home.cern/news/news/cern/fire-drill-two-cern-buildings, </a:t>
            </a:r>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disgruntled person is fed up with the lack of help he gets from the municipality for his house and family situation and decides to attack personnel in the municipality building. He uses a spraying system filled with a household chemical (ammonia) to attack personnel and visitors of the public service desk in the municipality building.  After spraying various people directly, or indirectly exposing them to the fumes, he flees the scene in south-easterly direction dropping the spraying device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Most of the persons present in the building will experience very mild effects from exposure to the vapours of the chemical agent but two persons have been directly hit with liquid and experience severe effects and are no longer mobile. Persons experience discomfort from the vapour, a fire alert and emergency exit alarms are triggered and start evacuating the building. The Emergency Response (ER) (of the municipality building itself) in the building is assisting with the evacuation of staff and visitors. The evacuated persons are collected at the west and south east collection points. ER is waiting for the first responders at the west collection point to provide instructions and assist where necessary.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Witnesses of the incident report an ammonia smell and can provide a description of the suspect.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victims show the following symptoms: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Mildly affected (6 persons outside) show symptoms of (mild) respiratory distress, irritation of the eyes, nose and throat. None of the victims has liquid ammonia on their clothing.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Severe affected (2 persons inside) show symptoms of (severe) respiratory distress, narrowing of the throat and swelling. The upper airway is obstructed resulting in low oxygen levels and loss of consciousness.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Multiple camera systems are monitoring the various areas inside the public desk of the municipality building and the various entrances to the building. The spraying system is laying on the floor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disgruntled person is fed up with the lack of help he gets from the municipality for his house and family situation and decides to attack personnel in the municipality building. He uses a spraying system filled with a household chemical (ammonia) to attack personnel and visitors of the public service desk in the municipality building.  After spraying various people directly, or indirectly exposing them to the fumes, he flees the scene in south-easterly direction dropping the spraying device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Most of the persons present in the building will experience very mild effects from exposure to the vapours of the chemical agent but two persons have been directly hit with liquid and experience severe effects and are no longer mobile. Persons experience discomfort from the vapour, a fire alert and emergency exit alarms are triggered and start evacuating the building. The Emergency Response (ER) (of the municipality building itself) in the building is assisting with the evacuation of staff and visitors. The evacuated persons are collected at the west and south east collection points. ER is waiting for the first responders at the west collection point to provide instructions and assist where necessary.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Witnesses of the incident report an ammonia smell and can provide a description of the suspect.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victims show the following symptoms: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Mildly affected (6 persons outside) show symptoms of (mild) respiratory distress, irritation of the eyes, nose and throat. None of the victims has liquid ammonia on their clothing.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Severe affected (2 persons inside) show symptoms of (severe) respiratory distress, narrowing of the throat and swelling. The upper airway is obstructed resulting in low oxygen levels and loss of consciousness.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Multiple camera systems are monitoring the various areas inside the public desk of the municipality building and the various entrances to the building. The spraying system is laying on the floor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dirty="0">
                <a:latin typeface="+mn-lt"/>
              </a:rPr>
              <a:t>5.1 Scenario 17 Chemical incident in municipality building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a:lnSpc>
                <a:spcPct val="107000"/>
              </a:lnSpc>
              <a:spcAft>
                <a:spcPts val="800"/>
              </a:spcAft>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r>
              <a:rPr lang="en-US" sz="800" dirty="0">
                <a:solidFill>
                  <a:srgbClr val="000000"/>
                </a:solidFill>
                <a:effectLst/>
                <a:latin typeface="+mn-lt"/>
                <a:ea typeface="Calibri" panose="020F0502020204030204" pitchFamily="34" charset="0"/>
                <a:cs typeface="Times New Roman" panose="02020603050405020304" pitchFamily="18" charset="0"/>
              </a:rPr>
              <a:t> </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disgruntled person is fed up with the lack of help he gets from the municipality for his house and family situation and decides to attack personnel in the municipality building. He uses a spraying system filled with a household chemical (ammonia) to attack personnel and visitors of the public service desk in the municipality building.  After spraying various people directly, or indirectly exposing them to the fumes, he flees the scene in south-easterly direction dropping the spraying device near the south entrance of the public service desk.</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Most of the persons present in the building will experience very mild effects from exposure to the vapours of the chemical agent but two persons have been directly hit with liquid and experience severe effects and are no longer mobile. Persons experience discomfort from the vapour, a fire alert and emergency exit alarms are triggered and start evacuating the building. The Emergency Response (ER) in the building (of the municipality building itself) is assisting with the evacuation of staff and visitors. The evacuated persons are collected at the west and south east collection points. ER is waiting for the first responders at the west collection point to provide instructions and assist where necessary.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Witnesses of the incident report an ammonia smell and can provide a description of the suspect.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victims show the following symptoms: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Mildly affected (6 persons outside) show symptoms of (mild) respiratory distress, irritation of the eyes, nose and throat. None of the victims has liquid ammonia on their clothing.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Severe affected (2 persons inside) show symptoms of (severe) respiratory distress, narrowing of the throat and swelling. The upper airway is obstructed resulting in low oxygen levels and loss of consciousness.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Multiple camera systems are monitoring the various areas inside the public desk of the municipality building and the various entrances to the building. The spraying system is laying on the floor near the south entrance of the public desk. </a:t>
            </a:r>
          </a:p>
          <a:p>
            <a:pPr>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some victims are self referring to the GP office or EMS to allow trainees from these target audiences to perform a risk assessment and triage.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17 Chemical incident in municipality building: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Spraying device, municipality building, evacuated people from building</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https://www.pexels.com/photo/crop-person-spraying-liquid-from-bottle-outdoors-4127602/, Gustavo </a:t>
            </a:r>
            <a:r>
              <a:rPr lang="en-US" sz="800" b="0" kern="1200" dirty="0" err="1">
                <a:solidFill>
                  <a:schemeClr val="tx1"/>
                </a:solidFill>
                <a:effectLst/>
                <a:latin typeface="+mn-lt"/>
                <a:ea typeface="+mn-ea"/>
                <a:cs typeface="+mn-cs"/>
              </a:rPr>
              <a:t>Fring</a:t>
            </a:r>
            <a:r>
              <a:rPr lang="en-US" sz="800" b="0" kern="1200" dirty="0">
                <a:solidFill>
                  <a:schemeClr val="tx1"/>
                </a:solidFill>
                <a:effectLst/>
                <a:latin typeface="+mn-lt"/>
                <a:ea typeface="+mn-ea"/>
                <a:cs typeface="+mn-cs"/>
              </a:rPr>
              <a:t>,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r>
              <a:rPr lang="en-GB" sz="800" dirty="0">
                <a:solidFill>
                  <a:srgbClr val="000000"/>
                </a:solidFill>
                <a:effectLst/>
                <a:latin typeface="+mn-lt"/>
                <a:ea typeface="Calibri" panose="020F0502020204030204" pitchFamily="34" charset="0"/>
                <a:cs typeface="Times New Roman" panose="02020603050405020304" pitchFamily="18" charset="0"/>
              </a:rPr>
              <a:t>https://commons.wikimedia.org/wiki/File:Madibeng_Local_Municipality_Building_-_Brits_in_North_West.jpg, </a:t>
            </a:r>
            <a:r>
              <a:rPr lang="en-US" sz="800" dirty="0">
                <a:solidFill>
                  <a:srgbClr val="000000"/>
                </a:solidFill>
                <a:effectLst/>
                <a:latin typeface="+mn-lt"/>
                <a:ea typeface="Calibri" panose="020F0502020204030204" pitchFamily="34" charset="0"/>
                <a:cs typeface="Times New Roman" panose="02020603050405020304" pitchFamily="18" charset="0"/>
              </a:rPr>
              <a:t>Creative Commons Attribution-Share Alike 4.0 International</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https://home.cern/news/news/cern/fire-drill-two-cern-buildings, </a:t>
            </a:r>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17. Chemical incident in municipality building</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17 Chemical incident in municipality building</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p>
          <a:p>
            <a:endParaRPr lang="en-US" sz="800" b="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effectLst/>
                <a:latin typeface="+mn-lt"/>
                <a:ea typeface="Calibri" panose="020F0502020204030204" pitchFamily="34" charset="0"/>
                <a:cs typeface="Times New Roman" panose="02020603050405020304" pitchFamily="18" charset="0"/>
              </a:rPr>
              <a:t>Things to consider: </a:t>
            </a:r>
            <a:r>
              <a:rPr lang="en-GB" sz="800" dirty="0">
                <a:effectLst/>
                <a:latin typeface="+mn-lt"/>
                <a:ea typeface="Calibri" panose="020F0502020204030204" pitchFamily="34" charset="0"/>
                <a:cs typeface="Times New Roman" panose="02020603050405020304" pitchFamily="18" charset="0"/>
              </a:rPr>
              <a:t>A critical aspect in this scenario is to stress the fact that the perpetrator acted alone and fled the incident scene. If a perpetrator is still present in the building response will be postponed due to potential risks for the first responders and they will wait for dedicated police units to apprehend the suspect. Due to the size of the rooms in the building exposure risks to the first responders is likely limited, nonetheless respiratory protection will be required until aeration of the building has been performed and any liquid spill is contained. Exposure of first responders from the evacuated persons outside is unlikely as none are exposed to the liquid directly. Decontamination of evacuated persons is likely not necessary.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some victims are self referring to the GP office or EMS to allow trainees from these target audiences to perform a risk assessment and triage.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incident in hospital in the Netherlands and pepper spray attack in the US  </a:t>
            </a:r>
          </a:p>
          <a:p>
            <a:r>
              <a:rPr lang="en-US" sz="800" b="0" kern="1200" dirty="0">
                <a:solidFill>
                  <a:schemeClr val="tx1"/>
                </a:solidFill>
                <a:effectLst/>
                <a:latin typeface="+mn-lt"/>
                <a:ea typeface="+mn-ea"/>
                <a:cs typeface="+mn-cs"/>
              </a:rPr>
              <a:t>https://www.rtlnieuws.nl/node/39986 (in Dutch)</a:t>
            </a:r>
          </a:p>
          <a:p>
            <a:r>
              <a:rPr lang="en-US" sz="800" b="0" kern="1200" dirty="0">
                <a:solidFill>
                  <a:schemeClr val="tx1"/>
                </a:solidFill>
                <a:effectLst/>
                <a:latin typeface="+mn-lt"/>
                <a:ea typeface="+mn-ea"/>
                <a:cs typeface="+mn-cs"/>
              </a:rPr>
              <a:t>https://www.dailymail.co.uk/news/article-8862935/Chemical-attack-leaves-15-people-battling-breath-man-walks-shops-restaurants.html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17 . Chemical incident in municipality building</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17 </a:t>
            </a:r>
            <a:r>
              <a:rPr lang="en-US" sz="4400" dirty="0"/>
              <a:t>Chemical incident in municipality building</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1449875227"/>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DB055C5F-527B-4B80-A68C-2DCC221AC39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16 </a:t>
            </a:r>
            <a:r>
              <a:rPr lang="en-US" sz="4400" dirty="0"/>
              <a:t>Powder letters in office building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27486012"/>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E93DE996-5F30-4028-916B-9ED8DD0C073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2254251"/>
            <a:ext cx="9944100" cy="2352674"/>
          </a:xfrm>
        </p:spPr>
        <p:txBody>
          <a:bodyPr>
            <a:normAutofit/>
          </a:bodyPr>
          <a:lstStyle/>
          <a:p>
            <a:r>
              <a:rPr lang="en-US" dirty="0"/>
              <a:t>5.2 Scenario 17</a:t>
            </a:r>
            <a:br>
              <a:rPr lang="en-US" dirty="0"/>
            </a:br>
            <a:r>
              <a:rPr lang="en-US" sz="4400" dirty="0"/>
              <a:t>Chemical incident in municipality building</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AAD944B1-F83B-47DC-94D3-04EBD8B1D3D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5.2 Scenario 17 </a:t>
            </a:r>
            <a:r>
              <a:rPr lang="en-US" sz="4400" dirty="0"/>
              <a:t>Chemical incident in municipality building</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12">
            <a:extLst>
              <a:ext uri="{FF2B5EF4-FFF2-40B4-BE49-F238E27FC236}">
                <a16:creationId xmlns:a16="http://schemas.microsoft.com/office/drawing/2014/main" id="{14CFCA95-FD51-4B2A-A661-8BAC1D44CA5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40803" y="3849741"/>
            <a:ext cx="3629917" cy="2745316"/>
          </a:xfrm>
          <a:prstGeom prst="rect">
            <a:avLst/>
          </a:prstGeom>
        </p:spPr>
      </p:pic>
      <p:pic>
        <p:nvPicPr>
          <p:cNvPr id="14" name="Picture 13">
            <a:extLst>
              <a:ext uri="{FF2B5EF4-FFF2-40B4-BE49-F238E27FC236}">
                <a16:creationId xmlns:a16="http://schemas.microsoft.com/office/drawing/2014/main" id="{4F74131F-7615-4F80-A766-65FE9A81D78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52746" y="1465291"/>
            <a:ext cx="4068157" cy="3051118"/>
          </a:xfrm>
          <a:prstGeom prst="rect">
            <a:avLst/>
          </a:prstGeom>
        </p:spPr>
      </p:pic>
      <p:pic>
        <p:nvPicPr>
          <p:cNvPr id="16" name="Picture 15">
            <a:extLst>
              <a:ext uri="{FF2B5EF4-FFF2-40B4-BE49-F238E27FC236}">
                <a16:creationId xmlns:a16="http://schemas.microsoft.com/office/drawing/2014/main" id="{1AB329BD-BE11-486C-932E-01791889D977}"/>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2148" y="3501010"/>
            <a:ext cx="3924377" cy="2620313"/>
          </a:xfrm>
          <a:prstGeom prst="rect">
            <a:avLst/>
          </a:prstGeom>
        </p:spPr>
      </p:pic>
      <p:sp>
        <p:nvSpPr>
          <p:cNvPr id="11" name="Footer Placeholder 5">
            <a:extLst>
              <a:ext uri="{FF2B5EF4-FFF2-40B4-BE49-F238E27FC236}">
                <a16:creationId xmlns:a16="http://schemas.microsoft.com/office/drawing/2014/main" id="{F103B2E4-2A67-4EB1-AD60-51EE9C980D1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959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5.2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766763" y="3139237"/>
            <a:ext cx="10658474" cy="2918663"/>
          </a:xfrm>
        </p:spPr>
        <p:txBody>
          <a:bodyPr>
            <a:normAutofit fontScale="92500" lnSpcReduction="20000"/>
          </a:bodyPr>
          <a:lstStyle/>
          <a:p>
            <a:r>
              <a:rPr lang="en-US" dirty="0"/>
              <a:t>A person from a building’s emergency response calls the dispatch office reporting a confused person that has sprayed a chemical substance at the public desk </a:t>
            </a:r>
          </a:p>
          <a:p>
            <a:r>
              <a:rPr lang="en-US" dirty="0"/>
              <a:t>The confused person has fled the incident scene </a:t>
            </a:r>
          </a:p>
          <a:p>
            <a:r>
              <a:rPr lang="en-US" dirty="0"/>
              <a:t>Multiple witnesses have seen the incident happening</a:t>
            </a:r>
          </a:p>
          <a:p>
            <a:r>
              <a:rPr lang="en-US" dirty="0"/>
              <a:t>The spraying device used in the attack has been left behind by the perpetrator </a:t>
            </a:r>
          </a:p>
          <a:p>
            <a:r>
              <a:rPr lang="en-GB" dirty="0"/>
              <a:t>Multiple camera systems are monitoring the various areas inside the public service desk of the municipality building and the various entrances to the building. </a:t>
            </a:r>
            <a:endParaRPr lang="en-US" dirty="0"/>
          </a:p>
          <a:p>
            <a:pPr marL="88900" indent="0">
              <a:buNone/>
            </a:pPr>
            <a:endParaRPr lang="en-US" dirty="0"/>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1049481" y="1835382"/>
            <a:ext cx="1077771" cy="1199830"/>
          </a:xfrm>
          <a:prstGeom prst="rect">
            <a:avLst/>
          </a:prstGeom>
        </p:spPr>
      </p:pic>
      <p:sp>
        <p:nvSpPr>
          <p:cNvPr id="8" name="Footer Placeholder 5">
            <a:extLst>
              <a:ext uri="{FF2B5EF4-FFF2-40B4-BE49-F238E27FC236}">
                <a16:creationId xmlns:a16="http://schemas.microsoft.com/office/drawing/2014/main" id="{E61F9764-B6F4-40B0-99E0-B9BE111452D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fontScale="90000"/>
          </a:bodyPr>
          <a:lstStyle/>
          <a:p>
            <a:r>
              <a:rPr lang="en-US" dirty="0"/>
              <a:t>5.2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3F4BFF80-D4CB-4C39-A841-B1D333A13BD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899" y="2254251"/>
            <a:ext cx="9944101" cy="2352674"/>
          </a:xfrm>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5.6 Scenario 17</a:t>
            </a:r>
            <a:br>
              <a:rPr lang="en-US" dirty="0"/>
            </a:br>
            <a:r>
              <a:rPr lang="en-US" dirty="0"/>
              <a:t>Chemical incident in municipality building</a:t>
            </a:r>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96786A85-C85B-4AF3-93CE-321F8D198C0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a:xfrm>
            <a:off x="616010" y="775874"/>
            <a:ext cx="10658476" cy="884477"/>
          </a:xfrm>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12">
            <a:extLst>
              <a:ext uri="{FF2B5EF4-FFF2-40B4-BE49-F238E27FC236}">
                <a16:creationId xmlns:a16="http://schemas.microsoft.com/office/drawing/2014/main" id="{61A0F813-DE85-40EB-8BD1-93E7A304F62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40803" y="3849741"/>
            <a:ext cx="3629917" cy="2745316"/>
          </a:xfrm>
          <a:prstGeom prst="rect">
            <a:avLst/>
          </a:prstGeom>
        </p:spPr>
      </p:pic>
      <p:pic>
        <p:nvPicPr>
          <p:cNvPr id="14" name="Picture 13">
            <a:extLst>
              <a:ext uri="{FF2B5EF4-FFF2-40B4-BE49-F238E27FC236}">
                <a16:creationId xmlns:a16="http://schemas.microsoft.com/office/drawing/2014/main" id="{C6837659-4CC7-4214-9245-6719E07B63C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52746" y="1465291"/>
            <a:ext cx="4068157" cy="3051118"/>
          </a:xfrm>
          <a:prstGeom prst="rect">
            <a:avLst/>
          </a:prstGeom>
        </p:spPr>
      </p:pic>
      <p:pic>
        <p:nvPicPr>
          <p:cNvPr id="17" name="Picture 16">
            <a:extLst>
              <a:ext uri="{FF2B5EF4-FFF2-40B4-BE49-F238E27FC236}">
                <a16:creationId xmlns:a16="http://schemas.microsoft.com/office/drawing/2014/main" id="{18108D5A-0A49-4AEF-9D72-496071158B5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2148" y="3501010"/>
            <a:ext cx="3924377" cy="2620313"/>
          </a:xfrm>
          <a:prstGeom prst="rect">
            <a:avLst/>
          </a:prstGeom>
        </p:spPr>
      </p:pic>
      <p:sp>
        <p:nvSpPr>
          <p:cNvPr id="11" name="Footer Placeholder 5">
            <a:extLst>
              <a:ext uri="{FF2B5EF4-FFF2-40B4-BE49-F238E27FC236}">
                <a16:creationId xmlns:a16="http://schemas.microsoft.com/office/drawing/2014/main" id="{08210892-BFF9-4CCA-9759-D0839D12FBA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093158" y="1746480"/>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755652" y="3355516"/>
            <a:ext cx="10658474" cy="3076956"/>
          </a:xfrm>
        </p:spPr>
        <p:txBody>
          <a:bodyPr>
            <a:normAutofit fontScale="70000" lnSpcReduction="20000"/>
          </a:bodyPr>
          <a:lstStyle/>
          <a:p>
            <a:r>
              <a:rPr lang="en-US" dirty="0"/>
              <a:t>A person from the building’s emergency response calls the dispatch office reporting a confused person that has sprayed a chemical substance at the public service desk </a:t>
            </a:r>
          </a:p>
          <a:p>
            <a:r>
              <a:rPr lang="en-US" dirty="0"/>
              <a:t>The odor was very pungent and persons and personnel from the public desk have evacuated the building </a:t>
            </a:r>
          </a:p>
          <a:p>
            <a:r>
              <a:rPr lang="en-US" dirty="0"/>
              <a:t>Response services will await you at the designated evacuation area </a:t>
            </a:r>
          </a:p>
          <a:p>
            <a:pPr>
              <a:lnSpc>
                <a:spcPct val="107000"/>
              </a:lnSpc>
              <a:spcAft>
                <a:spcPts val="800"/>
              </a:spcAft>
            </a:pPr>
            <a:r>
              <a:rPr lang="en-GB" sz="2400" dirty="0">
                <a:effectLst/>
                <a:ea typeface="Calibri" panose="020F0502020204030204" pitchFamily="34" charset="0"/>
                <a:cs typeface="Times New Roman" panose="02020603050405020304" pitchFamily="18" charset="0"/>
              </a:rPr>
              <a:t>Mildly affected (6 persons outside) show symptoms of (mild) respiratory distress, irritation of the eyes, nose and throat. None of the victims has liquid ammonia on their clothing </a:t>
            </a:r>
            <a:endParaRPr lang="nl-NL" sz="2400" dirty="0">
              <a:effectLst/>
              <a:ea typeface="Calibri" panose="020F0502020204030204" pitchFamily="34" charset="0"/>
              <a:cs typeface="Times New Roman" panose="02020603050405020304" pitchFamily="18" charset="0"/>
            </a:endParaRPr>
          </a:p>
          <a:p>
            <a:pPr>
              <a:lnSpc>
                <a:spcPct val="107000"/>
              </a:lnSpc>
              <a:spcAft>
                <a:spcPts val="800"/>
              </a:spcAft>
            </a:pPr>
            <a:r>
              <a:rPr lang="en-GB" sz="2400" dirty="0">
                <a:effectLst/>
                <a:ea typeface="Calibri" panose="020F0502020204030204" pitchFamily="34" charset="0"/>
                <a:cs typeface="Times New Roman" panose="02020603050405020304" pitchFamily="18" charset="0"/>
              </a:rPr>
              <a:t>Severe affected (2 persons inside) show symptoms of (severe) respiratory distress, narrowing of the throat and swelling. The upper airway is obstructed resulting in low oxygen levels and loss of consciousness</a:t>
            </a: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8" name="Footer Placeholder 5">
            <a:extLst>
              <a:ext uri="{FF2B5EF4-FFF2-40B4-BE49-F238E27FC236}">
                <a16:creationId xmlns:a16="http://schemas.microsoft.com/office/drawing/2014/main" id="{8B5F3A98-1895-45B3-9A9C-FD4329E625B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58962043"/>
              </p:ext>
            </p:extLst>
          </p:nvPr>
        </p:nvGraphicFramePr>
        <p:xfrm>
          <a:off x="1066632"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35 YEARS OLD</a:t>
                      </a:r>
                      <a:r>
                        <a:rPr lang="pl-PL" b="1" noProof="0" dirty="0"/>
                        <a:t> </a:t>
                      </a:r>
                      <a:r>
                        <a:rPr lang="nl-NL" b="1" noProof="0" dirty="0" err="1"/>
                        <a:t>woman</a:t>
                      </a:r>
                      <a:r>
                        <a:rPr lang="nl-NL" b="1" noProof="0" dirty="0"/>
                        <a:t> </a:t>
                      </a:r>
                      <a:r>
                        <a:rPr lang="en-US" b="1" noProof="0" dirty="0"/>
                        <a:t>exposed to the unknown substance </a:t>
                      </a:r>
                    </a:p>
                    <a:p>
                      <a:pPr algn="ctr"/>
                      <a:r>
                        <a:rPr lang="en-US" b="1" noProof="0" dirty="0"/>
                        <a:t>Unconscious  </a:t>
                      </a:r>
                    </a:p>
                    <a:p>
                      <a:pPr algn="ctr"/>
                      <a:r>
                        <a:rPr lang="en-US" b="1" noProof="0" dirty="0"/>
                        <a:t>Severe respiratory distress</a:t>
                      </a:r>
                    </a:p>
                    <a:p>
                      <a:pPr algn="ctr"/>
                      <a:r>
                        <a:rPr lang="en-US" b="1" noProof="0" dirty="0"/>
                        <a:t>Swelling of the throat </a:t>
                      </a:r>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71979" y="1784412"/>
            <a:ext cx="1121177" cy="1248152"/>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707F2CF1-24BF-4A2B-9D53-FED0E4046D1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403328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2252663"/>
            <a:ext cx="9944100" cy="2352674"/>
          </a:xfrm>
        </p:spPr>
        <p:txBody>
          <a:bodyPr>
            <a:normAutofit/>
          </a:bodyPr>
          <a:lstStyle/>
          <a:p>
            <a:r>
              <a:rPr lang="en-US" dirty="0"/>
              <a:t>4.1 Scenario 17</a:t>
            </a:r>
            <a:br>
              <a:rPr lang="en-US" dirty="0"/>
            </a:br>
            <a:r>
              <a:rPr lang="en-US" sz="4400" dirty="0"/>
              <a:t>Chemical incident in municipality building</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87CD10F1-C62D-4FCC-977A-46D4B1D33F2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4087733258"/>
              </p:ext>
            </p:extLst>
          </p:nvPr>
        </p:nvGraphicFramePr>
        <p:xfrm>
          <a:off x="1045367" y="3056754"/>
          <a:ext cx="10462413" cy="347472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342900" indent="-342900" algn="ctr">
                        <a:buAutoNum type="arabicPlain" startAt="40"/>
                      </a:pPr>
                      <a:r>
                        <a:rPr lang="en-US" b="1" noProof="0" dirty="0"/>
                        <a:t>YEARS OLD</a:t>
                      </a:r>
                      <a:r>
                        <a:rPr lang="pl-PL" b="1" noProof="0" dirty="0"/>
                        <a:t> </a:t>
                      </a:r>
                      <a:r>
                        <a:rPr lang="en-US" b="1" noProof="0" dirty="0"/>
                        <a:t>MAN exposed to the unknown substance and still in building </a:t>
                      </a:r>
                    </a:p>
                    <a:p>
                      <a:pPr marL="0" indent="0" algn="ctr">
                        <a:buNone/>
                      </a:pPr>
                      <a:r>
                        <a:rPr lang="en-US" b="1" noProof="0" dirty="0"/>
                        <a:t>Unconscious</a:t>
                      </a:r>
                    </a:p>
                    <a:p>
                      <a:pPr algn="ctr"/>
                      <a:r>
                        <a:rPr lang="en-US" b="1" noProof="0" dirty="0"/>
                        <a:t>Severe respiratory distress</a:t>
                      </a:r>
                    </a:p>
                    <a:p>
                      <a:pPr algn="ctr"/>
                      <a:r>
                        <a:rPr lang="en-US" b="1" noProof="0" dirty="0"/>
                        <a:t>Swelling of the throat </a:t>
                      </a:r>
                    </a:p>
                    <a:p>
                      <a:pPr marL="0" indent="0" algn="ctr">
                        <a:buNone/>
                      </a:pPr>
                      <a:endParaRPr lang="en-US" b="0" noProof="0" dirty="0"/>
                    </a:p>
                    <a:p>
                      <a:pPr marL="0" indent="0" algn="ctr">
                        <a:buNone/>
                      </a:pPr>
                      <a:endParaRPr lang="en-US" b="1" noProof="0" dirty="0"/>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68908" y="1775534"/>
            <a:ext cx="1150881" cy="1281220"/>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F7372DC7-B1A8-4921-A9C0-1E78AB1922F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1405317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016626851"/>
              </p:ext>
            </p:extLst>
          </p:nvPr>
        </p:nvGraphicFramePr>
        <p:xfrm>
          <a:off x="1132839" y="3179037"/>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indent="0" algn="ctr">
                        <a:buNone/>
                      </a:pPr>
                      <a:r>
                        <a:rPr lang="en-US" b="1" noProof="0" dirty="0"/>
                        <a:t>55 YEARS OLD</a:t>
                      </a:r>
                      <a:r>
                        <a:rPr lang="pl-PL" b="1" noProof="0" dirty="0"/>
                        <a:t> </a:t>
                      </a:r>
                      <a:r>
                        <a:rPr lang="nl-NL" b="1" noProof="0" dirty="0"/>
                        <a:t>WO</a:t>
                      </a:r>
                      <a:r>
                        <a:rPr lang="en-US" b="1" noProof="0" dirty="0"/>
                        <a:t>MAN present at designated evacuation point</a:t>
                      </a:r>
                    </a:p>
                    <a:p>
                      <a:pPr marL="0" indent="0" algn="ctr">
                        <a:buNone/>
                      </a:pPr>
                      <a:r>
                        <a:rPr lang="en-US" b="1" noProof="0" dirty="0"/>
                        <a:t>Tearing of the eyes </a:t>
                      </a:r>
                    </a:p>
                    <a:p>
                      <a:pPr marL="0" indent="0" algn="ctr">
                        <a:buNone/>
                      </a:pPr>
                      <a:r>
                        <a:rPr lang="en-US" b="1" noProof="0" dirty="0"/>
                        <a:t>Mild cough </a:t>
                      </a:r>
                    </a:p>
                    <a:p>
                      <a:pPr marL="0" indent="0" algn="ctr">
                        <a:buNone/>
                      </a:pPr>
                      <a:r>
                        <a:rPr lang="en-US" b="1" noProof="0" dirty="0"/>
                        <a:t>Mild respiratory distress </a:t>
                      </a:r>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1082586" y="1907544"/>
            <a:ext cx="1010571" cy="1125020"/>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46C2EBC4-F599-4AEC-954E-85B290DD1B1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86281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569664261"/>
              </p:ext>
            </p:extLst>
          </p:nvPr>
        </p:nvGraphicFramePr>
        <p:xfrm>
          <a:off x="1111574" y="3289083"/>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#4 </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indent="0" algn="ctr">
                        <a:buNone/>
                      </a:pPr>
                      <a:r>
                        <a:rPr lang="en-US" b="1" noProof="0" dirty="0"/>
                        <a:t>25 YEARS OLD</a:t>
                      </a:r>
                      <a:r>
                        <a:rPr lang="pl-PL" b="1" noProof="0" dirty="0"/>
                        <a:t> </a:t>
                      </a:r>
                      <a:r>
                        <a:rPr lang="nl-NL" b="1" noProof="0" dirty="0"/>
                        <a:t>WO</a:t>
                      </a:r>
                      <a:r>
                        <a:rPr lang="en-US" b="1" noProof="0" dirty="0"/>
                        <a:t>MAN present at designated evacuation point </a:t>
                      </a:r>
                    </a:p>
                    <a:p>
                      <a:pPr marL="0" indent="0" algn="ctr">
                        <a:buNone/>
                      </a:pPr>
                      <a:r>
                        <a:rPr lang="en-US" b="1" noProof="0" dirty="0"/>
                        <a:t>Tearing of the eyes </a:t>
                      </a:r>
                    </a:p>
                    <a:p>
                      <a:pPr marL="0" indent="0" algn="ctr">
                        <a:buNone/>
                      </a:pPr>
                      <a:r>
                        <a:rPr lang="en-US" b="1" noProof="0" dirty="0"/>
                        <a:t>Mild cough </a:t>
                      </a:r>
                    </a:p>
                    <a:p>
                      <a:pPr marL="0" indent="0" algn="ctr">
                        <a:buNone/>
                      </a:pPr>
                      <a:r>
                        <a:rPr lang="en-US" b="1" noProof="0" dirty="0"/>
                        <a:t>Mild respiratory distress </a:t>
                      </a:r>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1047564" y="1868556"/>
            <a:ext cx="1045593" cy="1164008"/>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5D70400B-5C94-495B-A52C-DD32667B806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3408992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237953612"/>
              </p:ext>
            </p:extLst>
          </p:nvPr>
        </p:nvGraphicFramePr>
        <p:xfrm>
          <a:off x="1261220" y="3108562"/>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145494">
                <a:tc>
                  <a:txBody>
                    <a:bodyPr/>
                    <a:lstStyle/>
                    <a:p>
                      <a:pPr algn="ctr"/>
                      <a:r>
                        <a:rPr lang="en-US" noProof="0" dirty="0"/>
                        <a:t>Casualty #5 </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indent="0" algn="ctr">
                        <a:buNone/>
                      </a:pPr>
                      <a:r>
                        <a:rPr lang="en-US" b="1" noProof="0" dirty="0"/>
                        <a:t>75 YEARS OLD</a:t>
                      </a:r>
                      <a:r>
                        <a:rPr lang="pl-PL" b="1" noProof="0" dirty="0"/>
                        <a:t> </a:t>
                      </a:r>
                      <a:r>
                        <a:rPr lang="en-US" b="1" noProof="0" dirty="0"/>
                        <a:t>MAN present at designated evacuation point</a:t>
                      </a:r>
                    </a:p>
                    <a:p>
                      <a:pPr marL="0" indent="0" algn="ctr">
                        <a:buNone/>
                      </a:pPr>
                      <a:r>
                        <a:rPr lang="en-US" b="1" noProof="0" dirty="0"/>
                        <a:t>Tearing of the eyes </a:t>
                      </a:r>
                    </a:p>
                    <a:p>
                      <a:pPr marL="0" indent="0" algn="ctr">
                        <a:buNone/>
                      </a:pPr>
                      <a:r>
                        <a:rPr lang="en-US" b="1" noProof="0" dirty="0"/>
                        <a:t>Mild cough </a:t>
                      </a:r>
                    </a:p>
                    <a:p>
                      <a:pPr marL="0" indent="0" algn="ctr">
                        <a:buNone/>
                      </a:pPr>
                      <a:r>
                        <a:rPr lang="en-US" b="1" noProof="0" dirty="0"/>
                        <a:t>moderate respiratory distress </a:t>
                      </a:r>
                    </a:p>
                    <a:p>
                      <a:pPr marL="0" indent="0" algn="ctr">
                        <a:buNone/>
                      </a:pPr>
                      <a:r>
                        <a:rPr lang="en-US" b="1" noProof="0" dirty="0"/>
                        <a:t>Uses oxygen </a:t>
                      </a:r>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pic>
        <p:nvPicPr>
          <p:cNvPr id="10" name="Picture 9"/>
          <p:cNvPicPr>
            <a:picLocks noChangeAspect="1"/>
          </p:cNvPicPr>
          <p:nvPr/>
        </p:nvPicPr>
        <p:blipFill>
          <a:blip r:embed="rId3"/>
          <a:stretch>
            <a:fillRect/>
          </a:stretch>
        </p:blipFill>
        <p:spPr>
          <a:xfrm flipH="1">
            <a:off x="1047564" y="1868556"/>
            <a:ext cx="1045593" cy="1164008"/>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F25F2ABB-EBD4-45F7-B6A0-33018A14006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9764343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416914931"/>
              </p:ext>
            </p:extLst>
          </p:nvPr>
        </p:nvGraphicFramePr>
        <p:xfrm>
          <a:off x="1111574" y="3246723"/>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145494">
                <a:tc>
                  <a:txBody>
                    <a:bodyPr/>
                    <a:lstStyle/>
                    <a:p>
                      <a:pPr algn="ctr"/>
                      <a:r>
                        <a:rPr lang="en-US" noProof="0" dirty="0"/>
                        <a:t>Casualty #5 </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indent="0" algn="ctr">
                        <a:buNone/>
                      </a:pPr>
                      <a:r>
                        <a:rPr lang="en-US" b="1" noProof="0" dirty="0"/>
                        <a:t>35 YEARS OLD</a:t>
                      </a:r>
                      <a:r>
                        <a:rPr lang="pl-PL" b="1" noProof="0" dirty="0"/>
                        <a:t> </a:t>
                      </a:r>
                      <a:r>
                        <a:rPr lang="en-US" b="1" noProof="0" dirty="0"/>
                        <a:t>woman present at designated evacuation point </a:t>
                      </a:r>
                    </a:p>
                    <a:p>
                      <a:pPr marL="0" indent="0" algn="ctr">
                        <a:buNone/>
                      </a:pPr>
                      <a:r>
                        <a:rPr lang="en-US" b="1" noProof="0" dirty="0"/>
                        <a:t>Tearing of the eyes </a:t>
                      </a:r>
                    </a:p>
                    <a:p>
                      <a:pPr marL="0" indent="0" algn="ctr">
                        <a:buNone/>
                      </a:pPr>
                      <a:r>
                        <a:rPr lang="en-US" b="1" noProof="0" dirty="0"/>
                        <a:t>Mild cough </a:t>
                      </a:r>
                    </a:p>
                    <a:p>
                      <a:pPr marL="0" indent="0" algn="ctr">
                        <a:buNone/>
                      </a:pPr>
                      <a:r>
                        <a:rPr lang="en-US" b="1" noProof="0" dirty="0"/>
                        <a:t>moderate respiratory distress </a:t>
                      </a:r>
                    </a:p>
                    <a:p>
                      <a:pPr marL="0" indent="0" algn="ctr">
                        <a:buNone/>
                      </a:pPr>
                      <a:r>
                        <a:rPr lang="en-US" b="1" noProof="0" dirty="0"/>
                        <a:t>Is 6 months pregnant  </a:t>
                      </a:r>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pic>
        <p:nvPicPr>
          <p:cNvPr id="10" name="Picture 9"/>
          <p:cNvPicPr>
            <a:picLocks noChangeAspect="1"/>
          </p:cNvPicPr>
          <p:nvPr/>
        </p:nvPicPr>
        <p:blipFill>
          <a:blip r:embed="rId3"/>
          <a:stretch>
            <a:fillRect/>
          </a:stretch>
        </p:blipFill>
        <p:spPr>
          <a:xfrm flipH="1">
            <a:off x="1111573" y="1939814"/>
            <a:ext cx="981584" cy="1092750"/>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2A9688CC-632D-4BC4-94EA-7CA9618365F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616040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710898942"/>
              </p:ext>
            </p:extLst>
          </p:nvPr>
        </p:nvGraphicFramePr>
        <p:xfrm>
          <a:off x="1090309" y="3246723"/>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145494">
                <a:tc>
                  <a:txBody>
                    <a:bodyPr/>
                    <a:lstStyle/>
                    <a:p>
                      <a:pPr algn="ctr"/>
                      <a:r>
                        <a:rPr lang="en-US" noProof="0" dirty="0"/>
                        <a:t>Casualty #5 </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indent="0" algn="ctr">
                        <a:buNone/>
                      </a:pPr>
                      <a:r>
                        <a:rPr lang="nl-NL" b="1" noProof="0" dirty="0"/>
                        <a:t>6 </a:t>
                      </a:r>
                      <a:r>
                        <a:rPr lang="nl-NL" b="1" noProof="0" dirty="0" err="1"/>
                        <a:t>year</a:t>
                      </a:r>
                      <a:r>
                        <a:rPr lang="nl-NL" b="1" noProof="0" dirty="0"/>
                        <a:t> </a:t>
                      </a:r>
                      <a:r>
                        <a:rPr lang="nl-NL" b="1" noProof="0" dirty="0" err="1"/>
                        <a:t>old</a:t>
                      </a:r>
                      <a:r>
                        <a:rPr lang="nl-NL" b="1" noProof="0" dirty="0"/>
                        <a:t> boy p</a:t>
                      </a:r>
                      <a:r>
                        <a:rPr lang="en-US" b="1" noProof="0" dirty="0"/>
                        <a:t>resent at designated evacuation point </a:t>
                      </a:r>
                    </a:p>
                    <a:p>
                      <a:pPr marL="0" indent="0" algn="ctr">
                        <a:buNone/>
                      </a:pPr>
                      <a:r>
                        <a:rPr lang="en-US" b="1" noProof="0" dirty="0"/>
                        <a:t>Tearing of the eyes </a:t>
                      </a:r>
                    </a:p>
                    <a:p>
                      <a:pPr marL="0" indent="0" algn="ctr">
                        <a:buNone/>
                      </a:pPr>
                      <a:r>
                        <a:rPr lang="en-US" b="1" noProof="0" dirty="0"/>
                        <a:t>Mild cough </a:t>
                      </a:r>
                    </a:p>
                    <a:p>
                      <a:pPr marL="0" indent="0" algn="ctr">
                        <a:buNone/>
                      </a:pPr>
                      <a:r>
                        <a:rPr lang="en-US" b="1" noProof="0" dirty="0"/>
                        <a:t>Severe respiratory distress (could be panic related) </a:t>
                      </a:r>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pic>
        <p:nvPicPr>
          <p:cNvPr id="10" name="Picture 9"/>
          <p:cNvPicPr>
            <a:picLocks noChangeAspect="1"/>
          </p:cNvPicPr>
          <p:nvPr/>
        </p:nvPicPr>
        <p:blipFill>
          <a:blip r:embed="rId3"/>
          <a:stretch>
            <a:fillRect/>
          </a:stretch>
        </p:blipFill>
        <p:spPr>
          <a:xfrm flipH="1">
            <a:off x="1090308" y="1916141"/>
            <a:ext cx="1002849" cy="1116423"/>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C15F30A0-225B-427B-A8E5-F2542291CAF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602329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4279256482"/>
              </p:ext>
            </p:extLst>
          </p:nvPr>
        </p:nvGraphicFramePr>
        <p:xfrm>
          <a:off x="1111574" y="3246723"/>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145494">
                <a:tc>
                  <a:txBody>
                    <a:bodyPr/>
                    <a:lstStyle/>
                    <a:p>
                      <a:pPr algn="ctr"/>
                      <a:r>
                        <a:rPr lang="en-US" noProof="0" dirty="0"/>
                        <a:t>Casualty #5 </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indent="0" algn="ctr">
                        <a:buNone/>
                      </a:pPr>
                      <a:r>
                        <a:rPr lang="en-US" b="1" noProof="0" dirty="0"/>
                        <a:t>50 YEARS OLD</a:t>
                      </a:r>
                      <a:r>
                        <a:rPr lang="pl-PL" b="1" noProof="0" dirty="0"/>
                        <a:t> </a:t>
                      </a:r>
                      <a:r>
                        <a:rPr lang="en-US" b="1" noProof="0" dirty="0"/>
                        <a:t>man present at designated evacuation point </a:t>
                      </a:r>
                    </a:p>
                    <a:p>
                      <a:pPr marL="0" indent="0" algn="ctr">
                        <a:buNone/>
                      </a:pPr>
                      <a:r>
                        <a:rPr lang="en-US" b="1" noProof="0" dirty="0"/>
                        <a:t>Tearing of the eyes </a:t>
                      </a:r>
                    </a:p>
                    <a:p>
                      <a:pPr marL="0" indent="0" algn="ctr">
                        <a:buNone/>
                      </a:pPr>
                      <a:r>
                        <a:rPr lang="en-US" b="1" noProof="0" dirty="0"/>
                        <a:t>Mild cough </a:t>
                      </a:r>
                    </a:p>
                    <a:p>
                      <a:pPr marL="0" indent="0" algn="ctr">
                        <a:buNone/>
                      </a:pPr>
                      <a:r>
                        <a:rPr lang="en-US" b="1" noProof="0" dirty="0"/>
                        <a:t>moderate respiratory distress </a:t>
                      </a:r>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pic>
        <p:nvPicPr>
          <p:cNvPr id="10" name="Picture 9"/>
          <p:cNvPicPr>
            <a:picLocks noChangeAspect="1"/>
          </p:cNvPicPr>
          <p:nvPr/>
        </p:nvPicPr>
        <p:blipFill>
          <a:blip r:embed="rId3"/>
          <a:stretch>
            <a:fillRect/>
          </a:stretch>
        </p:blipFill>
        <p:spPr>
          <a:xfrm flipH="1">
            <a:off x="1111573" y="1939814"/>
            <a:ext cx="981584" cy="1092750"/>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135EEECE-1207-4CED-B7D8-67715846A86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3922043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2254251"/>
            <a:ext cx="9944100" cy="2352674"/>
          </a:xfrm>
        </p:spPr>
        <p:txBody>
          <a:bodyPr>
            <a:normAutofit/>
          </a:bodyPr>
          <a:lstStyle/>
          <a:p>
            <a:r>
              <a:rPr lang="en-US" dirty="0"/>
              <a:t>6.1 Scenario 17</a:t>
            </a:r>
            <a:br>
              <a:rPr lang="en-US" dirty="0"/>
            </a:br>
            <a:r>
              <a:rPr lang="en-US" sz="4400" dirty="0"/>
              <a:t>Chemical incident in municipality building</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27</a:t>
            </a:fld>
            <a:endParaRPr lang="aa-ET" dirty="0"/>
          </a:p>
        </p:txBody>
      </p:sp>
      <p:sp>
        <p:nvSpPr>
          <p:cNvPr id="7" name="Footer Placeholder 5">
            <a:extLst>
              <a:ext uri="{FF2B5EF4-FFF2-40B4-BE49-F238E27FC236}">
                <a16:creationId xmlns:a16="http://schemas.microsoft.com/office/drawing/2014/main" id="{47E8ABAA-7284-4745-AACD-6BC5644346D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flipH="1">
            <a:off x="2865780" y="1260409"/>
            <a:ext cx="1182569" cy="1316497"/>
          </a:xfrm>
          <a:prstGeom prst="rect">
            <a:avLst/>
          </a:prstGeom>
        </p:spPr>
      </p:pic>
      <p:sp>
        <p:nvSpPr>
          <p:cNvPr id="4" name="Text Placeholder 3"/>
          <p:cNvSpPr>
            <a:spLocks noGrp="1"/>
          </p:cNvSpPr>
          <p:nvPr>
            <p:ph type="body" sz="quarter" idx="17"/>
          </p:nvPr>
        </p:nvSpPr>
        <p:spPr>
          <a:xfrm>
            <a:off x="4311528" y="1514684"/>
            <a:ext cx="4237668" cy="1471612"/>
          </a:xfrm>
        </p:spPr>
        <p:txBody>
          <a:bodyPr/>
          <a:lstStyle/>
          <a:p>
            <a:r>
              <a:rPr lang="en-US" dirty="0"/>
              <a:t>The emergency call</a:t>
            </a:r>
          </a:p>
        </p:txBody>
      </p:sp>
      <p:sp>
        <p:nvSpPr>
          <p:cNvPr id="6" name="Title 5"/>
          <p:cNvSpPr>
            <a:spLocks noGrp="1"/>
          </p:cNvSpPr>
          <p:nvPr>
            <p:ph type="title"/>
          </p:nvPr>
        </p:nvSpPr>
        <p:spPr>
          <a:xfrm>
            <a:off x="766761" y="844658"/>
            <a:ext cx="10658476" cy="884477"/>
          </a:xfrm>
        </p:spPr>
        <p:txBody>
          <a:bodyPr lIns="0" tIns="0" rIns="0" bIns="0">
            <a:normAutofit fontScale="90000"/>
          </a:bodyPr>
          <a:lstStyle/>
          <a:p>
            <a:r>
              <a:rPr lang="en-US" dirty="0"/>
              <a:t>6.1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766763" y="2250491"/>
            <a:ext cx="10658474" cy="4124669"/>
          </a:xfrm>
        </p:spPr>
        <p:txBody>
          <a:bodyPr>
            <a:normAutofit lnSpcReduction="10000"/>
          </a:bodyPr>
          <a:lstStyle/>
          <a:p>
            <a:pPr marL="88900" indent="0">
              <a:buNone/>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p>
            <a:pPr marL="88900" indent="0">
              <a:buNone/>
            </a:pPr>
            <a:r>
              <a:rPr lang="en-US" sz="1800" b="1" dirty="0"/>
              <a:t>DO requests general information on what happened </a:t>
            </a:r>
          </a:p>
          <a:p>
            <a:pPr marL="88900" indent="0">
              <a:buNone/>
            </a:pPr>
            <a:r>
              <a:rPr lang="en-US" sz="1800" i="1" dirty="0"/>
              <a:t>A confused person that has sprayed a chemical substance at the public desk </a:t>
            </a:r>
          </a:p>
          <a:p>
            <a:pPr marL="88900" indent="0">
              <a:buNone/>
            </a:pPr>
            <a:r>
              <a:rPr lang="en-US" sz="1800" b="1" dirty="0"/>
              <a:t>DO asks the caller the exact location</a:t>
            </a:r>
          </a:p>
          <a:p>
            <a:pPr marL="88900" indent="0">
              <a:buNone/>
            </a:pPr>
            <a:r>
              <a:rPr lang="en-US" sz="1800" i="1" dirty="0"/>
              <a:t>The incident occurred at the public desk of the municipality building in </a:t>
            </a:r>
            <a:r>
              <a:rPr lang="en-US" sz="1800" i="1" dirty="0" err="1"/>
              <a:t>Maintown</a:t>
            </a:r>
            <a:r>
              <a:rPr lang="en-US" sz="1800" i="1" dirty="0"/>
              <a:t>. </a:t>
            </a:r>
          </a:p>
          <a:p>
            <a:pPr marL="88900" indent="0">
              <a:buNone/>
            </a:pPr>
            <a:r>
              <a:rPr lang="en-US" sz="1800" b="1" dirty="0"/>
              <a:t>DO asks the caller what happened </a:t>
            </a:r>
          </a:p>
          <a:p>
            <a:pPr marL="88900" indent="0">
              <a:buNone/>
            </a:pPr>
            <a:r>
              <a:rPr lang="en-US" sz="1800" i="1" dirty="0"/>
              <a:t>The caller states that an incident where multiple persons were attacked with a liquid substance </a:t>
            </a:r>
          </a:p>
          <a:p>
            <a:pPr marL="88900" indent="0">
              <a:buNone/>
            </a:pPr>
            <a:r>
              <a:rPr lang="en-US" sz="1800" b="1" dirty="0"/>
              <a:t>DO asks if there are any injuries </a:t>
            </a:r>
          </a:p>
          <a:p>
            <a:pPr marL="88900" indent="0">
              <a:buNone/>
            </a:pPr>
            <a:r>
              <a:rPr lang="en-US" sz="1800" i="1" dirty="0"/>
              <a:t>Multiple persons have been affected and most brought themselves to safety, but there is at least one person still inside </a:t>
            </a:r>
          </a:p>
          <a:p>
            <a:pPr marL="88900" indent="0">
              <a:buNone/>
            </a:pPr>
            <a:r>
              <a:rPr lang="en-US" sz="1800" b="1" dirty="0"/>
              <a:t>DO tells the caller that help is underway</a:t>
            </a:r>
          </a:p>
        </p:txBody>
      </p:sp>
      <p:sp>
        <p:nvSpPr>
          <p:cNvPr id="9" name="Slide Number Placeholder 8"/>
          <p:cNvSpPr>
            <a:spLocks noGrp="1"/>
          </p:cNvSpPr>
          <p:nvPr>
            <p:ph type="sldNum" sz="quarter" idx="4"/>
          </p:nvPr>
        </p:nvSpPr>
        <p:spPr/>
        <p:txBody>
          <a:bodyPr/>
          <a:lstStyle/>
          <a:p>
            <a:fld id="{A814E660-BF25-4843-B2A0-93C6E2B6253B}" type="slidenum">
              <a:rPr lang="aa-ET" smtClean="0"/>
              <a:pPr/>
              <a:t>28</a:t>
            </a:fld>
            <a:endParaRPr lang="aa-ET" dirty="0"/>
          </a:p>
        </p:txBody>
      </p:sp>
      <p:sp>
        <p:nvSpPr>
          <p:cNvPr id="8" name="Footer Placeholder 5">
            <a:extLst>
              <a:ext uri="{FF2B5EF4-FFF2-40B4-BE49-F238E27FC236}">
                <a16:creationId xmlns:a16="http://schemas.microsoft.com/office/drawing/2014/main" id="{BF882E5D-1CD0-44D3-A69B-F6E0A61457C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fontScale="90000"/>
          </a:bodyPr>
          <a:lstStyle/>
          <a:p>
            <a:r>
              <a:rPr lang="en-US" dirty="0"/>
              <a:t>6.1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29</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926430191"/>
              </p:ext>
            </p:extLst>
          </p:nvPr>
        </p:nvGraphicFramePr>
        <p:xfrm>
          <a:off x="766762" y="2219398"/>
          <a:ext cx="10658475" cy="4217978"/>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42687">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42687">
                <a:tc>
                  <a:txBody>
                    <a:bodyPr/>
                    <a:lstStyle/>
                    <a:p>
                      <a:r>
                        <a:rPr lang="en-GB" noProof="0" dirty="0"/>
                        <a:t>DO: </a:t>
                      </a:r>
                      <a:r>
                        <a:rPr lang="en-US" noProof="0" dirty="0"/>
                        <a:t>requests general information on what happened </a:t>
                      </a:r>
                      <a:endParaRPr lang="en-GB" noProof="0" dirty="0"/>
                    </a:p>
                  </a:txBody>
                  <a:tcPr/>
                </a:tc>
                <a:extLst>
                  <a:ext uri="{0D108BD9-81ED-4DB2-BD59-A6C34878D82A}">
                    <a16:rowId xmlns:a16="http://schemas.microsoft.com/office/drawing/2014/main" val="10001"/>
                  </a:ext>
                </a:extLst>
              </a:tr>
              <a:tr h="468938">
                <a:tc>
                  <a:txBody>
                    <a:bodyPr/>
                    <a:lstStyle/>
                    <a:p>
                      <a:pPr marL="88900" indent="0">
                        <a:buNone/>
                      </a:pPr>
                      <a:r>
                        <a:rPr lang="en-US" sz="1800" i="1" dirty="0"/>
                        <a:t>A confused person that has sprayed a chemical substance at the public desk </a:t>
                      </a:r>
                    </a:p>
                  </a:txBody>
                  <a:tcPr/>
                </a:tc>
                <a:extLst>
                  <a:ext uri="{0D108BD9-81ED-4DB2-BD59-A6C34878D82A}">
                    <a16:rowId xmlns:a16="http://schemas.microsoft.com/office/drawing/2014/main" val="10002"/>
                  </a:ext>
                </a:extLst>
              </a:tr>
              <a:tr h="342687">
                <a:tc>
                  <a:txBody>
                    <a:bodyPr/>
                    <a:lstStyle/>
                    <a:p>
                      <a:r>
                        <a:rPr lang="en-GB" baseline="0" noProof="0" dirty="0"/>
                        <a:t>DO: </a:t>
                      </a:r>
                      <a:r>
                        <a:rPr lang="en-US" baseline="0" noProof="0" dirty="0"/>
                        <a:t>asks the caller the exact location</a:t>
                      </a:r>
                    </a:p>
                  </a:txBody>
                  <a:tcPr/>
                </a:tc>
                <a:extLst>
                  <a:ext uri="{0D108BD9-81ED-4DB2-BD59-A6C34878D82A}">
                    <a16:rowId xmlns:a16="http://schemas.microsoft.com/office/drawing/2014/main" val="10003"/>
                  </a:ext>
                </a:extLst>
              </a:tr>
              <a:tr h="342687">
                <a:tc>
                  <a:txBody>
                    <a:bodyPr/>
                    <a:lstStyle/>
                    <a:p>
                      <a:pPr marL="88900" indent="0">
                        <a:buNone/>
                      </a:pPr>
                      <a:r>
                        <a:rPr lang="en-US" sz="1800" i="1" dirty="0"/>
                        <a:t>The incident occurred at the public desk of the municipality building in </a:t>
                      </a:r>
                      <a:r>
                        <a:rPr lang="en-US" sz="1800" i="1" dirty="0" err="1"/>
                        <a:t>Maintown</a:t>
                      </a:r>
                      <a:r>
                        <a:rPr lang="en-US" sz="1800" i="1" dirty="0"/>
                        <a:t>. </a:t>
                      </a:r>
                    </a:p>
                  </a:txBody>
                  <a:tcPr/>
                </a:tc>
                <a:extLst>
                  <a:ext uri="{0D108BD9-81ED-4DB2-BD59-A6C34878D82A}">
                    <a16:rowId xmlns:a16="http://schemas.microsoft.com/office/drawing/2014/main" val="10004"/>
                  </a:ext>
                </a:extLst>
              </a:tr>
              <a:tr h="452415">
                <a:tc>
                  <a:txBody>
                    <a:bodyPr/>
                    <a:lstStyle/>
                    <a:p>
                      <a:r>
                        <a:rPr lang="en-GB" baseline="0" noProof="0" dirty="0"/>
                        <a:t>DO: </a:t>
                      </a:r>
                      <a:r>
                        <a:rPr lang="en-US" baseline="0" noProof="0" dirty="0"/>
                        <a:t>asks the caller what happened </a:t>
                      </a:r>
                    </a:p>
                    <a:p>
                      <a:endParaRPr lang="en-GB" baseline="0" noProof="0" dirty="0"/>
                    </a:p>
                  </a:txBody>
                  <a:tcPr/>
                </a:tc>
                <a:extLst>
                  <a:ext uri="{0D108BD9-81ED-4DB2-BD59-A6C34878D82A}">
                    <a16:rowId xmlns:a16="http://schemas.microsoft.com/office/drawing/2014/main" val="10005"/>
                  </a:ext>
                </a:extLst>
              </a:tr>
              <a:tr h="342687">
                <a:tc>
                  <a:txBody>
                    <a:bodyPr/>
                    <a:lstStyle/>
                    <a:p>
                      <a:pPr marL="88900" indent="0">
                        <a:buNone/>
                      </a:pPr>
                      <a:r>
                        <a:rPr lang="en-US" sz="1800" i="1" dirty="0"/>
                        <a:t>The caller states that an incident where multiple persons were attacked with a liquid substance </a:t>
                      </a:r>
                    </a:p>
                  </a:txBody>
                  <a:tcPr/>
                </a:tc>
                <a:extLst>
                  <a:ext uri="{0D108BD9-81ED-4DB2-BD59-A6C34878D82A}">
                    <a16:rowId xmlns:a16="http://schemas.microsoft.com/office/drawing/2014/main" val="10006"/>
                  </a:ext>
                </a:extLst>
              </a:tr>
              <a:tr h="342687">
                <a:tc>
                  <a:txBody>
                    <a:bodyPr/>
                    <a:lstStyle/>
                    <a:p>
                      <a:pPr marL="88900" indent="0">
                        <a:buNone/>
                      </a:pPr>
                      <a:r>
                        <a:rPr lang="en-US" sz="1800" kern="1200" baseline="0" dirty="0">
                          <a:solidFill>
                            <a:schemeClr val="dk1"/>
                          </a:solidFill>
                          <a:latin typeface="+mn-lt"/>
                          <a:ea typeface="+mn-ea"/>
                          <a:cs typeface="+mn-cs"/>
                        </a:rPr>
                        <a:t>DO : asks if there are any injuries </a:t>
                      </a:r>
                    </a:p>
                  </a:txBody>
                  <a:tcPr/>
                </a:tc>
                <a:extLst>
                  <a:ext uri="{0D108BD9-81ED-4DB2-BD59-A6C34878D82A}">
                    <a16:rowId xmlns:a16="http://schemas.microsoft.com/office/drawing/2014/main" val="3198575420"/>
                  </a:ext>
                </a:extLst>
              </a:tr>
              <a:tr h="593735">
                <a:tc>
                  <a:txBody>
                    <a:bodyPr/>
                    <a:lstStyle/>
                    <a:p>
                      <a:pPr marL="88900" indent="0">
                        <a:buNone/>
                      </a:pPr>
                      <a:r>
                        <a:rPr lang="en-US" sz="1800" i="1" dirty="0"/>
                        <a:t>Multiple persons have been affected and most brought themselves to safety, but there is at least one person still inside </a:t>
                      </a:r>
                    </a:p>
                    <a:p>
                      <a:pPr marL="88900" indent="0">
                        <a:buNone/>
                      </a:pPr>
                      <a:endParaRPr lang="en-US" sz="1800" b="1" dirty="0"/>
                    </a:p>
                  </a:txBody>
                  <a:tcPr/>
                </a:tc>
                <a:extLst>
                  <a:ext uri="{0D108BD9-81ED-4DB2-BD59-A6C34878D82A}">
                    <a16:rowId xmlns:a16="http://schemas.microsoft.com/office/drawing/2014/main" val="514711148"/>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4159157" y="1180432"/>
            <a:ext cx="3873683"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3018407" y="1299831"/>
            <a:ext cx="831818" cy="926023"/>
          </a:xfrm>
          <a:prstGeom prst="rect">
            <a:avLst/>
          </a:prstGeom>
        </p:spPr>
      </p:pic>
      <p:sp>
        <p:nvSpPr>
          <p:cNvPr id="10" name="Footer Placeholder 5">
            <a:extLst>
              <a:ext uri="{FF2B5EF4-FFF2-40B4-BE49-F238E27FC236}">
                <a16:creationId xmlns:a16="http://schemas.microsoft.com/office/drawing/2014/main" id="{5BD5B55A-11AD-484D-93AD-FFDB3960729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72F463B-CDB4-4DBC-B1DF-5006055235F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156179" y="3663129"/>
            <a:ext cx="3628782" cy="2745316"/>
          </a:xfrm>
          <a:prstGeom prst="rect">
            <a:avLst/>
          </a:prstGeom>
        </p:spPr>
      </p:pic>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4.1 Scenario 17 </a:t>
            </a:r>
            <a:r>
              <a:rPr lang="en-US" sz="4400" dirty="0"/>
              <a:t>Chemical incident in municipality building</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4"/>
          <a:stretch>
            <a:fillRect/>
          </a:stretch>
        </p:blipFill>
        <p:spPr>
          <a:xfrm flipH="1">
            <a:off x="910589" y="1901595"/>
            <a:ext cx="1182569" cy="1316497"/>
          </a:xfrm>
          <a:prstGeom prst="rect">
            <a:avLst/>
          </a:prstGeom>
        </p:spPr>
      </p:pic>
      <p:pic>
        <p:nvPicPr>
          <p:cNvPr id="3" name="Picture 2">
            <a:extLst>
              <a:ext uri="{FF2B5EF4-FFF2-40B4-BE49-F238E27FC236}">
                <a16:creationId xmlns:a16="http://schemas.microsoft.com/office/drawing/2014/main" id="{56DA25B9-6FDB-47D8-AA6A-32952E555E8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52746" y="1465291"/>
            <a:ext cx="4068157" cy="3051118"/>
          </a:xfrm>
          <a:prstGeom prst="rect">
            <a:avLst/>
          </a:prstGeom>
        </p:spPr>
      </p:pic>
      <p:pic>
        <p:nvPicPr>
          <p:cNvPr id="5" name="Picture 4">
            <a:extLst>
              <a:ext uri="{FF2B5EF4-FFF2-40B4-BE49-F238E27FC236}">
                <a16:creationId xmlns:a16="http://schemas.microsoft.com/office/drawing/2014/main" id="{2B7CDA61-14CF-4A0E-97E1-218F0A99802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642148" y="3501198"/>
            <a:ext cx="3924377" cy="2619936"/>
          </a:xfrm>
          <a:prstGeom prst="rect">
            <a:avLst/>
          </a:prstGeom>
        </p:spPr>
      </p:pic>
      <p:sp>
        <p:nvSpPr>
          <p:cNvPr id="11" name="Footer Placeholder 5">
            <a:extLst>
              <a:ext uri="{FF2B5EF4-FFF2-40B4-BE49-F238E27FC236}">
                <a16:creationId xmlns:a16="http://schemas.microsoft.com/office/drawing/2014/main" id="{6C1B432E-D80B-4EE1-B890-234F29978A5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3074301" y="1376624"/>
            <a:ext cx="1139796" cy="1268880"/>
          </a:xfrm>
          <a:prstGeom prst="rect">
            <a:avLst/>
          </a:prstGeom>
        </p:spPr>
      </p:pic>
      <p:sp>
        <p:nvSpPr>
          <p:cNvPr id="6" name="Title 5"/>
          <p:cNvSpPr>
            <a:spLocks noGrp="1"/>
          </p:cNvSpPr>
          <p:nvPr>
            <p:ph type="title"/>
          </p:nvPr>
        </p:nvSpPr>
        <p:spPr/>
        <p:txBody>
          <a:bodyPr lIns="0" tIns="0" rIns="0" bIns="0">
            <a:normAutofit fontScale="90000"/>
          </a:bodyPr>
          <a:lstStyle/>
          <a:p>
            <a:r>
              <a:rPr lang="en-US" dirty="0"/>
              <a:t>6.1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30</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151500669"/>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US" noProof="0"/>
                        <a:t>Consider</a:t>
                      </a:r>
                      <a:r>
                        <a:rPr lang="en-US" baseline="0" noProof="0"/>
                        <a:t> the following:</a:t>
                      </a:r>
                      <a:endParaRPr lang="en-US"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US" baseline="0" noProof="0"/>
                        <a:t>Is there anything else you would need to know before passing the call to the emergency service?</a:t>
                      </a:r>
                    </a:p>
                    <a:p>
                      <a:pPr marL="342900" indent="-342900">
                        <a:buAutoNum type="arabicParenR"/>
                      </a:pPr>
                      <a:endParaRPr lang="en-US" baseline="0" noProof="0"/>
                    </a:p>
                    <a:p>
                      <a:pPr marL="342900" indent="-342900">
                        <a:buAutoNum type="arabicParenR"/>
                      </a:pPr>
                      <a:endParaRPr lang="en-US" baseline="0" noProof="0"/>
                    </a:p>
                  </a:txBody>
                  <a:tcPr/>
                </a:tc>
                <a:extLst>
                  <a:ext uri="{0D108BD9-81ED-4DB2-BD59-A6C34878D82A}">
                    <a16:rowId xmlns:a16="http://schemas.microsoft.com/office/drawing/2014/main" val="10001"/>
                  </a:ext>
                </a:extLst>
              </a:tr>
              <a:tr h="370840">
                <a:tc>
                  <a:txBody>
                    <a:bodyPr/>
                    <a:lstStyle/>
                    <a:p>
                      <a:pPr marL="0" indent="0">
                        <a:buNone/>
                      </a:pPr>
                      <a:r>
                        <a:rPr lang="en-US" baseline="0" noProof="0"/>
                        <a:t>2) Would you pass the call to other emergency services beyond the one requested by the caller?</a:t>
                      </a:r>
                    </a:p>
                    <a:p>
                      <a:pPr marL="342900" indent="-342900">
                        <a:buAutoNum type="arabicParenR"/>
                      </a:pPr>
                      <a:endParaRPr lang="en-US" baseline="0" noProof="0"/>
                    </a:p>
                    <a:p>
                      <a:pPr marL="0" indent="0">
                        <a:buNone/>
                      </a:pPr>
                      <a:endParaRPr lang="en-US" baseline="0" noProof="0"/>
                    </a:p>
                  </a:txBody>
                  <a:tcPr/>
                </a:tc>
                <a:extLst>
                  <a:ext uri="{0D108BD9-81ED-4DB2-BD59-A6C34878D82A}">
                    <a16:rowId xmlns:a16="http://schemas.microsoft.com/office/drawing/2014/main" val="10002"/>
                  </a:ext>
                </a:extLst>
              </a:tr>
              <a:tr h="370840">
                <a:tc>
                  <a:txBody>
                    <a:bodyPr/>
                    <a:lstStyle/>
                    <a:p>
                      <a:r>
                        <a:rPr lang="en-US" i="0" baseline="0" noProof="0" dirty="0"/>
                        <a:t>3) What message would you refer to the emergency service(s)?</a:t>
                      </a:r>
                    </a:p>
                    <a:p>
                      <a:endParaRPr lang="en-US" i="0" baseline="0" noProof="0" dirty="0"/>
                    </a:p>
                    <a:p>
                      <a:endParaRPr lang="en-US" i="0" baseline="0" noProof="0" dirty="0"/>
                    </a:p>
                    <a:p>
                      <a:endParaRPr lang="en-US"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4877552" y="1450794"/>
            <a:ext cx="5884232" cy="1471612"/>
          </a:xfrm>
        </p:spPr>
        <p:txBody>
          <a:bodyPr/>
          <a:lstStyle/>
          <a:p>
            <a:r>
              <a:rPr lang="en-US" dirty="0"/>
              <a:t>The emergency call</a:t>
            </a:r>
          </a:p>
        </p:txBody>
      </p:sp>
      <p:sp>
        <p:nvSpPr>
          <p:cNvPr id="10" name="Footer Placeholder 5">
            <a:extLst>
              <a:ext uri="{FF2B5EF4-FFF2-40B4-BE49-F238E27FC236}">
                <a16:creationId xmlns:a16="http://schemas.microsoft.com/office/drawing/2014/main" id="{601CBD62-19E8-4BF7-A14C-94EA63701A6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2978379" y="1284635"/>
            <a:ext cx="1182569" cy="1316497"/>
          </a:xfrm>
          <a:prstGeom prst="rect">
            <a:avLst/>
          </a:prstGeom>
        </p:spPr>
      </p:pic>
      <p:sp>
        <p:nvSpPr>
          <p:cNvPr id="6" name="Title 5"/>
          <p:cNvSpPr>
            <a:spLocks noGrp="1"/>
          </p:cNvSpPr>
          <p:nvPr>
            <p:ph type="title"/>
          </p:nvPr>
        </p:nvSpPr>
        <p:spPr/>
        <p:txBody>
          <a:bodyPr lIns="0" tIns="0" rIns="0" bIns="0">
            <a:normAutofit fontScale="90000"/>
          </a:bodyPr>
          <a:lstStyle/>
          <a:p>
            <a:r>
              <a:rPr lang="en-US" dirty="0"/>
              <a:t>6.1 Scenario 17 </a:t>
            </a:r>
            <a:r>
              <a:rPr lang="en-US" sz="4400" dirty="0"/>
              <a:t>Chemical incident in municipality building</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31</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08484415"/>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en-US" baseline="0" noProof="0" dirty="0"/>
                        <a:t>questions you would ask to the person calling and specify why</a:t>
                      </a:r>
                      <a:endParaRPr lang="en-US" noProof="0"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4420440" y="1320414"/>
            <a:ext cx="4677516" cy="1471612"/>
          </a:xfrm>
        </p:spPr>
        <p:txBody>
          <a:bodyPr/>
          <a:lstStyle/>
          <a:p>
            <a:r>
              <a:rPr lang="en-US" dirty="0"/>
              <a:t>The emergency call</a:t>
            </a:r>
          </a:p>
        </p:txBody>
      </p:sp>
      <p:sp>
        <p:nvSpPr>
          <p:cNvPr id="10" name="Footer Placeholder 5">
            <a:extLst>
              <a:ext uri="{FF2B5EF4-FFF2-40B4-BE49-F238E27FC236}">
                <a16:creationId xmlns:a16="http://schemas.microsoft.com/office/drawing/2014/main" id="{34B5FE34-AC86-492A-BAFA-E23D8701352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4.1 Scenario 17 </a:t>
            </a:r>
            <a:r>
              <a:rPr lang="en-US" sz="4400" dirty="0"/>
              <a:t>Chemical incident in municipality building</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968364"/>
          </a:xfrm>
          <a:prstGeom prst="rect">
            <a:avLst/>
          </a:prstGeom>
        </p:spPr>
        <p:txBody>
          <a:bodyPr vert="horz" lIns="91440" tIns="45720" rIns="91440" bIns="45720" rtlCol="0">
            <a:normAutofit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person from a building’s emergency response calls the dispatch office reporting a confused person that has sprayed a chemical substance at the public desk </a:t>
            </a:r>
          </a:p>
          <a:p>
            <a:r>
              <a:rPr lang="en-US" dirty="0"/>
              <a:t>The odor was very pungent and persons and personnel from the public service desk have evacuated the building </a:t>
            </a:r>
          </a:p>
          <a:p>
            <a:r>
              <a:rPr lang="en-US" dirty="0"/>
              <a:t>Many persons have mild trouble breathing </a:t>
            </a:r>
          </a:p>
          <a:p>
            <a:r>
              <a:rPr lang="en-US" dirty="0"/>
              <a:t>Some persons seem more heavily affected and are still inside the building </a:t>
            </a:r>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C3C4AABA-C0BB-465F-A2C1-DEA8B84B30E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411183" y="1027016"/>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956872" cy="884477"/>
          </a:xfrm>
        </p:spPr>
        <p:txBody>
          <a:bodyPr lIns="0" tIns="0" rIns="0" bIns="0">
            <a:normAutofit fontScale="90000"/>
          </a:bodyPr>
          <a:lstStyle/>
          <a:p>
            <a:r>
              <a:rPr lang="en-US" dirty="0"/>
              <a:t>4.1 Scenario 17 </a:t>
            </a:r>
            <a:r>
              <a:rPr lang="en-US" sz="4400" dirty="0"/>
              <a:t>Chemical incident in municipality building</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175476" y="1489519"/>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FE139F18-82F8-4E12-8D59-0A92F97A343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452927" y="1182877"/>
            <a:ext cx="1182569" cy="1316497"/>
          </a:xfrm>
          <a:prstGeom prst="rect">
            <a:avLst/>
          </a:prstGeom>
        </p:spPr>
      </p:pic>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4.1 Scenario 17 </a:t>
            </a:r>
            <a:r>
              <a:rPr lang="en-US" sz="4400" dirty="0"/>
              <a:t>Chemical incident in municipality building</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sp>
        <p:nvSpPr>
          <p:cNvPr id="8" name="Footer Placeholder 5">
            <a:extLst>
              <a:ext uri="{FF2B5EF4-FFF2-40B4-BE49-F238E27FC236}">
                <a16:creationId xmlns:a16="http://schemas.microsoft.com/office/drawing/2014/main" id="{BF0C976A-CED1-4631-97C3-0751329D5A0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23969" y="2252663"/>
            <a:ext cx="9962739" cy="2352674"/>
          </a:xfrm>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17</a:t>
            </a:r>
            <a:br>
              <a:rPr lang="en-US" dirty="0"/>
            </a:br>
            <a:r>
              <a:rPr lang="en-US" dirty="0"/>
              <a:t>Chemical incident in municipality building</a:t>
            </a:r>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7" name="Footer Placeholder 5">
            <a:extLst>
              <a:ext uri="{FF2B5EF4-FFF2-40B4-BE49-F238E27FC236}">
                <a16:creationId xmlns:a16="http://schemas.microsoft.com/office/drawing/2014/main" id="{7ECB59BA-00F7-44D8-9735-F3F50B19A9E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17 </a:t>
            </a:r>
            <a:r>
              <a:rPr lang="en-US" sz="4400" dirty="0"/>
              <a:t>Chemical incident in municipality building</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2" name="Picture 11">
            <a:extLst>
              <a:ext uri="{FF2B5EF4-FFF2-40B4-BE49-F238E27FC236}">
                <a16:creationId xmlns:a16="http://schemas.microsoft.com/office/drawing/2014/main" id="{3B98B65D-D07B-4C61-AC62-0740CAD28BC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40803" y="3849741"/>
            <a:ext cx="3629917" cy="2745316"/>
          </a:xfrm>
          <a:prstGeom prst="rect">
            <a:avLst/>
          </a:prstGeom>
        </p:spPr>
      </p:pic>
      <p:pic>
        <p:nvPicPr>
          <p:cNvPr id="13" name="Picture 12">
            <a:extLst>
              <a:ext uri="{FF2B5EF4-FFF2-40B4-BE49-F238E27FC236}">
                <a16:creationId xmlns:a16="http://schemas.microsoft.com/office/drawing/2014/main" id="{25BCAE9A-8D1E-4104-9AA1-8266A052856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52746" y="1465291"/>
            <a:ext cx="4068157" cy="3051118"/>
          </a:xfrm>
          <a:prstGeom prst="rect">
            <a:avLst/>
          </a:prstGeom>
        </p:spPr>
      </p:pic>
      <p:pic>
        <p:nvPicPr>
          <p:cNvPr id="14" name="Picture 13">
            <a:extLst>
              <a:ext uri="{FF2B5EF4-FFF2-40B4-BE49-F238E27FC236}">
                <a16:creationId xmlns:a16="http://schemas.microsoft.com/office/drawing/2014/main" id="{297CA1B9-5C0A-47D6-8464-30712F706A47}"/>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2148" y="3501010"/>
            <a:ext cx="3924377" cy="2620313"/>
          </a:xfrm>
          <a:prstGeom prst="rect">
            <a:avLst/>
          </a:prstGeom>
        </p:spPr>
      </p:pic>
      <p:sp>
        <p:nvSpPr>
          <p:cNvPr id="11" name="Footer Placeholder 5">
            <a:extLst>
              <a:ext uri="{FF2B5EF4-FFF2-40B4-BE49-F238E27FC236}">
                <a16:creationId xmlns:a16="http://schemas.microsoft.com/office/drawing/2014/main" id="{761C06CB-B480-48B1-9B88-30EBE728F2C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17 </a:t>
            </a:r>
            <a:r>
              <a:rPr lang="en-US" sz="4400" dirty="0"/>
              <a:t>Chemical incident in municipality building</a:t>
            </a:r>
            <a:endParaRPr lang="en-US" sz="1400" dirty="0"/>
          </a:p>
        </p:txBody>
      </p:sp>
      <p:sp>
        <p:nvSpPr>
          <p:cNvPr id="7" name="Text Placeholder 6"/>
          <p:cNvSpPr>
            <a:spLocks noGrp="1"/>
          </p:cNvSpPr>
          <p:nvPr>
            <p:ph type="body" sz="quarter" idx="19"/>
          </p:nvPr>
        </p:nvSpPr>
        <p:spPr>
          <a:xfrm>
            <a:off x="766763" y="3429000"/>
            <a:ext cx="10658474" cy="2628900"/>
          </a:xfrm>
        </p:spPr>
        <p:txBody>
          <a:bodyPr>
            <a:normAutofit fontScale="77500" lnSpcReduction="20000"/>
          </a:bodyPr>
          <a:lstStyle/>
          <a:p>
            <a:r>
              <a:rPr lang="en-US" dirty="0"/>
              <a:t>A person from a building’s emergency response calls the dispatch office reporting a confused person that has sprayed a chemical substance at the public desk </a:t>
            </a:r>
          </a:p>
          <a:p>
            <a:r>
              <a:rPr lang="en-US" dirty="0"/>
              <a:t>The odor was very pungent and persons and personnel from the public service desk have evacuated the building </a:t>
            </a:r>
          </a:p>
          <a:p>
            <a:r>
              <a:rPr lang="en-US" dirty="0"/>
              <a:t>Many persons have mild trouble breathing </a:t>
            </a:r>
          </a:p>
          <a:p>
            <a:r>
              <a:rPr lang="en-US" dirty="0"/>
              <a:t>Some persons seem more heavily affected and are still inside the building </a:t>
            </a:r>
          </a:p>
          <a:p>
            <a:r>
              <a:rPr lang="en-US" dirty="0"/>
              <a:t>Response services will await you at the designated evacuation area </a:t>
            </a:r>
          </a:p>
          <a:p>
            <a:r>
              <a:rPr lang="en-US" dirty="0"/>
              <a:t>The confused person is reported to have fled </a:t>
            </a:r>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CA354F6D-9468-4454-B293-0740C048047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B6115BD-B8E5-43B8-BE87-CD9F9669264D}">
  <ds:schemaRefs>
    <ds:schemaRef ds:uri="http://www.w3.org/XML/1998/namespace"/>
    <ds:schemaRef ds:uri="http://schemas.microsoft.com/office/2006/documentManagement/types"/>
    <ds:schemaRef ds:uri="http://purl.org/dc/terms/"/>
    <ds:schemaRef ds:uri="http://schemas.openxmlformats.org/package/2006/metadata/core-properties"/>
    <ds:schemaRef ds:uri="http://purl.org/dc/dcmitype/"/>
    <ds:schemaRef ds:uri="43d95f8d-e158-4ad4-850d-afacdd2d9ffb"/>
    <ds:schemaRef ds:uri="http://purl.org/dc/elements/1.1/"/>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71890A9C-5141-46E3-8622-FB72B9FEC1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11871</TotalTime>
  <Words>13392</Words>
  <Application>Microsoft Office PowerPoint</Application>
  <PresentationFormat>Widescreen</PresentationFormat>
  <Paragraphs>957</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FranklinGotTExtCon</vt:lpstr>
      <vt:lpstr>Georgia</vt:lpstr>
      <vt:lpstr>Segoe UI</vt:lpstr>
      <vt:lpstr>Segoe UI Semibold</vt:lpstr>
      <vt:lpstr>Office Theme</vt:lpstr>
      <vt:lpstr>Scenario discussion  17 . Chemical incident in municipality building</vt:lpstr>
      <vt:lpstr>4.1 Scenario 17 Chemical incident in municipality building</vt:lpstr>
      <vt:lpstr>4.1 Scenario 17 Chemical incident in municipality building</vt:lpstr>
      <vt:lpstr>4.1 Scenario 17 Chemical incident in municipality building</vt:lpstr>
      <vt:lpstr>4.1 Scenario 17 Chemical incident in municipality building</vt:lpstr>
      <vt:lpstr>4.1 Scenario 17 Chemical incident in municipality building</vt:lpstr>
      <vt:lpstr>5.1 Scenario 17 Chemical incident in municipality building</vt:lpstr>
      <vt:lpstr>5.1 Scenario 17 Chemical incident in municipality building</vt:lpstr>
      <vt:lpstr>5.1 Scenario 17 Chemical incident in municipality building</vt:lpstr>
      <vt:lpstr>5.1 Scenario 17 Chemical incident in municipality building</vt:lpstr>
      <vt:lpstr>5.1 Scenario 16 Powder letters in office building </vt:lpstr>
      <vt:lpstr>5.2 Scenario 17 Chemical incident in municipality building</vt:lpstr>
      <vt:lpstr>5.2 Scenario 17 Chemical incident in municipality building</vt:lpstr>
      <vt:lpstr>5.2 Scenario 17 Chemical incident in municipality building</vt:lpstr>
      <vt:lpstr>5.2 Scenario 17 Chemical incident in municipality building</vt:lpstr>
      <vt:lpstr>5.6 Scenario 17 Chemical incident in municipality building</vt:lpstr>
      <vt:lpstr>5.6 Scenario 17 Chemical incident in municipality building</vt:lpstr>
      <vt:lpstr>5.6 Scenario 17 Chemical incident in municipality building</vt:lpstr>
      <vt:lpstr>5.6 Scenario 17 Chemical incident in municipality building</vt:lpstr>
      <vt:lpstr>5.6 Scenario 17 Chemical incident in municipality building</vt:lpstr>
      <vt:lpstr>5.6 Scenario 17 Chemical incident in municipality building</vt:lpstr>
      <vt:lpstr>5.6 Scenario 17 Chemical incident in municipality building</vt:lpstr>
      <vt:lpstr>5.6 Scenario 17 Chemical incident in municipality building</vt:lpstr>
      <vt:lpstr>5.6 Scenario 17 Chemical incident in municipality building</vt:lpstr>
      <vt:lpstr>5.6 Scenario 17 Chemical incident in municipality building</vt:lpstr>
      <vt:lpstr>5.6 Scenario 17 Chemical incident in municipality building</vt:lpstr>
      <vt:lpstr>6.1 Scenario 17 Chemical incident in municipality building</vt:lpstr>
      <vt:lpstr>6.1 Scenario 17 Chemical incident in municipality building</vt:lpstr>
      <vt:lpstr>6.1 Scenario 17 Chemical incident in municipality building</vt:lpstr>
      <vt:lpstr>6.1 Scenario 17 Chemical incident in municipality building</vt:lpstr>
      <vt:lpstr>6.1 Scenario 17 Chemical incident in municipality building</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703</cp:revision>
  <cp:lastPrinted>2020-01-20T09:16:47Z</cp:lastPrinted>
  <dcterms:created xsi:type="dcterms:W3CDTF">2019-10-21T09:10:33Z</dcterms:created>
  <dcterms:modified xsi:type="dcterms:W3CDTF">2022-11-23T14:31:32Z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