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28"/>
  </p:notesMasterIdLst>
  <p:handoutMasterIdLst>
    <p:handoutMasterId r:id="rId29"/>
  </p:handoutMasterIdLst>
  <p:sldIdLst>
    <p:sldId id="256" r:id="rId5"/>
    <p:sldId id="340" r:id="rId6"/>
    <p:sldId id="341" r:id="rId7"/>
    <p:sldId id="359" r:id="rId8"/>
    <p:sldId id="360" r:id="rId9"/>
    <p:sldId id="361" r:id="rId10"/>
    <p:sldId id="362" r:id="rId11"/>
    <p:sldId id="342" r:id="rId12"/>
    <p:sldId id="343" r:id="rId13"/>
    <p:sldId id="368" r:id="rId14"/>
    <p:sldId id="369" r:id="rId15"/>
    <p:sldId id="379" r:id="rId16"/>
    <p:sldId id="375" r:id="rId17"/>
    <p:sldId id="363" r:id="rId18"/>
    <p:sldId id="364" r:id="rId19"/>
    <p:sldId id="365" r:id="rId20"/>
    <p:sldId id="366" r:id="rId21"/>
    <p:sldId id="367" r:id="rId22"/>
    <p:sldId id="403" r:id="rId23"/>
    <p:sldId id="404" r:id="rId24"/>
    <p:sldId id="382" r:id="rId25"/>
    <p:sldId id="383" r:id="rId26"/>
    <p:sldId id="384"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skia Rutjes" initials="SR" lastIdx="11" clrIdx="0">
    <p:extLst>
      <p:ext uri="{19B8F6BF-5375-455C-9EA6-DF929625EA0E}">
        <p15:presenceInfo xmlns:p15="http://schemas.microsoft.com/office/powerpoint/2012/main" userId="Saskia Rutjes" providerId="None"/>
      </p:ext>
    </p:extLst>
  </p:cmAuthor>
  <p:cmAuthor id="2" name="igiene@outlook.it" initials="i" lastIdx="4" clrIdx="1">
    <p:extLst>
      <p:ext uri="{19B8F6BF-5375-455C-9EA6-DF929625EA0E}">
        <p15:presenceInfo xmlns:p15="http://schemas.microsoft.com/office/powerpoint/2012/main" userId="35791284ad5297e1" providerId="Windows Live"/>
      </p:ext>
    </p:extLst>
  </p:cmAuthor>
  <p:cmAuthor id="3" name="Mariachiara Carestia" initials="MC" lastIdx="3" clrIdx="2">
    <p:extLst>
      <p:ext uri="{19B8F6BF-5375-455C-9EA6-DF929625EA0E}">
        <p15:presenceInfo xmlns:p15="http://schemas.microsoft.com/office/powerpoint/2012/main" userId="Mariachiara Caresti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21E4AEA4-8DFA-4A89-87EB-49C32662AFE0}">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540" autoAdjust="0"/>
    <p:restoredTop sz="52984" autoAdjust="0"/>
  </p:normalViewPr>
  <p:slideViewPr>
    <p:cSldViewPr snapToGrid="0">
      <p:cViewPr varScale="1">
        <p:scale>
          <a:sx n="42" d="100"/>
          <a:sy n="42" d="100"/>
        </p:scale>
        <p:origin x="1973" y="38"/>
      </p:cViewPr>
      <p:guideLst/>
    </p:cSldViewPr>
  </p:slideViewPr>
  <p:notesTextViewPr>
    <p:cViewPr>
      <p:scale>
        <a:sx n="150" d="100"/>
        <a:sy n="150" d="100"/>
      </p:scale>
      <p:origin x="0" y="0"/>
    </p:cViewPr>
  </p:notesTextViewPr>
  <p:sorterViewPr>
    <p:cViewPr>
      <p:scale>
        <a:sx n="100" d="100"/>
        <a:sy n="100" d="100"/>
      </p:scale>
      <p:origin x="0" y="0"/>
    </p:cViewPr>
  </p:sorterViewPr>
  <p:notesViewPr>
    <p:cSldViewPr snapToGrid="0" showGuides="1">
      <p:cViewPr varScale="1">
        <p:scale>
          <a:sx n="85" d="100"/>
          <a:sy n="85" d="100"/>
        </p:scale>
        <p:origin x="3804"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commentAuthors" Target="commentAuthors.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572824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1" name="Notes Placeholder 40"/>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2" name="Slide Image Placeholder 41"/>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Tree>
    <p:extLst>
      <p:ext uri="{BB962C8B-B14F-4D97-AF65-F5344CB8AC3E}">
        <p14:creationId xmlns:p14="http://schemas.microsoft.com/office/powerpoint/2010/main" val="3943898767"/>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900" kern="1200">
        <a:solidFill>
          <a:schemeClr val="tx1"/>
        </a:solidFill>
        <a:latin typeface="+mn-lt"/>
        <a:ea typeface="+mn-ea"/>
        <a:cs typeface="+mn-cs"/>
      </a:defRPr>
    </a:lvl2pPr>
    <a:lvl3pPr marL="914400" algn="l" defTabSz="914400" rtl="0" eaLnBrk="1" latinLnBrk="0" hangingPunct="1">
      <a:defRPr sz="900" kern="1200">
        <a:solidFill>
          <a:schemeClr val="tx1"/>
        </a:solidFill>
        <a:latin typeface="+mn-lt"/>
        <a:ea typeface="+mn-ea"/>
        <a:cs typeface="+mn-cs"/>
      </a:defRPr>
    </a:lvl3pPr>
    <a:lvl4pPr marL="1371600" algn="l" defTabSz="914400" rtl="0" eaLnBrk="1" latinLnBrk="0" hangingPunct="1">
      <a:defRPr sz="900" kern="1200">
        <a:solidFill>
          <a:schemeClr val="tx1"/>
        </a:solidFill>
        <a:latin typeface="+mn-lt"/>
        <a:ea typeface="+mn-ea"/>
        <a:cs typeface="+mn-cs"/>
      </a:defRPr>
    </a:lvl4pPr>
    <a:lvl5pPr marL="1828800" algn="l" defTabSz="914400" rtl="0" eaLnBrk="1" latinLnBrk="0" hangingPunct="1">
      <a:defRPr sz="9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5.1P, 5.2P, 5.6P, 6.1P</a:t>
            </a:r>
            <a:endParaRPr lang="nl-NL" sz="800" b="0" kern="1200" dirty="0">
              <a:solidFill>
                <a:schemeClr val="tx1"/>
              </a:solidFill>
              <a:effectLst/>
              <a:latin typeface="+mn-lt"/>
              <a:ea typeface="+mn-ea"/>
              <a:cs typeface="+mn-cs"/>
            </a:endParaRPr>
          </a:p>
          <a:p>
            <a:r>
              <a:rPr lang="en-US" sz="800" b="1" kern="1200">
                <a:solidFill>
                  <a:schemeClr val="tx1"/>
                </a:solidFill>
                <a:effectLst/>
                <a:latin typeface="+mn-lt"/>
                <a:ea typeface="+mn-ea"/>
                <a:cs typeface="+mn-cs"/>
              </a:rPr>
              <a:t>Learning objective: </a:t>
            </a:r>
            <a:r>
              <a:rPr lang="en-US" sz="800" b="0" kern="1200">
                <a:solidFill>
                  <a:schemeClr val="tx1"/>
                </a:solidFill>
                <a:effectLst/>
                <a:latin typeface="+mn-lt"/>
                <a:ea typeface="+mn-ea"/>
                <a:cs typeface="+mn-cs"/>
              </a:rPr>
              <a:t>To </a:t>
            </a:r>
            <a:r>
              <a:rPr lang="en-US" sz="800" b="0" u="sng" kern="1200">
                <a:solidFill>
                  <a:schemeClr val="tx1"/>
                </a:solidFill>
                <a:effectLst/>
                <a:latin typeface="+mn-lt"/>
                <a:ea typeface="+mn-ea"/>
                <a:cs typeface="+mn-cs"/>
              </a:rPr>
              <a:t>carry out </a:t>
            </a:r>
            <a:r>
              <a:rPr lang="en-US" sz="800" b="0" kern="1200">
                <a:solidFill>
                  <a:schemeClr val="tx1"/>
                </a:solidFill>
                <a:effectLst/>
                <a:latin typeface="+mn-lt"/>
                <a:ea typeface="+mn-ea"/>
                <a:cs typeface="+mn-cs"/>
              </a:rPr>
              <a:t>the simulation of an entire scenario depending on the role of the trainees. </a:t>
            </a:r>
          </a:p>
          <a:p>
            <a:r>
              <a:rPr lang="en-US" sz="800" b="1" kern="1200">
                <a:solidFill>
                  <a:schemeClr val="tx1"/>
                </a:solidFill>
                <a:effectLst/>
                <a:latin typeface="+mn-lt"/>
                <a:ea typeface="+mn-ea"/>
                <a:cs typeface="+mn-cs"/>
              </a:rPr>
              <a:t>MELODY </a:t>
            </a:r>
            <a:r>
              <a:rPr lang="en-US" sz="800" b="1" kern="1200" dirty="0">
                <a:solidFill>
                  <a:schemeClr val="tx1"/>
                </a:solidFill>
                <a:effectLst/>
                <a:latin typeface="+mn-lt"/>
                <a:ea typeface="+mn-ea"/>
                <a:cs typeface="+mn-cs"/>
              </a:rPr>
              <a:t>Presentation: </a:t>
            </a:r>
            <a:r>
              <a:rPr lang="en-US" sz="800" b="0" kern="1200" dirty="0">
                <a:solidFill>
                  <a:schemeClr val="tx1"/>
                </a:solidFill>
                <a:effectLst/>
                <a:latin typeface="+mn-lt"/>
                <a:ea typeface="+mn-ea"/>
                <a:cs typeface="+mn-cs"/>
              </a:rPr>
              <a:t>2. Chemical incident during shipping channel dredging in Baltic port</a:t>
            </a:r>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GB" sz="800" b="0" dirty="0">
                <a:solidFill>
                  <a:schemeClr val="tx1"/>
                </a:solidFill>
              </a:rPr>
              <a:t>Chemical incident during shipping channel dredging in Baltic port</a:t>
            </a:r>
            <a:r>
              <a:rPr lang="en-US" sz="800" b="0" kern="1200" dirty="0">
                <a:solidFill>
                  <a:schemeClr val="tx1"/>
                </a:solidFill>
                <a:effectLst/>
                <a:latin typeface="+mn-lt"/>
                <a:ea typeface="+mn-ea"/>
                <a:cs typeface="+mn-cs"/>
              </a:rPr>
              <a:t>: Instructions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a:t>
            </a:r>
            <a:r>
              <a:rPr lang="en-US" sz="800" kern="1200" baseline="0" dirty="0">
                <a:solidFill>
                  <a:schemeClr val="tx1"/>
                </a:solidFill>
                <a:effectLst/>
                <a:latin typeface="+mn-lt"/>
                <a:ea typeface="+mn-ea"/>
                <a:cs typeface="+mn-cs"/>
              </a:rPr>
              <a:t> To describe the structure of the Scenario Discussion exercise.</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This presentation, which represents a complete scenario, includes all the topics that are relevant to the scenario.</a:t>
            </a:r>
            <a:r>
              <a:rPr lang="en-US" sz="800" kern="1200" baseline="0" dirty="0">
                <a:solidFill>
                  <a:schemeClr val="tx1"/>
                </a:solidFill>
                <a:effectLst/>
                <a:latin typeface="+mn-lt"/>
                <a:ea typeface="+mn-ea"/>
                <a:cs typeface="+mn-cs"/>
              </a:rPr>
              <a:t> It is divided in different sections based on the different topics covered. The sections are numbered according to the Melody Training Curriculum and are intended for the target audience indicated in the introductory slide of each section of the scenario. The trainer can choose to simulate the entire scenario or only sections of it, depending on the background of the trainees and in the order most appropriate to the audience.</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nl-NL"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6365269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a:solidFill>
                  <a:schemeClr val="tx1"/>
                </a:solidFill>
                <a:effectLst/>
                <a:latin typeface="+mn-lt"/>
                <a:ea typeface="+mn-ea"/>
                <a:cs typeface="+mn-cs"/>
              </a:rPr>
              <a:t>Learning objective:</a:t>
            </a:r>
            <a:r>
              <a:rPr lang="en-US" sz="800" b="1" kern="1200" baseline="0">
                <a:solidFill>
                  <a:schemeClr val="tx1"/>
                </a:solidFill>
                <a:effectLst/>
                <a:latin typeface="+mn-lt"/>
                <a:ea typeface="+mn-ea"/>
                <a:cs typeface="+mn-cs"/>
              </a:rPr>
              <a:t> </a:t>
            </a:r>
            <a:r>
              <a:rPr lang="en-US" sz="800" b="0" kern="1200" baseline="0">
                <a:solidFill>
                  <a:schemeClr val="tx1"/>
                </a:solidFill>
                <a:effectLst/>
                <a:latin typeface="+mn-lt"/>
                <a:ea typeface="+mn-ea"/>
                <a:cs typeface="+mn-cs"/>
              </a:rPr>
              <a:t>To </a:t>
            </a:r>
            <a:r>
              <a:rPr lang="en-US" sz="800" b="0" u="sng" kern="1200" baseline="0">
                <a:solidFill>
                  <a:schemeClr val="tx1"/>
                </a:solidFill>
                <a:effectLst/>
                <a:latin typeface="+mn-lt"/>
                <a:ea typeface="+mn-ea"/>
                <a:cs typeface="+mn-cs"/>
              </a:rPr>
              <a:t>recognize</a:t>
            </a:r>
            <a:r>
              <a:rPr lang="en-US" sz="800" b="0" kern="1200" baseline="0">
                <a:solidFill>
                  <a:schemeClr val="tx1"/>
                </a:solidFill>
                <a:effectLst/>
                <a:latin typeface="+mn-lt"/>
                <a:ea typeface="+mn-ea"/>
                <a:cs typeface="+mn-cs"/>
              </a:rPr>
              <a:t> how to </a:t>
            </a:r>
            <a:r>
              <a:rPr lang="en-US" sz="800" b="0" u="sng" kern="1200" baseline="0">
                <a:solidFill>
                  <a:schemeClr val="tx1"/>
                </a:solidFill>
                <a:effectLst/>
                <a:latin typeface="+mn-lt"/>
                <a:ea typeface="+mn-ea"/>
                <a:cs typeface="+mn-cs"/>
              </a:rPr>
              <a:t>carry out </a:t>
            </a:r>
            <a:r>
              <a:rPr lang="en-US" sz="800" b="0" kern="1200" baseline="0">
                <a:solidFill>
                  <a:schemeClr val="tx1"/>
                </a:solidFill>
                <a:effectLst/>
                <a:latin typeface="+mn-lt"/>
                <a:ea typeface="+mn-ea"/>
                <a:cs typeface="+mn-cs"/>
              </a:rPr>
              <a:t>your work without forensic disruption of the scene</a:t>
            </a:r>
          </a:p>
          <a:p>
            <a:r>
              <a:rPr lang="en-US" sz="800" b="1" kern="1200">
                <a:solidFill>
                  <a:schemeClr val="tx1"/>
                </a:solidFill>
                <a:effectLst/>
                <a:latin typeface="+mn-lt"/>
                <a:ea typeface="+mn-ea"/>
                <a:cs typeface="+mn-cs"/>
              </a:rPr>
              <a:t>MELODY </a:t>
            </a:r>
            <a:r>
              <a:rPr lang="en-US" sz="800" b="1" kern="1200" dirty="0">
                <a:solidFill>
                  <a:schemeClr val="tx1"/>
                </a:solidFill>
                <a:effectLst/>
                <a:latin typeface="+mn-lt"/>
                <a:ea typeface="+mn-ea"/>
                <a:cs typeface="+mn-cs"/>
              </a:rPr>
              <a:t>Presentation: </a:t>
            </a:r>
            <a:r>
              <a:rPr lang="en-US" sz="800" b="0" kern="1200" dirty="0">
                <a:solidFill>
                  <a:schemeClr val="tx1"/>
                </a:solidFill>
                <a:effectLst/>
                <a:latin typeface="+mn-lt"/>
                <a:ea typeface="+mn-ea"/>
                <a:cs typeface="+mn-cs"/>
              </a:rPr>
              <a:t>2. Chemical incident during shipping channel dredging in Baltic port</a:t>
            </a:r>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dirty="0">
                <a:latin typeface="+mn-lt"/>
              </a:rPr>
              <a:t>5.2 Scenario 2 Chemical incident during shipping channel dredging in Baltic port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 trainees get to know the title of the scenario to discuss.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(use the following</a:t>
            </a:r>
            <a:r>
              <a:rPr lang="en-US" sz="800" b="0" kern="1200" baseline="0" dirty="0">
                <a:solidFill>
                  <a:schemeClr val="tx1"/>
                </a:solidFill>
                <a:effectLst/>
                <a:latin typeface="+mn-lt"/>
                <a:ea typeface="+mn-ea"/>
                <a:cs typeface="+mn-cs"/>
              </a:rPr>
              <a:t> information at your convenience while moving to the following slides and discussing the scenario with the trainees).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baseline="0" dirty="0">
              <a:solidFill>
                <a:schemeClr val="tx1"/>
              </a:solidFill>
              <a:effectLst/>
              <a:latin typeface="+mn-lt"/>
              <a:ea typeface="+mn-ea"/>
              <a:cs typeface="+mn-cs"/>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During the dredging of a shipping channel in a Baltic Port, one of the excavators removed an old barrel from the sea bottom. The barrel was being placed on the edge of the shipping dock with the help of a worker directly handling it. Suddenly, the barrel cracked and a clear, colourless liquid with a faint fruity odour was released. Ten contractor workers, including the handler, and two customs officers collapsed into unconsciousness. The customs officers were with two border force sniffer dogs, which could be seen to have breathing difficulties and convulsions. </a:t>
            </a:r>
          </a:p>
          <a:p>
            <a:endParaRPr lang="en-US" sz="800" dirty="0">
              <a:latin typeface="+mn-lt"/>
            </a:endParaRPr>
          </a:p>
          <a:p>
            <a:r>
              <a:rPr lang="en-US" sz="800" dirty="0">
                <a:latin typeface="+mn-lt"/>
              </a:rPr>
              <a:t>The first responders arrived on the scene were notified, that probable causative agent is Tabun.</a:t>
            </a:r>
          </a:p>
          <a:p>
            <a:endParaRPr lang="en-US" sz="800" dirty="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role of the trainer is to direct the discussion towards</a:t>
            </a:r>
            <a:r>
              <a:rPr lang="en-US" sz="800" kern="1200" baseline="0" noProof="0" dirty="0">
                <a:solidFill>
                  <a:schemeClr val="tx1"/>
                </a:solidFill>
                <a:effectLst/>
                <a:latin typeface="+mn-lt"/>
                <a:ea typeface="+mn-ea"/>
                <a:cs typeface="+mn-cs"/>
              </a:rPr>
              <a:t> the </a:t>
            </a:r>
            <a:r>
              <a:rPr lang="en-US" sz="800" b="1" kern="1200" baseline="0" noProof="0" dirty="0">
                <a:solidFill>
                  <a:schemeClr val="tx1"/>
                </a:solidFill>
                <a:effectLst/>
                <a:latin typeface="+mn-lt"/>
                <a:ea typeface="+mn-ea"/>
                <a:cs typeface="+mn-cs"/>
              </a:rPr>
              <a:t>definition of priorities on the scene concerning evidence preservation</a:t>
            </a:r>
            <a:r>
              <a:rPr lang="en-US" sz="800" kern="1200" baseline="0" noProof="0" dirty="0">
                <a:solidFill>
                  <a:schemeClr val="tx1"/>
                </a:solidFill>
                <a:effectLst/>
                <a:latin typeface="+mn-lt"/>
                <a:ea typeface="+mn-ea"/>
                <a:cs typeface="+mn-cs"/>
              </a:rPr>
              <a:t>.</a:t>
            </a:r>
            <a:endParaRPr lang="en-US" sz="800" kern="1200" noProof="0" dirty="0">
              <a:solidFill>
                <a:schemeClr val="tx1"/>
              </a:solidFill>
              <a:effectLst/>
              <a:latin typeface="+mn-lt"/>
              <a:ea typeface="+mn-ea"/>
              <a:cs typeface="+mn-cs"/>
            </a:endParaRPr>
          </a:p>
          <a:p>
            <a:endParaRPr lang="en-US" sz="800" dirty="0">
              <a:latin typeface="+mn-lt"/>
            </a:endParaRPr>
          </a:p>
          <a:p>
            <a:pPr algn="just">
              <a:lnSpc>
                <a:spcPct val="107000"/>
              </a:lnSpc>
              <a:spcAft>
                <a:spcPts val="800"/>
              </a:spcAft>
            </a:pPr>
            <a:r>
              <a:rPr lang="en-GB" sz="800" b="1" dirty="0">
                <a:solidFill>
                  <a:srgbClr val="000000"/>
                </a:solidFill>
                <a:effectLst/>
                <a:latin typeface="+mn-lt"/>
                <a:ea typeface="Calibri" panose="020F0502020204030204" pitchFamily="34" charset="0"/>
                <a:cs typeface="Times New Roman" panose="02020603050405020304" pitchFamily="18" charset="0"/>
              </a:rPr>
              <a:t>Things to consider:</a:t>
            </a:r>
            <a:r>
              <a:rPr lang="en-GB" sz="800" dirty="0">
                <a:solidFill>
                  <a:srgbClr val="000000"/>
                </a:solidFill>
                <a:effectLst/>
                <a:latin typeface="+mn-lt"/>
                <a:ea typeface="Calibri" panose="020F0502020204030204" pitchFamily="34" charset="0"/>
                <a:cs typeface="Times New Roman" panose="02020603050405020304" pitchFamily="18" charset="0"/>
              </a:rPr>
              <a:t> </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In this scenario discussion, it should be pointed out that Tabun is a nerve agent. So, all necessary precautions should be executed. The details are explained elsewhere in the Melody training curriculum - 5.7 concerning decontamination, 5.6 concerning PPE and 6.3.1 concerning medical treatment and countermeasures and protection. </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endParaRPr lang="en-US" sz="800" dirty="0">
              <a:solidFill>
                <a:srgbClr val="000000"/>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In addition to the scenario depicted, the trainer can support the trainees with the following additional information:</a:t>
            </a:r>
            <a:endParaRPr lang="en-GB" sz="800" dirty="0">
              <a:effectLst/>
              <a:latin typeface="+mn-lt"/>
              <a:ea typeface="Calibri" panose="020F0502020204030204" pitchFamily="34" charset="0"/>
              <a:cs typeface="Times New Roman" panose="02020603050405020304" pitchFamily="18" charset="0"/>
            </a:endParaRPr>
          </a:p>
          <a:p>
            <a:pPr marL="0" lvl="0" indent="0" algn="just">
              <a:buFont typeface="+mj-lt"/>
              <a:buNone/>
              <a:tabLst>
                <a:tab pos="457200" algn="l"/>
              </a:tabLst>
            </a:pPr>
            <a:r>
              <a:rPr lang="en-US" sz="800" dirty="0">
                <a:effectLst/>
                <a:latin typeface="+mn-lt"/>
                <a:ea typeface="Calibri" panose="020F0502020204030204" pitchFamily="34" charset="0"/>
                <a:cs typeface="Times New Roman" panose="02020603050405020304" pitchFamily="18" charset="0"/>
              </a:rPr>
              <a:t>In addition to the scene described, at a first look the first responders spot the following: Commercial labels of seed oil on the barrel.</a:t>
            </a:r>
            <a:endParaRPr lang="en-GB" sz="800" dirty="0">
              <a:effectLst/>
              <a:latin typeface="+mn-lt"/>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For</a:t>
            </a:r>
            <a:r>
              <a:rPr lang="en-US" sz="800" kern="1200" baseline="0" dirty="0">
                <a:solidFill>
                  <a:schemeClr val="tx1"/>
                </a:solidFill>
                <a:effectLst/>
                <a:latin typeface="+mn-lt"/>
                <a:ea typeface="+mn-ea"/>
                <a:cs typeface="+mn-cs"/>
              </a:rPr>
              <a:t> this scenario, first responders should pay attention to the equipment and materials in the apartment. They should avoid direct contact with it and shall avoid, when possible, decontaminants that can destroy evidence.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effectLst/>
                <a:latin typeface="+mn-lt"/>
                <a:ea typeface="Calibri" panose="020F0502020204030204" pitchFamily="34" charset="0"/>
                <a:cs typeface="Times New Roman" panose="02020603050405020304" pitchFamily="18" charset="0"/>
              </a:rPr>
              <a:t>This scenario is very probable. In fact, there are a lot of current reports concerning remaining barrels from World War 2 containing chemical agents. The trainer should address directly to trainees and asking the questions. The best possible option is that the trainees will answer correctly, and they can back up with arguments their thesis. The role of the trainer is to direct the discussion to the proper answer.</a:t>
            </a:r>
            <a:endParaRPr lang="en-GB" sz="800" dirty="0">
              <a:effectLst/>
              <a:latin typeface="+mn-lt"/>
              <a:ea typeface="Calibri" panose="020F0502020204030204" pitchFamily="34" charset="0"/>
              <a:cs typeface="Times New Roman" panose="02020603050405020304" pitchFamily="18" charset="0"/>
            </a:endParaRP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Adapted from Scenario C2: </a:t>
            </a:r>
            <a:r>
              <a:rPr lang="en-GB" sz="800" i="0" kern="1200" dirty="0">
                <a:solidFill>
                  <a:schemeClr val="tx1"/>
                </a:solidFill>
                <a:effectLst/>
                <a:latin typeface="+mn-lt"/>
                <a:ea typeface="+mn-ea"/>
                <a:cs typeface="+mn-cs"/>
              </a:rPr>
              <a:t>Chemical incident during shipping channel dredging in Baltic port</a:t>
            </a:r>
            <a:r>
              <a:rPr lang="en-US" sz="800" i="0" kern="1200" dirty="0">
                <a:solidFill>
                  <a:schemeClr val="tx1"/>
                </a:solidFill>
                <a:effectLst/>
                <a:latin typeface="+mn-lt"/>
                <a:ea typeface="+mn-ea"/>
                <a:cs typeface="+mn-cs"/>
              </a:rPr>
              <a:t> - Compendium of CBRN Scenarios for the purposes of training at the NTC in Vught version 0.2 July 2018</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https://emergency.cdc.gov/agent/tabun/basics/facts.asp </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https://pubchem.ncbi.nlm.nih.gov/compound/tabun#section=Identification</a:t>
            </a:r>
            <a:endParaRPr lang="en-GB" sz="800" dirty="0">
              <a:effectLst/>
              <a:latin typeface="+mn-lt"/>
              <a:ea typeface="Calibri" panose="020F0502020204030204" pitchFamily="34" charset="0"/>
              <a:cs typeface="Times New Roman" panose="02020603050405020304" pitchFamily="18" charset="0"/>
            </a:endParaRPr>
          </a:p>
          <a:p>
            <a:r>
              <a:rPr lang="en-US" sz="800" dirty="0">
                <a:solidFill>
                  <a:srgbClr val="000000"/>
                </a:solidFill>
                <a:effectLst/>
                <a:latin typeface="+mn-lt"/>
                <a:ea typeface="Calibri" panose="020F0502020204030204" pitchFamily="34" charset="0"/>
                <a:cs typeface="Times New Roman" panose="02020603050405020304" pitchFamily="18" charset="0"/>
              </a:rPr>
              <a:t>- 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US" sz="800" i="0" kern="1200" noProof="0" dirty="0">
              <a:solidFill>
                <a:schemeClr val="tx1"/>
              </a:solidFill>
              <a:effectLst/>
              <a:latin typeface="+mn-lt"/>
              <a:ea typeface="+mn-ea"/>
              <a:cs typeface="+mn-cs"/>
            </a:endParaRPr>
          </a:p>
          <a:p>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To </a:t>
            </a:r>
            <a:r>
              <a:rPr lang="en-US" sz="800" b="0" u="sng" kern="1200" baseline="0" dirty="0">
                <a:solidFill>
                  <a:schemeClr val="tx1"/>
                </a:solidFill>
                <a:effectLst/>
                <a:latin typeface="+mn-lt"/>
                <a:ea typeface="+mn-ea"/>
                <a:cs typeface="+mn-cs"/>
              </a:rPr>
              <a:t>recognize</a:t>
            </a:r>
            <a:r>
              <a:rPr lang="en-US" sz="800" b="0" kern="1200" baseline="0" dirty="0">
                <a:solidFill>
                  <a:schemeClr val="tx1"/>
                </a:solidFill>
                <a:effectLst/>
                <a:latin typeface="+mn-lt"/>
                <a:ea typeface="+mn-ea"/>
                <a:cs typeface="+mn-cs"/>
              </a:rPr>
              <a:t> how to </a:t>
            </a:r>
            <a:r>
              <a:rPr lang="en-US" sz="800" b="0" u="sng" kern="1200" baseline="0" dirty="0">
                <a:solidFill>
                  <a:schemeClr val="tx1"/>
                </a:solidFill>
                <a:effectLst/>
                <a:latin typeface="+mn-lt"/>
                <a:ea typeface="+mn-ea"/>
                <a:cs typeface="+mn-cs"/>
              </a:rPr>
              <a:t>carry out </a:t>
            </a:r>
            <a:r>
              <a:rPr lang="en-US" sz="800" b="0" kern="1200" baseline="0" dirty="0">
                <a:solidFill>
                  <a:schemeClr val="tx1"/>
                </a:solidFill>
                <a:effectLst/>
                <a:latin typeface="+mn-lt"/>
                <a:ea typeface="+mn-ea"/>
                <a:cs typeface="+mn-cs"/>
              </a:rPr>
              <a:t>your work without forensic disruption of the scene</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 Chemical incident during shipping channel dredging in Baltic port</a:t>
            </a:r>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dirty="0">
                <a:latin typeface="+mn-lt"/>
              </a:rPr>
              <a:t>5.2 Scenario 2 Chemical incident during shipping channel dredging in Baltic port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noProof="0" dirty="0">
                <a:solidFill>
                  <a:schemeClr val="tx1"/>
                </a:solidFill>
                <a:effectLst/>
                <a:latin typeface="+mn-lt"/>
                <a:ea typeface="+mn-ea"/>
                <a:cs typeface="+mn-cs"/>
              </a:rPr>
              <a:t>Instructions for the trainer:</a:t>
            </a:r>
            <a:r>
              <a:rPr lang="en-US" sz="800" b="1" kern="1200" baseline="0" noProof="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being aware of the development of the scenario, the trainer should facilitate the discussion with the trainees and focus on what they consider evidence, and what they plan to protect it.</a:t>
            </a:r>
            <a:endParaRPr lang="en-US" sz="800" kern="1200" dirty="0">
              <a:solidFill>
                <a:schemeClr val="tx1"/>
              </a:solidFill>
              <a:effectLst/>
              <a:latin typeface="+mn-lt"/>
              <a:ea typeface="+mn-ea"/>
              <a:cs typeface="+mn-cs"/>
            </a:endParaRPr>
          </a:p>
          <a:p>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provided discussion scenario is very probable. In fact, there are a lot of current reports concerning remaining barrels from World War 2 containing chemical agents. The trainer should address directly to trainees and asking the questions. The best possible option is that the trainees will answer correctly, and they can back up with arguments their thesis. The role of the trainer is to direct the discussion to the proper answer.</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Adapted from Scenario C2: </a:t>
            </a:r>
            <a:r>
              <a:rPr lang="en-GB" sz="800" i="0" kern="1200" dirty="0">
                <a:solidFill>
                  <a:schemeClr val="tx1"/>
                </a:solidFill>
                <a:effectLst/>
                <a:latin typeface="+mn-lt"/>
                <a:ea typeface="+mn-ea"/>
                <a:cs typeface="+mn-cs"/>
              </a:rPr>
              <a:t>Chemical incident during shipping channel dredging in Baltic port</a:t>
            </a:r>
            <a:r>
              <a:rPr lang="en-US" sz="800" i="0" kern="1200" dirty="0">
                <a:solidFill>
                  <a:schemeClr val="tx1"/>
                </a:solidFill>
                <a:effectLst/>
                <a:latin typeface="+mn-lt"/>
                <a:ea typeface="+mn-ea"/>
                <a:cs typeface="+mn-cs"/>
              </a:rPr>
              <a:t> - Compendium of CBRN Scenarios for the purposes of training at the NTC in Vught version 0.2 July 2018</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https://emergency.cdc.gov/agent/tabun/basics/facts.asp </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https://pubchem.ncbi.nlm.nih.gov/compound/tabun#section=Identification</a:t>
            </a:r>
            <a:endParaRPr lang="en-GB" sz="800" dirty="0">
              <a:effectLst/>
              <a:latin typeface="+mn-lt"/>
              <a:ea typeface="Calibri" panose="020F0502020204030204" pitchFamily="34" charset="0"/>
              <a:cs typeface="Times New Roman" panose="02020603050405020304" pitchFamily="18" charset="0"/>
            </a:endParaRPr>
          </a:p>
          <a:p>
            <a:r>
              <a:rPr lang="en-US" sz="800" dirty="0">
                <a:solidFill>
                  <a:srgbClr val="000000"/>
                </a:solidFill>
                <a:effectLst/>
                <a:latin typeface="+mn-lt"/>
                <a:ea typeface="Calibri" panose="020F0502020204030204" pitchFamily="34" charset="0"/>
                <a:cs typeface="Times New Roman" panose="02020603050405020304" pitchFamily="18" charset="0"/>
              </a:rPr>
              <a:t>- 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US" sz="800" i="0" kern="1200" noProof="0" dirty="0">
              <a:solidFill>
                <a:schemeClr val="tx1"/>
              </a:solidFill>
              <a:effectLst/>
              <a:latin typeface="+mn-lt"/>
              <a:ea typeface="+mn-ea"/>
              <a:cs typeface="+mn-cs"/>
            </a:endParaRPr>
          </a:p>
          <a:p>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To </a:t>
            </a:r>
            <a:r>
              <a:rPr lang="en-US" sz="800" b="0" u="sng" kern="1200" baseline="0" dirty="0">
                <a:solidFill>
                  <a:schemeClr val="tx1"/>
                </a:solidFill>
                <a:effectLst/>
                <a:latin typeface="+mn-lt"/>
                <a:ea typeface="+mn-ea"/>
                <a:cs typeface="+mn-cs"/>
              </a:rPr>
              <a:t>recognize</a:t>
            </a:r>
            <a:r>
              <a:rPr lang="en-US" sz="800" b="0" kern="1200" baseline="0" dirty="0">
                <a:solidFill>
                  <a:schemeClr val="tx1"/>
                </a:solidFill>
                <a:effectLst/>
                <a:latin typeface="+mn-lt"/>
                <a:ea typeface="+mn-ea"/>
                <a:cs typeface="+mn-cs"/>
              </a:rPr>
              <a:t> how to </a:t>
            </a:r>
            <a:r>
              <a:rPr lang="en-US" sz="800" b="0" u="sng" kern="1200" baseline="0" dirty="0">
                <a:solidFill>
                  <a:schemeClr val="tx1"/>
                </a:solidFill>
                <a:effectLst/>
                <a:latin typeface="+mn-lt"/>
                <a:ea typeface="+mn-ea"/>
                <a:cs typeface="+mn-cs"/>
              </a:rPr>
              <a:t>carry out </a:t>
            </a:r>
            <a:r>
              <a:rPr lang="en-US" sz="800" b="0" kern="1200" baseline="0" dirty="0">
                <a:solidFill>
                  <a:schemeClr val="tx1"/>
                </a:solidFill>
                <a:effectLst/>
                <a:latin typeface="+mn-lt"/>
                <a:ea typeface="+mn-ea"/>
                <a:cs typeface="+mn-cs"/>
              </a:rPr>
              <a:t>your work without forensic disruption of the scene</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 Chemical incident during shipping channel dredging in Baltic port</a:t>
            </a:r>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dirty="0">
                <a:latin typeface="+mn-lt"/>
              </a:rPr>
              <a:t>5.2 Scenario 2 Chemical incident during shipping channel dredging in Baltic port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 reflects on the acquired elements and tries to identify what in the scene can be considered as evidence, and consequently, which measures can be taken to preserve them.</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1" kern="1200" baseline="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baseline="0" dirty="0">
                <a:solidFill>
                  <a:schemeClr val="tx1"/>
                </a:solidFill>
                <a:effectLst/>
                <a:latin typeface="+mn-lt"/>
                <a:ea typeface="+mn-ea"/>
                <a:cs typeface="+mn-cs"/>
              </a:rPr>
              <a:t>As an example:</a:t>
            </a:r>
          </a:p>
          <a:p>
            <a:r>
              <a:rPr lang="en-US" sz="800" dirty="0">
                <a:latin typeface="+mn-lt"/>
              </a:rPr>
              <a:t>a. Which</a:t>
            </a:r>
            <a:r>
              <a:rPr lang="en-US" sz="800" baseline="0" dirty="0">
                <a:latin typeface="+mn-lt"/>
              </a:rPr>
              <a:t> kind of items you would consider forensic evidences on this scene</a:t>
            </a:r>
            <a:r>
              <a:rPr lang="en-US" sz="800" dirty="0">
                <a:latin typeface="+mn-lt"/>
              </a:rPr>
              <a:t>?</a:t>
            </a:r>
          </a:p>
          <a:p>
            <a:r>
              <a:rPr lang="en-US" sz="800" dirty="0">
                <a:latin typeface="+mn-lt"/>
              </a:rPr>
              <a:t>b.</a:t>
            </a:r>
            <a:r>
              <a:rPr lang="en-US" sz="800" baseline="0" dirty="0">
                <a:latin typeface="+mn-lt"/>
              </a:rPr>
              <a:t> Do you have the possibility to preserve it?</a:t>
            </a:r>
          </a:p>
          <a:p>
            <a:r>
              <a:rPr lang="en-US" sz="800" baseline="0" dirty="0">
                <a:latin typeface="+mn-lt"/>
              </a:rPr>
              <a:t>c. How would you do that?</a:t>
            </a:r>
          </a:p>
          <a:p>
            <a:endParaRPr lang="en-US" sz="800" baseline="0" dirty="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baseline="0" noProof="0" dirty="0">
                <a:solidFill>
                  <a:schemeClr val="tx1"/>
                </a:solidFill>
                <a:effectLst/>
                <a:latin typeface="+mn-lt"/>
                <a:ea typeface="+mn-ea"/>
                <a:cs typeface="+mn-cs"/>
              </a:rPr>
              <a:t>The trainer can support the trainees with the following additional information:</a:t>
            </a:r>
          </a:p>
          <a:p>
            <a:r>
              <a:rPr lang="en-US" sz="800" dirty="0">
                <a:latin typeface="+mn-lt"/>
              </a:rPr>
              <a:t>- At a first look the FRs could spot the following: Commercial labels of seed oil on the barrel </a:t>
            </a:r>
          </a:p>
          <a:p>
            <a:endParaRPr lang="en-US" sz="800" baseline="0" dirty="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Adapted from Scenario C2: </a:t>
            </a:r>
            <a:r>
              <a:rPr lang="en-GB" sz="800" i="0" kern="1200" dirty="0">
                <a:solidFill>
                  <a:schemeClr val="tx1"/>
                </a:solidFill>
                <a:effectLst/>
                <a:latin typeface="+mn-lt"/>
                <a:ea typeface="+mn-ea"/>
                <a:cs typeface="+mn-cs"/>
              </a:rPr>
              <a:t>Chemical incident during shipping channel dredging in Baltic port</a:t>
            </a:r>
            <a:r>
              <a:rPr lang="en-US" sz="800" i="0" kern="1200" dirty="0">
                <a:solidFill>
                  <a:schemeClr val="tx1"/>
                </a:solidFill>
                <a:effectLst/>
                <a:latin typeface="+mn-lt"/>
                <a:ea typeface="+mn-ea"/>
                <a:cs typeface="+mn-cs"/>
              </a:rPr>
              <a:t> - Compendium of CBRN Scenarios for the purposes of training at the NTC in Vught version 0.2 July 2018</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https://emergency.cdc.gov/agent/tabun/basics/facts.asp </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https://pubchem.ncbi.nlm.nih.gov/compound/tabun#section=Identification</a:t>
            </a:r>
            <a:endParaRPr lang="en-GB" sz="800" dirty="0">
              <a:effectLst/>
              <a:latin typeface="+mn-lt"/>
              <a:ea typeface="Calibri" panose="020F0502020204030204" pitchFamily="34" charset="0"/>
              <a:cs typeface="Times New Roman" panose="02020603050405020304" pitchFamily="18" charset="0"/>
            </a:endParaRPr>
          </a:p>
          <a:p>
            <a:r>
              <a:rPr lang="en-US" sz="800" dirty="0">
                <a:solidFill>
                  <a:srgbClr val="000000"/>
                </a:solidFill>
                <a:effectLst/>
                <a:latin typeface="+mn-lt"/>
                <a:ea typeface="Calibri" panose="020F0502020204030204" pitchFamily="34" charset="0"/>
                <a:cs typeface="Times New Roman" panose="02020603050405020304" pitchFamily="18" charset="0"/>
              </a:rPr>
              <a:t>- 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US" sz="800" i="0" kern="1200" noProof="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40859632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To </a:t>
            </a:r>
            <a:r>
              <a:rPr lang="en-US" sz="800" b="0" u="sng" kern="1200" baseline="0" dirty="0">
                <a:solidFill>
                  <a:schemeClr val="tx1"/>
                </a:solidFill>
                <a:effectLst/>
                <a:latin typeface="+mn-lt"/>
                <a:ea typeface="+mn-ea"/>
                <a:cs typeface="+mn-cs"/>
              </a:rPr>
              <a:t>recognize</a:t>
            </a:r>
            <a:r>
              <a:rPr lang="en-US" sz="800" b="0" kern="1200" baseline="0" dirty="0">
                <a:solidFill>
                  <a:schemeClr val="tx1"/>
                </a:solidFill>
                <a:effectLst/>
                <a:latin typeface="+mn-lt"/>
                <a:ea typeface="+mn-ea"/>
                <a:cs typeface="+mn-cs"/>
              </a:rPr>
              <a:t> how to </a:t>
            </a:r>
            <a:r>
              <a:rPr lang="en-US" sz="800" b="0" u="sng" kern="1200" baseline="0" dirty="0">
                <a:solidFill>
                  <a:schemeClr val="tx1"/>
                </a:solidFill>
                <a:effectLst/>
                <a:latin typeface="+mn-lt"/>
                <a:ea typeface="+mn-ea"/>
                <a:cs typeface="+mn-cs"/>
              </a:rPr>
              <a:t>carry out </a:t>
            </a:r>
            <a:r>
              <a:rPr lang="en-US" sz="800" b="0" kern="1200" baseline="0" dirty="0">
                <a:solidFill>
                  <a:schemeClr val="tx1"/>
                </a:solidFill>
                <a:effectLst/>
                <a:latin typeface="+mn-lt"/>
                <a:ea typeface="+mn-ea"/>
                <a:cs typeface="+mn-cs"/>
              </a:rPr>
              <a:t>your work without forensic disruption of the scene</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 Chemical incident during shipping channel dredging in Baltic port</a:t>
            </a:r>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dirty="0">
                <a:latin typeface="+mn-lt"/>
              </a:rPr>
              <a:t>5.2 Scenario 2 Chemical incident during shipping channel dredging in Baltic port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noProof="0" dirty="0">
                <a:solidFill>
                  <a:schemeClr val="tx1"/>
                </a:solidFill>
                <a:effectLst/>
                <a:latin typeface="+mn-lt"/>
                <a:ea typeface="+mn-ea"/>
                <a:cs typeface="+mn-cs"/>
              </a:rPr>
              <a:t>Instructions for the trainer:</a:t>
            </a:r>
            <a:r>
              <a:rPr lang="en-US" sz="800" b="1" kern="1200" baseline="0" noProof="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being aware of the development of the scenario, the trainer should facilitate the discussion with the trainees and focus on what they consider evidence, and what they plan to protect it.</a:t>
            </a:r>
          </a:p>
          <a:p>
            <a:r>
              <a:rPr lang="en-US" sz="800" b="0" kern="1200" baseline="0" dirty="0">
                <a:solidFill>
                  <a:schemeClr val="tx1"/>
                </a:solidFill>
                <a:effectLst/>
                <a:latin typeface="+mn-lt"/>
                <a:ea typeface="+mn-ea"/>
                <a:cs typeface="+mn-cs"/>
              </a:rPr>
              <a:t>e.g.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baseline="0" dirty="0">
                <a:solidFill>
                  <a:schemeClr val="tx1"/>
                </a:solidFill>
                <a:effectLst/>
                <a:latin typeface="+mn-lt"/>
                <a:ea typeface="+mn-ea"/>
                <a:cs typeface="+mn-cs"/>
              </a:rPr>
              <a:t>- Writings and labels may be damaged by decontamination, at least images should be collected if possible.</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Adapted from Scenario C2: </a:t>
            </a:r>
            <a:r>
              <a:rPr lang="en-GB" sz="800" i="0" kern="1200" dirty="0">
                <a:solidFill>
                  <a:schemeClr val="tx1"/>
                </a:solidFill>
                <a:effectLst/>
                <a:latin typeface="+mn-lt"/>
                <a:ea typeface="+mn-ea"/>
                <a:cs typeface="+mn-cs"/>
              </a:rPr>
              <a:t>Chemical incident during shipping channel dredging in Baltic port</a:t>
            </a:r>
            <a:r>
              <a:rPr lang="en-US" sz="800" i="0" kern="1200" dirty="0">
                <a:solidFill>
                  <a:schemeClr val="tx1"/>
                </a:solidFill>
                <a:effectLst/>
                <a:latin typeface="+mn-lt"/>
                <a:ea typeface="+mn-ea"/>
                <a:cs typeface="+mn-cs"/>
              </a:rPr>
              <a:t> - Compendium of CBRN Scenarios for the purposes of training at the NTC in Vught version 0.2 July 2018</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https://emergency.cdc.gov/agent/tabun/basics/facts.asp </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https://pubchem.ncbi.nlm.nih.gov/compound/tabun#section=Identification</a:t>
            </a:r>
            <a:endParaRPr lang="en-GB" sz="800" dirty="0">
              <a:effectLst/>
              <a:latin typeface="+mn-lt"/>
              <a:ea typeface="Calibri" panose="020F0502020204030204" pitchFamily="34" charset="0"/>
              <a:cs typeface="Times New Roman" panose="02020603050405020304" pitchFamily="18" charset="0"/>
            </a:endParaRPr>
          </a:p>
          <a:p>
            <a:r>
              <a:rPr lang="en-US" sz="800" dirty="0">
                <a:solidFill>
                  <a:srgbClr val="000000"/>
                </a:solidFill>
                <a:effectLst/>
                <a:latin typeface="+mn-lt"/>
                <a:ea typeface="Calibri" panose="020F0502020204030204" pitchFamily="34" charset="0"/>
                <a:cs typeface="Times New Roman" panose="02020603050405020304" pitchFamily="18" charset="0"/>
              </a:rPr>
              <a:t>- 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US" sz="800" i="0" kern="1200" noProof="0" dirty="0">
              <a:solidFill>
                <a:schemeClr val="tx1"/>
              </a:solidFill>
              <a:effectLst/>
              <a:latin typeface="+mn-lt"/>
              <a:ea typeface="+mn-ea"/>
              <a:cs typeface="+mn-cs"/>
            </a:endParaRPr>
          </a:p>
          <a:p>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latin typeface="+mn-lt"/>
            </a:endParaRPr>
          </a:p>
        </p:txBody>
      </p:sp>
    </p:spTree>
    <p:extLst>
      <p:ext uri="{BB962C8B-B14F-4D97-AF65-F5344CB8AC3E}">
        <p14:creationId xmlns:p14="http://schemas.microsoft.com/office/powerpoint/2010/main" val="30170057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5.6P. Scenario discussions: Treatment methods of patients involved in a CBRN incident </a:t>
            </a:r>
          </a:p>
          <a:p>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To recognize how </a:t>
            </a:r>
            <a:r>
              <a:rPr lang="en-US" sz="800" b="0" u="sng" kern="1200" baseline="0" dirty="0">
                <a:solidFill>
                  <a:schemeClr val="tx1"/>
                </a:solidFill>
                <a:effectLst/>
                <a:latin typeface="+mn-lt"/>
                <a:ea typeface="+mn-ea"/>
                <a:cs typeface="+mn-cs"/>
              </a:rPr>
              <a:t>to apply </a:t>
            </a:r>
            <a:r>
              <a:rPr lang="en-US" sz="800" b="0" kern="1200" baseline="0" dirty="0">
                <a:solidFill>
                  <a:schemeClr val="tx1"/>
                </a:solidFill>
                <a:effectLst/>
                <a:latin typeface="+mn-lt"/>
                <a:ea typeface="+mn-ea"/>
                <a:cs typeface="+mn-cs"/>
              </a:rPr>
              <a:t>appropriate medical care towards patients involved in a CBRN incident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 Chemical incident during shipping channel dredging in Baltic port</a:t>
            </a:r>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dirty="0">
                <a:latin typeface="+mn-lt"/>
              </a:rPr>
              <a:t>5.6 Scenario 2. Chemical incident during shipping channel dredging in Baltic port</a:t>
            </a:r>
            <a:r>
              <a:rPr lang="en-US" sz="800" kern="1200" noProof="0" dirty="0">
                <a:solidFill>
                  <a:schemeClr val="tx1"/>
                </a:solidFill>
                <a:effectLst/>
                <a:latin typeface="+mn-lt"/>
                <a:ea typeface="+mn-ea"/>
                <a:cs typeface="+mn-cs"/>
              </a:rPr>
              <a:t>: Introduction.</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 trainees get to know the title of the scenario to discuss</a:t>
            </a:r>
            <a:r>
              <a:rPr lang="en-US" sz="800" kern="1200" noProof="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 trainer should use the following</a:t>
            </a:r>
            <a:r>
              <a:rPr lang="en-US" sz="800" b="0" kern="1200" baseline="0" dirty="0">
                <a:solidFill>
                  <a:schemeClr val="tx1"/>
                </a:solidFill>
                <a:effectLst/>
                <a:latin typeface="+mn-lt"/>
                <a:ea typeface="+mn-ea"/>
                <a:cs typeface="+mn-cs"/>
              </a:rPr>
              <a:t> information at their convenience while moving to the following slides and discussing the scenario with the trainees).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baseline="0" dirty="0">
              <a:solidFill>
                <a:schemeClr val="tx1"/>
              </a:solidFill>
              <a:effectLst/>
              <a:latin typeface="+mn-lt"/>
              <a:ea typeface="+mn-ea"/>
              <a:cs typeface="+mn-cs"/>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During the dredging of a shipping channel in a Baltic Port, one of the excavators removed an old barrel from the sea bottom. The barrel was being placed on the edge of the shipping dock with the help of a worker directly handling it. Suddenly, the barrel cracked and a clear, colourless liquid with a faint fruity odour was released. Ten contractor workers, including the handler, and two customs officers collapsed into unconsciousness. The customs officers were with two border force sniffer dogs, which could be seen to have breathing difficulties and convulsions. </a:t>
            </a:r>
          </a:p>
          <a:p>
            <a:endParaRPr lang="en-US" sz="800" dirty="0">
              <a:latin typeface="+mn-lt"/>
            </a:endParaRPr>
          </a:p>
          <a:p>
            <a:r>
              <a:rPr lang="en-US" sz="800" dirty="0">
                <a:latin typeface="+mn-lt"/>
              </a:rPr>
              <a:t>The first responders arrived on the scene were notified, that probable causative agent is Tabun.</a:t>
            </a:r>
          </a:p>
          <a:p>
            <a:endParaRPr lang="en-US" sz="800" dirty="0">
              <a:latin typeface="+mn-lt"/>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b="0" kern="1200" baseline="0" dirty="0">
                <a:solidFill>
                  <a:schemeClr val="tx1"/>
                </a:solidFill>
                <a:effectLst/>
                <a:latin typeface="+mn-lt"/>
                <a:ea typeface="+mn-ea"/>
                <a:cs typeface="+mn-cs"/>
              </a:rPr>
              <a:t>Now the trainees should reflect on what to do concerning: </a:t>
            </a:r>
            <a:r>
              <a:rPr lang="en-US" sz="800" b="1" kern="1200" dirty="0">
                <a:solidFill>
                  <a:schemeClr val="tx1"/>
                </a:solidFill>
                <a:effectLst/>
                <a:latin typeface="+mn-lt"/>
                <a:ea typeface="+mn-ea"/>
                <a:cs typeface="+mn-cs"/>
              </a:rPr>
              <a:t>Triage and treatment</a:t>
            </a:r>
            <a:r>
              <a:rPr lang="en-US" sz="800" b="0" kern="1200" dirty="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800" b="0" kern="1200" dirty="0">
              <a:solidFill>
                <a:schemeClr val="tx1"/>
              </a:solidFill>
              <a:effectLst/>
              <a:latin typeface="+mn-lt"/>
              <a:ea typeface="+mn-ea"/>
              <a:cs typeface="+mn-cs"/>
            </a:endParaRPr>
          </a:p>
          <a:p>
            <a:pPr algn="just">
              <a:lnSpc>
                <a:spcPct val="107000"/>
              </a:lnSpc>
              <a:spcAft>
                <a:spcPts val="800"/>
              </a:spcAft>
            </a:pPr>
            <a:r>
              <a:rPr lang="en-GB" sz="800" b="1" dirty="0">
                <a:solidFill>
                  <a:srgbClr val="000000"/>
                </a:solidFill>
                <a:effectLst/>
                <a:latin typeface="+mn-lt"/>
                <a:ea typeface="Calibri" panose="020F0502020204030204" pitchFamily="34" charset="0"/>
                <a:cs typeface="Times New Roman" panose="02020603050405020304" pitchFamily="18" charset="0"/>
              </a:rPr>
              <a:t>Things to consider:</a:t>
            </a:r>
            <a:r>
              <a:rPr lang="en-GB" sz="800" dirty="0">
                <a:solidFill>
                  <a:srgbClr val="000000"/>
                </a:solidFill>
                <a:effectLst/>
                <a:latin typeface="+mn-lt"/>
                <a:ea typeface="Calibri" panose="020F0502020204030204" pitchFamily="34" charset="0"/>
                <a:cs typeface="Times New Roman" panose="02020603050405020304" pitchFamily="18" charset="0"/>
              </a:rPr>
              <a:t> </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In this scenario discussion, it should be pointed out that Tabun is a nerve agent. So, all necessary precautions should be executed. The details are explained elsewhere in the Melody training curriculum - 5.7 concerning decontamination, 5.6 concerning PPE and 6.3.1 concerning medical treatment and countermeasures and protection. </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endParaRPr lang="en-US" sz="800" dirty="0">
              <a:solidFill>
                <a:srgbClr val="000000"/>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In addition to the scenario depicted, the trainer can support the trainees with the following additional information:</a:t>
            </a:r>
            <a:endParaRPr lang="en-GB" sz="800" dirty="0">
              <a:effectLst/>
              <a:latin typeface="+mn-lt"/>
              <a:ea typeface="Calibri" panose="020F0502020204030204" pitchFamily="34" charset="0"/>
              <a:cs typeface="Times New Roman" panose="02020603050405020304" pitchFamily="18" charset="0"/>
            </a:endParaRPr>
          </a:p>
          <a:p>
            <a:pPr marL="0" lvl="0" indent="0" algn="just">
              <a:buFont typeface="+mj-lt"/>
              <a:buNone/>
              <a:tabLst>
                <a:tab pos="457200" algn="l"/>
              </a:tabLst>
            </a:pPr>
            <a:r>
              <a:rPr lang="en-US" sz="800" dirty="0">
                <a:effectLst/>
                <a:latin typeface="+mn-lt"/>
                <a:ea typeface="Calibri" panose="020F0502020204030204" pitchFamily="34" charset="0"/>
                <a:cs typeface="Times New Roman" panose="02020603050405020304" pitchFamily="18" charset="0"/>
              </a:rPr>
              <a:t>In addition to the scene described, at a first look the first responders spot the following: Commercial labels of seed oil on the barrel.</a:t>
            </a:r>
            <a:endParaRPr lang="en-GB" sz="800" dirty="0">
              <a:effectLst/>
              <a:latin typeface="+mn-lt"/>
              <a:ea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Consider that the worker handling the barrel when it cracked was exposed directly to liquid Tabun that will be fatal quickly.</a:t>
            </a:r>
            <a:endParaRPr lang="en-GB" sz="800" dirty="0">
              <a:effectLst/>
              <a:latin typeface="+mn-lt"/>
              <a:ea typeface="Calibri" panose="020F0502020204030204" pitchFamily="34" charset="0"/>
              <a:cs typeface="Times New Roman" panose="02020603050405020304" pitchFamily="18" charset="0"/>
            </a:endParaRPr>
          </a:p>
          <a:p>
            <a:pPr marL="0" indent="0">
              <a:buFont typeface="Arial" panose="020B0604020202020204" pitchFamily="34" charset="0"/>
              <a:buNone/>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dirty="0">
                <a:solidFill>
                  <a:srgbClr val="000000"/>
                </a:solidFill>
                <a:effectLst/>
                <a:latin typeface="+mn-lt"/>
                <a:ea typeface="Calibri" panose="020F0502020204030204" pitchFamily="34" charset="0"/>
                <a:cs typeface="Times New Roman" panose="02020603050405020304" pitchFamily="18" charset="0"/>
              </a:rPr>
              <a:t>Keep in mind that for this scenario, the isolation of people will not be necessary, furthermore, after administration of antidote and decontamination, the victims will not pose the risk of secondary contamination, so they can be transported to the nearest medical point of care, where qualified medical assistance will be provided. </a:t>
            </a:r>
            <a:endParaRPr lang="en-GB" sz="800" dirty="0">
              <a:effectLst/>
              <a:latin typeface="+mn-lt"/>
              <a:ea typeface="Calibri" panose="020F0502020204030204" pitchFamily="34" charset="0"/>
              <a:cs typeface="Times New Roman" panose="02020603050405020304" pitchFamily="18" charset="0"/>
            </a:endParaRP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Adapted from Scenario C2: </a:t>
            </a:r>
            <a:r>
              <a:rPr lang="en-GB" sz="800" i="0" kern="1200" dirty="0">
                <a:solidFill>
                  <a:schemeClr val="tx1"/>
                </a:solidFill>
                <a:effectLst/>
                <a:latin typeface="+mn-lt"/>
                <a:ea typeface="+mn-ea"/>
                <a:cs typeface="+mn-cs"/>
              </a:rPr>
              <a:t>Chemical incident during shipping channel dredging in Baltic port</a:t>
            </a:r>
            <a:r>
              <a:rPr lang="en-US" sz="800" i="0" kern="1200" dirty="0">
                <a:solidFill>
                  <a:schemeClr val="tx1"/>
                </a:solidFill>
                <a:effectLst/>
                <a:latin typeface="+mn-lt"/>
                <a:ea typeface="+mn-ea"/>
                <a:cs typeface="+mn-cs"/>
              </a:rPr>
              <a:t> - Compendium of CBRN Scenarios for the purposes of training at the NTC in Vught version 0.2 July 2018</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https://emergency.cdc.gov/agent/tabun/basics/facts.asp </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https://pubchem.ncbi.nlm.nih.gov/compound/tabun#section=Identification</a:t>
            </a:r>
            <a:endParaRPr lang="en-GB" sz="800" dirty="0">
              <a:effectLst/>
              <a:latin typeface="+mn-lt"/>
              <a:ea typeface="Calibri" panose="020F0502020204030204" pitchFamily="34" charset="0"/>
              <a:cs typeface="Times New Roman" panose="02020603050405020304" pitchFamily="18" charset="0"/>
            </a:endParaRPr>
          </a:p>
          <a:p>
            <a:r>
              <a:rPr lang="en-US" sz="800" dirty="0">
                <a:solidFill>
                  <a:srgbClr val="000000"/>
                </a:solidFill>
                <a:effectLst/>
                <a:latin typeface="+mn-lt"/>
                <a:ea typeface="Calibri" panose="020F0502020204030204" pitchFamily="34" charset="0"/>
                <a:cs typeface="Times New Roman" panose="02020603050405020304" pitchFamily="18" charset="0"/>
              </a:rPr>
              <a:t>- 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US" sz="800" i="0" kern="1200" noProof="0" dirty="0">
              <a:solidFill>
                <a:schemeClr val="tx1"/>
              </a:solidFill>
              <a:effectLst/>
              <a:latin typeface="+mn-lt"/>
              <a:ea typeface="+mn-ea"/>
              <a:cs typeface="+mn-cs"/>
            </a:endParaRPr>
          </a:p>
          <a:p>
            <a:endParaRPr lang="en-US" sz="800" i="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5.6P. Scenario discussions: Treatment methods of patients involved in a CBRN incident </a:t>
            </a:r>
          </a:p>
          <a:p>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To recognize how </a:t>
            </a:r>
            <a:r>
              <a:rPr lang="en-US" sz="800" b="0" u="sng" kern="1200" baseline="0" dirty="0">
                <a:solidFill>
                  <a:schemeClr val="tx1"/>
                </a:solidFill>
                <a:effectLst/>
                <a:latin typeface="+mn-lt"/>
                <a:ea typeface="+mn-ea"/>
                <a:cs typeface="+mn-cs"/>
              </a:rPr>
              <a:t>to apply </a:t>
            </a:r>
            <a:r>
              <a:rPr lang="en-US" sz="800" b="0" kern="1200" baseline="0" dirty="0">
                <a:solidFill>
                  <a:schemeClr val="tx1"/>
                </a:solidFill>
                <a:effectLst/>
                <a:latin typeface="+mn-lt"/>
                <a:ea typeface="+mn-ea"/>
                <a:cs typeface="+mn-cs"/>
              </a:rPr>
              <a:t>appropriate medical care towards patients involved in a CBRN incident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 Chemical incident during shipping channel dredging in Baltic port</a:t>
            </a:r>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dirty="0">
                <a:latin typeface="+mn-lt"/>
              </a:rPr>
              <a:t>5.6 Scenario 2. Chemical incident during shipping channel dredging in Baltic port</a:t>
            </a:r>
            <a:r>
              <a:rPr lang="en-US" sz="800" kern="1200" noProof="0" dirty="0">
                <a:solidFill>
                  <a:schemeClr val="tx1"/>
                </a:solidFill>
                <a:effectLst/>
                <a:latin typeface="+mn-lt"/>
                <a:ea typeface="+mn-ea"/>
                <a:cs typeface="+mn-cs"/>
              </a:rPr>
              <a:t>: Introduction.</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a:t>
            </a:r>
            <a:r>
              <a:rPr lang="en-US" sz="800" kern="1200" baseline="0" dirty="0">
                <a:solidFill>
                  <a:schemeClr val="tx1"/>
                </a:solidFill>
                <a:effectLst/>
                <a:latin typeface="+mn-lt"/>
                <a:ea typeface="+mn-ea"/>
                <a:cs typeface="+mn-cs"/>
              </a:rPr>
              <a:t> trainees become aware of the elements on which they should base their assessment and the following actions to take</a:t>
            </a:r>
            <a:r>
              <a:rPr lang="en-US" sz="800" kern="1200" noProof="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 </a:t>
            </a:r>
          </a:p>
          <a:p>
            <a:r>
              <a:rPr lang="en-US" sz="800" b="0" kern="1200" baseline="0" dirty="0">
                <a:solidFill>
                  <a:schemeClr val="tx1"/>
                </a:solidFill>
                <a:effectLst/>
                <a:latin typeface="+mn-lt"/>
                <a:ea typeface="+mn-ea"/>
                <a:cs typeface="+mn-cs"/>
              </a:rPr>
              <a:t>Being aware of the development of the scenario, the trainer should facilitate the discussion with the trainees.</a:t>
            </a:r>
          </a:p>
          <a:p>
            <a:r>
              <a:rPr lang="en-US" sz="800" kern="1200" dirty="0">
                <a:solidFill>
                  <a:schemeClr val="tx1"/>
                </a:solidFill>
                <a:effectLst/>
                <a:latin typeface="+mn-lt"/>
                <a:ea typeface="+mn-ea"/>
                <a:cs typeface="+mn-cs"/>
              </a:rPr>
              <a:t>This scenarios evolves as described in previous slides.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provided discussion scenario is very probable. In fact, there are a lot of current reports concerning remaining barrels from World War 2 containing chemical agents. The trainer should address trainees directly by asking the questions. The best possible option is that the trainees will answer correctly, and they can back up their thesis with arguments. The role of the trainer is to direct the discussion to the proper answer.</a:t>
            </a:r>
          </a:p>
          <a:p>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additional questions:</a:t>
            </a:r>
          </a:p>
          <a:p>
            <a:r>
              <a:rPr lang="en-US" sz="800" dirty="0">
                <a:latin typeface="+mn-lt"/>
              </a:rPr>
              <a:t>a. Do you think it is necessary to protect yourself first?</a:t>
            </a:r>
          </a:p>
          <a:p>
            <a:r>
              <a:rPr lang="en-US" sz="800" dirty="0">
                <a:latin typeface="+mn-lt"/>
              </a:rPr>
              <a:t>b. Can it be a CBRN scene</a:t>
            </a:r>
            <a:endParaRPr lang="en-US" sz="800" kern="1200" noProof="0" dirty="0">
              <a:solidFill>
                <a:schemeClr val="tx1"/>
              </a:solidFill>
              <a:effectLst/>
              <a:latin typeface="+mn-lt"/>
              <a:ea typeface="+mn-ea"/>
              <a:cs typeface="+mn-cs"/>
            </a:endParaRP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Adapted from Scenario C2: </a:t>
            </a:r>
            <a:r>
              <a:rPr lang="en-GB" sz="800" i="0" kern="1200" dirty="0">
                <a:solidFill>
                  <a:schemeClr val="tx1"/>
                </a:solidFill>
                <a:effectLst/>
                <a:latin typeface="+mn-lt"/>
                <a:ea typeface="+mn-ea"/>
                <a:cs typeface="+mn-cs"/>
              </a:rPr>
              <a:t>Chemical incident during shipping channel dredging in Baltic port</a:t>
            </a:r>
            <a:r>
              <a:rPr lang="en-US" sz="800" i="0" kern="1200" dirty="0">
                <a:solidFill>
                  <a:schemeClr val="tx1"/>
                </a:solidFill>
                <a:effectLst/>
                <a:latin typeface="+mn-lt"/>
                <a:ea typeface="+mn-ea"/>
                <a:cs typeface="+mn-cs"/>
              </a:rPr>
              <a:t> - Compendium of CBRN Scenarios for the purposes of training at the NTC in Vught version 0.2 July 2018</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https://emergency.cdc.gov/agent/tabun/basics/facts.asp </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https://pubchem.ncbi.nlm.nih.gov/compound/tabun#section=Identification</a:t>
            </a:r>
            <a:endParaRPr lang="en-GB" sz="800" dirty="0">
              <a:effectLst/>
              <a:latin typeface="+mn-lt"/>
              <a:ea typeface="Calibri" panose="020F0502020204030204" pitchFamily="34" charset="0"/>
              <a:cs typeface="Times New Roman" panose="02020603050405020304" pitchFamily="18" charset="0"/>
            </a:endParaRPr>
          </a:p>
          <a:p>
            <a:r>
              <a:rPr lang="en-US" sz="800" dirty="0">
                <a:solidFill>
                  <a:srgbClr val="000000"/>
                </a:solidFill>
                <a:effectLst/>
                <a:latin typeface="+mn-lt"/>
                <a:ea typeface="Calibri" panose="020F0502020204030204" pitchFamily="34" charset="0"/>
                <a:cs typeface="Times New Roman" panose="02020603050405020304" pitchFamily="18" charset="0"/>
              </a:rPr>
              <a:t>- 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US" sz="800" i="0" kern="1200" noProof="0" dirty="0">
              <a:solidFill>
                <a:schemeClr val="tx1"/>
              </a:solidFill>
              <a:effectLst/>
              <a:latin typeface="+mn-lt"/>
              <a:ea typeface="+mn-ea"/>
              <a:cs typeface="+mn-cs"/>
            </a:endParaRPr>
          </a:p>
          <a:p>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5.6P. Scenario discussions: Treatment methods of patients involved in a CBRN incident </a:t>
            </a:r>
          </a:p>
          <a:p>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To recognize how </a:t>
            </a:r>
            <a:r>
              <a:rPr lang="en-US" sz="800" b="0" u="sng" kern="1200" baseline="0" dirty="0">
                <a:solidFill>
                  <a:schemeClr val="tx1"/>
                </a:solidFill>
                <a:effectLst/>
                <a:latin typeface="+mn-lt"/>
                <a:ea typeface="+mn-ea"/>
                <a:cs typeface="+mn-cs"/>
              </a:rPr>
              <a:t>to apply </a:t>
            </a:r>
            <a:r>
              <a:rPr lang="en-US" sz="800" b="0" kern="1200" baseline="0" dirty="0">
                <a:solidFill>
                  <a:schemeClr val="tx1"/>
                </a:solidFill>
                <a:effectLst/>
                <a:latin typeface="+mn-lt"/>
                <a:ea typeface="+mn-ea"/>
                <a:cs typeface="+mn-cs"/>
              </a:rPr>
              <a:t>appropriate medical care towards patients involved in a CBRN incident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 Chemical incident during shipping channel dredging in Baltic port</a:t>
            </a:r>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dirty="0">
                <a:latin typeface="+mn-lt"/>
              </a:rPr>
              <a:t>5.6 Scenario 2. Chemical incident during shipping channel dredging in Baltic port</a:t>
            </a:r>
            <a:r>
              <a:rPr lang="en-US" sz="800" kern="1200" noProof="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Casualty #1</a:t>
            </a:r>
            <a:r>
              <a:rPr lang="en-US" sz="800" kern="1200" noProof="0" dirty="0">
                <a:solidFill>
                  <a:schemeClr val="tx1"/>
                </a:solidFill>
                <a:effectLst/>
                <a:latin typeface="+mn-lt"/>
                <a:ea typeface="+mn-ea"/>
                <a:cs typeface="+mn-cs"/>
              </a:rPr>
              <a:t>.</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the presented discussion scenario. Direct their answers in order to obtain proper answers.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casualties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red (immediate)</a:t>
            </a:r>
            <a:r>
              <a:rPr lang="en-US" sz="800" kern="1200" dirty="0">
                <a:solidFill>
                  <a:schemeClr val="tx1"/>
                </a:solidFill>
                <a:effectLst/>
                <a:latin typeface="+mn-lt"/>
                <a:ea typeface="+mn-ea"/>
                <a:cs typeface="+mn-cs"/>
              </a:rPr>
              <a:t> category. According to triage procedure, the victim should be marked by </a:t>
            </a:r>
            <a:r>
              <a:rPr lang="en-US" sz="800" b="1" kern="1200" dirty="0">
                <a:solidFill>
                  <a:schemeClr val="tx1"/>
                </a:solidFill>
                <a:effectLst/>
                <a:latin typeface="+mn-lt"/>
                <a:ea typeface="+mn-ea"/>
                <a:cs typeface="+mn-cs"/>
              </a:rPr>
              <a:t>red</a:t>
            </a:r>
            <a:r>
              <a:rPr lang="en-US" sz="800" kern="1200" dirty="0">
                <a:solidFill>
                  <a:schemeClr val="tx1"/>
                </a:solidFill>
                <a:effectLst/>
                <a:latin typeface="+mn-lt"/>
                <a:ea typeface="+mn-ea"/>
                <a:cs typeface="+mn-cs"/>
              </a:rPr>
              <a:t> color. Wear appropriate PPE (class 3-4), i</a:t>
            </a:r>
            <a:r>
              <a:rPr lang="en-US" sz="800" dirty="0">
                <a:latin typeface="+mn-lt"/>
              </a:rPr>
              <a:t>mmediately use atropine injection, follow the guidance of previous slides.</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Adapted from Scenario C2: </a:t>
            </a:r>
            <a:r>
              <a:rPr lang="en-GB" sz="800" i="0" kern="1200" dirty="0">
                <a:solidFill>
                  <a:schemeClr val="tx1"/>
                </a:solidFill>
                <a:effectLst/>
                <a:latin typeface="+mn-lt"/>
                <a:ea typeface="+mn-ea"/>
                <a:cs typeface="+mn-cs"/>
              </a:rPr>
              <a:t>Chemical incident during shipping channel dredging in Baltic port</a:t>
            </a:r>
            <a:r>
              <a:rPr lang="en-US" sz="800" i="0" kern="1200" dirty="0">
                <a:solidFill>
                  <a:schemeClr val="tx1"/>
                </a:solidFill>
                <a:effectLst/>
                <a:latin typeface="+mn-lt"/>
                <a:ea typeface="+mn-ea"/>
                <a:cs typeface="+mn-cs"/>
              </a:rPr>
              <a:t> - Compendium of CBRN Scenarios for the purposes of training at the NTC in Vught version 0.2 July 2018</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https://emergency.cdc.gov/agent/tabun/basics/facts.asp </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https://pubchem.ncbi.nlm.nih.gov/compound/tabun#section=Identification</a:t>
            </a:r>
            <a:endParaRPr lang="en-GB" sz="800" dirty="0">
              <a:effectLst/>
              <a:latin typeface="+mn-lt"/>
              <a:ea typeface="Calibri" panose="020F0502020204030204" pitchFamily="34" charset="0"/>
              <a:cs typeface="Times New Roman" panose="02020603050405020304" pitchFamily="18" charset="0"/>
            </a:endParaRPr>
          </a:p>
          <a:p>
            <a:r>
              <a:rPr lang="en-US" sz="800" dirty="0">
                <a:solidFill>
                  <a:srgbClr val="000000"/>
                </a:solidFill>
                <a:effectLst/>
                <a:latin typeface="+mn-lt"/>
                <a:ea typeface="Calibri" panose="020F0502020204030204" pitchFamily="34" charset="0"/>
                <a:cs typeface="Times New Roman" panose="02020603050405020304" pitchFamily="18" charset="0"/>
              </a:rPr>
              <a:t>- 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US" sz="800" i="0" kern="1200" noProof="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7617077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5.6P. Scenario discussions: Treatment methods of patients involved in a CBRN incident </a:t>
            </a:r>
          </a:p>
          <a:p>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To recognize how </a:t>
            </a:r>
            <a:r>
              <a:rPr lang="en-US" sz="800" b="0" u="sng" kern="1200" baseline="0" dirty="0">
                <a:solidFill>
                  <a:schemeClr val="tx1"/>
                </a:solidFill>
                <a:effectLst/>
                <a:latin typeface="+mn-lt"/>
                <a:ea typeface="+mn-ea"/>
                <a:cs typeface="+mn-cs"/>
              </a:rPr>
              <a:t>to apply </a:t>
            </a:r>
            <a:r>
              <a:rPr lang="en-US" sz="800" b="0" kern="1200" baseline="0" dirty="0">
                <a:solidFill>
                  <a:schemeClr val="tx1"/>
                </a:solidFill>
                <a:effectLst/>
                <a:latin typeface="+mn-lt"/>
                <a:ea typeface="+mn-ea"/>
                <a:cs typeface="+mn-cs"/>
              </a:rPr>
              <a:t>appropriate medical care towards patients involved in a CBRN incident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 Chemical incident during shipping channel dredging in Baltic port</a:t>
            </a:r>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dirty="0">
                <a:latin typeface="+mn-lt"/>
              </a:rPr>
              <a:t>5.6 Scenario 2. Chemical incident during shipping channel dredging in Baltic port</a:t>
            </a:r>
            <a:r>
              <a:rPr lang="en-US" sz="800" kern="1200" noProof="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Casualty #2</a:t>
            </a:r>
            <a:r>
              <a:rPr lang="en-US" sz="800" kern="1200" noProof="0" dirty="0">
                <a:solidFill>
                  <a:schemeClr val="tx1"/>
                </a:solidFill>
                <a:effectLst/>
                <a:latin typeface="+mn-lt"/>
                <a:ea typeface="+mn-ea"/>
                <a:cs typeface="+mn-cs"/>
              </a:rPr>
              <a:t>.</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p>
          <a:p>
            <a:r>
              <a:rPr lang="en-US" sz="800" b="1" kern="1200" dirty="0">
                <a:solidFill>
                  <a:schemeClr val="tx1"/>
                </a:solidFill>
                <a:effectLst/>
                <a:latin typeface="+mn-lt"/>
                <a:ea typeface="+mn-ea"/>
                <a:cs typeface="+mn-cs"/>
              </a:rPr>
              <a:t>Instructions for the trainer:</a:t>
            </a:r>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presented discussion scenario. Direct their answers in order to obtain proper answers.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casualties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black (dead)</a:t>
            </a:r>
            <a:r>
              <a:rPr lang="en-US" sz="800" kern="1200" dirty="0">
                <a:solidFill>
                  <a:schemeClr val="tx1"/>
                </a:solidFill>
                <a:effectLst/>
                <a:latin typeface="+mn-lt"/>
                <a:ea typeface="+mn-ea"/>
                <a:cs typeface="+mn-cs"/>
              </a:rPr>
              <a:t> category. According to triage procedure, the victim should be tagged by </a:t>
            </a:r>
            <a:r>
              <a:rPr lang="en-US" sz="800" b="1" kern="1200" dirty="0">
                <a:solidFill>
                  <a:schemeClr val="tx1"/>
                </a:solidFill>
                <a:effectLst/>
                <a:latin typeface="+mn-lt"/>
                <a:ea typeface="+mn-ea"/>
                <a:cs typeface="+mn-cs"/>
              </a:rPr>
              <a:t>black</a:t>
            </a:r>
            <a:r>
              <a:rPr lang="en-US" sz="800" kern="1200" dirty="0">
                <a:solidFill>
                  <a:schemeClr val="tx1"/>
                </a:solidFill>
                <a:effectLst/>
                <a:latin typeface="+mn-lt"/>
                <a:ea typeface="+mn-ea"/>
                <a:cs typeface="+mn-cs"/>
              </a:rPr>
              <a:t> color.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Adapted from Scenario C2: </a:t>
            </a:r>
            <a:r>
              <a:rPr lang="en-GB" sz="800" i="0" kern="1200" dirty="0">
                <a:solidFill>
                  <a:schemeClr val="tx1"/>
                </a:solidFill>
                <a:effectLst/>
                <a:latin typeface="+mn-lt"/>
                <a:ea typeface="+mn-ea"/>
                <a:cs typeface="+mn-cs"/>
              </a:rPr>
              <a:t>Chemical incident during shipping channel dredging in Baltic port</a:t>
            </a:r>
            <a:r>
              <a:rPr lang="en-US" sz="800" i="0" kern="1200" dirty="0">
                <a:solidFill>
                  <a:schemeClr val="tx1"/>
                </a:solidFill>
                <a:effectLst/>
                <a:latin typeface="+mn-lt"/>
                <a:ea typeface="+mn-ea"/>
                <a:cs typeface="+mn-cs"/>
              </a:rPr>
              <a:t> - Compendium of CBRN Scenarios for the purposes of training at the NTC in Vught version 0.2 July 2018</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https://emergency.cdc.gov/agent/tabun/basics/facts.asp </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https://pubchem.ncbi.nlm.nih.gov/compound/tabun#section=Identification</a:t>
            </a:r>
            <a:endParaRPr lang="en-GB" sz="800" dirty="0">
              <a:effectLst/>
              <a:latin typeface="+mn-lt"/>
              <a:ea typeface="Calibri" panose="020F0502020204030204" pitchFamily="34" charset="0"/>
              <a:cs typeface="Times New Roman" panose="02020603050405020304" pitchFamily="18" charset="0"/>
            </a:endParaRPr>
          </a:p>
          <a:p>
            <a:r>
              <a:rPr lang="en-US" sz="800" dirty="0">
                <a:solidFill>
                  <a:srgbClr val="000000"/>
                </a:solidFill>
                <a:effectLst/>
                <a:latin typeface="+mn-lt"/>
                <a:ea typeface="Calibri" panose="020F0502020204030204" pitchFamily="34" charset="0"/>
                <a:cs typeface="Times New Roman" panose="02020603050405020304" pitchFamily="18" charset="0"/>
              </a:rPr>
              <a:t>- 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US" sz="800" i="0" kern="1200" noProof="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5223314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5.6P. Scenario discussions: Treatment methods of patients involved in a CBRN incident </a:t>
            </a:r>
          </a:p>
          <a:p>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To recognize how </a:t>
            </a:r>
            <a:r>
              <a:rPr lang="en-US" sz="800" b="0" u="sng" kern="1200" baseline="0" dirty="0">
                <a:solidFill>
                  <a:schemeClr val="tx1"/>
                </a:solidFill>
                <a:effectLst/>
                <a:latin typeface="+mn-lt"/>
                <a:ea typeface="+mn-ea"/>
                <a:cs typeface="+mn-cs"/>
              </a:rPr>
              <a:t>to apply </a:t>
            </a:r>
            <a:r>
              <a:rPr lang="en-US" sz="800" b="0" kern="1200" baseline="0" dirty="0">
                <a:solidFill>
                  <a:schemeClr val="tx1"/>
                </a:solidFill>
                <a:effectLst/>
                <a:latin typeface="+mn-lt"/>
                <a:ea typeface="+mn-ea"/>
                <a:cs typeface="+mn-cs"/>
              </a:rPr>
              <a:t>appropriate medical care towards patients involved in a CBRN incident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 Chemical incident during shipping channel dredging in Baltic port</a:t>
            </a:r>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dirty="0">
                <a:latin typeface="+mn-lt"/>
              </a:rPr>
              <a:t>5.6 Scenario 2. Chemical incident during shipping channel dredging in Baltic port</a:t>
            </a:r>
            <a:r>
              <a:rPr lang="en-US" sz="800" kern="1200" noProof="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Casualty #3</a:t>
            </a:r>
            <a:r>
              <a:rPr lang="en-US" sz="800" kern="1200" noProof="0" dirty="0">
                <a:solidFill>
                  <a:schemeClr val="tx1"/>
                </a:solidFill>
                <a:effectLst/>
                <a:latin typeface="+mn-lt"/>
                <a:ea typeface="+mn-ea"/>
                <a:cs typeface="+mn-cs"/>
              </a:rPr>
              <a:t>.</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p>
          <a:p>
            <a:r>
              <a:rPr lang="en-US" sz="800" b="1" kern="1200" dirty="0">
                <a:solidFill>
                  <a:schemeClr val="tx1"/>
                </a:solidFill>
                <a:effectLst/>
                <a:latin typeface="+mn-lt"/>
                <a:ea typeface="+mn-ea"/>
                <a:cs typeface="+mn-cs"/>
              </a:rPr>
              <a:t>Instructions for the trainer:</a:t>
            </a:r>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presented discussion scenario. Direct their answers in order to obtain proper answers.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casualties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yellow (delayed)</a:t>
            </a:r>
            <a:r>
              <a:rPr lang="en-US" sz="800" kern="1200" dirty="0">
                <a:solidFill>
                  <a:schemeClr val="tx1"/>
                </a:solidFill>
                <a:effectLst/>
                <a:latin typeface="+mn-lt"/>
                <a:ea typeface="+mn-ea"/>
                <a:cs typeface="+mn-cs"/>
              </a:rPr>
              <a:t> category. According to triage procedure, the victim should be marked by </a:t>
            </a:r>
            <a:r>
              <a:rPr lang="en-US" sz="800" b="1" kern="1200" dirty="0">
                <a:solidFill>
                  <a:schemeClr val="tx1"/>
                </a:solidFill>
                <a:effectLst/>
                <a:latin typeface="+mn-lt"/>
                <a:ea typeface="+mn-ea"/>
                <a:cs typeface="+mn-cs"/>
              </a:rPr>
              <a:t>yellow</a:t>
            </a:r>
            <a:r>
              <a:rPr lang="en-US" sz="800" kern="1200" dirty="0">
                <a:solidFill>
                  <a:schemeClr val="tx1"/>
                </a:solidFill>
                <a:effectLst/>
                <a:latin typeface="+mn-lt"/>
                <a:ea typeface="+mn-ea"/>
                <a:cs typeface="+mn-cs"/>
              </a:rPr>
              <a:t> color. F</a:t>
            </a:r>
            <a:r>
              <a:rPr lang="en-US" sz="800" dirty="0">
                <a:latin typeface="+mn-lt"/>
              </a:rPr>
              <a:t>ollow the guidance on previous slides.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dirty="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latin typeface="+mn-lt"/>
              </a:rPr>
              <a:t>The rest of the victims were categorized to minimal (green category).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dirty="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Adapted from Scenario C2: </a:t>
            </a:r>
            <a:r>
              <a:rPr lang="en-GB" sz="800" i="0" kern="1200" dirty="0">
                <a:solidFill>
                  <a:schemeClr val="tx1"/>
                </a:solidFill>
                <a:effectLst/>
                <a:latin typeface="+mn-lt"/>
                <a:ea typeface="+mn-ea"/>
                <a:cs typeface="+mn-cs"/>
              </a:rPr>
              <a:t>Chemical incident during shipping channel dredging in Baltic port</a:t>
            </a:r>
            <a:r>
              <a:rPr lang="en-US" sz="800" i="0" kern="1200" dirty="0">
                <a:solidFill>
                  <a:schemeClr val="tx1"/>
                </a:solidFill>
                <a:effectLst/>
                <a:latin typeface="+mn-lt"/>
                <a:ea typeface="+mn-ea"/>
                <a:cs typeface="+mn-cs"/>
              </a:rPr>
              <a:t> - Compendium of CBRN Scenarios for the purposes of training at the NTC in Vught version 0.2 July 2018</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https://emergency.cdc.gov/agent/tabun/basics/facts.asp </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https://pubchem.ncbi.nlm.nih.gov/compound/tabun#section=Identification</a:t>
            </a:r>
            <a:endParaRPr lang="en-GB" sz="800" dirty="0">
              <a:effectLst/>
              <a:latin typeface="+mn-lt"/>
              <a:ea typeface="Calibri" panose="020F0502020204030204" pitchFamily="34" charset="0"/>
              <a:cs typeface="Times New Roman" panose="02020603050405020304" pitchFamily="18" charset="0"/>
            </a:endParaRPr>
          </a:p>
          <a:p>
            <a:r>
              <a:rPr lang="en-US" sz="800" dirty="0">
                <a:solidFill>
                  <a:srgbClr val="000000"/>
                </a:solidFill>
                <a:effectLst/>
                <a:latin typeface="+mn-lt"/>
                <a:ea typeface="Calibri" panose="020F0502020204030204" pitchFamily="34" charset="0"/>
                <a:cs typeface="Times New Roman" panose="02020603050405020304" pitchFamily="18" charset="0"/>
              </a:rPr>
              <a:t>- 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US" sz="800" i="0" kern="1200" noProof="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4185958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 </a:t>
            </a:r>
          </a:p>
          <a:p>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To </a:t>
            </a:r>
            <a:r>
              <a:rPr lang="en-US" sz="800" b="0" u="sng" kern="1200" baseline="0" dirty="0">
                <a:solidFill>
                  <a:schemeClr val="tx1"/>
                </a:solidFill>
                <a:effectLst/>
                <a:latin typeface="+mn-lt"/>
                <a:ea typeface="+mn-ea"/>
                <a:cs typeface="+mn-cs"/>
              </a:rPr>
              <a:t>differentiate</a:t>
            </a:r>
            <a:r>
              <a:rPr lang="en-US" sz="800" b="0" kern="1200" baseline="0" dirty="0">
                <a:solidFill>
                  <a:schemeClr val="tx1"/>
                </a:solidFill>
                <a:effectLst/>
                <a:latin typeface="+mn-lt"/>
                <a:ea typeface="+mn-ea"/>
                <a:cs typeface="+mn-cs"/>
              </a:rPr>
              <a:t> a possible CBRN incident (from normal incident) and to </a:t>
            </a:r>
            <a:r>
              <a:rPr lang="en-US" sz="800" b="0" u="sng" kern="1200" baseline="0" dirty="0">
                <a:solidFill>
                  <a:schemeClr val="tx1"/>
                </a:solidFill>
                <a:effectLst/>
                <a:latin typeface="+mn-lt"/>
                <a:ea typeface="+mn-ea"/>
                <a:cs typeface="+mn-cs"/>
              </a:rPr>
              <a:t>carry out </a:t>
            </a:r>
            <a:r>
              <a:rPr lang="en-US" sz="800" b="0" kern="1200" baseline="0" dirty="0">
                <a:solidFill>
                  <a:schemeClr val="tx1"/>
                </a:solidFill>
                <a:effectLst/>
                <a:latin typeface="+mn-lt"/>
                <a:ea typeface="+mn-ea"/>
                <a:cs typeface="+mn-cs"/>
              </a:rPr>
              <a:t>appropriate procedures &amp; protocols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 Chemical incident during shipping channel dredging in Baltic port</a:t>
            </a:r>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Scenario 6.1_2 Chemical incident during shipping channel dredging in Baltic port</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Introduce</a:t>
            </a:r>
            <a:r>
              <a:rPr lang="en-US" sz="800" b="0" kern="1200" baseline="0" dirty="0">
                <a:solidFill>
                  <a:schemeClr val="tx1"/>
                </a:solidFill>
                <a:effectLst/>
                <a:latin typeface="+mn-lt"/>
                <a:ea typeface="+mn-ea"/>
                <a:cs typeface="+mn-cs"/>
              </a:rPr>
              <a:t> the exercise.</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Adapted from Scenario C2: </a:t>
            </a:r>
            <a:r>
              <a:rPr lang="en-GB" sz="800" i="0" kern="1200" dirty="0">
                <a:solidFill>
                  <a:schemeClr val="tx1"/>
                </a:solidFill>
                <a:effectLst/>
                <a:latin typeface="+mn-lt"/>
                <a:ea typeface="+mn-ea"/>
                <a:cs typeface="+mn-cs"/>
              </a:rPr>
              <a:t>Chemical incident during shipping channel dredging in Baltic port</a:t>
            </a:r>
            <a:r>
              <a:rPr lang="en-US" sz="800" i="0" kern="1200" dirty="0">
                <a:solidFill>
                  <a:schemeClr val="tx1"/>
                </a:solidFill>
                <a:effectLst/>
                <a:latin typeface="+mn-lt"/>
                <a:ea typeface="+mn-ea"/>
                <a:cs typeface="+mn-cs"/>
              </a:rPr>
              <a:t> - Compendium of CBRN Scenarios for the purposes of training at the NTC in Vught version 0.2 July 2018</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https://emergency.cdc.gov/agent/tabun/basics/facts.asp </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https://pubchem.ncbi.nlm.nih.gov/compound/tabun#section=Identification</a:t>
            </a:r>
            <a:endParaRPr lang="en-GB" sz="800" dirty="0">
              <a:effectLst/>
              <a:latin typeface="+mn-lt"/>
              <a:ea typeface="Calibri" panose="020F0502020204030204" pitchFamily="34" charset="0"/>
              <a:cs typeface="Times New Roman" panose="02020603050405020304" pitchFamily="18" charset="0"/>
            </a:endParaRPr>
          </a:p>
          <a:p>
            <a:r>
              <a:rPr lang="en-US" sz="800" dirty="0">
                <a:solidFill>
                  <a:srgbClr val="000000"/>
                </a:solidFill>
                <a:effectLst/>
                <a:latin typeface="+mn-lt"/>
                <a:ea typeface="Calibri" panose="020F0502020204030204" pitchFamily="34" charset="0"/>
                <a:cs typeface="Times New Roman" panose="02020603050405020304" pitchFamily="18" charset="0"/>
              </a:rPr>
              <a:t>- 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US" sz="800" i="0" kern="1200" noProof="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Version Curriculum:</a:t>
            </a:r>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 </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 Chemical incident during shipping channel dredging in Baltic port</a:t>
            </a:r>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dirty="0">
                <a:latin typeface="+mn-lt"/>
              </a:rPr>
              <a:t>4.1 Scenario 2. Chemical incident during shipping channel dredging in Baltic port</a:t>
            </a:r>
            <a:endParaRPr lang="en-US" sz="800" b="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 trainees get to know the title of the scenario to discuss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b="1" kern="1200" baseline="0" noProof="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 trainer should use the following</a:t>
            </a:r>
            <a:r>
              <a:rPr lang="en-US" sz="800" b="0" kern="1200" baseline="0" dirty="0">
                <a:solidFill>
                  <a:schemeClr val="tx1"/>
                </a:solidFill>
                <a:effectLst/>
                <a:latin typeface="+mn-lt"/>
                <a:ea typeface="+mn-ea"/>
                <a:cs typeface="+mn-cs"/>
              </a:rPr>
              <a:t> information at their convenience while moving to the following slides and discussing the scenario with the trainees).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baseline="0" dirty="0">
              <a:solidFill>
                <a:schemeClr val="tx1"/>
              </a:solidFill>
              <a:effectLst/>
              <a:latin typeface="+mn-lt"/>
              <a:ea typeface="+mn-ea"/>
              <a:cs typeface="+mn-cs"/>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During the dredging of a shipping channel in a Baltic Port, one of the excavators removed an old barrel from the sea bottom. The barrel was being placed on the edge of the shipping dock with the help of a worker directly handling it. Suddenly, the barrel cracked and a clear, colourless liquid with a faint fruity odour was released. Ten contractor workers, including the handler, and two customs officers collapsed into unconsciousness. The customs officers were with two border force sniffer dogs, which could be seen to have breathing difficulties and convulsions. </a:t>
            </a: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Some port’s personnel who were further away and not involved in the incident saw their colleagues collapsing on the ground and make the emergency call.</a:t>
            </a:r>
          </a:p>
          <a:p>
            <a:pPr algn="just">
              <a:lnSpc>
                <a:spcPct val="107000"/>
              </a:lnSpc>
              <a:spcAft>
                <a:spcPts val="800"/>
              </a:spcAft>
            </a:pPr>
            <a:r>
              <a:rPr lang="en-US" sz="800" b="1" dirty="0">
                <a:effectLst/>
                <a:latin typeface="+mn-lt"/>
                <a:ea typeface="Calibri" panose="020F0502020204030204" pitchFamily="34" charset="0"/>
                <a:cs typeface="Times New Roman" panose="02020603050405020304" pitchFamily="18" charset="0"/>
              </a:rPr>
              <a:t> </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b="1" dirty="0">
                <a:effectLst/>
                <a:latin typeface="+mn-lt"/>
                <a:ea typeface="Calibri" panose="020F0502020204030204" pitchFamily="34" charset="0"/>
                <a:cs typeface="Times New Roman" panose="02020603050405020304" pitchFamily="18" charset="0"/>
              </a:rPr>
              <a:t>The following piece of information should </a:t>
            </a:r>
            <a:r>
              <a:rPr lang="en-US" sz="800" b="1" u="sng" dirty="0">
                <a:effectLst/>
                <a:latin typeface="+mn-lt"/>
                <a:ea typeface="Calibri" panose="020F0502020204030204" pitchFamily="34" charset="0"/>
                <a:cs typeface="Times New Roman" panose="02020603050405020304" pitchFamily="18" charset="0"/>
              </a:rPr>
              <a:t>not</a:t>
            </a:r>
            <a:r>
              <a:rPr lang="en-US" sz="800" b="1" dirty="0">
                <a:effectLst/>
                <a:latin typeface="+mn-lt"/>
                <a:ea typeface="Calibri" panose="020F0502020204030204" pitchFamily="34" charset="0"/>
                <a:cs typeface="Times New Roman" panose="02020603050405020304" pitchFamily="18" charset="0"/>
              </a:rPr>
              <a:t> be shared with the trainees</a:t>
            </a:r>
            <a:r>
              <a:rPr lang="en-US" sz="800" dirty="0">
                <a:effectLst/>
                <a:latin typeface="+mn-lt"/>
                <a:ea typeface="Calibri" panose="020F0502020204030204" pitchFamily="34" charset="0"/>
                <a:cs typeface="Times New Roman" panose="02020603050405020304" pitchFamily="18" charset="0"/>
              </a:rPr>
              <a:t>, but the discussion should lead to figuring this detail out by asking the right questions:</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The first responders arrived on the scene were notified, that the probable causative agent is Tabun (a nerve agent).</a:t>
            </a:r>
            <a:endParaRPr lang="en-GB" sz="800" dirty="0">
              <a:effectLst/>
              <a:latin typeface="+mn-lt"/>
              <a:ea typeface="Calibri" panose="020F0502020204030204" pitchFamily="34" charset="0"/>
              <a:cs typeface="Times New Roman" panose="02020603050405020304" pitchFamily="18" charset="0"/>
            </a:endParaRPr>
          </a:p>
          <a:p>
            <a:pPr marL="228600" marR="0" lvl="0" indent="-228600" algn="l" defTabSz="914400" rtl="0" eaLnBrk="1" fontAlgn="auto" latinLnBrk="0" hangingPunct="1">
              <a:lnSpc>
                <a:spcPct val="100000"/>
              </a:lnSpc>
              <a:spcBef>
                <a:spcPts val="0"/>
              </a:spcBef>
              <a:spcAft>
                <a:spcPts val="0"/>
              </a:spcAft>
              <a:buClrTx/>
              <a:buSzTx/>
              <a:buFontTx/>
              <a:buAutoNum type="arabicParenR"/>
              <a:tabLst/>
              <a:defRPr/>
            </a:pPr>
            <a:endParaRPr lang="en-US" sz="800" b="0" kern="1200" baseline="0" noProof="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Now the trainees should reflect on what to do concerning: </a:t>
            </a:r>
            <a:r>
              <a:rPr lang="en-US" sz="800" b="1" kern="1200" dirty="0">
                <a:solidFill>
                  <a:schemeClr val="tx1"/>
                </a:solidFill>
                <a:effectLst/>
                <a:latin typeface="+mn-lt"/>
                <a:ea typeface="+mn-ea"/>
                <a:cs typeface="+mn-cs"/>
              </a:rPr>
              <a:t>First alert, establish if this could be a CBRN scenario by asking the right questions</a:t>
            </a:r>
            <a:r>
              <a:rPr lang="en-US" sz="800" b="0" kern="1200" dirty="0">
                <a:solidFill>
                  <a:schemeClr val="tx1"/>
                </a:solidFill>
                <a:effectLst/>
                <a:latin typeface="+mn-lt"/>
                <a:ea typeface="+mn-ea"/>
                <a:cs typeface="+mn-cs"/>
              </a:rPr>
              <a:t>.</a:t>
            </a: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The trainees should also consider if they need additional support on the scene and of which kind (Fire fighters, Law Enforcement Agencies, additional ambulance services, secondary responders, CBRN specialists) and pay particular attention to which information is to be shared among caller, dispatch officer and chain of command.</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Adapted from Scenario C2: </a:t>
            </a:r>
            <a:r>
              <a:rPr lang="en-GB" sz="800" i="0" kern="1200" dirty="0">
                <a:solidFill>
                  <a:schemeClr val="tx1"/>
                </a:solidFill>
                <a:effectLst/>
                <a:latin typeface="+mn-lt"/>
                <a:ea typeface="+mn-ea"/>
                <a:cs typeface="+mn-cs"/>
              </a:rPr>
              <a:t>Chemical incident during shipping channel dredging in Baltic port</a:t>
            </a:r>
            <a:r>
              <a:rPr lang="en-US" sz="800" i="0" kern="1200" dirty="0">
                <a:solidFill>
                  <a:schemeClr val="tx1"/>
                </a:solidFill>
                <a:effectLst/>
                <a:latin typeface="+mn-lt"/>
                <a:ea typeface="+mn-ea"/>
                <a:cs typeface="+mn-cs"/>
              </a:rPr>
              <a:t> - Compendium of CBRN Scenarios for the purposes of training at the NTC in Vught version 0.2 July 2018</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https://emergency.cdc.gov/agent/tabun/basics/facts.asp </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https://pubchem.ncbi.nlm.nih.gov/compound/tabun#section=Identification</a:t>
            </a:r>
            <a:endParaRPr lang="en-GB" sz="800" dirty="0">
              <a:effectLst/>
              <a:latin typeface="+mn-lt"/>
              <a:ea typeface="Calibri" panose="020F0502020204030204" pitchFamily="34" charset="0"/>
              <a:cs typeface="Times New Roman" panose="02020603050405020304" pitchFamily="18" charset="0"/>
            </a:endParaRPr>
          </a:p>
          <a:p>
            <a:r>
              <a:rPr lang="en-US" sz="800" dirty="0">
                <a:solidFill>
                  <a:srgbClr val="000000"/>
                </a:solidFill>
                <a:effectLst/>
                <a:latin typeface="+mn-lt"/>
                <a:ea typeface="Calibri" panose="020F0502020204030204" pitchFamily="34" charset="0"/>
                <a:cs typeface="Times New Roman" panose="02020603050405020304" pitchFamily="18" charset="0"/>
              </a:rPr>
              <a:t>- 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US" sz="800" i="0" kern="1200" noProof="0" dirty="0">
              <a:solidFill>
                <a:schemeClr val="tx1"/>
              </a:solidFill>
              <a:effectLst/>
              <a:latin typeface="+mn-lt"/>
              <a:ea typeface="+mn-ea"/>
              <a:cs typeface="+mn-cs"/>
            </a:endParaRPr>
          </a:p>
          <a:p>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 </a:t>
            </a:r>
          </a:p>
          <a:p>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To </a:t>
            </a:r>
            <a:r>
              <a:rPr lang="en-US" sz="800" b="0" u="sng" kern="1200" baseline="0" dirty="0">
                <a:solidFill>
                  <a:schemeClr val="tx1"/>
                </a:solidFill>
                <a:effectLst/>
                <a:latin typeface="+mn-lt"/>
                <a:ea typeface="+mn-ea"/>
                <a:cs typeface="+mn-cs"/>
              </a:rPr>
              <a:t>differentiate</a:t>
            </a:r>
            <a:r>
              <a:rPr lang="en-US" sz="800" b="0" kern="1200" baseline="0" dirty="0">
                <a:solidFill>
                  <a:schemeClr val="tx1"/>
                </a:solidFill>
                <a:effectLst/>
                <a:latin typeface="+mn-lt"/>
                <a:ea typeface="+mn-ea"/>
                <a:cs typeface="+mn-cs"/>
              </a:rPr>
              <a:t> a possible CBRN incident (from normal incident) and to </a:t>
            </a:r>
            <a:r>
              <a:rPr lang="en-US" sz="800" b="0" u="sng" kern="1200" baseline="0" dirty="0">
                <a:solidFill>
                  <a:schemeClr val="tx1"/>
                </a:solidFill>
                <a:effectLst/>
                <a:latin typeface="+mn-lt"/>
                <a:ea typeface="+mn-ea"/>
                <a:cs typeface="+mn-cs"/>
              </a:rPr>
              <a:t>carry out </a:t>
            </a:r>
            <a:r>
              <a:rPr lang="en-US" sz="800" b="0" kern="1200" baseline="0" dirty="0">
                <a:solidFill>
                  <a:schemeClr val="tx1"/>
                </a:solidFill>
                <a:effectLst/>
                <a:latin typeface="+mn-lt"/>
                <a:ea typeface="+mn-ea"/>
                <a:cs typeface="+mn-cs"/>
              </a:rPr>
              <a:t>appropriate procedures &amp; protocols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 Chemical incident during shipping channel dredging in Baltic port</a:t>
            </a:r>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Scenario 6.1_2 Emergency call – </a:t>
            </a:r>
            <a:r>
              <a:rPr lang="en-GB" sz="800" b="0" kern="1200" dirty="0">
                <a:solidFill>
                  <a:schemeClr val="tx1"/>
                </a:solidFill>
                <a:effectLst/>
                <a:latin typeface="+mn-lt"/>
                <a:ea typeface="+mn-ea"/>
                <a:cs typeface="+mn-cs"/>
              </a:rPr>
              <a:t>Chemical incident during shipping channel dredging in Baltic port</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collects first generic element on the emergency call</a:t>
            </a:r>
          </a:p>
          <a:p>
            <a:r>
              <a:rPr lang="en-US" sz="800" b="1" kern="1200" dirty="0">
                <a:solidFill>
                  <a:schemeClr val="tx1"/>
                </a:solidFill>
                <a:effectLst/>
                <a:latin typeface="+mn-lt"/>
                <a:ea typeface="+mn-ea"/>
                <a:cs typeface="+mn-cs"/>
              </a:rPr>
              <a:t>Instructions for the trainer: </a:t>
            </a:r>
          </a:p>
          <a:p>
            <a:r>
              <a:rPr lang="en-US" sz="800" b="0" kern="1200" dirty="0">
                <a:solidFill>
                  <a:schemeClr val="tx1"/>
                </a:solidFill>
                <a:effectLst/>
                <a:latin typeface="+mn-lt"/>
                <a:ea typeface="+mn-ea"/>
                <a:cs typeface="+mn-cs"/>
              </a:rPr>
              <a:t>The</a:t>
            </a:r>
            <a:r>
              <a:rPr lang="en-US" sz="800" b="0" kern="1200" baseline="0" dirty="0">
                <a:solidFill>
                  <a:schemeClr val="tx1"/>
                </a:solidFill>
                <a:effectLst/>
                <a:latin typeface="+mn-lt"/>
                <a:ea typeface="+mn-ea"/>
                <a:cs typeface="+mn-cs"/>
              </a:rPr>
              <a:t> following is a scenario description that the trainer can use to facilitate the discussion while the trainees are replying to the questions in slides 6.1_2_a and 6.1_2_b (Training Option 1) or can be used when playing as the one who performs the emergency call (Training Option 2).</a:t>
            </a:r>
          </a:p>
          <a:p>
            <a:endParaRPr lang="en-US" sz="800" b="0" kern="1200" dirty="0">
              <a:solidFill>
                <a:schemeClr val="tx1"/>
              </a:solidFill>
              <a:effectLst/>
              <a:latin typeface="+mn-lt"/>
              <a:ea typeface="+mn-ea"/>
              <a:cs typeface="+mn-cs"/>
            </a:endParaRPr>
          </a:p>
          <a:p>
            <a:r>
              <a:rPr lang="en-GB" sz="800" b="0" u="sng" kern="1200" noProof="0" dirty="0">
                <a:solidFill>
                  <a:schemeClr val="tx1"/>
                </a:solidFill>
                <a:effectLst/>
                <a:latin typeface="+mn-lt"/>
                <a:ea typeface="+mn-ea"/>
                <a:cs typeface="+mn-cs"/>
              </a:rPr>
              <a:t>Full scenario</a:t>
            </a:r>
          </a:p>
          <a:p>
            <a:endParaRPr lang="en-GB" sz="800" kern="1200" baseline="0" noProof="0" dirty="0">
              <a:solidFill>
                <a:schemeClr val="tx1"/>
              </a:solidFill>
              <a:effectLst/>
              <a:latin typeface="+mn-lt"/>
              <a:ea typeface="+mn-ea"/>
              <a:cs typeface="+mn-cs"/>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During the dredging of a shipping channel in a Baltic Port, one of the excavators removed an old barrel from the sea bottom. The barrel was being placed on the edge of the shipping dock with the help of a worker directly handling it. Suddenly, the barrel cracked and a clear, colourless liquid with a faint fruity odour was released. Ten contractor workers, including the handler, and two customs officers collapsed into unconsciousness. The customs officers were with two border force sniffer dogs, which could be seen to have breathing difficulties and convulsions. </a:t>
            </a: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Some port’s personnel who were further away and not involved in the incident saw their colleagues collapsing on the ground and make the emergency call.</a:t>
            </a: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The trainer can support the trainees with the following additional information, if needed:</a:t>
            </a:r>
          </a:p>
          <a:p>
            <a:pPr marL="342900" lvl="0" indent="-342900" algn="just">
              <a:lnSpc>
                <a:spcPct val="107000"/>
              </a:lnSpc>
              <a:spcAft>
                <a:spcPts val="800"/>
              </a:spcAft>
              <a:buFont typeface="+mj-lt"/>
              <a:buAutoNum type="arabicParenR"/>
              <a:tabLst>
                <a:tab pos="457200" algn="l"/>
              </a:tabLst>
            </a:pPr>
            <a:r>
              <a:rPr lang="en-US" sz="800" dirty="0">
                <a:effectLst/>
                <a:latin typeface="+mn-lt"/>
                <a:ea typeface="Calibri" panose="020F0502020204030204" pitchFamily="34" charset="0"/>
                <a:cs typeface="Times New Roman" panose="02020603050405020304" pitchFamily="18" charset="0"/>
              </a:rPr>
              <a:t>The wind direction is South-West</a:t>
            </a:r>
          </a:p>
          <a:p>
            <a:pPr marL="342900" lvl="0" indent="-342900" algn="just">
              <a:lnSpc>
                <a:spcPct val="107000"/>
              </a:lnSpc>
              <a:spcAft>
                <a:spcPts val="800"/>
              </a:spcAft>
              <a:buFont typeface="+mj-lt"/>
              <a:buAutoNum type="arabicParenR"/>
              <a:tabLst>
                <a:tab pos="457200" algn="l"/>
              </a:tabLst>
            </a:pPr>
            <a:r>
              <a:rPr lang="en-US" sz="800" dirty="0">
                <a:effectLst/>
                <a:latin typeface="+mn-lt"/>
                <a:ea typeface="Calibri" panose="020F0502020204030204" pitchFamily="34" charset="0"/>
                <a:cs typeface="Times New Roman" panose="02020603050405020304" pitchFamily="18" charset="0"/>
              </a:rPr>
              <a:t>The wind speed is approximately 26 km/h. </a:t>
            </a:r>
          </a:p>
          <a:p>
            <a:pPr marL="342900" lvl="0" indent="-342900" algn="just">
              <a:buFont typeface="+mj-lt"/>
              <a:buAutoNum type="arabicParenR"/>
              <a:tabLst>
                <a:tab pos="457200" algn="l"/>
              </a:tabLst>
            </a:pPr>
            <a:r>
              <a:rPr lang="en-US" sz="800" dirty="0">
                <a:effectLst/>
                <a:latin typeface="+mn-lt"/>
                <a:ea typeface="Calibri" panose="020F0502020204030204" pitchFamily="34" charset="0"/>
                <a:cs typeface="Times New Roman" panose="02020603050405020304" pitchFamily="18" charset="0"/>
              </a:rPr>
              <a:t>In addition to the scene described, at a first look the first responders spot the following: Commercial labels of seed oil on the barrel.</a:t>
            </a:r>
            <a:endParaRPr lang="en-US" sz="800" dirty="0">
              <a:effectLst/>
              <a:latin typeface="+mn-lt"/>
              <a:ea typeface="Times New Roman" panose="02020603050405020304" pitchFamily="18" charset="0"/>
            </a:endParaRP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b="1" dirty="0">
                <a:effectLst/>
                <a:latin typeface="+mn-lt"/>
                <a:ea typeface="Calibri" panose="020F0502020204030204" pitchFamily="34" charset="0"/>
                <a:cs typeface="Times New Roman" panose="02020603050405020304" pitchFamily="18" charset="0"/>
              </a:rPr>
              <a:t>The following piece of information should </a:t>
            </a:r>
            <a:r>
              <a:rPr lang="en-US" sz="800" b="1" u="sng" dirty="0">
                <a:effectLst/>
                <a:latin typeface="+mn-lt"/>
                <a:ea typeface="Calibri" panose="020F0502020204030204" pitchFamily="34" charset="0"/>
                <a:cs typeface="Times New Roman" panose="02020603050405020304" pitchFamily="18" charset="0"/>
              </a:rPr>
              <a:t>not</a:t>
            </a:r>
            <a:r>
              <a:rPr lang="en-US" sz="800" b="1" dirty="0">
                <a:effectLst/>
                <a:latin typeface="+mn-lt"/>
                <a:ea typeface="Calibri" panose="020F0502020204030204" pitchFamily="34" charset="0"/>
                <a:cs typeface="Times New Roman" panose="02020603050405020304" pitchFamily="18" charset="0"/>
              </a:rPr>
              <a:t> be shared with the trainees</a:t>
            </a:r>
            <a:r>
              <a:rPr lang="en-US" sz="800" dirty="0">
                <a:effectLst/>
                <a:latin typeface="+mn-lt"/>
                <a:ea typeface="Calibri" panose="020F0502020204030204" pitchFamily="34" charset="0"/>
                <a:cs typeface="Times New Roman" panose="02020603050405020304" pitchFamily="18" charset="0"/>
              </a:rPr>
              <a:t>, but the discussion should lead to figuring this detail out by asking the right questions:</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The probable causative agent is Tabun (a nerve agent).</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Adapted from Scenario C2: </a:t>
            </a:r>
            <a:r>
              <a:rPr lang="en-GB" sz="800" i="0" kern="1200" dirty="0">
                <a:solidFill>
                  <a:schemeClr val="tx1"/>
                </a:solidFill>
                <a:effectLst/>
                <a:latin typeface="+mn-lt"/>
                <a:ea typeface="+mn-ea"/>
                <a:cs typeface="+mn-cs"/>
              </a:rPr>
              <a:t>Chemical incident during shipping channel dredging in Baltic port</a:t>
            </a:r>
            <a:r>
              <a:rPr lang="en-US" sz="800" i="0" kern="1200" dirty="0">
                <a:solidFill>
                  <a:schemeClr val="tx1"/>
                </a:solidFill>
                <a:effectLst/>
                <a:latin typeface="+mn-lt"/>
                <a:ea typeface="+mn-ea"/>
                <a:cs typeface="+mn-cs"/>
              </a:rPr>
              <a:t> - Compendium of CBRN Scenarios for the purposes of training at the NTC in Vught version 0.2 July 2018</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https://emergency.cdc.gov/agent/tabun/basics/facts.asp </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https://pubchem.ncbi.nlm.nih.gov/compound/tabun#section=Identification</a:t>
            </a:r>
            <a:endParaRPr lang="en-GB" sz="800" dirty="0">
              <a:effectLst/>
              <a:latin typeface="+mn-lt"/>
              <a:ea typeface="Calibri" panose="020F0502020204030204" pitchFamily="34" charset="0"/>
              <a:cs typeface="Times New Roman" panose="02020603050405020304" pitchFamily="18" charset="0"/>
            </a:endParaRPr>
          </a:p>
          <a:p>
            <a:r>
              <a:rPr lang="en-US" sz="800" dirty="0">
                <a:solidFill>
                  <a:srgbClr val="000000"/>
                </a:solidFill>
                <a:effectLst/>
                <a:latin typeface="+mn-lt"/>
                <a:ea typeface="Calibri" panose="020F0502020204030204" pitchFamily="34" charset="0"/>
                <a:cs typeface="Times New Roman" panose="02020603050405020304" pitchFamily="18" charset="0"/>
              </a:rPr>
              <a:t>- 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US" sz="800" i="0" kern="1200" noProof="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Version Curriculum:</a:t>
            </a:r>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 </a:t>
            </a:r>
          </a:p>
          <a:p>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To </a:t>
            </a:r>
            <a:r>
              <a:rPr lang="en-US" sz="800" b="0" u="sng" kern="1200" baseline="0" dirty="0">
                <a:solidFill>
                  <a:schemeClr val="tx1"/>
                </a:solidFill>
                <a:effectLst/>
                <a:latin typeface="+mn-lt"/>
                <a:ea typeface="+mn-ea"/>
                <a:cs typeface="+mn-cs"/>
              </a:rPr>
              <a:t>differentiate</a:t>
            </a:r>
            <a:r>
              <a:rPr lang="en-US" sz="800" b="0" kern="1200" baseline="0" dirty="0">
                <a:solidFill>
                  <a:schemeClr val="tx1"/>
                </a:solidFill>
                <a:effectLst/>
                <a:latin typeface="+mn-lt"/>
                <a:ea typeface="+mn-ea"/>
                <a:cs typeface="+mn-cs"/>
              </a:rPr>
              <a:t> a possible CBRN incident (from normal incident) and to </a:t>
            </a:r>
            <a:r>
              <a:rPr lang="en-US" sz="800" b="0" u="sng" kern="1200" baseline="0" dirty="0">
                <a:solidFill>
                  <a:schemeClr val="tx1"/>
                </a:solidFill>
                <a:effectLst/>
                <a:latin typeface="+mn-lt"/>
                <a:ea typeface="+mn-ea"/>
                <a:cs typeface="+mn-cs"/>
              </a:rPr>
              <a:t>carry out </a:t>
            </a:r>
            <a:r>
              <a:rPr lang="en-US" sz="800" b="0" kern="1200" baseline="0" dirty="0">
                <a:solidFill>
                  <a:schemeClr val="tx1"/>
                </a:solidFill>
                <a:effectLst/>
                <a:latin typeface="+mn-lt"/>
                <a:ea typeface="+mn-ea"/>
                <a:cs typeface="+mn-cs"/>
              </a:rPr>
              <a:t>appropriate procedures &amp; protocols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 Chemical incident during shipping channel dredging in Baltic port</a:t>
            </a:r>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Scenario 6.1_2 Emergency call – </a:t>
            </a:r>
            <a:r>
              <a:rPr lang="en-GB" sz="800" b="0" kern="1200" dirty="0">
                <a:solidFill>
                  <a:schemeClr val="tx1"/>
                </a:solidFill>
                <a:effectLst/>
                <a:latin typeface="+mn-lt"/>
                <a:ea typeface="+mn-ea"/>
                <a:cs typeface="+mn-cs"/>
              </a:rPr>
              <a:t>Chemical incident during shipping channel dredging in Baltic port</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reply to the questions.</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has been provided, facilitate the exercise.</a:t>
            </a:r>
          </a:p>
          <a:p>
            <a:endParaRPr lang="en-US" sz="800" kern="1200" baseline="0" dirty="0">
              <a:solidFill>
                <a:schemeClr val="tx1"/>
              </a:solidFill>
              <a:effectLst/>
              <a:latin typeface="+mn-lt"/>
              <a:ea typeface="+mn-ea"/>
              <a:cs typeface="+mn-cs"/>
            </a:endParaRPr>
          </a:p>
          <a:p>
            <a:r>
              <a:rPr lang="en-GB" sz="800" b="0" u="sng" kern="1200" noProof="0" dirty="0">
                <a:solidFill>
                  <a:schemeClr val="tx1"/>
                </a:solidFill>
                <a:effectLst/>
                <a:latin typeface="+mn-lt"/>
                <a:ea typeface="+mn-ea"/>
                <a:cs typeface="+mn-cs"/>
              </a:rPr>
              <a:t>Full scenario</a:t>
            </a:r>
          </a:p>
          <a:p>
            <a:endParaRPr lang="en-GB" sz="800" kern="1200" baseline="0" noProof="0" dirty="0">
              <a:solidFill>
                <a:schemeClr val="tx1"/>
              </a:solidFill>
              <a:effectLst/>
              <a:latin typeface="+mn-lt"/>
              <a:ea typeface="+mn-ea"/>
              <a:cs typeface="+mn-cs"/>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During the dredging of a shipping channel in a Baltic Port, one of the excavators removed an old barrel from the sea bottom. The barrel was being placed on the edge of the shipping dock with the help of a worker directly handling it. Suddenly, the barrel cracked and a clear, colourless liquid with a faint fruity odour was released. Ten contractor workers, including the handler, and two customs officers collapsed into unconsciousness. The customs officers were with two border force sniffer dogs, which could be seen to have breathing difficulties and convulsions. </a:t>
            </a: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Some port’s personnel who were further away and not involved in the incident saw their colleagues collapsing on the ground and make the emergency call.</a:t>
            </a: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The trainer can support the trainees with the following additional information, if needed:</a:t>
            </a:r>
          </a:p>
          <a:p>
            <a:pPr marL="342900" lvl="0" indent="-342900" algn="just">
              <a:lnSpc>
                <a:spcPct val="107000"/>
              </a:lnSpc>
              <a:spcAft>
                <a:spcPts val="800"/>
              </a:spcAft>
              <a:buFont typeface="+mj-lt"/>
              <a:buAutoNum type="arabicParenR"/>
              <a:tabLst>
                <a:tab pos="457200" algn="l"/>
              </a:tabLst>
            </a:pPr>
            <a:r>
              <a:rPr lang="en-US" sz="800" dirty="0">
                <a:effectLst/>
                <a:latin typeface="+mn-lt"/>
                <a:ea typeface="Calibri" panose="020F0502020204030204" pitchFamily="34" charset="0"/>
                <a:cs typeface="Times New Roman" panose="02020603050405020304" pitchFamily="18" charset="0"/>
              </a:rPr>
              <a:t>The wind direction is South-West</a:t>
            </a:r>
          </a:p>
          <a:p>
            <a:pPr marL="342900" lvl="0" indent="-342900" algn="just">
              <a:lnSpc>
                <a:spcPct val="107000"/>
              </a:lnSpc>
              <a:spcAft>
                <a:spcPts val="800"/>
              </a:spcAft>
              <a:buFont typeface="+mj-lt"/>
              <a:buAutoNum type="arabicParenR"/>
              <a:tabLst>
                <a:tab pos="457200" algn="l"/>
              </a:tabLst>
            </a:pPr>
            <a:r>
              <a:rPr lang="en-US" sz="800" dirty="0">
                <a:effectLst/>
                <a:latin typeface="+mn-lt"/>
                <a:ea typeface="Calibri" panose="020F0502020204030204" pitchFamily="34" charset="0"/>
                <a:cs typeface="Times New Roman" panose="02020603050405020304" pitchFamily="18" charset="0"/>
              </a:rPr>
              <a:t>The wind speed is approximately 26 km/h. </a:t>
            </a:r>
          </a:p>
          <a:p>
            <a:pPr marL="342900" lvl="0" indent="-342900" algn="just">
              <a:buFont typeface="+mj-lt"/>
              <a:buAutoNum type="arabicParenR"/>
              <a:tabLst>
                <a:tab pos="457200" algn="l"/>
              </a:tabLst>
            </a:pPr>
            <a:r>
              <a:rPr lang="en-US" sz="800" dirty="0">
                <a:effectLst/>
                <a:latin typeface="+mn-lt"/>
                <a:ea typeface="Calibri" panose="020F0502020204030204" pitchFamily="34" charset="0"/>
                <a:cs typeface="Times New Roman" panose="02020603050405020304" pitchFamily="18" charset="0"/>
              </a:rPr>
              <a:t>In addition to the scene described, at a first look the first responders spot the following: Commercial labels of seed oil on the barrel.</a:t>
            </a:r>
            <a:endParaRPr lang="en-US" sz="800" dirty="0">
              <a:effectLst/>
              <a:latin typeface="+mn-lt"/>
              <a:ea typeface="Times New Roman" panose="02020603050405020304" pitchFamily="18" charset="0"/>
            </a:endParaRP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b="1" dirty="0">
                <a:effectLst/>
                <a:latin typeface="+mn-lt"/>
                <a:ea typeface="Calibri" panose="020F0502020204030204" pitchFamily="34" charset="0"/>
                <a:cs typeface="Times New Roman" panose="02020603050405020304" pitchFamily="18" charset="0"/>
              </a:rPr>
              <a:t>The following piece of information should </a:t>
            </a:r>
            <a:r>
              <a:rPr lang="en-US" sz="800" b="1" u="sng" dirty="0">
                <a:effectLst/>
                <a:latin typeface="+mn-lt"/>
                <a:ea typeface="Calibri" panose="020F0502020204030204" pitchFamily="34" charset="0"/>
                <a:cs typeface="Times New Roman" panose="02020603050405020304" pitchFamily="18" charset="0"/>
              </a:rPr>
              <a:t>not</a:t>
            </a:r>
            <a:r>
              <a:rPr lang="en-US" sz="800" b="1" dirty="0">
                <a:effectLst/>
                <a:latin typeface="+mn-lt"/>
                <a:ea typeface="Calibri" panose="020F0502020204030204" pitchFamily="34" charset="0"/>
                <a:cs typeface="Times New Roman" panose="02020603050405020304" pitchFamily="18" charset="0"/>
              </a:rPr>
              <a:t> be shared with the trainees</a:t>
            </a:r>
            <a:r>
              <a:rPr lang="en-US" sz="800" dirty="0">
                <a:effectLst/>
                <a:latin typeface="+mn-lt"/>
                <a:ea typeface="Calibri" panose="020F0502020204030204" pitchFamily="34" charset="0"/>
                <a:cs typeface="Times New Roman" panose="02020603050405020304" pitchFamily="18" charset="0"/>
              </a:rPr>
              <a:t>, but the discussion should lead to figuring this detail out by asking the right questions:</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The probable causative agent is Tabun (a nerve agent).</a:t>
            </a:r>
          </a:p>
          <a:p>
            <a:pPr algn="just">
              <a:lnSpc>
                <a:spcPct val="107000"/>
              </a:lnSpc>
              <a:spcAft>
                <a:spcPts val="800"/>
              </a:spcAft>
            </a:pPr>
            <a:endParaRPr lang="en-GB" sz="800" dirty="0">
              <a:effectLst/>
              <a:latin typeface="+mn-lt"/>
              <a:ea typeface="Calibri" panose="020F0502020204030204" pitchFamily="34" charset="0"/>
              <a:cs typeface="Times New Roman" panose="02020603050405020304" pitchFamily="18" charset="0"/>
            </a:endParaRPr>
          </a:p>
          <a:p>
            <a:r>
              <a:rPr lang="en-US" sz="800" b="1" u="sng" kern="1200" dirty="0">
                <a:solidFill>
                  <a:schemeClr val="tx1"/>
                </a:solidFill>
                <a:effectLst/>
                <a:latin typeface="+mn-lt"/>
                <a:ea typeface="+mn-ea"/>
                <a:cs typeface="+mn-cs"/>
              </a:rPr>
              <a:t>POSSIBLE</a:t>
            </a:r>
            <a:r>
              <a:rPr lang="en-US" sz="800" b="1" u="sng" kern="1200" baseline="0" dirty="0">
                <a:solidFill>
                  <a:schemeClr val="tx1"/>
                </a:solidFill>
                <a:effectLst/>
                <a:latin typeface="+mn-lt"/>
                <a:ea typeface="+mn-ea"/>
                <a:cs typeface="+mn-cs"/>
              </a:rPr>
              <a:t> QUESTIONS (for the trainer to know, to facilitate the exercise if needed)</a:t>
            </a:r>
            <a:r>
              <a:rPr lang="en-US" sz="800" b="1" kern="1200" baseline="0" dirty="0">
                <a:solidFill>
                  <a:schemeClr val="tx1"/>
                </a:solidFill>
                <a:effectLst/>
                <a:latin typeface="+mn-lt"/>
                <a:ea typeface="+mn-ea"/>
                <a:cs typeface="+mn-cs"/>
              </a:rPr>
              <a:t>:</a:t>
            </a:r>
          </a:p>
          <a:p>
            <a:endParaRPr lang="en-US" sz="800" kern="1200" baseline="0" dirty="0">
              <a:solidFill>
                <a:schemeClr val="tx1"/>
              </a:solidFill>
              <a:effectLst/>
              <a:latin typeface="+mn-lt"/>
              <a:ea typeface="+mn-ea"/>
              <a:cs typeface="+mn-cs"/>
            </a:endParaRPr>
          </a:p>
          <a:p>
            <a:pPr rtl="0" eaLnBrk="1" fontAlgn="t" latinLnBrk="0" hangingPunct="1"/>
            <a:r>
              <a:rPr lang="en-GB" sz="800" b="1" i="0" u="none" strike="noStrike" kern="1200" noProof="0" dirty="0">
                <a:solidFill>
                  <a:schemeClr val="tx1"/>
                </a:solidFill>
                <a:effectLst/>
                <a:latin typeface="+mn-lt"/>
                <a:ea typeface="+mn-ea"/>
                <a:cs typeface="+mn-cs"/>
              </a:rPr>
              <a:t>DO: Do you have any other element that could help understand the situation</a:t>
            </a:r>
            <a:r>
              <a:rPr lang="en-GB" sz="800" b="1" i="0" u="none" strike="noStrike" kern="1200" baseline="0" noProof="0" dirty="0">
                <a:solidFill>
                  <a:schemeClr val="tx1"/>
                </a:solidFill>
                <a:effectLst/>
                <a:latin typeface="+mn-lt"/>
                <a:ea typeface="+mn-ea"/>
                <a:cs typeface="+mn-cs"/>
              </a:rPr>
              <a:t>?</a:t>
            </a:r>
            <a:endParaRPr lang="en-GB" sz="800" b="0" i="0" u="none" strike="noStrike" kern="1200" noProof="0" dirty="0">
              <a:solidFill>
                <a:schemeClr val="tx1"/>
              </a:solidFill>
              <a:effectLst/>
              <a:latin typeface="+mn-lt"/>
              <a:ea typeface="+mn-ea"/>
              <a:cs typeface="+mn-cs"/>
            </a:endParaRPr>
          </a:p>
          <a:p>
            <a:r>
              <a:rPr lang="en-GB" sz="800" i="1" noProof="0" dirty="0">
                <a:latin typeface="+mn-lt"/>
              </a:rPr>
              <a:t>The </a:t>
            </a:r>
            <a:r>
              <a:rPr lang="en-GB" sz="800" i="1" baseline="0" noProof="0" dirty="0">
                <a:latin typeface="+mn-lt"/>
              </a:rPr>
              <a:t>caller says that even the sniffer dogs have breathing difficulties and convulsions.</a:t>
            </a:r>
          </a:p>
          <a:p>
            <a:pPr rtl="0" eaLnBrk="1" fontAlgn="t" latinLnBrk="0" hangingPunct="1"/>
            <a:r>
              <a:rPr lang="en-GB" sz="800" b="1" i="0" u="none" strike="noStrike" kern="1200" baseline="0" noProof="0" dirty="0">
                <a:solidFill>
                  <a:schemeClr val="tx1"/>
                </a:solidFill>
                <a:effectLst/>
                <a:latin typeface="+mn-lt"/>
                <a:ea typeface="+mn-ea"/>
                <a:cs typeface="+mn-cs"/>
              </a:rPr>
              <a:t>DO: Did you noticed any particular smell?</a:t>
            </a:r>
            <a:endParaRPr lang="en-GB" sz="800" b="1" i="0" u="none" strike="noStrike" kern="1200" noProof="0" dirty="0">
              <a:solidFill>
                <a:schemeClr val="tx1"/>
              </a:solidFill>
              <a:effectLst/>
              <a:latin typeface="+mn-lt"/>
              <a:ea typeface="+mn-ea"/>
              <a:cs typeface="+mn-cs"/>
            </a:endParaRPr>
          </a:p>
          <a:p>
            <a:r>
              <a:rPr lang="en-GB" sz="800" i="1" baseline="0" noProof="0" dirty="0">
                <a:latin typeface="+mn-lt"/>
              </a:rPr>
              <a:t>The caller says that he smelled a faint fruity odour.</a:t>
            </a:r>
          </a:p>
          <a:p>
            <a:pPr rtl="0" eaLnBrk="1" fontAlgn="t" latinLnBrk="0" hangingPunct="1"/>
            <a:r>
              <a:rPr lang="en-GB" sz="800" b="1" i="0" u="none" strike="noStrike" kern="1200" baseline="0" noProof="0" dirty="0">
                <a:solidFill>
                  <a:schemeClr val="tx1"/>
                </a:solidFill>
                <a:effectLst/>
                <a:latin typeface="+mn-lt"/>
                <a:ea typeface="+mn-ea"/>
                <a:cs typeface="+mn-cs"/>
              </a:rPr>
              <a:t>DO: Do you know how old the barrel might be?</a:t>
            </a:r>
            <a:endParaRPr lang="en-GB" sz="800" b="1" i="0" u="none" strike="noStrike" kern="1200" noProof="0" dirty="0">
              <a:solidFill>
                <a:schemeClr val="tx1"/>
              </a:solidFill>
              <a:effectLst/>
              <a:latin typeface="+mn-lt"/>
              <a:ea typeface="+mn-ea"/>
              <a:cs typeface="+mn-cs"/>
            </a:endParaRPr>
          </a:p>
          <a:p>
            <a:r>
              <a:rPr lang="en-GB" sz="800" i="1" noProof="0" dirty="0">
                <a:latin typeface="+mn-lt"/>
              </a:rPr>
              <a:t>The </a:t>
            </a:r>
            <a:r>
              <a:rPr lang="en-GB" sz="800" i="1" baseline="0" noProof="0" dirty="0">
                <a:latin typeface="+mn-lt"/>
              </a:rPr>
              <a:t>caller says that he doesn’t know but it looks like it’s been in the water for a few decades.</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Adapted from Scenario C2: </a:t>
            </a:r>
            <a:r>
              <a:rPr lang="en-GB" sz="800" i="0" kern="1200" dirty="0">
                <a:solidFill>
                  <a:schemeClr val="tx1"/>
                </a:solidFill>
                <a:effectLst/>
                <a:latin typeface="+mn-lt"/>
                <a:ea typeface="+mn-ea"/>
                <a:cs typeface="+mn-cs"/>
              </a:rPr>
              <a:t>Chemical incident during shipping channel dredging in Baltic port</a:t>
            </a:r>
            <a:r>
              <a:rPr lang="en-US" sz="800" i="0" kern="1200" dirty="0">
                <a:solidFill>
                  <a:schemeClr val="tx1"/>
                </a:solidFill>
                <a:effectLst/>
                <a:latin typeface="+mn-lt"/>
                <a:ea typeface="+mn-ea"/>
                <a:cs typeface="+mn-cs"/>
              </a:rPr>
              <a:t> - Compendium of CBRN Scenarios for the purposes of training at the NTC in Vught version 0.2 July 2018</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https://emergency.cdc.gov/agent/tabun/basics/facts.asp </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https://pubchem.ncbi.nlm.nih.gov/compound/tabun#section=Identification</a:t>
            </a:r>
            <a:endParaRPr lang="en-GB" sz="800" dirty="0">
              <a:effectLst/>
              <a:latin typeface="+mn-lt"/>
              <a:ea typeface="Calibri" panose="020F0502020204030204" pitchFamily="34" charset="0"/>
              <a:cs typeface="Times New Roman" panose="02020603050405020304" pitchFamily="18" charset="0"/>
            </a:endParaRPr>
          </a:p>
          <a:p>
            <a:r>
              <a:rPr lang="en-US" sz="800" dirty="0">
                <a:solidFill>
                  <a:srgbClr val="000000"/>
                </a:solidFill>
                <a:effectLst/>
                <a:latin typeface="+mn-lt"/>
                <a:ea typeface="Calibri" panose="020F0502020204030204" pitchFamily="34" charset="0"/>
                <a:cs typeface="Times New Roman" panose="02020603050405020304" pitchFamily="18" charset="0"/>
              </a:rPr>
              <a:t>- 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US" sz="800" i="0" kern="1200" noProof="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547549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 </a:t>
            </a:r>
          </a:p>
          <a:p>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To </a:t>
            </a:r>
            <a:r>
              <a:rPr lang="en-US" sz="800" b="0" u="sng" kern="1200" baseline="0" dirty="0">
                <a:solidFill>
                  <a:schemeClr val="tx1"/>
                </a:solidFill>
                <a:effectLst/>
                <a:latin typeface="+mn-lt"/>
                <a:ea typeface="+mn-ea"/>
                <a:cs typeface="+mn-cs"/>
              </a:rPr>
              <a:t>differentiate</a:t>
            </a:r>
            <a:r>
              <a:rPr lang="en-US" sz="800" b="0" kern="1200" baseline="0" dirty="0">
                <a:solidFill>
                  <a:schemeClr val="tx1"/>
                </a:solidFill>
                <a:effectLst/>
                <a:latin typeface="+mn-lt"/>
                <a:ea typeface="+mn-ea"/>
                <a:cs typeface="+mn-cs"/>
              </a:rPr>
              <a:t> a possible CBRN incident (from normal incident) and to </a:t>
            </a:r>
            <a:r>
              <a:rPr lang="en-US" sz="800" b="0" u="sng" kern="1200" baseline="0" dirty="0">
                <a:solidFill>
                  <a:schemeClr val="tx1"/>
                </a:solidFill>
                <a:effectLst/>
                <a:latin typeface="+mn-lt"/>
                <a:ea typeface="+mn-ea"/>
                <a:cs typeface="+mn-cs"/>
              </a:rPr>
              <a:t>carry out </a:t>
            </a:r>
            <a:r>
              <a:rPr lang="en-US" sz="800" b="0" kern="1200" baseline="0" dirty="0">
                <a:solidFill>
                  <a:schemeClr val="tx1"/>
                </a:solidFill>
                <a:effectLst/>
                <a:latin typeface="+mn-lt"/>
                <a:ea typeface="+mn-ea"/>
                <a:cs typeface="+mn-cs"/>
              </a:rPr>
              <a:t>appropriate procedures &amp; protocols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 Chemical incident during shipping channel dredging in Baltic port</a:t>
            </a:r>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Scenario 6.1_2 Emergency call – </a:t>
            </a:r>
            <a:r>
              <a:rPr lang="en-GB" sz="800" b="0" kern="1200" dirty="0">
                <a:solidFill>
                  <a:schemeClr val="tx1"/>
                </a:solidFill>
                <a:effectLst/>
                <a:latin typeface="+mn-lt"/>
                <a:ea typeface="+mn-ea"/>
                <a:cs typeface="+mn-cs"/>
              </a:rPr>
              <a:t>Chemical incident during shipping channel dredging in Baltic port</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reply to the questions </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have been provided, facilitate the exercise by stimulating a discussion on the additional elements that would be required for a DO to pass the call to the requested emergency service.</a:t>
            </a:r>
          </a:p>
          <a:p>
            <a:endParaRPr lang="en-US" sz="800" kern="1200" baseline="0" dirty="0">
              <a:solidFill>
                <a:schemeClr val="tx1"/>
              </a:solidFill>
              <a:effectLst/>
              <a:latin typeface="+mn-lt"/>
              <a:ea typeface="+mn-ea"/>
              <a:cs typeface="+mn-cs"/>
            </a:endParaRPr>
          </a:p>
          <a:p>
            <a:r>
              <a:rPr lang="en-GB" sz="800" b="0" u="sng" kern="1200" noProof="0" dirty="0">
                <a:solidFill>
                  <a:schemeClr val="tx1"/>
                </a:solidFill>
                <a:effectLst/>
                <a:latin typeface="+mn-lt"/>
                <a:ea typeface="+mn-ea"/>
                <a:cs typeface="+mn-cs"/>
              </a:rPr>
              <a:t>Full scenario</a:t>
            </a:r>
          </a:p>
          <a:p>
            <a:endParaRPr lang="en-GB" sz="800" b="0" u="sng" kern="1200" noProof="0" dirty="0">
              <a:solidFill>
                <a:schemeClr val="tx1"/>
              </a:solidFill>
              <a:effectLst/>
              <a:latin typeface="+mn-lt"/>
              <a:ea typeface="+mn-ea"/>
              <a:cs typeface="+mn-cs"/>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During the dredging of a shipping channel in a Baltic Port, one of the excavators removed an old barrel from the sea bottom. The barrel was being placed on the edge of the shipping dock with the help of a worker directly handling it. Suddenly, the barrel cracked and a clear, colourless liquid with a faint fruity odour was released. Ten contractor workers, including the handler, and two customs officers collapsed into unconsciousness. The customs officers were with two border force sniffer dogs, which could be seen to have breathing difficulties and convulsions. </a:t>
            </a: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Some port’s personnel who were further away and not involved in the incident saw their colleagues collapsing on the ground and make the emergency call.</a:t>
            </a: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The trainer can support the trainees with the following additional information, if needed:</a:t>
            </a:r>
          </a:p>
          <a:p>
            <a:pPr marL="342900" lvl="0" indent="-342900" algn="just">
              <a:lnSpc>
                <a:spcPct val="107000"/>
              </a:lnSpc>
              <a:spcAft>
                <a:spcPts val="800"/>
              </a:spcAft>
              <a:buFont typeface="+mj-lt"/>
              <a:buAutoNum type="arabicParenR"/>
              <a:tabLst>
                <a:tab pos="457200" algn="l"/>
              </a:tabLst>
            </a:pPr>
            <a:r>
              <a:rPr lang="en-US" sz="800" dirty="0">
                <a:effectLst/>
                <a:latin typeface="+mn-lt"/>
                <a:ea typeface="Calibri" panose="020F0502020204030204" pitchFamily="34" charset="0"/>
                <a:cs typeface="Times New Roman" panose="02020603050405020304" pitchFamily="18" charset="0"/>
              </a:rPr>
              <a:t>The wind direction is South-West</a:t>
            </a:r>
          </a:p>
          <a:p>
            <a:pPr marL="342900" lvl="0" indent="-342900" algn="just">
              <a:lnSpc>
                <a:spcPct val="107000"/>
              </a:lnSpc>
              <a:spcAft>
                <a:spcPts val="800"/>
              </a:spcAft>
              <a:buFont typeface="+mj-lt"/>
              <a:buAutoNum type="arabicParenR"/>
              <a:tabLst>
                <a:tab pos="457200" algn="l"/>
              </a:tabLst>
            </a:pPr>
            <a:r>
              <a:rPr lang="en-US" sz="800" dirty="0">
                <a:effectLst/>
                <a:latin typeface="+mn-lt"/>
                <a:ea typeface="Calibri" panose="020F0502020204030204" pitchFamily="34" charset="0"/>
                <a:cs typeface="Times New Roman" panose="02020603050405020304" pitchFamily="18" charset="0"/>
              </a:rPr>
              <a:t>The wind speed is approximately 26 km/h. </a:t>
            </a:r>
          </a:p>
          <a:p>
            <a:pPr marL="342900" lvl="0" indent="-342900" algn="just">
              <a:buFont typeface="+mj-lt"/>
              <a:buAutoNum type="arabicParenR"/>
              <a:tabLst>
                <a:tab pos="457200" algn="l"/>
              </a:tabLst>
            </a:pPr>
            <a:r>
              <a:rPr lang="en-US" sz="800" dirty="0">
                <a:effectLst/>
                <a:latin typeface="+mn-lt"/>
                <a:ea typeface="Calibri" panose="020F0502020204030204" pitchFamily="34" charset="0"/>
                <a:cs typeface="Times New Roman" panose="02020603050405020304" pitchFamily="18" charset="0"/>
              </a:rPr>
              <a:t>In addition to the scene described, at a first look the first responders spot the following: Commercial labels of seed oil on the barrel.</a:t>
            </a:r>
            <a:endParaRPr lang="en-US" sz="800" dirty="0">
              <a:effectLst/>
              <a:latin typeface="+mn-lt"/>
              <a:ea typeface="Times New Roman" panose="02020603050405020304" pitchFamily="18" charset="0"/>
            </a:endParaRP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b="1" dirty="0">
                <a:effectLst/>
                <a:latin typeface="+mn-lt"/>
                <a:ea typeface="Calibri" panose="020F0502020204030204" pitchFamily="34" charset="0"/>
                <a:cs typeface="Times New Roman" panose="02020603050405020304" pitchFamily="18" charset="0"/>
              </a:rPr>
              <a:t>The following piece of information should </a:t>
            </a:r>
            <a:r>
              <a:rPr lang="en-US" sz="800" b="1" u="sng" dirty="0">
                <a:effectLst/>
                <a:latin typeface="+mn-lt"/>
                <a:ea typeface="Calibri" panose="020F0502020204030204" pitchFamily="34" charset="0"/>
                <a:cs typeface="Times New Roman" panose="02020603050405020304" pitchFamily="18" charset="0"/>
              </a:rPr>
              <a:t>not</a:t>
            </a:r>
            <a:r>
              <a:rPr lang="en-US" sz="800" b="1" dirty="0">
                <a:effectLst/>
                <a:latin typeface="+mn-lt"/>
                <a:ea typeface="Calibri" panose="020F0502020204030204" pitchFamily="34" charset="0"/>
                <a:cs typeface="Times New Roman" panose="02020603050405020304" pitchFamily="18" charset="0"/>
              </a:rPr>
              <a:t> be shared with the trainees</a:t>
            </a:r>
            <a:r>
              <a:rPr lang="en-US" sz="800" dirty="0">
                <a:effectLst/>
                <a:latin typeface="+mn-lt"/>
                <a:ea typeface="Calibri" panose="020F0502020204030204" pitchFamily="34" charset="0"/>
                <a:cs typeface="Times New Roman" panose="02020603050405020304" pitchFamily="18" charset="0"/>
              </a:rPr>
              <a:t>, but the discussion should lead to figuring this detail out by asking the right questions:</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The probable causative agent is Tabun (a nerve agent).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Adapted from Scenario C2: </a:t>
            </a:r>
            <a:r>
              <a:rPr lang="en-GB" sz="800" i="0" kern="1200" dirty="0">
                <a:solidFill>
                  <a:schemeClr val="tx1"/>
                </a:solidFill>
                <a:effectLst/>
                <a:latin typeface="+mn-lt"/>
                <a:ea typeface="+mn-ea"/>
                <a:cs typeface="+mn-cs"/>
              </a:rPr>
              <a:t>Chemical incident during shipping channel dredging in Baltic port</a:t>
            </a:r>
            <a:r>
              <a:rPr lang="en-US" sz="800" i="0" kern="1200" dirty="0">
                <a:solidFill>
                  <a:schemeClr val="tx1"/>
                </a:solidFill>
                <a:effectLst/>
                <a:latin typeface="+mn-lt"/>
                <a:ea typeface="+mn-ea"/>
                <a:cs typeface="+mn-cs"/>
              </a:rPr>
              <a:t> - Compendium of CBRN Scenarios for the purposes of training at the NTC in Vught version 0.2 July 2018</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https://emergency.cdc.gov/agent/tabun/basics/facts.asp </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https://pubchem.ncbi.nlm.nih.gov/compound/tabun#section=Identification</a:t>
            </a:r>
            <a:endParaRPr lang="en-GB" sz="800" dirty="0">
              <a:effectLst/>
              <a:latin typeface="+mn-lt"/>
              <a:ea typeface="Calibri" panose="020F0502020204030204" pitchFamily="34" charset="0"/>
              <a:cs typeface="Times New Roman" panose="02020603050405020304" pitchFamily="18" charset="0"/>
            </a:endParaRPr>
          </a:p>
          <a:p>
            <a:r>
              <a:rPr lang="en-US" sz="800" dirty="0">
                <a:solidFill>
                  <a:srgbClr val="000000"/>
                </a:solidFill>
                <a:effectLst/>
                <a:latin typeface="+mn-lt"/>
                <a:ea typeface="Calibri" panose="020F0502020204030204" pitchFamily="34" charset="0"/>
                <a:cs typeface="Times New Roman" panose="02020603050405020304" pitchFamily="18" charset="0"/>
              </a:rPr>
              <a:t>- 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US" sz="800" i="0" kern="1200" noProof="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3497221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 </a:t>
            </a:r>
          </a:p>
          <a:p>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To </a:t>
            </a:r>
            <a:r>
              <a:rPr lang="en-US" sz="800" b="0" u="sng" kern="1200" baseline="0" dirty="0">
                <a:solidFill>
                  <a:schemeClr val="tx1"/>
                </a:solidFill>
                <a:effectLst/>
                <a:latin typeface="+mn-lt"/>
                <a:ea typeface="+mn-ea"/>
                <a:cs typeface="+mn-cs"/>
              </a:rPr>
              <a:t>differentiate</a:t>
            </a:r>
            <a:r>
              <a:rPr lang="en-US" sz="800" b="0" kern="1200" baseline="0" dirty="0">
                <a:solidFill>
                  <a:schemeClr val="tx1"/>
                </a:solidFill>
                <a:effectLst/>
                <a:latin typeface="+mn-lt"/>
                <a:ea typeface="+mn-ea"/>
                <a:cs typeface="+mn-cs"/>
              </a:rPr>
              <a:t> a possible CBRN incident (from normal incident) and to </a:t>
            </a:r>
            <a:r>
              <a:rPr lang="en-US" sz="800" b="0" u="sng" kern="1200" baseline="0" dirty="0">
                <a:solidFill>
                  <a:schemeClr val="tx1"/>
                </a:solidFill>
                <a:effectLst/>
                <a:latin typeface="+mn-lt"/>
                <a:ea typeface="+mn-ea"/>
                <a:cs typeface="+mn-cs"/>
              </a:rPr>
              <a:t>carry out </a:t>
            </a:r>
            <a:r>
              <a:rPr lang="en-US" sz="800" b="0" kern="1200" baseline="0" dirty="0">
                <a:solidFill>
                  <a:schemeClr val="tx1"/>
                </a:solidFill>
                <a:effectLst/>
                <a:latin typeface="+mn-lt"/>
                <a:ea typeface="+mn-ea"/>
                <a:cs typeface="+mn-cs"/>
              </a:rPr>
              <a:t>appropriate procedures &amp; protocols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 Chemical incident during shipping channel dredging in Baltic port</a:t>
            </a:r>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Scenario 6.1_2 Emergency call – </a:t>
            </a:r>
            <a:r>
              <a:rPr lang="en-GB" sz="800" b="0" kern="1200" dirty="0">
                <a:solidFill>
                  <a:schemeClr val="tx1"/>
                </a:solidFill>
                <a:effectLst/>
                <a:latin typeface="+mn-lt"/>
                <a:ea typeface="+mn-ea"/>
                <a:cs typeface="+mn-cs"/>
              </a:rPr>
              <a:t>Chemical incident during shipping channel dredging in Baltic port</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list the questions that they would ask to the facilitator playing the role of the person performing the emergency call</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have been provided, facilitate the exercise by stimulating a discussion and allow DO to provide the formulation of additional questions they would like to ask to the caller to identify the possible occurrence of a CBRN event.</a:t>
            </a:r>
          </a:p>
          <a:p>
            <a:endParaRPr lang="en-GB" sz="800" b="0" u="sng" kern="1200" noProof="0" dirty="0">
              <a:solidFill>
                <a:schemeClr val="tx1"/>
              </a:solidFill>
              <a:effectLst/>
              <a:latin typeface="+mn-lt"/>
              <a:ea typeface="+mn-ea"/>
              <a:cs typeface="+mn-cs"/>
            </a:endParaRPr>
          </a:p>
          <a:p>
            <a:r>
              <a:rPr lang="en-GB" sz="800" b="0" u="sng" kern="1200" noProof="0" dirty="0">
                <a:solidFill>
                  <a:schemeClr val="tx1"/>
                </a:solidFill>
                <a:effectLst/>
                <a:latin typeface="+mn-lt"/>
                <a:ea typeface="+mn-ea"/>
                <a:cs typeface="+mn-cs"/>
              </a:rPr>
              <a:t>Full scenario</a:t>
            </a:r>
          </a:p>
          <a:p>
            <a:endParaRPr lang="en-GB" sz="800" b="0" u="sng" kern="1200" noProof="0" dirty="0">
              <a:solidFill>
                <a:schemeClr val="tx1"/>
              </a:solidFill>
              <a:effectLst/>
              <a:latin typeface="+mn-lt"/>
              <a:ea typeface="+mn-ea"/>
              <a:cs typeface="+mn-cs"/>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During the dredging of a shipping channel in a Baltic Port, one of the excavators removed an old barrel from the sea bottom. The barrel was being placed on the edge of the shipping dock with the help of a worker directly handling it. Suddenly, the barrel cracked and a clear, colourless liquid with a faint fruity odour was released. Ten contractor workers, including the handler, and two customs officers collapsed into unconsciousness. The customs officers were with two border force sniffer dogs, which could be seen to have breathing difficulties and convulsions. </a:t>
            </a: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Some port’s personnel who were further away and not involved in the incident saw their colleagues collapsing on the ground and make the emergency call.</a:t>
            </a: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The trainer can support the trainees with the following additional information, if needed:</a:t>
            </a:r>
          </a:p>
          <a:p>
            <a:pPr marL="342900" lvl="0" indent="-342900" algn="just">
              <a:lnSpc>
                <a:spcPct val="107000"/>
              </a:lnSpc>
              <a:spcAft>
                <a:spcPts val="800"/>
              </a:spcAft>
              <a:buFont typeface="+mj-lt"/>
              <a:buAutoNum type="arabicParenR"/>
              <a:tabLst>
                <a:tab pos="457200" algn="l"/>
              </a:tabLst>
            </a:pPr>
            <a:r>
              <a:rPr lang="en-US" sz="800" dirty="0">
                <a:effectLst/>
                <a:latin typeface="+mn-lt"/>
                <a:ea typeface="Calibri" panose="020F0502020204030204" pitchFamily="34" charset="0"/>
                <a:cs typeface="Times New Roman" panose="02020603050405020304" pitchFamily="18" charset="0"/>
              </a:rPr>
              <a:t>The wind direction is South-West</a:t>
            </a:r>
          </a:p>
          <a:p>
            <a:pPr marL="342900" lvl="0" indent="-342900" algn="just">
              <a:lnSpc>
                <a:spcPct val="107000"/>
              </a:lnSpc>
              <a:spcAft>
                <a:spcPts val="800"/>
              </a:spcAft>
              <a:buFont typeface="+mj-lt"/>
              <a:buAutoNum type="arabicParenR"/>
              <a:tabLst>
                <a:tab pos="457200" algn="l"/>
              </a:tabLst>
            </a:pPr>
            <a:r>
              <a:rPr lang="en-US" sz="800" dirty="0">
                <a:effectLst/>
                <a:latin typeface="+mn-lt"/>
                <a:ea typeface="Calibri" panose="020F0502020204030204" pitchFamily="34" charset="0"/>
                <a:cs typeface="Times New Roman" panose="02020603050405020304" pitchFamily="18" charset="0"/>
              </a:rPr>
              <a:t>The wind speed is approximately 26 km/h. </a:t>
            </a:r>
          </a:p>
          <a:p>
            <a:pPr marL="342900" lvl="0" indent="-342900" algn="just">
              <a:buFont typeface="+mj-lt"/>
              <a:buAutoNum type="arabicParenR"/>
              <a:tabLst>
                <a:tab pos="457200" algn="l"/>
              </a:tabLst>
            </a:pPr>
            <a:r>
              <a:rPr lang="en-US" sz="800" dirty="0">
                <a:effectLst/>
                <a:latin typeface="+mn-lt"/>
                <a:ea typeface="Calibri" panose="020F0502020204030204" pitchFamily="34" charset="0"/>
                <a:cs typeface="Times New Roman" panose="02020603050405020304" pitchFamily="18" charset="0"/>
              </a:rPr>
              <a:t>In addition to the scene described, at a first look the first responders spot the following: Commercial labels of seed oil on the barrel.</a:t>
            </a:r>
            <a:endParaRPr lang="en-US" sz="800" dirty="0">
              <a:effectLst/>
              <a:latin typeface="+mn-lt"/>
              <a:ea typeface="Times New Roman" panose="02020603050405020304" pitchFamily="18" charset="0"/>
            </a:endParaRP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b="1" dirty="0">
                <a:effectLst/>
                <a:latin typeface="+mn-lt"/>
                <a:ea typeface="Calibri" panose="020F0502020204030204" pitchFamily="34" charset="0"/>
                <a:cs typeface="Times New Roman" panose="02020603050405020304" pitchFamily="18" charset="0"/>
              </a:rPr>
              <a:t>The following piece of information should </a:t>
            </a:r>
            <a:r>
              <a:rPr lang="en-US" sz="800" b="1" u="sng" dirty="0">
                <a:effectLst/>
                <a:latin typeface="+mn-lt"/>
                <a:ea typeface="Calibri" panose="020F0502020204030204" pitchFamily="34" charset="0"/>
                <a:cs typeface="Times New Roman" panose="02020603050405020304" pitchFamily="18" charset="0"/>
              </a:rPr>
              <a:t>not</a:t>
            </a:r>
            <a:r>
              <a:rPr lang="en-US" sz="800" b="1" dirty="0">
                <a:effectLst/>
                <a:latin typeface="+mn-lt"/>
                <a:ea typeface="Calibri" panose="020F0502020204030204" pitchFamily="34" charset="0"/>
                <a:cs typeface="Times New Roman" panose="02020603050405020304" pitchFamily="18" charset="0"/>
              </a:rPr>
              <a:t> be shared with the trainees</a:t>
            </a:r>
            <a:r>
              <a:rPr lang="en-US" sz="800" dirty="0">
                <a:effectLst/>
                <a:latin typeface="+mn-lt"/>
                <a:ea typeface="Calibri" panose="020F0502020204030204" pitchFamily="34" charset="0"/>
                <a:cs typeface="Times New Roman" panose="02020603050405020304" pitchFamily="18" charset="0"/>
              </a:rPr>
              <a:t>, but the discussion should lead to figuring this detail out by asking the right questions:</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The probable causative agent is Tabun (a nerve agent).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Adapted from Scenario C2: </a:t>
            </a:r>
            <a:r>
              <a:rPr lang="en-GB" sz="800" i="0" kern="1200" dirty="0">
                <a:solidFill>
                  <a:schemeClr val="tx1"/>
                </a:solidFill>
                <a:effectLst/>
                <a:latin typeface="+mn-lt"/>
                <a:ea typeface="+mn-ea"/>
                <a:cs typeface="+mn-cs"/>
              </a:rPr>
              <a:t>Chemical incident during shipping channel dredging in Baltic port</a:t>
            </a:r>
            <a:r>
              <a:rPr lang="en-US" sz="800" i="0" kern="1200" dirty="0">
                <a:solidFill>
                  <a:schemeClr val="tx1"/>
                </a:solidFill>
                <a:effectLst/>
                <a:latin typeface="+mn-lt"/>
                <a:ea typeface="+mn-ea"/>
                <a:cs typeface="+mn-cs"/>
              </a:rPr>
              <a:t> - Compendium of CBRN Scenarios for the purposes of training at the NTC in Vught version 0.2 July 2018</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https://emergency.cdc.gov/agent/tabun/basics/facts.asp </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https://pubchem.ncbi.nlm.nih.gov/compound/tabun#section=Identification</a:t>
            </a:r>
            <a:endParaRPr lang="en-GB" sz="800" dirty="0">
              <a:effectLst/>
              <a:latin typeface="+mn-lt"/>
              <a:ea typeface="Calibri" panose="020F0502020204030204" pitchFamily="34" charset="0"/>
              <a:cs typeface="Times New Roman" panose="02020603050405020304" pitchFamily="18" charset="0"/>
            </a:endParaRPr>
          </a:p>
          <a:p>
            <a:r>
              <a:rPr lang="en-US" sz="800" dirty="0">
                <a:solidFill>
                  <a:srgbClr val="000000"/>
                </a:solidFill>
                <a:effectLst/>
                <a:latin typeface="+mn-lt"/>
                <a:ea typeface="Calibri" panose="020F0502020204030204" pitchFamily="34" charset="0"/>
                <a:cs typeface="Times New Roman" panose="02020603050405020304" pitchFamily="18" charset="0"/>
              </a:rPr>
              <a:t>- 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US" sz="800" i="0" kern="1200" noProof="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9399234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 </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 Chemical incident during shipping channel dredging in Baltic port</a:t>
            </a:r>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dirty="0">
                <a:latin typeface="+mn-lt"/>
              </a:rPr>
              <a:t>4.1 Scenario 2. Chemical incident during shipping channel dredging in Baltic port: Key facts.</a:t>
            </a:r>
            <a:endParaRPr lang="en-US" sz="800" b="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dirty="0">
                <a:solidFill>
                  <a:schemeClr val="tx1"/>
                </a:solidFill>
                <a:effectLst/>
                <a:latin typeface="+mn-lt"/>
                <a:ea typeface="+mn-ea"/>
                <a:cs typeface="+mn-cs"/>
              </a:rPr>
              <a:t>Instructions for the trainer:</a:t>
            </a:r>
            <a:r>
              <a:rPr lang="en-US" sz="800" b="0" kern="1200" baseline="0" dirty="0">
                <a:solidFill>
                  <a:schemeClr val="tx1"/>
                </a:solidFill>
                <a:effectLst/>
                <a:latin typeface="+mn-lt"/>
                <a:ea typeface="+mn-ea"/>
                <a:cs typeface="+mn-cs"/>
              </a:rPr>
              <a:t> Being aware of the development of the scenario, the trainer should facilitate the discussion with the trainees.</a:t>
            </a:r>
            <a:endParaRPr lang="en-US" sz="800" kern="1200" dirty="0">
              <a:solidFill>
                <a:schemeClr val="tx1"/>
              </a:solidFill>
              <a:effectLst/>
              <a:latin typeface="+mn-lt"/>
              <a:ea typeface="+mn-ea"/>
              <a:cs typeface="+mn-cs"/>
            </a:endParaRP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Adapted from Scenario C2: </a:t>
            </a:r>
            <a:r>
              <a:rPr lang="en-GB" sz="800" i="0" kern="1200" dirty="0">
                <a:solidFill>
                  <a:schemeClr val="tx1"/>
                </a:solidFill>
                <a:effectLst/>
                <a:latin typeface="+mn-lt"/>
                <a:ea typeface="+mn-ea"/>
                <a:cs typeface="+mn-cs"/>
              </a:rPr>
              <a:t>Chemical incident during shipping channel dredging in Baltic port</a:t>
            </a:r>
            <a:r>
              <a:rPr lang="en-US" sz="800" i="0" kern="1200" dirty="0">
                <a:solidFill>
                  <a:schemeClr val="tx1"/>
                </a:solidFill>
                <a:effectLst/>
                <a:latin typeface="+mn-lt"/>
                <a:ea typeface="+mn-ea"/>
                <a:cs typeface="+mn-cs"/>
              </a:rPr>
              <a:t> - Compendium of CBRN Scenarios for the purposes of training at the NTC in Vught version 0.2 July 2018</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https://emergency.cdc.gov/agent/tabun/basics/facts.asp </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https://pubchem.ncbi.nlm.nih.gov/compound/tabun#section=Identification</a:t>
            </a:r>
            <a:endParaRPr lang="en-GB" sz="800" dirty="0">
              <a:effectLst/>
              <a:latin typeface="+mn-lt"/>
              <a:ea typeface="Calibri" panose="020F0502020204030204" pitchFamily="34" charset="0"/>
              <a:cs typeface="Times New Roman" panose="02020603050405020304" pitchFamily="18" charset="0"/>
            </a:endParaRPr>
          </a:p>
          <a:p>
            <a:r>
              <a:rPr lang="en-US" sz="800" dirty="0">
                <a:solidFill>
                  <a:srgbClr val="000000"/>
                </a:solidFill>
                <a:effectLst/>
                <a:latin typeface="+mn-lt"/>
                <a:ea typeface="Calibri" panose="020F0502020204030204" pitchFamily="34" charset="0"/>
                <a:cs typeface="Times New Roman" panose="02020603050405020304" pitchFamily="18" charset="0"/>
              </a:rPr>
              <a:t>- 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US" sz="800" i="0" kern="1200" noProof="0" dirty="0">
              <a:solidFill>
                <a:schemeClr val="tx1"/>
              </a:solidFill>
              <a:effectLst/>
              <a:latin typeface="+mn-lt"/>
              <a:ea typeface="+mn-ea"/>
              <a:cs typeface="+mn-cs"/>
            </a:endParaRPr>
          </a:p>
          <a:p>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 </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 Chemical incident during shipping channel dredging in Baltic port</a:t>
            </a:r>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GB" sz="800" dirty="0">
                <a:latin typeface="+mn-lt"/>
              </a:rPr>
              <a:t>4.1 Scenario 2. Chemical incident during shipping channel dredging in Baltic port</a:t>
            </a:r>
            <a:r>
              <a:rPr lang="en-US" sz="800" dirty="0">
                <a:latin typeface="+mn-lt"/>
              </a:rPr>
              <a:t>: What do you ask? METHANE.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have to identify the right questions to be asked in this scenario in order to identify the likelihood of a possible CBRN release and to know which information should be shared with the chain of command.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Point out that the normal information </a:t>
            </a:r>
            <a:r>
              <a:rPr lang="en-US" sz="800" dirty="0">
                <a:latin typeface="+mn-lt"/>
              </a:rPr>
              <a:t>exchange </a:t>
            </a:r>
            <a:r>
              <a:rPr lang="en-US" sz="800" b="0" kern="1200" dirty="0">
                <a:solidFill>
                  <a:schemeClr val="tx1"/>
                </a:solidFill>
                <a:effectLst/>
                <a:latin typeface="+mn-lt"/>
                <a:ea typeface="+mn-ea"/>
                <a:cs typeface="+mn-cs"/>
              </a:rPr>
              <a:t>protocols include words like 'location', 'number of casualties', 'indoors/ outdoors' etc.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These items may </a:t>
            </a:r>
            <a:r>
              <a:rPr lang="en-US" sz="800" dirty="0">
                <a:latin typeface="+mn-lt"/>
              </a:rPr>
              <a:t>reveal </a:t>
            </a:r>
            <a:r>
              <a:rPr lang="en-US" sz="800" b="0" kern="1200" dirty="0">
                <a:solidFill>
                  <a:schemeClr val="tx1"/>
                </a:solidFill>
                <a:effectLst/>
                <a:latin typeface="+mn-lt"/>
                <a:ea typeface="+mn-ea"/>
                <a:cs typeface="+mn-cs"/>
              </a:rPr>
              <a:t>crucial information (i.e. have added value) from the perspective of a (possible) CBRN release.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Also point out that these questions </a:t>
            </a:r>
            <a:r>
              <a:rPr lang="en-US" sz="800" b="0" kern="1200" dirty="0">
                <a:solidFill>
                  <a:schemeClr val="tx1"/>
                </a:solidFill>
                <a:effectLst/>
                <a:latin typeface="+mn-lt"/>
                <a:ea typeface="+mn-ea"/>
                <a:cs typeface="+mn-cs"/>
              </a:rPr>
              <a:t>can </a:t>
            </a:r>
            <a:r>
              <a:rPr lang="en-US" sz="800" dirty="0">
                <a:latin typeface="+mn-lt"/>
              </a:rPr>
              <a:t>only </a:t>
            </a:r>
            <a:r>
              <a:rPr lang="en-US" sz="800" b="0" kern="1200" dirty="0">
                <a:solidFill>
                  <a:schemeClr val="tx1"/>
                </a:solidFill>
                <a:effectLst/>
                <a:latin typeface="+mn-lt"/>
                <a:ea typeface="+mn-ea"/>
                <a:cs typeface="+mn-cs"/>
              </a:rPr>
              <a:t>be answered by </a:t>
            </a:r>
            <a:r>
              <a:rPr lang="en-US" sz="800" dirty="0">
                <a:latin typeface="+mn-lt"/>
              </a:rPr>
              <a:t>the caller(s) own </a:t>
            </a:r>
            <a:r>
              <a:rPr lang="en-US" sz="800" b="0" kern="1200" dirty="0">
                <a:solidFill>
                  <a:schemeClr val="tx1"/>
                </a:solidFill>
                <a:effectLst/>
                <a:latin typeface="+mn-lt"/>
                <a:ea typeface="+mn-ea"/>
                <a:cs typeface="+mn-cs"/>
              </a:rPr>
              <a:t>observations </a:t>
            </a:r>
            <a:r>
              <a:rPr lang="en-US" sz="800" dirty="0">
                <a:latin typeface="+mn-lt"/>
              </a:rPr>
              <a:t>- what they can see, hear, smell etc.</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r>
              <a:rPr lang="en-US" sz="800" dirty="0">
                <a:latin typeface="+mn-lt"/>
              </a:rPr>
              <a:t>In this slide,</a:t>
            </a:r>
            <a:r>
              <a:rPr lang="en-US" sz="800" baseline="0" dirty="0">
                <a:latin typeface="+mn-lt"/>
              </a:rPr>
              <a:t> the trainer should facilitate the trainees' discussion on asking the right questions using the METHANE protocol. </a:t>
            </a:r>
            <a:endParaRPr lang="en-US" sz="800" dirty="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Depending on the trainees’ background and considering the evolution of the scenario, the trainer can focus the discussion on the first call made by the </a:t>
            </a:r>
            <a:r>
              <a:rPr lang="en-US" sz="800" kern="1200" noProof="0" dirty="0">
                <a:solidFill>
                  <a:schemeClr val="tx1"/>
                </a:solidFill>
                <a:effectLst/>
                <a:latin typeface="+mn-lt"/>
                <a:ea typeface="+mn-ea"/>
                <a:cs typeface="+mn-cs"/>
              </a:rPr>
              <a:t>person calling the emergency phone number,</a:t>
            </a:r>
            <a:r>
              <a:rPr lang="en-US" sz="800" kern="1200" dirty="0">
                <a:solidFill>
                  <a:schemeClr val="tx1"/>
                </a:solidFill>
                <a:effectLst/>
                <a:latin typeface="+mn-lt"/>
                <a:ea typeface="+mn-ea"/>
                <a:cs typeface="+mn-cs"/>
              </a:rPr>
              <a:t> or the subsequent call made by the first responders arriving on the scene, or both.</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posing some additional questions to the trainees:</a:t>
            </a:r>
          </a:p>
          <a:p>
            <a:r>
              <a:rPr lang="en-US" sz="800" dirty="0">
                <a:latin typeface="+mn-lt"/>
              </a:rPr>
              <a:t>a. Do you think it is necessary to protect yourself first?</a:t>
            </a:r>
          </a:p>
          <a:p>
            <a:r>
              <a:rPr lang="en-US" sz="800" dirty="0">
                <a:latin typeface="+mn-lt"/>
              </a:rPr>
              <a:t>b. Can it be a CBRN scene?</a:t>
            </a:r>
          </a:p>
          <a:p>
            <a:r>
              <a:rPr lang="en-US" sz="800" dirty="0">
                <a:latin typeface="+mn-lt"/>
              </a:rPr>
              <a:t>c. Do you look for signs and symbols (ADR, UN, GHS symbols). </a:t>
            </a:r>
          </a:p>
          <a:p>
            <a:r>
              <a:rPr lang="en-US" sz="800" dirty="0">
                <a:latin typeface="+mn-lt"/>
              </a:rPr>
              <a:t>d. Strange odor / smell at the scene.</a:t>
            </a:r>
          </a:p>
          <a:p>
            <a:r>
              <a:rPr lang="en-US" sz="800" dirty="0">
                <a:latin typeface="+mn-lt"/>
              </a:rPr>
              <a:t>e. Any signs of poisoning? </a:t>
            </a:r>
          </a:p>
          <a:p>
            <a:r>
              <a:rPr lang="en-US" sz="800" dirty="0">
                <a:latin typeface="+mn-lt"/>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Adapted from Scenario C2: </a:t>
            </a:r>
            <a:r>
              <a:rPr lang="en-GB" sz="800" i="0" kern="1200" dirty="0">
                <a:solidFill>
                  <a:schemeClr val="tx1"/>
                </a:solidFill>
                <a:effectLst/>
                <a:latin typeface="+mn-lt"/>
                <a:ea typeface="+mn-ea"/>
                <a:cs typeface="+mn-cs"/>
              </a:rPr>
              <a:t>Chemical incident during shipping channel dredging in Baltic port</a:t>
            </a:r>
            <a:r>
              <a:rPr lang="en-US" sz="800" i="0" kern="1200" dirty="0">
                <a:solidFill>
                  <a:schemeClr val="tx1"/>
                </a:solidFill>
                <a:effectLst/>
                <a:latin typeface="+mn-lt"/>
                <a:ea typeface="+mn-ea"/>
                <a:cs typeface="+mn-cs"/>
              </a:rPr>
              <a:t> - Compendium of CBRN Scenarios for the purposes of training at the NTC in Vught version 0.2 July 2018</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https://emergency.cdc.gov/agent/tabun/basics/facts.asp </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https://pubchem.ncbi.nlm.nih.gov/compound/tabun#section=Identification</a:t>
            </a:r>
            <a:endParaRPr lang="en-GB" sz="800" dirty="0">
              <a:effectLst/>
              <a:latin typeface="+mn-lt"/>
              <a:ea typeface="Calibri" panose="020F0502020204030204" pitchFamily="34" charset="0"/>
              <a:cs typeface="Times New Roman" panose="02020603050405020304" pitchFamily="18" charset="0"/>
            </a:endParaRPr>
          </a:p>
          <a:p>
            <a:r>
              <a:rPr lang="en-US" sz="800" dirty="0">
                <a:solidFill>
                  <a:srgbClr val="000000"/>
                </a:solidFill>
                <a:effectLst/>
                <a:latin typeface="+mn-lt"/>
                <a:ea typeface="Calibri" panose="020F0502020204030204" pitchFamily="34" charset="0"/>
                <a:cs typeface="Times New Roman" panose="02020603050405020304" pitchFamily="18" charset="0"/>
              </a:rPr>
              <a:t>- 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US" sz="800" i="0" kern="1200" noProof="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9616422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 </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 Chemical incident during shipping channel dredging in Baltic port</a:t>
            </a:r>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GB" sz="800" dirty="0">
                <a:latin typeface="+mn-lt"/>
              </a:rPr>
              <a:t>4.1 Scenario 2. Chemical incident during shipping channel dredging in Baltic port</a:t>
            </a:r>
            <a:r>
              <a:rPr lang="en-US" sz="800" dirty="0">
                <a:latin typeface="+mn-lt"/>
              </a:rPr>
              <a:t>: What do you ask? Four W’s.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have to identify the right questions to be asked in this scenario in order to identify the likelihood of a possible CBRN release and to know which information should be shared with the chain of command.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Point out that the normal information </a:t>
            </a:r>
            <a:r>
              <a:rPr lang="en-US" sz="800" dirty="0">
                <a:latin typeface="+mn-lt"/>
              </a:rPr>
              <a:t>exchange </a:t>
            </a:r>
            <a:r>
              <a:rPr lang="en-US" sz="800" b="0" kern="1200" dirty="0">
                <a:solidFill>
                  <a:schemeClr val="tx1"/>
                </a:solidFill>
                <a:effectLst/>
                <a:latin typeface="+mn-lt"/>
                <a:ea typeface="+mn-ea"/>
                <a:cs typeface="+mn-cs"/>
              </a:rPr>
              <a:t>protocols include words like 'location', 'number of casualties', 'indoors/ outdoors' etc.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These items may </a:t>
            </a:r>
            <a:r>
              <a:rPr lang="en-US" sz="800" dirty="0">
                <a:latin typeface="+mn-lt"/>
              </a:rPr>
              <a:t>reveal </a:t>
            </a:r>
            <a:r>
              <a:rPr lang="en-US" sz="800" b="0" kern="1200" dirty="0">
                <a:solidFill>
                  <a:schemeClr val="tx1"/>
                </a:solidFill>
                <a:effectLst/>
                <a:latin typeface="+mn-lt"/>
                <a:ea typeface="+mn-ea"/>
                <a:cs typeface="+mn-cs"/>
              </a:rPr>
              <a:t>crucial information (i.e. have added value) from the perspective of a (possible) CBRN release.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Also point out that these questions </a:t>
            </a:r>
            <a:r>
              <a:rPr lang="en-US" sz="800" b="0" kern="1200" dirty="0">
                <a:solidFill>
                  <a:schemeClr val="tx1"/>
                </a:solidFill>
                <a:effectLst/>
                <a:latin typeface="+mn-lt"/>
                <a:ea typeface="+mn-ea"/>
                <a:cs typeface="+mn-cs"/>
              </a:rPr>
              <a:t>can </a:t>
            </a:r>
            <a:r>
              <a:rPr lang="en-US" sz="800" dirty="0">
                <a:latin typeface="+mn-lt"/>
              </a:rPr>
              <a:t>only </a:t>
            </a:r>
            <a:r>
              <a:rPr lang="en-US" sz="800" b="0" kern="1200" dirty="0">
                <a:solidFill>
                  <a:schemeClr val="tx1"/>
                </a:solidFill>
                <a:effectLst/>
                <a:latin typeface="+mn-lt"/>
                <a:ea typeface="+mn-ea"/>
                <a:cs typeface="+mn-cs"/>
              </a:rPr>
              <a:t>be answered by </a:t>
            </a:r>
            <a:r>
              <a:rPr lang="en-US" sz="800" dirty="0">
                <a:latin typeface="+mn-lt"/>
              </a:rPr>
              <a:t>the caller(s) own </a:t>
            </a:r>
            <a:r>
              <a:rPr lang="en-US" sz="800" b="0" kern="1200" dirty="0">
                <a:solidFill>
                  <a:schemeClr val="tx1"/>
                </a:solidFill>
                <a:effectLst/>
                <a:latin typeface="+mn-lt"/>
                <a:ea typeface="+mn-ea"/>
                <a:cs typeface="+mn-cs"/>
              </a:rPr>
              <a:t>observations </a:t>
            </a:r>
            <a:r>
              <a:rPr lang="en-US" sz="800" dirty="0">
                <a:latin typeface="+mn-lt"/>
              </a:rPr>
              <a:t>- what they can see, hear, smell etc.</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r>
              <a:rPr lang="en-US" sz="800" dirty="0">
                <a:latin typeface="+mn-lt"/>
              </a:rPr>
              <a:t>In this slide,</a:t>
            </a:r>
            <a:r>
              <a:rPr lang="en-US" sz="800" baseline="0" dirty="0">
                <a:latin typeface="+mn-lt"/>
              </a:rPr>
              <a:t> the trainer should facilitate the trainees' discussion on asking the right questions using the Four W’s protocol. </a:t>
            </a:r>
            <a:endParaRPr lang="en-US" sz="800" dirty="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Depending on the trainees’ background and considering the evolution of the scenario, the trainer can focus the discussion on the first call made by the </a:t>
            </a:r>
            <a:r>
              <a:rPr lang="en-US" sz="800" kern="1200" noProof="0" dirty="0">
                <a:solidFill>
                  <a:schemeClr val="tx1"/>
                </a:solidFill>
                <a:effectLst/>
                <a:latin typeface="+mn-lt"/>
                <a:ea typeface="+mn-ea"/>
                <a:cs typeface="+mn-cs"/>
              </a:rPr>
              <a:t>person calling the emergency phone number,</a:t>
            </a:r>
            <a:r>
              <a:rPr lang="en-US" sz="800" kern="1200" dirty="0">
                <a:solidFill>
                  <a:schemeClr val="tx1"/>
                </a:solidFill>
                <a:effectLst/>
                <a:latin typeface="+mn-lt"/>
                <a:ea typeface="+mn-ea"/>
                <a:cs typeface="+mn-cs"/>
              </a:rPr>
              <a:t> or the subsequent call made by the first responders arriving on the scene, or both.</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posing some additional questions to the trainees:</a:t>
            </a:r>
          </a:p>
          <a:p>
            <a:r>
              <a:rPr lang="en-US" sz="800" dirty="0">
                <a:latin typeface="+mn-lt"/>
              </a:rPr>
              <a:t>a. Do you think it is necessary to protect yourself first?</a:t>
            </a:r>
          </a:p>
          <a:p>
            <a:r>
              <a:rPr lang="en-US" sz="800" dirty="0">
                <a:latin typeface="+mn-lt"/>
              </a:rPr>
              <a:t>b. Can it be a CBRN scene?</a:t>
            </a:r>
          </a:p>
          <a:p>
            <a:r>
              <a:rPr lang="en-US" sz="800" dirty="0">
                <a:latin typeface="+mn-lt"/>
              </a:rPr>
              <a:t>c. Do you look for signs and symbols (ADR, UN, GHS symbols). </a:t>
            </a:r>
          </a:p>
          <a:p>
            <a:r>
              <a:rPr lang="en-US" sz="800" dirty="0">
                <a:latin typeface="+mn-lt"/>
              </a:rPr>
              <a:t>d. Strange odor / smell at the scene.</a:t>
            </a:r>
          </a:p>
          <a:p>
            <a:r>
              <a:rPr lang="en-US" sz="800" dirty="0">
                <a:latin typeface="+mn-lt"/>
              </a:rPr>
              <a:t>e. Any signs of poisoning? </a:t>
            </a:r>
          </a:p>
          <a:p>
            <a:r>
              <a:rPr lang="en-US" sz="800" dirty="0">
                <a:latin typeface="+mn-lt"/>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Adapted from Scenario C2: </a:t>
            </a:r>
            <a:r>
              <a:rPr lang="en-GB" sz="800" i="0" kern="1200" dirty="0">
                <a:solidFill>
                  <a:schemeClr val="tx1"/>
                </a:solidFill>
                <a:effectLst/>
                <a:latin typeface="+mn-lt"/>
                <a:ea typeface="+mn-ea"/>
                <a:cs typeface="+mn-cs"/>
              </a:rPr>
              <a:t>Chemical incident during shipping channel dredging in Baltic port</a:t>
            </a:r>
            <a:r>
              <a:rPr lang="en-US" sz="800" i="0" kern="1200" dirty="0">
                <a:solidFill>
                  <a:schemeClr val="tx1"/>
                </a:solidFill>
                <a:effectLst/>
                <a:latin typeface="+mn-lt"/>
                <a:ea typeface="+mn-ea"/>
                <a:cs typeface="+mn-cs"/>
              </a:rPr>
              <a:t> - Compendium of CBRN Scenarios for the purposes of training at the NTC in Vught version 0.2 July 2018</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https://emergency.cdc.gov/agent/tabun/basics/facts.asp </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https://pubchem.ncbi.nlm.nih.gov/compound/tabun#section=Identification</a:t>
            </a:r>
            <a:endParaRPr lang="en-GB" sz="800" dirty="0">
              <a:effectLst/>
              <a:latin typeface="+mn-lt"/>
              <a:ea typeface="Calibri" panose="020F0502020204030204" pitchFamily="34" charset="0"/>
              <a:cs typeface="Times New Roman" panose="02020603050405020304" pitchFamily="18" charset="0"/>
            </a:endParaRPr>
          </a:p>
          <a:p>
            <a:r>
              <a:rPr lang="en-US" sz="800" dirty="0">
                <a:solidFill>
                  <a:srgbClr val="000000"/>
                </a:solidFill>
                <a:effectLst/>
                <a:latin typeface="+mn-lt"/>
                <a:ea typeface="Calibri" panose="020F0502020204030204" pitchFamily="34" charset="0"/>
                <a:cs typeface="Times New Roman" panose="02020603050405020304" pitchFamily="18" charset="0"/>
              </a:rPr>
              <a:t>- 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US" sz="800" i="0" kern="1200" noProof="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6837632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 Chemical incident during shipping channel dredging in Baltic port</a:t>
            </a:r>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dirty="0">
                <a:latin typeface="+mn-lt"/>
              </a:rPr>
              <a:t>5.1 Scenario 2. Chemical incident during shipping channel dredging in Baltic port</a:t>
            </a:r>
            <a:endParaRPr lang="en-US" sz="800" b="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 trainees get to know the title of the scenario to discuss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b="1" kern="1200" baseline="0" noProof="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(The trainer should use the following</a:t>
            </a:r>
            <a:r>
              <a:rPr lang="en-US" sz="800" b="0" kern="1200" baseline="0" dirty="0">
                <a:solidFill>
                  <a:schemeClr val="tx1"/>
                </a:solidFill>
                <a:effectLst/>
                <a:latin typeface="+mn-lt"/>
                <a:ea typeface="+mn-ea"/>
                <a:cs typeface="+mn-cs"/>
              </a:rPr>
              <a:t> information at their convenience while moving to the following slides and discussing the scenario with the trainees).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baseline="0" dirty="0">
              <a:solidFill>
                <a:schemeClr val="tx1"/>
              </a:solidFill>
              <a:effectLst/>
              <a:latin typeface="+mn-lt"/>
              <a:ea typeface="+mn-ea"/>
              <a:cs typeface="+mn-cs"/>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During the dredging of a shipping channel in a Baltic Port, one of the excavators removed an old barrel from the sea bottom. The barrel was being placed on the edge of the shipping dock with the help of a worker directly handling it. Suddenly, the barrel cracked and a clear, colourless liquid with a faint fruity odour was released. Ten contractor workers, including the handler, and two customs officers collapsed into unconsciousness. The customs officers were with two border force sniffer dogs, which could be seen to have breathing difficulties and convulsions. </a:t>
            </a: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Some port’s personnel who were further away and not involved in the incident saw their colleagues collapsing on the ground and make the emergency call.</a:t>
            </a:r>
          </a:p>
          <a:p>
            <a:pPr algn="just">
              <a:lnSpc>
                <a:spcPct val="107000"/>
              </a:lnSpc>
              <a:spcAft>
                <a:spcPts val="800"/>
              </a:spcAft>
            </a:pPr>
            <a:r>
              <a:rPr lang="en-US" sz="800" b="1" dirty="0">
                <a:effectLst/>
                <a:latin typeface="+mn-lt"/>
                <a:ea typeface="Calibri" panose="020F0502020204030204" pitchFamily="34" charset="0"/>
                <a:cs typeface="Times New Roman" panose="02020603050405020304" pitchFamily="18" charset="0"/>
              </a:rPr>
              <a:t> </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b="1" dirty="0">
                <a:effectLst/>
                <a:latin typeface="+mn-lt"/>
                <a:ea typeface="Calibri" panose="020F0502020204030204" pitchFamily="34" charset="0"/>
                <a:cs typeface="Times New Roman" panose="02020603050405020304" pitchFamily="18" charset="0"/>
              </a:rPr>
              <a:t>The following piece of information should </a:t>
            </a:r>
            <a:r>
              <a:rPr lang="en-US" sz="800" b="1" u="sng" dirty="0">
                <a:effectLst/>
                <a:latin typeface="+mn-lt"/>
                <a:ea typeface="Calibri" panose="020F0502020204030204" pitchFamily="34" charset="0"/>
                <a:cs typeface="Times New Roman" panose="02020603050405020304" pitchFamily="18" charset="0"/>
              </a:rPr>
              <a:t>not</a:t>
            </a:r>
            <a:r>
              <a:rPr lang="en-US" sz="800" b="1" dirty="0">
                <a:effectLst/>
                <a:latin typeface="+mn-lt"/>
                <a:ea typeface="Calibri" panose="020F0502020204030204" pitchFamily="34" charset="0"/>
                <a:cs typeface="Times New Roman" panose="02020603050405020304" pitchFamily="18" charset="0"/>
              </a:rPr>
              <a:t> be shared with the trainees</a:t>
            </a:r>
            <a:r>
              <a:rPr lang="en-US" sz="800" dirty="0">
                <a:effectLst/>
                <a:latin typeface="+mn-lt"/>
                <a:ea typeface="Calibri" panose="020F0502020204030204" pitchFamily="34" charset="0"/>
                <a:cs typeface="Times New Roman" panose="02020603050405020304" pitchFamily="18" charset="0"/>
              </a:rPr>
              <a:t>, but the discussion should lead to figuring this detail out by asking the right questions:</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The first responders arrived on the scene were notified, that the probable causative agent is Tabun (a nerve agent).</a:t>
            </a: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b="0" kern="1200" baseline="0" dirty="0">
                <a:solidFill>
                  <a:schemeClr val="tx1"/>
                </a:solidFill>
                <a:effectLst/>
                <a:latin typeface="+mn-lt"/>
                <a:ea typeface="+mn-ea"/>
                <a:cs typeface="+mn-cs"/>
              </a:rPr>
              <a:t>Now the trainees should reflect on what to do concerning: </a:t>
            </a:r>
            <a:r>
              <a:rPr lang="en-US" sz="800" b="1" kern="1200" dirty="0">
                <a:solidFill>
                  <a:schemeClr val="tx1"/>
                </a:solidFill>
                <a:effectLst/>
                <a:latin typeface="+mn-lt"/>
                <a:ea typeface="+mn-ea"/>
                <a:cs typeface="+mn-cs"/>
              </a:rPr>
              <a:t>On-site risk/threat assessment, Security of the area, Isolate people and pet animals on scene, Registration of victims</a:t>
            </a:r>
            <a:r>
              <a:rPr lang="en-US" sz="800" b="0" kern="1200" dirty="0">
                <a:solidFill>
                  <a:schemeClr val="tx1"/>
                </a:solidFill>
                <a:effectLst/>
                <a:latin typeface="+mn-lt"/>
                <a:ea typeface="+mn-ea"/>
                <a:cs typeface="+mn-cs"/>
              </a:rPr>
              <a:t>.</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 </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b="1" dirty="0">
                <a:solidFill>
                  <a:srgbClr val="000000"/>
                </a:solidFill>
                <a:effectLst/>
                <a:latin typeface="+mn-lt"/>
                <a:ea typeface="Calibri" panose="020F0502020204030204" pitchFamily="34" charset="0"/>
                <a:cs typeface="Times New Roman" panose="02020603050405020304" pitchFamily="18" charset="0"/>
              </a:rPr>
              <a:t>Things to consider:</a:t>
            </a:r>
            <a:r>
              <a:rPr lang="en-GB" sz="800" dirty="0">
                <a:solidFill>
                  <a:srgbClr val="000000"/>
                </a:solidFill>
                <a:effectLst/>
                <a:latin typeface="+mn-lt"/>
                <a:ea typeface="Calibri" panose="020F0502020204030204" pitchFamily="34" charset="0"/>
                <a:cs typeface="Times New Roman" panose="02020603050405020304" pitchFamily="18" charset="0"/>
              </a:rPr>
              <a:t> </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In this scenario discussion, it should be pointed out that Tabun is a nerve agent. So, all necessary precautions should be executed. The details are explained elsewhere in the Melody training curriculum - 5.7 concerning decontamination, 5.6 concerning PPE and 6.3.1 concerning medical treatment and countermeasures and protection. </a:t>
            </a:r>
          </a:p>
          <a:p>
            <a:pPr algn="just">
              <a:lnSpc>
                <a:spcPct val="107000"/>
              </a:lnSpc>
              <a:spcAft>
                <a:spcPts val="800"/>
              </a:spcAft>
            </a:pP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In addition to the scenario depicted, the trainer can support the trainees with the following additional information:</a:t>
            </a:r>
            <a:endParaRPr lang="en-GB" sz="800" dirty="0">
              <a:effectLst/>
              <a:latin typeface="+mn-lt"/>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mj-lt"/>
              <a:buAutoNum type="arabicParenR"/>
              <a:tabLst>
                <a:tab pos="457200" algn="l"/>
              </a:tabLst>
            </a:pPr>
            <a:r>
              <a:rPr lang="en-US" sz="800" dirty="0">
                <a:effectLst/>
                <a:latin typeface="+mn-lt"/>
                <a:ea typeface="Calibri" panose="020F0502020204030204" pitchFamily="34" charset="0"/>
                <a:cs typeface="Times New Roman" panose="02020603050405020304" pitchFamily="18" charset="0"/>
              </a:rPr>
              <a:t>The wind direction is South-West</a:t>
            </a:r>
            <a:endParaRPr lang="en-GB" sz="800" dirty="0">
              <a:effectLst/>
              <a:latin typeface="+mn-lt"/>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mj-lt"/>
              <a:buAutoNum type="arabicParenR"/>
              <a:tabLst>
                <a:tab pos="457200" algn="l"/>
              </a:tabLst>
            </a:pPr>
            <a:r>
              <a:rPr lang="en-US" sz="800" dirty="0">
                <a:effectLst/>
                <a:latin typeface="+mn-lt"/>
                <a:ea typeface="Calibri" panose="020F0502020204030204" pitchFamily="34" charset="0"/>
                <a:cs typeface="Times New Roman" panose="02020603050405020304" pitchFamily="18" charset="0"/>
              </a:rPr>
              <a:t>The wind speed is approximately 26 km/h. </a:t>
            </a:r>
            <a:endParaRPr lang="en-GB" sz="800" dirty="0">
              <a:effectLst/>
              <a:latin typeface="+mn-lt"/>
              <a:ea typeface="Calibri" panose="020F0502020204030204" pitchFamily="34" charset="0"/>
              <a:cs typeface="Times New Roman" panose="02020603050405020304" pitchFamily="18" charset="0"/>
            </a:endParaRPr>
          </a:p>
          <a:p>
            <a:pPr marL="342900" lvl="0" indent="-342900" algn="just">
              <a:buFont typeface="+mj-lt"/>
              <a:buAutoNum type="arabicParenR"/>
              <a:tabLst>
                <a:tab pos="457200" algn="l"/>
              </a:tabLst>
            </a:pPr>
            <a:r>
              <a:rPr lang="en-US" sz="800" dirty="0">
                <a:effectLst/>
                <a:latin typeface="+mn-lt"/>
                <a:ea typeface="Calibri" panose="020F0502020204030204" pitchFamily="34" charset="0"/>
                <a:cs typeface="Times New Roman" panose="02020603050405020304" pitchFamily="18" charset="0"/>
              </a:rPr>
              <a:t>In addition to the scene described, at a first look the first responders spot the following: Commercial labels of seed oil on the barrel.</a:t>
            </a:r>
            <a:endParaRPr lang="en-GB" sz="800" dirty="0">
              <a:effectLst/>
              <a:latin typeface="+mn-lt"/>
              <a:ea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Consider that the worker handling the barrel when it cracked was exposed directly to liquid Tabun that will be fatal quickly.</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endParaRPr lang="en-US" sz="800" dirty="0">
              <a:solidFill>
                <a:srgbClr val="000000"/>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Concerning the people at the scene, the topic should be discussed with trainees to explain whether, in this scenario, there is the necessity of isolating them or not. Address this question to trainees and wait for their answer. </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endParaRPr lang="en-US" sz="800" dirty="0">
              <a:solidFill>
                <a:srgbClr val="000000"/>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Keep in mind that for this scenario, the isolation of people will not be necessary, furthermore, after administration of antidote and decontamination, the victims will not pose the risk of secondary contamination, so they can be transported to the nearest medical point of care, where qualified medical assistance will be provided. </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endParaRPr lang="en-US" sz="800" dirty="0">
              <a:solidFill>
                <a:srgbClr val="000000"/>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In case of animals (in the provided scenario there are two border force sniffer dogs present), they should be managed later, when all activities dealing with people are ended. </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endParaRPr lang="en-US" sz="800" dirty="0">
              <a:solidFill>
                <a:srgbClr val="000000"/>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In this scenario, both people and animals will probably be unconscious, so the decontamination process of animals, such as shaving or washing, should be executed by dedicated decontamination personnel (if of course he/she will agree to do it). It should be emphasized that this issue depends on this consent as there is no formal regulation concerning animal rescue in situations where this operation can pose a risk to human rescuers. In case of isolation of these animals at the scene – there is no need for it if the decontamination will be executed and the animals are still alive. Animals should be placed in cages and transported to a veterinary clinic for further observation with all necessary precautions taken. If a consensus concerning the animal decontamination is not reached, the animals should be euthanized to prevent suffering.</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endParaRPr lang="en-US" sz="800" dirty="0">
              <a:solidFill>
                <a:srgbClr val="000000"/>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This scenario is very probable. In fact, there are a lot of current reports concerning remaining barrels from World War 2 containing chemical agents. The trainer should address directly to trainees and asking the questions. The best possible option is that the trainees will answer correctly, and they can back up with arguments their thesis. The role of the trainer is to direct the discussion to the proper answer.</a:t>
            </a:r>
            <a:endParaRPr lang="en-GB" sz="800" dirty="0">
              <a:effectLst/>
              <a:latin typeface="+mn-lt"/>
              <a:ea typeface="Calibri" panose="020F0502020204030204" pitchFamily="34" charset="0"/>
              <a:cs typeface="Times New Roman" panose="02020603050405020304" pitchFamily="18" charset="0"/>
            </a:endParaRPr>
          </a:p>
          <a:p>
            <a:pPr marL="228600" marR="0" lvl="0" indent="-228600" algn="l" defTabSz="914400" rtl="0" eaLnBrk="1" fontAlgn="auto" latinLnBrk="0" hangingPunct="1">
              <a:lnSpc>
                <a:spcPct val="100000"/>
              </a:lnSpc>
              <a:spcBef>
                <a:spcPts val="0"/>
              </a:spcBef>
              <a:spcAft>
                <a:spcPts val="0"/>
              </a:spcAft>
              <a:buClrTx/>
              <a:buSzTx/>
              <a:buFontTx/>
              <a:buAutoNum type="arabicParenR"/>
              <a:tabLst/>
              <a:defRPr/>
            </a:pPr>
            <a:endParaRPr lang="en-US" sz="800" b="0" kern="1200" baseline="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Adapted from Scenario C2: </a:t>
            </a:r>
            <a:r>
              <a:rPr lang="en-GB" sz="800" i="0" kern="1200" dirty="0">
                <a:solidFill>
                  <a:schemeClr val="tx1"/>
                </a:solidFill>
                <a:effectLst/>
                <a:latin typeface="+mn-lt"/>
                <a:ea typeface="+mn-ea"/>
                <a:cs typeface="+mn-cs"/>
              </a:rPr>
              <a:t>Chemical incident during shipping channel dredging in Baltic port</a:t>
            </a:r>
            <a:r>
              <a:rPr lang="en-US" sz="800" i="0" kern="1200" dirty="0">
                <a:solidFill>
                  <a:schemeClr val="tx1"/>
                </a:solidFill>
                <a:effectLst/>
                <a:latin typeface="+mn-lt"/>
                <a:ea typeface="+mn-ea"/>
                <a:cs typeface="+mn-cs"/>
              </a:rPr>
              <a:t> - Compendium of CBRN Scenarios for the purposes of training at the NTC in Vught version 0.2 July 2018</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https://emergency.cdc.gov/agent/tabun/basics/facts.asp </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https://pubchem.ncbi.nlm.nih.gov/compound/tabun#section=Identification</a:t>
            </a:r>
            <a:endParaRPr lang="en-GB" sz="800" dirty="0">
              <a:effectLst/>
              <a:latin typeface="+mn-lt"/>
              <a:ea typeface="Calibri" panose="020F0502020204030204" pitchFamily="34" charset="0"/>
              <a:cs typeface="Times New Roman" panose="02020603050405020304" pitchFamily="18" charset="0"/>
            </a:endParaRPr>
          </a:p>
          <a:p>
            <a:r>
              <a:rPr lang="en-US" sz="800" dirty="0">
                <a:solidFill>
                  <a:srgbClr val="000000"/>
                </a:solidFill>
                <a:effectLst/>
                <a:latin typeface="+mn-lt"/>
                <a:ea typeface="Calibri" panose="020F0502020204030204" pitchFamily="34" charset="0"/>
                <a:cs typeface="Times New Roman" panose="02020603050405020304" pitchFamily="18" charset="0"/>
              </a:rPr>
              <a:t>- 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US" sz="800" i="0" kern="1200" noProof="0" dirty="0">
              <a:solidFill>
                <a:schemeClr val="tx1"/>
              </a:solidFill>
              <a:effectLst/>
              <a:latin typeface="+mn-lt"/>
              <a:ea typeface="+mn-ea"/>
              <a:cs typeface="+mn-cs"/>
            </a:endParaRPr>
          </a:p>
          <a:p>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 Chemical incident during shipping channel dredging in Baltic port</a:t>
            </a:r>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dirty="0"/>
              <a:t>5.1 Scenario 2. Chemical incident during shipping channel dredging in Baltic port: Key facts.</a:t>
            </a:r>
            <a:endParaRPr lang="en-US" sz="800" b="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noProof="0" dirty="0">
                <a:solidFill>
                  <a:schemeClr val="tx1"/>
                </a:solidFill>
                <a:effectLst/>
                <a:latin typeface="+mn-lt"/>
                <a:ea typeface="+mn-ea"/>
                <a:cs typeface="+mn-cs"/>
              </a:rPr>
              <a:t>Instructions for the trainer:</a:t>
            </a:r>
            <a:r>
              <a:rPr lang="en-US" sz="800" b="1" kern="1200" baseline="0" noProof="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Being aware of the development of the scenario, the trainer should facilitate the discussion with the trainees.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Adapted from Scenario C2: </a:t>
            </a:r>
            <a:r>
              <a:rPr lang="en-GB" sz="800" i="0" kern="1200" dirty="0">
                <a:solidFill>
                  <a:schemeClr val="tx1"/>
                </a:solidFill>
                <a:effectLst/>
                <a:latin typeface="+mn-lt"/>
                <a:ea typeface="+mn-ea"/>
                <a:cs typeface="+mn-cs"/>
              </a:rPr>
              <a:t>Chemical incident during shipping channel dredging in Baltic port</a:t>
            </a:r>
            <a:r>
              <a:rPr lang="en-US" sz="800" i="0" kern="1200" dirty="0">
                <a:solidFill>
                  <a:schemeClr val="tx1"/>
                </a:solidFill>
                <a:effectLst/>
                <a:latin typeface="+mn-lt"/>
                <a:ea typeface="+mn-ea"/>
                <a:cs typeface="+mn-cs"/>
              </a:rPr>
              <a:t> - Compendium of CBRN Scenarios for the purposes of training at the NTC in Vught version 0.2 July 2018</a:t>
            </a:r>
          </a:p>
          <a:p>
            <a:pPr algn="just">
              <a:lnSpc>
                <a:spcPct val="107000"/>
              </a:lnSpc>
              <a:spcAft>
                <a:spcPts val="800"/>
              </a:spcAft>
            </a:pPr>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https://emergency.cdc.gov/agent/tabun/basics/facts.asp </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https://pubchem.ncbi.nlm.nih.gov/compound/tabun#section=Identification</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p>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Ronald De Groot, Gerard A. Van </a:t>
            </a:r>
            <a:r>
              <a:rPr lang="en-US" sz="8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Zoelen</a:t>
            </a:r>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Marianne E. C. </a:t>
            </a:r>
            <a:r>
              <a:rPr lang="en-US" sz="8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Leenders</a:t>
            </a:r>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Clinical Toxicology, 59:4, 269-278, DOI: 10.1080/15563650.2020.1860216</a:t>
            </a:r>
            <a:endParaRPr lang="en-US" sz="100" i="0" kern="1200" noProof="0" dirty="0">
              <a:solidFill>
                <a:schemeClr val="tx1"/>
              </a:solidFill>
              <a:effectLst/>
              <a:latin typeface="+mn-lt"/>
              <a:ea typeface="+mn-ea"/>
              <a:cs typeface="+mn-cs"/>
            </a:endParaRPr>
          </a:p>
          <a:p>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p>
        </p:txBody>
      </p:sp>
    </p:spTree>
    <p:extLst>
      <p:ext uri="{BB962C8B-B14F-4D97-AF65-F5344CB8AC3E}">
        <p14:creationId xmlns:p14="http://schemas.microsoft.com/office/powerpoint/2010/main" val="24188207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 Chemical incident during shipping channel dredging in Baltic port</a:t>
            </a:r>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5.1 Scenario 2. Chemical incident during shipping channel dredging in Baltic port: What do you ask yourself?</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have to identify and write down/discuss what they consider is needed to be known from their side.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 As an example:</a:t>
            </a:r>
          </a:p>
          <a:p>
            <a:r>
              <a:rPr lang="en-US" sz="800" dirty="0"/>
              <a:t>a. Do you think it is necessary to protect yourself first? Why?</a:t>
            </a:r>
          </a:p>
          <a:p>
            <a:r>
              <a:rPr lang="en-US" sz="800" dirty="0"/>
              <a:t>b. Can it be a CBRN scene? What are the signs that make you think so?</a:t>
            </a:r>
          </a:p>
          <a:p>
            <a:r>
              <a:rPr lang="en-US" sz="800" dirty="0"/>
              <a:t>c. Do you look for signs and symbols (ADR, UN, GHS symbols).  What is their meaning?</a:t>
            </a:r>
          </a:p>
          <a:p>
            <a:r>
              <a:rPr lang="en-US" sz="800" dirty="0"/>
              <a:t>d. Strange odor / smell at the scene. What could it mean?</a:t>
            </a:r>
          </a:p>
          <a:p>
            <a:r>
              <a:rPr lang="en-US" sz="800" dirty="0"/>
              <a:t>e. Any signs of poisoning? </a:t>
            </a:r>
          </a:p>
          <a:p>
            <a:r>
              <a:rPr lang="en-US" sz="800" dirty="0"/>
              <a:t>f. Do you think that it</a:t>
            </a:r>
            <a:r>
              <a:rPr lang="en-US" sz="800" baseline="0" dirty="0"/>
              <a:t> is necessary to isolate people and pet animals?</a:t>
            </a:r>
          </a:p>
          <a:p>
            <a:r>
              <a:rPr lang="en-US" sz="800" baseline="0" dirty="0"/>
              <a:t>g. What do you need to know to register the victims?</a:t>
            </a:r>
          </a:p>
          <a:p>
            <a:r>
              <a:rPr lang="en-US" sz="800" baseline="0" dirty="0" err="1"/>
              <a:t>Etc</a:t>
            </a:r>
            <a:r>
              <a:rPr lang="en-US" sz="800" baseline="0" dirty="0"/>
              <a:t>…</a:t>
            </a:r>
            <a:endParaRPr lang="en-US" sz="800" dirty="0"/>
          </a:p>
          <a:p>
            <a:endParaRPr lang="en-US" sz="800" dirty="0"/>
          </a:p>
          <a:p>
            <a:r>
              <a:rPr lang="en-US" sz="800" dirty="0"/>
              <a:t>In this slide,</a:t>
            </a:r>
            <a:r>
              <a:rPr lang="en-US" sz="800" baseline="0" dirty="0"/>
              <a:t> the trainer should facilitate the trainees' discussion on focusing on the elements that are missing, and that are key to perform their work at the best. </a:t>
            </a:r>
            <a:endParaRPr lang="en-US" sz="800" dirty="0"/>
          </a:p>
          <a:p>
            <a:pPr marL="0" indent="0">
              <a:buFont typeface="Arial" panose="020B0604020202020204" pitchFamily="34" charset="0"/>
              <a:buNone/>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Adapted from Scenario C2: </a:t>
            </a:r>
            <a:r>
              <a:rPr lang="en-GB" sz="800" i="0" kern="1200" dirty="0">
                <a:solidFill>
                  <a:schemeClr val="tx1"/>
                </a:solidFill>
                <a:effectLst/>
                <a:latin typeface="+mn-lt"/>
                <a:ea typeface="+mn-ea"/>
                <a:cs typeface="+mn-cs"/>
              </a:rPr>
              <a:t>Chemical incident during shipping channel dredging in Baltic port</a:t>
            </a:r>
            <a:r>
              <a:rPr lang="en-US" sz="800" i="0" kern="1200" dirty="0">
                <a:solidFill>
                  <a:schemeClr val="tx1"/>
                </a:solidFill>
                <a:effectLst/>
                <a:latin typeface="+mn-lt"/>
                <a:ea typeface="+mn-ea"/>
                <a:cs typeface="+mn-cs"/>
              </a:rPr>
              <a:t> - Compendium of CBRN Scenarios for the purposes of training at the NTC in Vught version 0.2 July 2018</a:t>
            </a:r>
          </a:p>
          <a:p>
            <a:pPr algn="just">
              <a:lnSpc>
                <a:spcPct val="107000"/>
              </a:lnSpc>
              <a:spcAft>
                <a:spcPts val="800"/>
              </a:spcAft>
            </a:pPr>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https://emergency.cdc.gov/agent/tabun/basics/facts.asp </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https://pubchem.ncbi.nlm.nih.gov/compound/tabun#section=Identification</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p>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Ronald De Groot, Gerard A. Van </a:t>
            </a:r>
            <a:r>
              <a:rPr lang="en-US" sz="8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Zoelen</a:t>
            </a:r>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Marianne E. C. </a:t>
            </a:r>
            <a:r>
              <a:rPr lang="en-US" sz="8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Leenders</a:t>
            </a:r>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Clinical Toxicology, 59:4, 269-278, DOI: 10.1080/15563650.2020.1860216</a:t>
            </a:r>
            <a:endParaRPr lang="en-US" sz="100" i="0" kern="1200" noProof="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1571348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 Chemical incident during shipping channel dredging in Baltic port</a:t>
            </a:r>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5.1 Scenario 2. Chemical incident during shipping channel dredging in Baltic port: What do you do?</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have</a:t>
            </a:r>
            <a:r>
              <a:rPr lang="en-US" sz="800" kern="1200" baseline="0" dirty="0">
                <a:solidFill>
                  <a:schemeClr val="tx1"/>
                </a:solidFill>
                <a:effectLst/>
                <a:latin typeface="+mn-lt"/>
                <a:ea typeface="+mn-ea"/>
                <a:cs typeface="+mn-cs"/>
              </a:rPr>
              <a:t> to report about their potential actions during the first 60 minutes of the intervention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The trainer</a:t>
            </a:r>
            <a:r>
              <a:rPr lang="en-US" sz="800" kern="1200" baseline="0" dirty="0">
                <a:solidFill>
                  <a:schemeClr val="tx1"/>
                </a:solidFill>
                <a:effectLst/>
                <a:latin typeface="+mn-lt"/>
                <a:ea typeface="+mn-ea"/>
                <a:cs typeface="+mn-cs"/>
              </a:rPr>
              <a:t> can facilitate the discussion on the actions to take during the first hour of the intervention and can address more specifically the discussion according to the category/categories of FR taking part to the course.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Adapted from Scenario C2: </a:t>
            </a:r>
            <a:r>
              <a:rPr lang="en-GB" sz="800" i="0" kern="1200" dirty="0">
                <a:solidFill>
                  <a:schemeClr val="tx1"/>
                </a:solidFill>
                <a:effectLst/>
                <a:latin typeface="+mn-lt"/>
                <a:ea typeface="+mn-ea"/>
                <a:cs typeface="+mn-cs"/>
              </a:rPr>
              <a:t>Chemical incident during shipping channel dredging in Baltic port</a:t>
            </a:r>
            <a:r>
              <a:rPr lang="en-US" sz="800" i="0" kern="1200" dirty="0">
                <a:solidFill>
                  <a:schemeClr val="tx1"/>
                </a:solidFill>
                <a:effectLst/>
                <a:latin typeface="+mn-lt"/>
                <a:ea typeface="+mn-ea"/>
                <a:cs typeface="+mn-cs"/>
              </a:rPr>
              <a:t> - Compendium of CBRN Scenarios for the purposes of training at the NTC in Vught version 0.2 July 2018</a:t>
            </a:r>
          </a:p>
          <a:p>
            <a:pPr algn="just">
              <a:lnSpc>
                <a:spcPct val="107000"/>
              </a:lnSpc>
              <a:spcAft>
                <a:spcPts val="800"/>
              </a:spcAft>
            </a:pPr>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https://emergency.cdc.gov/agent/tabun/basics/facts.asp </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https://pubchem.ncbi.nlm.nih.gov/compound/tabun#section=Identification</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p>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Ronald De Groot, Gerard A. Van </a:t>
            </a:r>
            <a:r>
              <a:rPr lang="en-US" sz="8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Zoelen</a:t>
            </a:r>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Marianne E. C. </a:t>
            </a:r>
            <a:r>
              <a:rPr lang="en-US" sz="8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Leenders</a:t>
            </a:r>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Clinical Toxicology, 59:4, 269-278, DOI: 10.1080/15563650.2020.1860216</a:t>
            </a:r>
            <a:endParaRPr lang="en-US" sz="100" i="0" kern="1200" noProof="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101466140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Slide 1">
    <p:spTree>
      <p:nvGrpSpPr>
        <p:cNvPr id="1" name=""/>
        <p:cNvGrpSpPr/>
        <p:nvPr/>
      </p:nvGrpSpPr>
      <p:grpSpPr>
        <a:xfrm>
          <a:off x="0" y="0"/>
          <a:ext cx="0" cy="0"/>
          <a:chOff x="0" y="0"/>
          <a:chExt cx="0" cy="0"/>
        </a:xfrm>
      </p:grpSpPr>
      <p:sp>
        <p:nvSpPr>
          <p:cNvPr id="17" name="Tijdelijke aanduiding voor tekst 16">
            <a:extLst>
              <a:ext uri="{FF2B5EF4-FFF2-40B4-BE49-F238E27FC236}">
                <a16:creationId xmlns:a16="http://schemas.microsoft.com/office/drawing/2014/main" id="{84146CB0-6BC6-4934-BF0B-44A468D39617}"/>
              </a:ext>
            </a:extLst>
          </p:cNvPr>
          <p:cNvSpPr>
            <a:spLocks noGrp="1"/>
          </p:cNvSpPr>
          <p:nvPr>
            <p:ph type="body" sz="quarter" idx="12"/>
          </p:nvPr>
        </p:nvSpPr>
        <p:spPr>
          <a:xfrm>
            <a:off x="590550" y="5139525"/>
            <a:ext cx="10953749" cy="556425"/>
          </a:xfrm>
          <a:prstGeom prst="rect">
            <a:avLst/>
          </a:prstGeom>
        </p:spPr>
        <p:txBody>
          <a:bodyPr lIns="0" tIns="0" rIns="0" bIns="0" anchor="b" anchorCtr="0">
            <a:noAutofit/>
          </a:bodyPr>
          <a:lstStyle>
            <a:lvl1pPr marL="0" indent="0" algn="ctr">
              <a:buFontTx/>
              <a:buNone/>
              <a:defRPr sz="2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endParaRPr lang="aa-ET" dirty="0"/>
          </a:p>
        </p:txBody>
      </p:sp>
      <p:sp>
        <p:nvSpPr>
          <p:cNvPr id="2687" name="Title Placeholder 1"/>
          <p:cNvSpPr>
            <a:spLocks noGrp="1"/>
          </p:cNvSpPr>
          <p:nvPr>
            <p:ph type="title"/>
          </p:nvPr>
        </p:nvSpPr>
        <p:spPr>
          <a:xfrm>
            <a:off x="590550" y="3948020"/>
            <a:ext cx="10953749" cy="909730"/>
          </a:xfrm>
          <a:prstGeom prst="rect">
            <a:avLst/>
          </a:prstGeom>
        </p:spPr>
        <p:txBody>
          <a:bodyPr vert="horz" lIns="91440" tIns="45720" rIns="91440" bIns="45720" rtlCol="0" anchor="t">
            <a:normAutofit/>
          </a:bodyPr>
          <a:lstStyle>
            <a:lvl1pPr algn="ctr">
              <a:defRPr sz="6000">
                <a:solidFill>
                  <a:schemeClr val="accent1"/>
                </a:solidFill>
              </a:defRPr>
            </a:lvl1pPr>
          </a:lstStyle>
          <a:p>
            <a:r>
              <a:rPr lang="en-US"/>
              <a:t>Click to edit Master title style</a:t>
            </a:r>
          </a:p>
        </p:txBody>
      </p:sp>
      <p:pic>
        <p:nvPicPr>
          <p:cNvPr id="7" name="Picture 6"/>
          <p:cNvPicPr>
            <a:picLocks noChangeAspect="1"/>
          </p:cNvPicPr>
          <p:nvPr userDrawn="1"/>
        </p:nvPicPr>
        <p:blipFill>
          <a:blip r:embed="rId2"/>
          <a:stretch>
            <a:fillRect/>
          </a:stretch>
        </p:blipFill>
        <p:spPr>
          <a:xfrm>
            <a:off x="4945060" y="1179353"/>
            <a:ext cx="2301880" cy="2486892"/>
          </a:xfrm>
          <a:prstGeom prst="rect">
            <a:avLst/>
          </a:prstGeom>
        </p:spPr>
      </p:pic>
    </p:spTree>
    <p:extLst>
      <p:ext uri="{BB962C8B-B14F-4D97-AF65-F5344CB8AC3E}">
        <p14:creationId xmlns:p14="http://schemas.microsoft.com/office/powerpoint/2010/main" val="40950814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raphic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099"/>
            <a:ext cx="5329237" cy="558801"/>
          </a:xfrm>
          <a:prstGeom prst="rect">
            <a:avLst/>
          </a:prstGeom>
        </p:spPr>
        <p:txBody>
          <a:bodyPr lIns="0" tIns="0" rIns="0" bIns="0">
            <a:noAutofit/>
          </a:bodyPr>
          <a:lstStyle>
            <a:lvl1pPr>
              <a:defRPr sz="4400"/>
            </a:lvl1pPr>
          </a:lstStyle>
          <a:p>
            <a:endParaRPr lang="aa-ET"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6553200" y="800101"/>
            <a:ext cx="4872038" cy="5257800"/>
          </a:xfrm>
          <a:prstGeom prst="rect">
            <a:avLst/>
          </a:prstGeom>
        </p:spPr>
        <p:txBody>
          <a:bodyPr>
            <a:normAutofit/>
          </a:bodyPr>
          <a:lstStyle>
            <a:lvl1pPr marL="0" indent="0" algn="ctr">
              <a:buFontTx/>
              <a:buNone/>
              <a:defRPr sz="1800" b="0"/>
            </a:lvl1pPr>
          </a:lstStyle>
          <a:p>
            <a:endParaRPr lang="aa-ET" dirty="0"/>
          </a:p>
        </p:txBody>
      </p:sp>
      <p:sp>
        <p:nvSpPr>
          <p:cNvPr id="5" name="Text Placeholder 4"/>
          <p:cNvSpPr>
            <a:spLocks noGrp="1"/>
          </p:cNvSpPr>
          <p:nvPr>
            <p:ph type="body" sz="quarter" idx="16" hasCustomPrompt="1"/>
          </p:nvPr>
        </p:nvSpPr>
        <p:spPr>
          <a:xfrm>
            <a:off x="766762" y="1469037"/>
            <a:ext cx="5329237" cy="4588864"/>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17"/>
          </p:nvPr>
        </p:nvSpPr>
        <p:spPr/>
        <p:txBody>
          <a:bodyPr/>
          <a:lstStyle/>
          <a:p>
            <a:r>
              <a:rPr lang="en-US" dirty="0"/>
              <a:t>MELODY #5.1 P Scenario discussion</a:t>
            </a:r>
          </a:p>
        </p:txBody>
      </p:sp>
    </p:spTree>
    <p:extLst>
      <p:ext uri="{BB962C8B-B14F-4D97-AF65-F5344CB8AC3E}">
        <p14:creationId xmlns:p14="http://schemas.microsoft.com/office/powerpoint/2010/main" val="11296236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mp; Picture 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4" y="800100"/>
            <a:ext cx="5983288" cy="838200"/>
          </a:xfrm>
          <a:prstGeom prst="rect">
            <a:avLst/>
          </a:prstGeom>
        </p:spPr>
        <p:txBody>
          <a:bodyPr lIns="0" tIns="0" rIns="0" bIns="0">
            <a:normAutofit/>
          </a:bodyPr>
          <a:lstStyle>
            <a:lvl1pPr>
              <a:defRPr sz="4400"/>
            </a:lvl1pPr>
          </a:lstStyle>
          <a:p>
            <a:endParaRPr lang="aa-ET" dirty="0"/>
          </a:p>
        </p:txBody>
      </p:sp>
      <p:sp>
        <p:nvSpPr>
          <p:cNvPr id="8" name="Tijdelijke aanduiding voor afbeelding 7">
            <a:extLst>
              <a:ext uri="{FF2B5EF4-FFF2-40B4-BE49-F238E27FC236}">
                <a16:creationId xmlns:a16="http://schemas.microsoft.com/office/drawing/2014/main" id="{DA1F5B52-3085-476E-BB6D-6FEB75BDE4A8}"/>
              </a:ext>
            </a:extLst>
          </p:cNvPr>
          <p:cNvSpPr>
            <a:spLocks noGrp="1"/>
          </p:cNvSpPr>
          <p:nvPr>
            <p:ph type="pic" sz="quarter" idx="11"/>
          </p:nvPr>
        </p:nvSpPr>
        <p:spPr>
          <a:xfrm>
            <a:off x="7000875" y="0"/>
            <a:ext cx="5191125" cy="6858000"/>
          </a:xfrm>
          <a:prstGeom prst="rect">
            <a:avLst/>
          </a:prstGeom>
        </p:spPr>
        <p:txBody>
          <a:bodyPr anchor="ctr" anchorCtr="0"/>
          <a:lstStyle>
            <a:lvl1pPr marL="0" indent="0" algn="ctr">
              <a:buFontTx/>
              <a:buNone/>
              <a:defRPr/>
            </a:lvl1pPr>
          </a:lstStyle>
          <a:p>
            <a:endParaRPr lang="aa-ET" dirty="0"/>
          </a:p>
        </p:txBody>
      </p:sp>
      <p:sp>
        <p:nvSpPr>
          <p:cNvPr id="11" name="Text Placeholder 10"/>
          <p:cNvSpPr>
            <a:spLocks noGrp="1"/>
          </p:cNvSpPr>
          <p:nvPr>
            <p:ph type="body" sz="quarter" idx="13" hasCustomPrompt="1"/>
          </p:nvPr>
        </p:nvSpPr>
        <p:spPr>
          <a:xfrm>
            <a:off x="766763" y="1731364"/>
            <a:ext cx="6010275" cy="4326536"/>
          </a:xfrm>
        </p:spPr>
        <p:txBody>
          <a:bodyPr/>
          <a:lstStyle>
            <a:lvl1pPr marL="355600" indent="-355600">
              <a:defRPr/>
            </a:lvl1pPr>
            <a:lvl2pPr marL="622300" indent="-266700">
              <a:defRPr/>
            </a:lvl2pPr>
            <a:lvl3pPr marL="990600" indent="-266700">
              <a:defRPr/>
            </a:lvl3pPr>
            <a:lvl4pPr marL="1524000" indent="-266700">
              <a:defRPr/>
            </a:lvl4pPr>
            <a:lvl5pPr marL="1968500" indent="-355600">
              <a:defRPr/>
            </a:lvl5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14"/>
          </p:nvPr>
        </p:nvSpPr>
        <p:spPr/>
        <p:txBody>
          <a:bodyPr/>
          <a:lstStyle/>
          <a:p>
            <a:r>
              <a:rPr lang="en-US" dirty="0"/>
              <a:t>MELODY #5.1 P Scenario discussion</a:t>
            </a:r>
          </a:p>
        </p:txBody>
      </p:sp>
    </p:spTree>
    <p:extLst>
      <p:ext uri="{BB962C8B-B14F-4D97-AF65-F5344CB8AC3E}">
        <p14:creationId xmlns:p14="http://schemas.microsoft.com/office/powerpoint/2010/main" val="20463399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1">
    <p:spTree>
      <p:nvGrpSpPr>
        <p:cNvPr id="1" name=""/>
        <p:cNvGrpSpPr/>
        <p:nvPr/>
      </p:nvGrpSpPr>
      <p:grpSpPr>
        <a:xfrm>
          <a:off x="0" y="0"/>
          <a:ext cx="0" cy="0"/>
          <a:chOff x="0" y="0"/>
          <a:chExt cx="0" cy="0"/>
        </a:xfrm>
      </p:grpSpPr>
      <p:sp>
        <p:nvSpPr>
          <p:cNvPr id="9" name="Tijdelijke aanduiding voor tekst 8">
            <a:extLst>
              <a:ext uri="{FF2B5EF4-FFF2-40B4-BE49-F238E27FC236}">
                <a16:creationId xmlns:a16="http://schemas.microsoft.com/office/drawing/2014/main" id="{7F4BDD94-FB2C-4502-A2BB-86CAD3E59940}"/>
              </a:ext>
            </a:extLst>
          </p:cNvPr>
          <p:cNvSpPr>
            <a:spLocks noGrp="1"/>
          </p:cNvSpPr>
          <p:nvPr>
            <p:ph type="body" sz="quarter" idx="11" hasCustomPrompt="1"/>
          </p:nvPr>
        </p:nvSpPr>
        <p:spPr>
          <a:xfrm>
            <a:off x="766763" y="2324100"/>
            <a:ext cx="10658474" cy="2197100"/>
          </a:xfrm>
          <a:prstGeom prst="rect">
            <a:avLst/>
          </a:prstGeom>
        </p:spPr>
        <p:txBody>
          <a:bodyPr lIns="1371600" tIns="0" rIns="1371600" bIns="0" anchor="ctr" anchorCtr="0">
            <a:noAutofit/>
          </a:bodyPr>
          <a:lstStyle>
            <a:lvl1pPr marL="0" indent="0" algn="ctr">
              <a:spcBef>
                <a:spcPts val="600"/>
              </a:spcBef>
              <a:buFontTx/>
              <a:buNone/>
              <a:defRPr sz="4400">
                <a:solidFill>
                  <a:schemeClr val="accent1"/>
                </a:solidFill>
                <a:latin typeface="FranklinGotTExtCon" pitchFamily="2" charset="0"/>
                <a:cs typeface="Segoe UI Semibold" panose="020B0702040204020203" pitchFamily="34" charset="0"/>
              </a:defRPr>
            </a:lvl1pPr>
          </a:lstStyle>
          <a:p>
            <a:pPr lvl="0"/>
            <a:r>
              <a:rPr lang="nl-NL"/>
              <a:t>Click to add a quote</a:t>
            </a:r>
            <a:endParaRPr lang="nl-NL" dirty="0"/>
          </a:p>
        </p:txBody>
      </p:sp>
      <p:sp>
        <p:nvSpPr>
          <p:cNvPr id="11" name="Tijdelijke aanduiding voor tekst 10">
            <a:extLst>
              <a:ext uri="{FF2B5EF4-FFF2-40B4-BE49-F238E27FC236}">
                <a16:creationId xmlns:a16="http://schemas.microsoft.com/office/drawing/2014/main" id="{0BF1D710-5F93-4654-8D54-CD40B1D335E1}"/>
              </a:ext>
            </a:extLst>
          </p:cNvPr>
          <p:cNvSpPr>
            <a:spLocks noGrp="1"/>
          </p:cNvSpPr>
          <p:nvPr>
            <p:ph type="body" sz="quarter" idx="12" hasCustomPrompt="1"/>
          </p:nvPr>
        </p:nvSpPr>
        <p:spPr>
          <a:xfrm>
            <a:off x="766763" y="4768439"/>
            <a:ext cx="10658474" cy="881063"/>
          </a:xfrm>
          <a:prstGeom prst="rect">
            <a:avLst/>
          </a:prstGeom>
        </p:spPr>
        <p:txBody>
          <a:bodyPr lIns="1828800" tIns="0" rIns="1828800" bIns="0">
            <a:normAutofit/>
          </a:bodyPr>
          <a:lstStyle>
            <a:lvl1pPr marL="0" indent="0" algn="ctr">
              <a:buFontTx/>
              <a:buNone/>
              <a:defRPr sz="2000" b="0" baseline="0">
                <a:solidFill>
                  <a:schemeClr val="accent3"/>
                </a:solidFill>
                <a:latin typeface="Segoe UI Semibold" panose="020B0702040204020203" pitchFamily="34" charset="0"/>
                <a:cs typeface="Segoe UI Semibold" panose="020B0702040204020203" pitchFamily="34" charset="0"/>
              </a:defRPr>
            </a:lvl1pPr>
          </a:lstStyle>
          <a:p>
            <a:pPr lvl="0"/>
            <a:r>
              <a:rPr lang="nl-BE"/>
              <a:t>Click to add a name</a:t>
            </a:r>
            <a:endParaRPr lang="aa-ET" dirty="0"/>
          </a:p>
        </p:txBody>
      </p:sp>
      <p:sp>
        <p:nvSpPr>
          <p:cNvPr id="208"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3"/>
          </p:nvPr>
        </p:nvSpPr>
        <p:spPr/>
        <p:txBody>
          <a:bodyPr/>
          <a:lstStyle/>
          <a:p>
            <a:r>
              <a:rPr lang="en-US" dirty="0"/>
              <a:t>MELODY #5.1 P Scenario discussion</a:t>
            </a:r>
          </a:p>
        </p:txBody>
      </p:sp>
    </p:spTree>
    <p:extLst>
      <p:ext uri="{BB962C8B-B14F-4D97-AF65-F5344CB8AC3E}">
        <p14:creationId xmlns:p14="http://schemas.microsoft.com/office/powerpoint/2010/main" val="42864105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pictures with info">
    <p:spTree>
      <p:nvGrpSpPr>
        <p:cNvPr id="1" name=""/>
        <p:cNvGrpSpPr/>
        <p:nvPr/>
      </p:nvGrpSpPr>
      <p:grpSpPr>
        <a:xfrm>
          <a:off x="0" y="0"/>
          <a:ext cx="0" cy="0"/>
          <a:chOff x="0" y="0"/>
          <a:chExt cx="0" cy="0"/>
        </a:xfrm>
      </p:grpSpPr>
      <p:sp>
        <p:nvSpPr>
          <p:cNvPr id="81" name="Rectangle 80"/>
          <p:cNvSpPr/>
          <p:nvPr/>
        </p:nvSpPr>
        <p:spPr>
          <a:xfrm>
            <a:off x="3485781" y="800100"/>
            <a:ext cx="2574956" cy="5257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773727" y="800100"/>
            <a:ext cx="2574956" cy="5257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p:cNvSpPr/>
          <p:nvPr/>
        </p:nvSpPr>
        <p:spPr>
          <a:xfrm>
            <a:off x="6181893" y="800100"/>
            <a:ext cx="2574956" cy="5257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FranklinGotTExtCon" pitchFamily="2" charset="0"/>
            </a:endParaRPr>
          </a:p>
        </p:txBody>
      </p:sp>
      <p:sp>
        <p:nvSpPr>
          <p:cNvPr id="96" name="Picture Placeholder 94"/>
          <p:cNvSpPr>
            <a:spLocks noGrp="1"/>
          </p:cNvSpPr>
          <p:nvPr>
            <p:ph type="pic" sz="quarter" idx="10"/>
          </p:nvPr>
        </p:nvSpPr>
        <p:spPr>
          <a:xfrm>
            <a:off x="856548"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9" name="Text Placeholder 97"/>
          <p:cNvSpPr>
            <a:spLocks noGrp="1"/>
          </p:cNvSpPr>
          <p:nvPr>
            <p:ph type="body" sz="quarter" idx="11"/>
          </p:nvPr>
        </p:nvSpPr>
        <p:spPr>
          <a:xfrm>
            <a:off x="85654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1" name="Text Placeholder 97"/>
          <p:cNvSpPr>
            <a:spLocks noGrp="1"/>
          </p:cNvSpPr>
          <p:nvPr>
            <p:ph type="body" sz="quarter" idx="12"/>
          </p:nvPr>
        </p:nvSpPr>
        <p:spPr>
          <a:xfrm>
            <a:off x="85654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2" name="Picture Placeholder 94"/>
          <p:cNvSpPr>
            <a:spLocks noGrp="1"/>
          </p:cNvSpPr>
          <p:nvPr>
            <p:ph type="pic" sz="quarter" idx="13"/>
          </p:nvPr>
        </p:nvSpPr>
        <p:spPr>
          <a:xfrm>
            <a:off x="356810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3" name="Text Placeholder 97"/>
          <p:cNvSpPr>
            <a:spLocks noGrp="1"/>
          </p:cNvSpPr>
          <p:nvPr>
            <p:ph type="body" sz="quarter" idx="14"/>
          </p:nvPr>
        </p:nvSpPr>
        <p:spPr>
          <a:xfrm>
            <a:off x="3568107"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4" name="Text Placeholder 97"/>
          <p:cNvSpPr>
            <a:spLocks noGrp="1"/>
          </p:cNvSpPr>
          <p:nvPr>
            <p:ph type="body" sz="quarter" idx="15"/>
          </p:nvPr>
        </p:nvSpPr>
        <p:spPr>
          <a:xfrm>
            <a:off x="3568107"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5" name="Picture Placeholder 94"/>
          <p:cNvSpPr>
            <a:spLocks noGrp="1"/>
          </p:cNvSpPr>
          <p:nvPr>
            <p:ph type="pic" sz="quarter" idx="16"/>
          </p:nvPr>
        </p:nvSpPr>
        <p:spPr>
          <a:xfrm>
            <a:off x="6261673"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6" name="Text Placeholder 97"/>
          <p:cNvSpPr>
            <a:spLocks noGrp="1"/>
          </p:cNvSpPr>
          <p:nvPr>
            <p:ph type="body" sz="quarter" idx="17"/>
          </p:nvPr>
        </p:nvSpPr>
        <p:spPr>
          <a:xfrm>
            <a:off x="626916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7" name="Text Placeholder 97"/>
          <p:cNvSpPr>
            <a:spLocks noGrp="1"/>
          </p:cNvSpPr>
          <p:nvPr>
            <p:ph type="body" sz="quarter" idx="18"/>
          </p:nvPr>
        </p:nvSpPr>
        <p:spPr>
          <a:xfrm>
            <a:off x="626916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2" name="Rectangle 91"/>
          <p:cNvSpPr/>
          <p:nvPr userDrawn="1"/>
        </p:nvSpPr>
        <p:spPr>
          <a:xfrm>
            <a:off x="8874897" y="800100"/>
            <a:ext cx="2574956" cy="5257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Picture Placeholder 94"/>
          <p:cNvSpPr>
            <a:spLocks noGrp="1"/>
          </p:cNvSpPr>
          <p:nvPr>
            <p:ph type="pic" sz="quarter" idx="19"/>
          </p:nvPr>
        </p:nvSpPr>
        <p:spPr>
          <a:xfrm>
            <a:off x="895467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4" name="Text Placeholder 97"/>
          <p:cNvSpPr>
            <a:spLocks noGrp="1"/>
          </p:cNvSpPr>
          <p:nvPr>
            <p:ph type="body" sz="quarter" idx="20"/>
          </p:nvPr>
        </p:nvSpPr>
        <p:spPr>
          <a:xfrm>
            <a:off x="8962172"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5" name="Text Placeholder 97"/>
          <p:cNvSpPr>
            <a:spLocks noGrp="1"/>
          </p:cNvSpPr>
          <p:nvPr>
            <p:ph type="body" sz="quarter" idx="21"/>
          </p:nvPr>
        </p:nvSpPr>
        <p:spPr>
          <a:xfrm>
            <a:off x="8962172"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2" name="Footer Placeholder 1"/>
          <p:cNvSpPr>
            <a:spLocks noGrp="1"/>
          </p:cNvSpPr>
          <p:nvPr>
            <p:ph type="ftr" sz="quarter" idx="22"/>
          </p:nvPr>
        </p:nvSpPr>
        <p:spPr/>
        <p:txBody>
          <a:bodyPr/>
          <a:lstStyle/>
          <a:p>
            <a:r>
              <a:rPr lang="en-US" dirty="0"/>
              <a:t>MELODY #5.1 P Scenario discussion</a:t>
            </a:r>
          </a:p>
        </p:txBody>
      </p:sp>
      <p:sp>
        <p:nvSpPr>
          <p:cNvPr id="3" name="Slide Number Placeholder 2"/>
          <p:cNvSpPr>
            <a:spLocks noGrp="1"/>
          </p:cNvSpPr>
          <p:nvPr>
            <p:ph type="sldNum" sz="quarter" idx="23"/>
          </p:nvPr>
        </p:nvSpPr>
        <p:spPr/>
        <p:txBody>
          <a:bodyPr/>
          <a:lstStyle/>
          <a:p>
            <a:fld id="{A814E660-BF25-4843-B2A0-93C6E2B6253B}" type="slidenum">
              <a:rPr lang="aa-ET" smtClean="0"/>
              <a:pPr/>
              <a:t>‹#›</a:t>
            </a:fld>
            <a:endParaRPr lang="aa-ET" dirty="0"/>
          </a:p>
        </p:txBody>
      </p:sp>
    </p:spTree>
    <p:extLst>
      <p:ext uri="{BB962C8B-B14F-4D97-AF65-F5344CB8AC3E}">
        <p14:creationId xmlns:p14="http://schemas.microsoft.com/office/powerpoint/2010/main" val="7849310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info 2">
    <p:spTree>
      <p:nvGrpSpPr>
        <p:cNvPr id="1" name=""/>
        <p:cNvGrpSpPr/>
        <p:nvPr/>
      </p:nvGrpSpPr>
      <p:grpSpPr>
        <a:xfrm>
          <a:off x="0" y="0"/>
          <a:ext cx="0" cy="0"/>
          <a:chOff x="0" y="0"/>
          <a:chExt cx="0" cy="0"/>
        </a:xfrm>
      </p:grpSpPr>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0" y="0"/>
            <a:ext cx="12192000" cy="68580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&gt;&gt;&gt;&gt;&gt;&gt;&gt;&gt;&gt; Click to add picture &gt;</a:t>
            </a:r>
            <a:endParaRPr lang="aa-ET" dirty="0"/>
          </a:p>
        </p:txBody>
      </p:sp>
      <p:sp>
        <p:nvSpPr>
          <p:cNvPr id="9" name="Tijdelijke aanduiding voor tekst 25">
            <a:extLst>
              <a:ext uri="{FF2B5EF4-FFF2-40B4-BE49-F238E27FC236}">
                <a16:creationId xmlns:a16="http://schemas.microsoft.com/office/drawing/2014/main" id="{6A895D29-FC6A-432A-8385-E2F1D027CD96}"/>
              </a:ext>
            </a:extLst>
          </p:cNvPr>
          <p:cNvSpPr>
            <a:spLocks noGrp="1" noChangeAspect="1"/>
          </p:cNvSpPr>
          <p:nvPr>
            <p:ph type="body" sz="quarter" idx="13" hasCustomPrompt="1"/>
          </p:nvPr>
        </p:nvSpPr>
        <p:spPr>
          <a:xfrm flipH="1">
            <a:off x="7620000" y="1333500"/>
            <a:ext cx="3327400" cy="4343400"/>
          </a:xfrm>
          <a:prstGeom prst="rect">
            <a:avLst/>
          </a:prstGeom>
          <a:blipFill dpi="0" rotWithShape="1">
            <a:blip r:embed="rId2"/>
            <a:srcRect/>
            <a:stretch>
              <a:fillRect/>
            </a:stretch>
          </a:blipFill>
        </p:spPr>
        <p:txBody>
          <a:bodyPr lIns="1005840" tIns="2194560" rIns="182880" bIns="1188720"/>
          <a:lstStyle>
            <a:lvl1pPr marL="0" indent="0">
              <a:buFontTx/>
              <a:buNone/>
              <a:defRPr sz="2400" b="1">
                <a:solidFill>
                  <a:schemeClr val="bg1"/>
                </a:solidFill>
                <a:latin typeface="+mj-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BE"/>
              <a:t> </a:t>
            </a:r>
            <a:endParaRPr lang="aa-ET" dirty="0"/>
          </a:p>
        </p:txBody>
      </p:sp>
      <p:sp>
        <p:nvSpPr>
          <p:cNvPr id="253" name="Titel 1">
            <a:extLst>
              <a:ext uri="{FF2B5EF4-FFF2-40B4-BE49-F238E27FC236}">
                <a16:creationId xmlns:a16="http://schemas.microsoft.com/office/drawing/2014/main" id="{F8EDE2AA-5EC7-4E82-852A-FE7B050223C2}"/>
              </a:ext>
            </a:extLst>
          </p:cNvPr>
          <p:cNvSpPr>
            <a:spLocks noGrp="1"/>
          </p:cNvSpPr>
          <p:nvPr>
            <p:ph type="title"/>
          </p:nvPr>
        </p:nvSpPr>
        <p:spPr>
          <a:xfrm>
            <a:off x="7780020" y="1479973"/>
            <a:ext cx="2992891" cy="1357231"/>
          </a:xfrm>
          <a:prstGeom prst="rect">
            <a:avLst/>
          </a:prstGeom>
        </p:spPr>
        <p:txBody>
          <a:bodyPr lIns="0" tIns="0" rIns="0" bIns="0">
            <a:noAutofit/>
          </a:bodyPr>
          <a:lstStyle>
            <a:lvl1pPr>
              <a:defRPr lang="aa-ET" sz="4800" b="0" kern="1200" dirty="0">
                <a:solidFill>
                  <a:schemeClr val="bg1"/>
                </a:solidFill>
                <a:latin typeface="FranklinGotTExtCon" pitchFamily="2" charset="0"/>
                <a:ea typeface="+mn-ea"/>
                <a:cs typeface="+mn-cs"/>
              </a:defRPr>
            </a:lvl1pPr>
          </a:lstStyle>
          <a:p>
            <a:r>
              <a:rPr lang="en-US"/>
              <a:t>Click to edit Master title style</a:t>
            </a:r>
            <a:endParaRPr lang="aa-ET" dirty="0"/>
          </a:p>
        </p:txBody>
      </p:sp>
      <p:sp>
        <p:nvSpPr>
          <p:cNvPr id="25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7780275" y="2931187"/>
            <a:ext cx="2983043" cy="2606013"/>
          </a:xfrm>
          <a:prstGeom prst="rect">
            <a:avLst/>
          </a:prstGeom>
        </p:spPr>
        <p:txBody>
          <a:bodyPr lIns="0" tIns="0" rIns="0" bIns="91440">
            <a:normAutofit/>
          </a:bodyPr>
          <a:lstStyle>
            <a:lvl1pPr marL="0" indent="0">
              <a:buFontTx/>
              <a:buNone/>
              <a:defRPr lang="nl-NL" sz="2400" kern="1200" dirty="0">
                <a:solidFill>
                  <a:schemeClr val="accent2"/>
                </a:solidFill>
                <a:latin typeface="+mj-lt"/>
                <a:ea typeface="+mn-ea"/>
                <a:cs typeface="+mn-cs"/>
              </a:defRPr>
            </a:lvl1pPr>
          </a:lstStyle>
          <a:p>
            <a:pPr lvl="0"/>
            <a:r>
              <a:rPr lang="en-US"/>
              <a:t>Edit Master text styles</a:t>
            </a:r>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7055229"/>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Tree>
    <p:extLst>
      <p:ext uri="{BB962C8B-B14F-4D97-AF65-F5344CB8AC3E}">
        <p14:creationId xmlns:p14="http://schemas.microsoft.com/office/powerpoint/2010/main" val="42603228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8"/>
          </p:nvPr>
        </p:nvSpPr>
        <p:spPr/>
        <p:txBody>
          <a:bodyPr/>
          <a:lstStyle/>
          <a:p>
            <a:r>
              <a:rPr lang="en-US" dirty="0"/>
              <a:t>MELODY #5.1 P Scenario discussion</a:t>
            </a:r>
          </a:p>
        </p:txBody>
      </p:sp>
    </p:spTree>
    <p:extLst>
      <p:ext uri="{BB962C8B-B14F-4D97-AF65-F5344CB8AC3E}">
        <p14:creationId xmlns:p14="http://schemas.microsoft.com/office/powerpoint/2010/main" val="3169672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8"/>
          </p:nvPr>
        </p:nvSpPr>
        <p:spPr/>
        <p:txBody>
          <a:bodyPr/>
          <a:lstStyle/>
          <a:p>
            <a:r>
              <a:rPr lang="en-US" dirty="0"/>
              <a:t>MELODY #5.1 P Scenario discussion</a:t>
            </a:r>
          </a:p>
        </p:txBody>
      </p:sp>
    </p:spTree>
    <p:extLst>
      <p:ext uri="{BB962C8B-B14F-4D97-AF65-F5344CB8AC3E}">
        <p14:creationId xmlns:p14="http://schemas.microsoft.com/office/powerpoint/2010/main" val="8189581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74054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footer">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a:t>MELODY #5.1 P Scenario discussion</a:t>
            </a:r>
          </a:p>
        </p:txBody>
      </p:sp>
      <p:sp>
        <p:nvSpPr>
          <p:cNvPr id="5" name="Slide Number Placeholder 4"/>
          <p:cNvSpPr>
            <a:spLocks noGrp="1"/>
          </p:cNvSpPr>
          <p:nvPr>
            <p:ph type="sldNum" sz="quarter" idx="11"/>
          </p:nvPr>
        </p:nvSpPr>
        <p:spPr/>
        <p:txBody>
          <a:bodyPr/>
          <a:lstStyle/>
          <a:p>
            <a:fld id="{A814E660-BF25-4843-B2A0-93C6E2B6253B}" type="slidenum">
              <a:rPr lang="aa-ET" smtClean="0"/>
              <a:pPr/>
              <a:t>‹#›</a:t>
            </a:fld>
            <a:endParaRPr lang="aa-ET" dirty="0"/>
          </a:p>
        </p:txBody>
      </p:sp>
    </p:spTree>
    <p:extLst>
      <p:ext uri="{BB962C8B-B14F-4D97-AF65-F5344CB8AC3E}">
        <p14:creationId xmlns:p14="http://schemas.microsoft.com/office/powerpoint/2010/main" val="396121425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dex slide">
    <p:spTree>
      <p:nvGrpSpPr>
        <p:cNvPr id="1" name=""/>
        <p:cNvGrpSpPr/>
        <p:nvPr/>
      </p:nvGrpSpPr>
      <p:grpSpPr>
        <a:xfrm>
          <a:off x="0" y="0"/>
          <a:ext cx="0" cy="0"/>
          <a:chOff x="0" y="0"/>
          <a:chExt cx="0" cy="0"/>
        </a:xfrm>
      </p:grpSpPr>
      <p:sp>
        <p:nvSpPr>
          <p:cNvPr id="15" name="Tijdelijke aanduiding voor tekst 14">
            <a:extLst>
              <a:ext uri="{FF2B5EF4-FFF2-40B4-BE49-F238E27FC236}">
                <a16:creationId xmlns:a16="http://schemas.microsoft.com/office/drawing/2014/main" id="{B625ABE2-4787-4DCE-8BBA-59C73CFF5EFD}"/>
              </a:ext>
            </a:extLst>
          </p:cNvPr>
          <p:cNvSpPr>
            <a:spLocks noGrp="1"/>
          </p:cNvSpPr>
          <p:nvPr>
            <p:ph type="body" sz="quarter" idx="12" hasCustomPrompt="1"/>
          </p:nvPr>
        </p:nvSpPr>
        <p:spPr>
          <a:xfrm>
            <a:off x="9220200" y="1794669"/>
            <a:ext cx="2097363" cy="3243262"/>
          </a:xfrm>
          <a:prstGeom prst="rect">
            <a:avLst/>
          </a:prstGeom>
        </p:spPr>
        <p:txBody>
          <a:bodyPr anchor="ctr">
            <a:noAutofit/>
          </a:bodyPr>
          <a:lstStyle>
            <a:lvl1pPr marL="0" indent="0">
              <a:lnSpc>
                <a:spcPct val="150000"/>
              </a:lnSpc>
              <a:spcBef>
                <a:spcPts val="0"/>
              </a:spcBef>
              <a:spcAft>
                <a:spcPts val="0"/>
              </a:spcAft>
              <a:buFont typeface="Georgia" panose="02040502050405020303" pitchFamily="18" charset="0"/>
              <a:buNone/>
              <a:defRPr sz="2800" b="1">
                <a:solidFill>
                  <a:schemeClr val="accent2"/>
                </a:solidFill>
                <a:latin typeface="+mj-lt"/>
              </a:defRPr>
            </a:lvl1pPr>
          </a:lstStyle>
          <a:p>
            <a:pPr lvl="0"/>
            <a:r>
              <a:rPr lang="nl-NL" dirty="0"/>
              <a:t> 3</a:t>
            </a:r>
          </a:p>
          <a:p>
            <a:pPr lvl="0"/>
            <a:r>
              <a:rPr lang="nl-NL" dirty="0"/>
              <a:t> 4</a:t>
            </a:r>
          </a:p>
          <a:p>
            <a:pPr lvl="0"/>
            <a:r>
              <a:rPr lang="nl-NL" dirty="0"/>
              <a:t> 5</a:t>
            </a:r>
          </a:p>
          <a:p>
            <a:pPr lvl="0"/>
            <a:r>
              <a:rPr lang="nl-NL" dirty="0"/>
              <a:t> 6</a:t>
            </a:r>
          </a:p>
          <a:p>
            <a:pPr lvl="0"/>
            <a:r>
              <a:rPr lang="nl-NL"/>
              <a:t> 7</a:t>
            </a:r>
            <a:endParaRPr lang="aa-ET" dirty="0"/>
          </a:p>
        </p:txBody>
      </p:sp>
      <p:sp>
        <p:nvSpPr>
          <p:cNvPr id="5" name="Tijdelijke aanduiding voor tekst 4">
            <a:extLst>
              <a:ext uri="{FF2B5EF4-FFF2-40B4-BE49-F238E27FC236}">
                <a16:creationId xmlns:a16="http://schemas.microsoft.com/office/drawing/2014/main" id="{3AEE0936-214A-4172-9057-144F7932C4E7}"/>
              </a:ext>
            </a:extLst>
          </p:cNvPr>
          <p:cNvSpPr>
            <a:spLocks noGrp="1"/>
          </p:cNvSpPr>
          <p:nvPr>
            <p:ph type="body" sz="quarter" idx="13" hasCustomPrompt="1"/>
          </p:nvPr>
        </p:nvSpPr>
        <p:spPr>
          <a:xfrm>
            <a:off x="719529" y="1794669"/>
            <a:ext cx="7986322" cy="3276600"/>
          </a:xfrm>
          <a:prstGeom prst="rect">
            <a:avLst/>
          </a:prstGeom>
        </p:spPr>
        <p:txBody>
          <a:bodyPr lIns="0" tIns="0" rIns="0" bIns="0" anchor="ctr">
            <a:normAutofit/>
          </a:bodyPr>
          <a:lstStyle>
            <a:lvl1pPr marL="0" indent="0" algn="r">
              <a:lnSpc>
                <a:spcPct val="150000"/>
              </a:lnSpc>
              <a:spcBef>
                <a:spcPts val="0"/>
              </a:spcBef>
              <a:buFontTx/>
              <a:buNone/>
              <a:defRPr sz="2800"/>
            </a:lvl1pPr>
          </a:lstStyle>
          <a:p>
            <a:pPr lvl="0"/>
            <a:r>
              <a:rPr lang="en-US"/>
              <a:t>Click to add subtitle</a:t>
            </a:r>
            <a:endParaRPr lang="aa-ET" dirty="0"/>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4"/>
          </p:nvPr>
        </p:nvSpPr>
        <p:spPr/>
        <p:txBody>
          <a:bodyPr/>
          <a:lstStyle/>
          <a:p>
            <a:r>
              <a:rPr lang="en-US" dirty="0"/>
              <a:t>MELODY #5.1 P Scenario discussion</a:t>
            </a:r>
          </a:p>
        </p:txBody>
      </p:sp>
    </p:spTree>
    <p:extLst>
      <p:ext uri="{BB962C8B-B14F-4D97-AF65-F5344CB8AC3E}">
        <p14:creationId xmlns:p14="http://schemas.microsoft.com/office/powerpoint/2010/main" val="6346815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ubtitel slide 1">
    <p:spTree>
      <p:nvGrpSpPr>
        <p:cNvPr id="1" name=""/>
        <p:cNvGrpSpPr/>
        <p:nvPr/>
      </p:nvGrpSpPr>
      <p:grpSpPr>
        <a:xfrm>
          <a:off x="0" y="0"/>
          <a:ext cx="0" cy="0"/>
          <a:chOff x="0" y="0"/>
          <a:chExt cx="0" cy="0"/>
        </a:xfrm>
      </p:grpSpPr>
      <p:sp>
        <p:nvSpPr>
          <p:cNvPr id="3" name="Rectangle 2"/>
          <p:cNvSpPr/>
          <p:nvPr userDrawn="1"/>
        </p:nvSpPr>
        <p:spPr>
          <a:xfrm>
            <a:off x="1224613" y="2263515"/>
            <a:ext cx="5209082" cy="2345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AC9C767-9A67-4216-A05F-95382F81BAEA}"/>
              </a:ext>
            </a:extLst>
          </p:cNvPr>
          <p:cNvSpPr>
            <a:spLocks noGrp="1"/>
          </p:cNvSpPr>
          <p:nvPr>
            <p:ph type="title" hasCustomPrompt="1"/>
          </p:nvPr>
        </p:nvSpPr>
        <p:spPr>
          <a:xfrm>
            <a:off x="2247900" y="2254251"/>
            <a:ext cx="8839200" cy="2352674"/>
          </a:xfrm>
          <a:prstGeom prst="rect">
            <a:avLst/>
          </a:prstGeom>
          <a:solidFill>
            <a:schemeClr val="accent1"/>
          </a:solidFill>
        </p:spPr>
        <p:txBody>
          <a:bodyPr lIns="182880" tIns="182880" rIns="182880" bIns="182880" anchor="ctr" anchorCtr="0">
            <a:normAutofit/>
          </a:bodyPr>
          <a:lstStyle>
            <a:lvl1pPr>
              <a:defRPr sz="4400">
                <a:solidFill>
                  <a:schemeClr val="bg1"/>
                </a:solidFill>
              </a:defRPr>
            </a:lvl1pPr>
          </a:lstStyle>
          <a:p>
            <a:r>
              <a:rPr lang="en-US"/>
              <a:t>Click to add subtitle</a:t>
            </a:r>
            <a:endParaRPr lang="aa-ET" dirty="0"/>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pic>
        <p:nvPicPr>
          <p:cNvPr id="6" name="Picture 5"/>
          <p:cNvPicPr>
            <a:picLocks noChangeAspect="1"/>
          </p:cNvPicPr>
          <p:nvPr userDrawn="1"/>
        </p:nvPicPr>
        <p:blipFill>
          <a:blip r:embed="rId2"/>
          <a:stretch>
            <a:fillRect/>
          </a:stretch>
        </p:blipFill>
        <p:spPr>
          <a:xfrm flipH="1">
            <a:off x="1016545" y="2926279"/>
            <a:ext cx="719712" cy="801221"/>
          </a:xfrm>
          <a:prstGeom prst="rect">
            <a:avLst/>
          </a:prstGeom>
        </p:spPr>
      </p:pic>
      <p:sp>
        <p:nvSpPr>
          <p:cNvPr id="4" name="Footer Placeholder 3"/>
          <p:cNvSpPr>
            <a:spLocks noGrp="1"/>
          </p:cNvSpPr>
          <p:nvPr>
            <p:ph type="ftr" sz="quarter" idx="10"/>
          </p:nvPr>
        </p:nvSpPr>
        <p:spPr/>
        <p:txBody>
          <a:bodyPr/>
          <a:lstStyle/>
          <a:p>
            <a:r>
              <a:rPr lang="en-US" dirty="0"/>
              <a:t>MELODY #5.1 P Scenario discussion</a:t>
            </a:r>
          </a:p>
        </p:txBody>
      </p:sp>
    </p:spTree>
    <p:extLst>
      <p:ext uri="{BB962C8B-B14F-4D97-AF65-F5344CB8AC3E}">
        <p14:creationId xmlns:p14="http://schemas.microsoft.com/office/powerpoint/2010/main" val="22489750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ing slide with icons">
    <p:spTree>
      <p:nvGrpSpPr>
        <p:cNvPr id="1" name=""/>
        <p:cNvGrpSpPr/>
        <p:nvPr/>
      </p:nvGrpSpPr>
      <p:grpSpPr>
        <a:xfrm>
          <a:off x="0" y="0"/>
          <a:ext cx="0" cy="0"/>
          <a:chOff x="0" y="0"/>
          <a:chExt cx="0" cy="0"/>
        </a:xfrm>
      </p:grpSpPr>
      <p:sp>
        <p:nvSpPr>
          <p:cNvPr id="4"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766763" y="1827482"/>
            <a:ext cx="1470223"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p>
        </p:txBody>
      </p:sp>
      <p:sp>
        <p:nvSpPr>
          <p:cNvPr id="8" name="Tijdelijke aanduiding voor afbeelding 3">
            <a:extLst>
              <a:ext uri="{FF2B5EF4-FFF2-40B4-BE49-F238E27FC236}">
                <a16:creationId xmlns:a16="http://schemas.microsoft.com/office/drawing/2014/main" id="{09AA0D7A-FE33-4F8C-9C9B-2DF71EA202B7}"/>
              </a:ext>
            </a:extLst>
          </p:cNvPr>
          <p:cNvSpPr>
            <a:spLocks noGrp="1"/>
          </p:cNvSpPr>
          <p:nvPr>
            <p:ph type="pic" sz="quarter" idx="16" hasCustomPrompt="1"/>
          </p:nvPr>
        </p:nvSpPr>
        <p:spPr>
          <a:xfrm>
            <a:off x="6563784" y="1810727"/>
            <a:ext cx="1517650"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endParaRPr lang="aa-ET" dirty="0"/>
          </a:p>
        </p:txBody>
      </p:sp>
      <p:sp>
        <p:nvSpPr>
          <p:cNvPr id="10"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2305175" y="1822478"/>
            <a:ext cx="3333623"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12" name="Tijdelijke aanduiding voor tekst 9">
            <a:extLst>
              <a:ext uri="{FF2B5EF4-FFF2-40B4-BE49-F238E27FC236}">
                <a16:creationId xmlns:a16="http://schemas.microsoft.com/office/drawing/2014/main" id="{21D06019-3674-4CC0-8571-2CD83FD684EB}"/>
              </a:ext>
            </a:extLst>
          </p:cNvPr>
          <p:cNvSpPr>
            <a:spLocks noGrp="1"/>
          </p:cNvSpPr>
          <p:nvPr>
            <p:ph type="body" sz="quarter" idx="18"/>
          </p:nvPr>
        </p:nvSpPr>
        <p:spPr>
          <a:xfrm>
            <a:off x="8155264" y="1810727"/>
            <a:ext cx="3269974"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3" name="Title 2"/>
          <p:cNvSpPr>
            <a:spLocks noGrp="1"/>
          </p:cNvSpPr>
          <p:nvPr>
            <p:ph type="title"/>
          </p:nvPr>
        </p:nvSpPr>
        <p:spPr>
          <a:xfrm>
            <a:off x="766762" y="806211"/>
            <a:ext cx="10658476" cy="884477"/>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6" name="Text Placeholder 5"/>
          <p:cNvSpPr>
            <a:spLocks noGrp="1"/>
          </p:cNvSpPr>
          <p:nvPr>
            <p:ph type="body" sz="quarter" idx="20" hasCustomPrompt="1"/>
          </p:nvPr>
        </p:nvSpPr>
        <p:spPr>
          <a:xfrm>
            <a:off x="6569814"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Tree>
    <p:extLst>
      <p:ext uri="{BB962C8B-B14F-4D97-AF65-F5344CB8AC3E}">
        <p14:creationId xmlns:p14="http://schemas.microsoft.com/office/powerpoint/2010/main" val="20103269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2"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3" name="Text Placeholder 5"/>
          <p:cNvSpPr>
            <a:spLocks noGrp="1"/>
          </p:cNvSpPr>
          <p:nvPr>
            <p:ph type="body" sz="quarter" idx="22" hasCustomPrompt="1"/>
          </p:nvPr>
        </p:nvSpPr>
        <p:spPr>
          <a:xfrm>
            <a:off x="6544415"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6544414"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4174290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3348035"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0" name="Text Placeholder 5"/>
          <p:cNvSpPr>
            <a:spLocks noGrp="1"/>
          </p:cNvSpPr>
          <p:nvPr>
            <p:ph type="body" sz="quarter" idx="22" hasCustomPrompt="1"/>
          </p:nvPr>
        </p:nvSpPr>
        <p:spPr>
          <a:xfrm>
            <a:off x="4443415"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6" name="Text Placeholder 5"/>
          <p:cNvSpPr>
            <a:spLocks noGrp="1"/>
          </p:cNvSpPr>
          <p:nvPr>
            <p:ph type="body" sz="quarter" idx="24" hasCustomPrompt="1"/>
          </p:nvPr>
        </p:nvSpPr>
        <p:spPr>
          <a:xfrm>
            <a:off x="8101014"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8175780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10682284"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105202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2" y="800496"/>
            <a:ext cx="10658475" cy="985576"/>
          </a:xfrm>
          <a:prstGeom prst="rect">
            <a:avLst/>
          </a:prstGeom>
        </p:spPr>
        <p:txBody>
          <a:bodyPr lIns="0" tIns="0" rIns="0" bIns="0">
            <a:noAutofit/>
          </a:bodyPr>
          <a:lstStyle>
            <a:lvl1pPr>
              <a:defRPr sz="4400"/>
            </a:lvl1pPr>
          </a:lstStyle>
          <a:p>
            <a:endParaRPr lang="aa-ET" dirty="0"/>
          </a:p>
        </p:txBody>
      </p:sp>
      <p:sp>
        <p:nvSpPr>
          <p:cNvPr id="81" name="Text Placeholder 4"/>
          <p:cNvSpPr>
            <a:spLocks noGrp="1"/>
          </p:cNvSpPr>
          <p:nvPr>
            <p:ph type="body" sz="quarter" idx="15" hasCustomPrompt="1"/>
          </p:nvPr>
        </p:nvSpPr>
        <p:spPr>
          <a:xfrm>
            <a:off x="766762" y="1786072"/>
            <a:ext cx="10658475" cy="4301992"/>
          </a:xfrm>
        </p:spPr>
        <p:txBody>
          <a:bodyPr/>
          <a:lstStyle>
            <a:lvl1pPr>
              <a:defRPr baseline="0"/>
            </a:lvl1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16"/>
          </p:nvPr>
        </p:nvSpPr>
        <p:spPr/>
        <p:txBody>
          <a:bodyPr/>
          <a:lstStyle/>
          <a:p>
            <a:r>
              <a:rPr lang="en-US" dirty="0"/>
              <a:t>MELODY #5.1 P Scenario discussion</a:t>
            </a:r>
          </a:p>
        </p:txBody>
      </p:sp>
    </p:spTree>
    <p:extLst>
      <p:ext uri="{BB962C8B-B14F-4D97-AF65-F5344CB8AC3E}">
        <p14:creationId xmlns:p14="http://schemas.microsoft.com/office/powerpoint/2010/main" val="3834872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Graphic 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100"/>
            <a:ext cx="10658475" cy="711201"/>
          </a:xfrm>
          <a:prstGeom prst="rect">
            <a:avLst/>
          </a:prstGeom>
        </p:spPr>
        <p:txBody>
          <a:bodyPr lIns="0" tIns="0" rIns="0" bIns="0">
            <a:normAutofit/>
          </a:bodyPr>
          <a:lstStyle>
            <a:lvl1pPr>
              <a:defRPr sz="4400"/>
            </a:lvl1pPr>
          </a:lstStyle>
          <a:p>
            <a:endParaRPr lang="aa-ET" dirty="0"/>
          </a:p>
        </p:txBody>
      </p:sp>
      <p:sp>
        <p:nvSpPr>
          <p:cNvPr id="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6553200" y="1638300"/>
            <a:ext cx="4872038" cy="698501"/>
          </a:xfrm>
          <a:prstGeom prst="rect">
            <a:avLst/>
          </a:prstGeom>
        </p:spPr>
        <p:txBody>
          <a:bodyPr lIns="0" tIns="0" rIns="0" bIns="91440">
            <a:normAutofit/>
          </a:bodyPr>
          <a:lstStyle>
            <a:lvl1pPr marL="0" indent="0">
              <a:buFontTx/>
              <a:buNone/>
              <a:defRPr sz="2800" b="0">
                <a:solidFill>
                  <a:schemeClr val="accent1"/>
                </a:solidFill>
                <a:latin typeface="+mj-lt"/>
                <a:cs typeface="Segoe UI Semibold" panose="020B0702040204020203" pitchFamily="34" charset="0"/>
              </a:defRPr>
            </a:lvl1pPr>
          </a:lstStyle>
          <a:p>
            <a:pPr lvl="0"/>
            <a:endParaRPr lang="nl-NL"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766762" y="1638300"/>
            <a:ext cx="4872037" cy="4419600"/>
          </a:xfrm>
          <a:prstGeom prst="rect">
            <a:avLst/>
          </a:prstGeom>
        </p:spPr>
        <p:txBody>
          <a:bodyPr>
            <a:normAutofit/>
          </a:bodyPr>
          <a:lstStyle>
            <a:lvl1pPr marL="0" indent="0" algn="ctr">
              <a:buFontTx/>
              <a:buNone/>
              <a:defRPr sz="1800" b="0"/>
            </a:lvl1pPr>
          </a:lstStyle>
          <a:p>
            <a:endParaRPr lang="aa-ET" dirty="0"/>
          </a:p>
        </p:txBody>
      </p:sp>
      <p:sp>
        <p:nvSpPr>
          <p:cNvPr id="11" name="Text Placeholder 5"/>
          <p:cNvSpPr>
            <a:spLocks noGrp="1"/>
          </p:cNvSpPr>
          <p:nvPr>
            <p:ph type="body" sz="quarter" idx="20" hasCustomPrompt="1"/>
          </p:nvPr>
        </p:nvSpPr>
        <p:spPr>
          <a:xfrm>
            <a:off x="6544414" y="2463800"/>
            <a:ext cx="4872037" cy="35941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21"/>
          </p:nvPr>
        </p:nvSpPr>
        <p:spPr/>
        <p:txBody>
          <a:bodyPr/>
          <a:lstStyle/>
          <a:p>
            <a:r>
              <a:rPr lang="en-US" dirty="0"/>
              <a:t>MELODY #5.1 P Scenario discussion</a:t>
            </a:r>
          </a:p>
        </p:txBody>
      </p:sp>
    </p:spTree>
    <p:extLst>
      <p:ext uri="{BB962C8B-B14F-4D97-AF65-F5344CB8AC3E}">
        <p14:creationId xmlns:p14="http://schemas.microsoft.com/office/powerpoint/2010/main" val="19409069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806211"/>
            <a:ext cx="10663238" cy="884477"/>
          </a:xfrm>
          <a:prstGeom prst="rect">
            <a:avLst/>
          </a:prstGeom>
        </p:spPr>
        <p:txBody>
          <a:bodyPr vert="horz" lIns="0" tIns="0" rIns="0" bIns="0" rtlCol="0" anchor="t">
            <a:normAutofit/>
          </a:bodyPr>
          <a:lstStyle/>
          <a:p>
            <a:r>
              <a:rPr lang="en-US"/>
              <a:t>Click to edit Master title style</a:t>
            </a:r>
          </a:p>
        </p:txBody>
      </p:sp>
      <p:sp>
        <p:nvSpPr>
          <p:cNvPr id="3" name="Text Placeholder 2"/>
          <p:cNvSpPr>
            <a:spLocks noGrp="1"/>
          </p:cNvSpPr>
          <p:nvPr>
            <p:ph type="body" idx="1"/>
          </p:nvPr>
        </p:nvSpPr>
        <p:spPr>
          <a:xfrm>
            <a:off x="766763" y="1825625"/>
            <a:ext cx="10658475"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Box 13" title="AlexandriaAlternativeReference"/>
          <p:cNvSpPr txBox="1"/>
          <p:nvPr userDrawn="1"/>
        </p:nvSpPr>
        <p:spPr>
          <a:xfrm>
            <a:off x="1117063" y="6587241"/>
            <a:ext cx="1440000" cy="215444"/>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tab pos="3780000" algn="r"/>
              </a:tabLst>
              <a:defRPr/>
            </a:pPr>
            <a:r>
              <a:rPr kumimoji="0" lang="en-US" sz="800" b="0" i="1" u="none" strike="noStrike" kern="1200" cap="none" spc="0" normalizeH="0" baseline="0" noProof="0">
                <a:ln>
                  <a:noFill/>
                </a:ln>
                <a:solidFill>
                  <a:prstClr val="white">
                    <a:lumMod val="50000"/>
                  </a:prstClr>
                </a:solidFill>
                <a:effectLst/>
                <a:uLnTx/>
                <a:uFillTx/>
                <a:latin typeface="Segoe UI" pitchFamily="34" charset="0"/>
                <a:ea typeface="Segoe UI" pitchFamily="34" charset="0"/>
                <a:cs typeface="Segoe UI" pitchFamily="34" charset="0"/>
              </a:rPr>
              <a:t> </a:t>
            </a:r>
            <a:endParaRPr kumimoji="0" lang="nl-BE" sz="800" b="0" i="1" u="none" strike="noStrike" kern="1200" cap="none" spc="0" normalizeH="0" baseline="0" noProof="0" dirty="0">
              <a:ln>
                <a:noFill/>
              </a:ln>
              <a:solidFill>
                <a:prstClr val="white">
                  <a:lumMod val="50000"/>
                </a:prstClr>
              </a:solidFill>
              <a:effectLst/>
              <a:uLnTx/>
              <a:uFillTx/>
              <a:latin typeface="Segoe UI" pitchFamily="34" charset="0"/>
              <a:ea typeface="Segoe UI" pitchFamily="34" charset="0"/>
              <a:cs typeface="Segoe UI" pitchFamily="34" charset="0"/>
            </a:endParaRPr>
          </a:p>
        </p:txBody>
      </p:sp>
      <p:sp>
        <p:nvSpPr>
          <p:cNvPr id="15"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11353799" y="6479665"/>
            <a:ext cx="369833" cy="143176"/>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6" name="Footer Placeholder 5"/>
          <p:cNvSpPr>
            <a:spLocks noGrp="1"/>
          </p:cNvSpPr>
          <p:nvPr>
            <p:ph type="ftr" sz="quarter" idx="3"/>
          </p:nvPr>
        </p:nvSpPr>
        <p:spPr>
          <a:xfrm>
            <a:off x="452927" y="6479664"/>
            <a:ext cx="10776247" cy="148485"/>
          </a:xfrm>
          <a:prstGeom prst="rect">
            <a:avLst/>
          </a:prstGeom>
        </p:spPr>
        <p:txBody>
          <a:bodyPr lIns="0" tIns="0" rIns="0" bIns="0" anchor="ctr"/>
          <a:lstStyle>
            <a:lvl1pPr>
              <a:defRPr sz="1000" b="1"/>
            </a:lvl1pPr>
          </a:lstStyle>
          <a:p>
            <a:r>
              <a:rPr lang="en-US" dirty="0"/>
              <a:t>MELODY #5.1 P Scenario discussion</a:t>
            </a:r>
          </a:p>
        </p:txBody>
      </p:sp>
    </p:spTree>
    <p:extLst>
      <p:ext uri="{BB962C8B-B14F-4D97-AF65-F5344CB8AC3E}">
        <p14:creationId xmlns:p14="http://schemas.microsoft.com/office/powerpoint/2010/main" val="682264741"/>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8" r:id="rId4"/>
    <p:sldLayoutId id="2147483702" r:id="rId5"/>
    <p:sldLayoutId id="2147483703" r:id="rId6"/>
    <p:sldLayoutId id="2147483704" r:id="rId7"/>
    <p:sldLayoutId id="2147483694" r:id="rId8"/>
    <p:sldLayoutId id="2147483670" r:id="rId9"/>
    <p:sldLayoutId id="2147483671" r:id="rId10"/>
    <p:sldLayoutId id="2147483667" r:id="rId11"/>
    <p:sldLayoutId id="2147483665" r:id="rId12"/>
    <p:sldLayoutId id="2147483698" r:id="rId13"/>
    <p:sldLayoutId id="2147483699" r:id="rId14"/>
    <p:sldLayoutId id="2147483685" r:id="rId15"/>
    <p:sldLayoutId id="2147483701" r:id="rId16"/>
    <p:sldLayoutId id="2147483697" r:id="rId17"/>
    <p:sldLayoutId id="2147483700" r:id="rId18"/>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dt="0"/>
  <p:txStyles>
    <p:title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p:titleStyle>
    <p:body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pos="483">
          <p15:clr>
            <a:srgbClr val="F26B43"/>
          </p15:clr>
        </p15:guide>
        <p15:guide id="4" pos="7197">
          <p15:clr>
            <a:srgbClr val="F26B43"/>
          </p15:clr>
        </p15:guide>
        <p15:guide id="5" orient="horz" pos="504">
          <p15:clr>
            <a:srgbClr val="F26B43"/>
          </p15:clr>
        </p15:guide>
        <p15:guide id="6" orient="horz" pos="3816">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Scenario discussion</a:t>
            </a:r>
            <a:br>
              <a:rPr lang="en-US" dirty="0"/>
            </a:br>
            <a:br>
              <a:rPr lang="en-US" dirty="0"/>
            </a:br>
            <a:r>
              <a:rPr lang="en-GB" sz="3600" b="1" dirty="0">
                <a:solidFill>
                  <a:schemeClr val="tx1"/>
                </a:solidFill>
              </a:rPr>
              <a:t>2. Chemical incident during shipping channel dredging in Baltic port</a:t>
            </a:r>
            <a:endParaRPr lang="en-US" b="1" dirty="0">
              <a:solidFill>
                <a:schemeClr val="tx1"/>
              </a:solidFill>
            </a:endParaRPr>
          </a:p>
        </p:txBody>
      </p:sp>
    </p:spTree>
    <p:extLst>
      <p:ext uri="{BB962C8B-B14F-4D97-AF65-F5344CB8AC3E}">
        <p14:creationId xmlns:p14="http://schemas.microsoft.com/office/powerpoint/2010/main" val="36458622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5.2 Scenario 2</a:t>
            </a:r>
            <a:br>
              <a:rPr lang="en-US" dirty="0"/>
            </a:br>
            <a:r>
              <a:rPr lang="en-US" dirty="0"/>
              <a:t>Chemical incident during shipping channel dredging in Baltic port</a:t>
            </a:r>
          </a:p>
        </p:txBody>
      </p:sp>
      <p:sp>
        <p:nvSpPr>
          <p:cNvPr id="3" name="Slide Number Placeholder 2"/>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814E660-BF25-4843-B2A0-93C6E2B6253B}" type="slidenum">
              <a:rPr kumimoji="0" lang="en-US" sz="1000" b="1" i="0" u="none" strike="noStrike" kern="1200" cap="none" spc="0" normalizeH="0" baseline="0" smtClean="0">
                <a:ln>
                  <a:noFill/>
                </a:ln>
                <a:solidFill>
                  <a:prstClr val="black"/>
                </a:solidFill>
                <a:effectLst/>
                <a:uLnTx/>
                <a:uFillTx/>
                <a:latin typeface="Segoe UI"/>
                <a:ea typeface="Segoe UI Black" panose="020B0A02040204020203" pitchFamily="34" charset="0"/>
                <a:cs typeface="Segoe UI Semibold" panose="020B0702040204020203"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000" b="1" i="0" u="none" strike="noStrike" kern="1200" cap="none" spc="0" normalizeH="0" baseline="0">
              <a:ln>
                <a:noFill/>
              </a:ln>
              <a:solidFill>
                <a:prstClr val="black"/>
              </a:solidFill>
              <a:effectLst/>
              <a:uLnTx/>
              <a:uFillTx/>
              <a:latin typeface="Segoe UI"/>
              <a:ea typeface="Segoe UI Black" panose="020B0A02040204020203" pitchFamily="34" charset="0"/>
              <a:cs typeface="Segoe UI Semibold" panose="020B0702040204020203" pitchFamily="34" charset="0"/>
            </a:endParaRPr>
          </a:p>
        </p:txBody>
      </p:sp>
      <p:sp>
        <p:nvSpPr>
          <p:cNvPr id="7" name="Footer Placeholder 5">
            <a:extLst>
              <a:ext uri="{FF2B5EF4-FFF2-40B4-BE49-F238E27FC236}">
                <a16:creationId xmlns:a16="http://schemas.microsoft.com/office/drawing/2014/main" id="{A1978757-7B86-44F0-935E-AC7145E5ED15}"/>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#5.4 P Forensic Awareness Scenario discussion</a:t>
            </a:r>
          </a:p>
        </p:txBody>
      </p:sp>
    </p:spTree>
    <p:extLst>
      <p:ext uri="{BB962C8B-B14F-4D97-AF65-F5344CB8AC3E}">
        <p14:creationId xmlns:p14="http://schemas.microsoft.com/office/powerpoint/2010/main" val="40199340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822478"/>
            <a:ext cx="9120062" cy="851901"/>
          </a:xfrm>
        </p:spPr>
        <p:txBody>
          <a:bodyPr/>
          <a:lstStyle/>
          <a:p>
            <a:r>
              <a:rPr lang="en-US" dirty="0"/>
              <a:t>Key facts</a:t>
            </a:r>
          </a:p>
        </p:txBody>
      </p:sp>
      <p:sp>
        <p:nvSpPr>
          <p:cNvPr id="7" name="Text Placeholder 6"/>
          <p:cNvSpPr>
            <a:spLocks noGrp="1"/>
          </p:cNvSpPr>
          <p:nvPr>
            <p:ph type="body" sz="quarter" idx="19"/>
          </p:nvPr>
        </p:nvSpPr>
        <p:spPr>
          <a:xfrm>
            <a:off x="766763" y="2830285"/>
            <a:ext cx="10658474" cy="3557727"/>
          </a:xfrm>
        </p:spPr>
        <p:txBody>
          <a:bodyPr>
            <a:normAutofit fontScale="92500" lnSpcReduction="20000"/>
          </a:bodyPr>
          <a:lstStyle/>
          <a:p>
            <a:r>
              <a:rPr lang="en-US" dirty="0"/>
              <a:t>During dredging of the shipping channel, one of the excavators removed an old barrel from the sea bottom.</a:t>
            </a:r>
          </a:p>
          <a:p>
            <a:r>
              <a:rPr lang="en-US" dirty="0"/>
              <a:t>The barrel was being placed on the edge of the shipping dock with the help of a worker directly handling it.</a:t>
            </a:r>
          </a:p>
          <a:p>
            <a:r>
              <a:rPr lang="en-US" dirty="0"/>
              <a:t>Suddenly, the barrel cracked and a clear, </a:t>
            </a:r>
            <a:r>
              <a:rPr lang="en-US" dirty="0" err="1"/>
              <a:t>colourless</a:t>
            </a:r>
            <a:r>
              <a:rPr lang="en-US" dirty="0"/>
              <a:t> liquid with a faint fruity odor was released.</a:t>
            </a:r>
          </a:p>
          <a:p>
            <a:r>
              <a:rPr lang="en-US" dirty="0"/>
              <a:t>Ten contractor workers and two customs officers collapsed unconscious.</a:t>
            </a:r>
          </a:p>
          <a:p>
            <a:r>
              <a:rPr lang="en-US" dirty="0"/>
              <a:t>The customs officers were with two border force sniffer dogs, which could be seen to have breathing difficulties and convulsions. </a:t>
            </a:r>
          </a:p>
          <a:p>
            <a:r>
              <a:rPr lang="en-US" dirty="0"/>
              <a:t>The FRs notify that the probable causative agent is Tabun.</a:t>
            </a:r>
          </a:p>
        </p:txBody>
      </p:sp>
      <p:sp>
        <p:nvSpPr>
          <p:cNvPr id="9" name="Slide Number Placeholder 8"/>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814E660-BF25-4843-B2A0-93C6E2B6253B}" type="slidenum">
              <a:rPr kumimoji="0" lang="en-US" sz="1000" b="1" i="0" u="none" strike="noStrike" kern="1200" cap="none" spc="0" normalizeH="0" baseline="0" smtClean="0">
                <a:ln>
                  <a:noFill/>
                </a:ln>
                <a:solidFill>
                  <a:prstClr val="black"/>
                </a:solidFill>
                <a:effectLst/>
                <a:uLnTx/>
                <a:uFillTx/>
                <a:latin typeface="Segoe UI"/>
                <a:ea typeface="Segoe UI Black" panose="020B0A02040204020203" pitchFamily="34" charset="0"/>
                <a:cs typeface="Segoe UI Semibold" panose="020B0702040204020203"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000" b="1" i="0" u="none" strike="noStrike" kern="1200" cap="none" spc="0" normalizeH="0" baseline="0">
              <a:ln>
                <a:noFill/>
              </a:ln>
              <a:solidFill>
                <a:prstClr val="black"/>
              </a:solidFill>
              <a:effectLst/>
              <a:uLnTx/>
              <a:uFillTx/>
              <a:latin typeface="Segoe UI"/>
              <a:ea typeface="Segoe UI Black" panose="020B0A02040204020203" pitchFamily="34" charset="0"/>
              <a:cs typeface="Segoe UI Semibold" panose="020B0702040204020203" pitchFamily="34" charset="0"/>
            </a:endParaRPr>
          </a:p>
        </p:txBody>
      </p:sp>
      <p:pic>
        <p:nvPicPr>
          <p:cNvPr id="10" name="Picture 9"/>
          <p:cNvPicPr>
            <a:picLocks noChangeAspect="1"/>
          </p:cNvPicPr>
          <p:nvPr/>
        </p:nvPicPr>
        <p:blipFill>
          <a:blip r:embed="rId3"/>
          <a:stretch>
            <a:fillRect/>
          </a:stretch>
        </p:blipFill>
        <p:spPr>
          <a:xfrm flipH="1">
            <a:off x="1078110" y="1810859"/>
            <a:ext cx="915719" cy="1019426"/>
          </a:xfrm>
          <a:prstGeom prst="rect">
            <a:avLst/>
          </a:prstGeom>
        </p:spPr>
      </p:pic>
      <p:sp>
        <p:nvSpPr>
          <p:cNvPr id="11" name="Title 5">
            <a:extLst>
              <a:ext uri="{FF2B5EF4-FFF2-40B4-BE49-F238E27FC236}">
                <a16:creationId xmlns:a16="http://schemas.microsoft.com/office/drawing/2014/main" id="{F2E284D2-2A35-4D27-9A80-EF9473E7A8AF}"/>
              </a:ext>
            </a:extLst>
          </p:cNvPr>
          <p:cNvSpPr>
            <a:spLocks noGrp="1"/>
          </p:cNvSpPr>
          <p:nvPr>
            <p:ph type="title"/>
          </p:nvPr>
        </p:nvSpPr>
        <p:spPr>
          <a:xfrm>
            <a:off x="766762" y="770476"/>
            <a:ext cx="10658476" cy="884477"/>
          </a:xfrm>
        </p:spPr>
        <p:txBody>
          <a:bodyPr lIns="0" tIns="0" rIns="0" bIns="0">
            <a:noAutofit/>
          </a:bodyPr>
          <a:lstStyle/>
          <a:p>
            <a:r>
              <a:rPr lang="en-US" sz="3600" dirty="0"/>
              <a:t>5.2 Scenario 2 Chemical incident during shipping channel dredging in Baltic port</a:t>
            </a:r>
            <a:endParaRPr lang="en-US" sz="3400" dirty="0"/>
          </a:p>
        </p:txBody>
      </p:sp>
      <p:sp>
        <p:nvSpPr>
          <p:cNvPr id="12" name="Footer Placeholder 5">
            <a:extLst>
              <a:ext uri="{FF2B5EF4-FFF2-40B4-BE49-F238E27FC236}">
                <a16:creationId xmlns:a16="http://schemas.microsoft.com/office/drawing/2014/main" id="{54429A16-566E-4894-A6EA-97C631A9D7D2}"/>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#5.4 P Forensic Awareness Scenario discussion</a:t>
            </a:r>
          </a:p>
        </p:txBody>
      </p:sp>
    </p:spTree>
    <p:extLst>
      <p:ext uri="{BB962C8B-B14F-4D97-AF65-F5344CB8AC3E}">
        <p14:creationId xmlns:p14="http://schemas.microsoft.com/office/powerpoint/2010/main" val="385708509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822478"/>
            <a:ext cx="9120062" cy="851901"/>
          </a:xfrm>
        </p:spPr>
        <p:txBody>
          <a:bodyPr/>
          <a:lstStyle/>
          <a:p>
            <a:r>
              <a:rPr lang="en-US" dirty="0"/>
              <a:t>Key facts</a:t>
            </a:r>
          </a:p>
        </p:txBody>
      </p:sp>
      <p:sp>
        <p:nvSpPr>
          <p:cNvPr id="7" name="Text Placeholder 6"/>
          <p:cNvSpPr>
            <a:spLocks noGrp="1"/>
          </p:cNvSpPr>
          <p:nvPr>
            <p:ph type="body" sz="quarter" idx="19"/>
          </p:nvPr>
        </p:nvSpPr>
        <p:spPr>
          <a:xfrm>
            <a:off x="766763" y="2830285"/>
            <a:ext cx="10658474" cy="3557727"/>
          </a:xfrm>
        </p:spPr>
        <p:txBody>
          <a:bodyPr>
            <a:normAutofit/>
          </a:bodyPr>
          <a:lstStyle/>
          <a:p>
            <a:r>
              <a:rPr lang="en-US" dirty="0"/>
              <a:t>In addition to the scene described, at </a:t>
            </a:r>
            <a:r>
              <a:rPr lang="en-GB"/>
              <a:t>a first look the FRs could spot the following</a:t>
            </a:r>
            <a:r>
              <a:rPr lang="en-US"/>
              <a:t>:</a:t>
            </a:r>
            <a:endParaRPr lang="en-US" dirty="0"/>
          </a:p>
          <a:p>
            <a:pPr lvl="1"/>
            <a:r>
              <a:rPr lang="en-US" dirty="0"/>
              <a:t>Commercial labels of seed oil on the barrel </a:t>
            </a:r>
          </a:p>
          <a:p>
            <a:pPr lvl="1"/>
            <a:endParaRPr lang="en-US" dirty="0"/>
          </a:p>
          <a:p>
            <a:pPr lvl="1"/>
            <a:endParaRPr lang="en-US" dirty="0"/>
          </a:p>
        </p:txBody>
      </p:sp>
      <p:sp>
        <p:nvSpPr>
          <p:cNvPr id="9" name="Slide Number Placeholder 8"/>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814E660-BF25-4843-B2A0-93C6E2B6253B}" type="slidenum">
              <a:rPr kumimoji="0" lang="en-US" sz="1000" b="1" i="0" u="none" strike="noStrike" kern="1200" cap="none" spc="0" normalizeH="0" baseline="0" smtClean="0">
                <a:ln>
                  <a:noFill/>
                </a:ln>
                <a:solidFill>
                  <a:prstClr val="black"/>
                </a:solidFill>
                <a:effectLst/>
                <a:uLnTx/>
                <a:uFillTx/>
                <a:latin typeface="Segoe UI"/>
                <a:ea typeface="Segoe UI Black" panose="020B0A02040204020203" pitchFamily="34" charset="0"/>
                <a:cs typeface="Segoe UI Semibold" panose="020B0702040204020203"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000" b="1" i="0" u="none" strike="noStrike" kern="1200" cap="none" spc="0" normalizeH="0" baseline="0">
              <a:ln>
                <a:noFill/>
              </a:ln>
              <a:solidFill>
                <a:prstClr val="black"/>
              </a:solidFill>
              <a:effectLst/>
              <a:uLnTx/>
              <a:uFillTx/>
              <a:latin typeface="Segoe UI"/>
              <a:ea typeface="Segoe UI Black" panose="020B0A02040204020203" pitchFamily="34" charset="0"/>
              <a:cs typeface="Segoe UI Semibold" panose="020B0702040204020203" pitchFamily="34" charset="0"/>
            </a:endParaRPr>
          </a:p>
        </p:txBody>
      </p:sp>
      <p:pic>
        <p:nvPicPr>
          <p:cNvPr id="10" name="Picture 9"/>
          <p:cNvPicPr>
            <a:picLocks noChangeAspect="1"/>
          </p:cNvPicPr>
          <p:nvPr/>
        </p:nvPicPr>
        <p:blipFill>
          <a:blip r:embed="rId3"/>
          <a:stretch>
            <a:fillRect/>
          </a:stretch>
        </p:blipFill>
        <p:spPr>
          <a:xfrm flipH="1">
            <a:off x="1078110" y="1810859"/>
            <a:ext cx="915719" cy="1019426"/>
          </a:xfrm>
          <a:prstGeom prst="rect">
            <a:avLst/>
          </a:prstGeom>
        </p:spPr>
      </p:pic>
      <p:sp>
        <p:nvSpPr>
          <p:cNvPr id="11" name="Title 5">
            <a:extLst>
              <a:ext uri="{FF2B5EF4-FFF2-40B4-BE49-F238E27FC236}">
                <a16:creationId xmlns:a16="http://schemas.microsoft.com/office/drawing/2014/main" id="{F2E284D2-2A35-4D27-9A80-EF9473E7A8AF}"/>
              </a:ext>
            </a:extLst>
          </p:cNvPr>
          <p:cNvSpPr>
            <a:spLocks noGrp="1"/>
          </p:cNvSpPr>
          <p:nvPr>
            <p:ph type="title"/>
          </p:nvPr>
        </p:nvSpPr>
        <p:spPr>
          <a:xfrm>
            <a:off x="766762" y="770476"/>
            <a:ext cx="10658476" cy="884477"/>
          </a:xfrm>
        </p:spPr>
        <p:txBody>
          <a:bodyPr lIns="0" tIns="0" rIns="0" bIns="0">
            <a:noAutofit/>
          </a:bodyPr>
          <a:lstStyle/>
          <a:p>
            <a:r>
              <a:rPr lang="en-US" sz="3600" dirty="0"/>
              <a:t>5.2 Scenario 2 Chemical incident during shipping channel dredging in Baltic port</a:t>
            </a:r>
            <a:endParaRPr lang="en-US" sz="3400" dirty="0"/>
          </a:p>
        </p:txBody>
      </p:sp>
      <p:sp>
        <p:nvSpPr>
          <p:cNvPr id="12" name="Footer Placeholder 5">
            <a:extLst>
              <a:ext uri="{FF2B5EF4-FFF2-40B4-BE49-F238E27FC236}">
                <a16:creationId xmlns:a16="http://schemas.microsoft.com/office/drawing/2014/main" id="{54429A16-566E-4894-A6EA-97C631A9D7D2}"/>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#5.4 P Forensic Awareness Scenario discussion</a:t>
            </a:r>
          </a:p>
        </p:txBody>
      </p:sp>
    </p:spTree>
    <p:extLst>
      <p:ext uri="{BB962C8B-B14F-4D97-AF65-F5344CB8AC3E}">
        <p14:creationId xmlns:p14="http://schemas.microsoft.com/office/powerpoint/2010/main" val="3787506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Forensic evidence</a:t>
            </a:r>
          </a:p>
        </p:txBody>
      </p:sp>
      <p:sp>
        <p:nvSpPr>
          <p:cNvPr id="6" name="Title 5"/>
          <p:cNvSpPr>
            <a:spLocks noGrp="1"/>
          </p:cNvSpPr>
          <p:nvPr>
            <p:ph type="title"/>
          </p:nvPr>
        </p:nvSpPr>
        <p:spPr/>
        <p:txBody>
          <a:bodyPr lIns="0" tIns="0" rIns="0" bIns="0">
            <a:normAutofit fontScale="90000"/>
          </a:bodyPr>
          <a:lstStyle/>
          <a:p>
            <a:r>
              <a:rPr lang="en-US" sz="4400" dirty="0"/>
              <a:t>5.2 Scenario 2 Chemical incident during shipping channel dredging in Baltic port</a:t>
            </a:r>
            <a:endParaRPr lang="da-DK" dirty="0"/>
          </a:p>
        </p:txBody>
      </p:sp>
      <p:sp>
        <p:nvSpPr>
          <p:cNvPr id="7" name="Text Placeholder 6"/>
          <p:cNvSpPr>
            <a:spLocks noGrp="1"/>
          </p:cNvSpPr>
          <p:nvPr>
            <p:ph type="body" sz="quarter" idx="19"/>
          </p:nvPr>
        </p:nvSpPr>
        <p:spPr>
          <a:xfrm>
            <a:off x="766763" y="3429000"/>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13</a:t>
            </a:fld>
            <a:endParaRPr lang="aa-ET" dirty="0"/>
          </a:p>
        </p:txBody>
      </p:sp>
      <p:sp>
        <p:nvSpPr>
          <p:cNvPr id="20" name="Footer Placeholder 19"/>
          <p:cNvSpPr>
            <a:spLocks noGrp="1"/>
          </p:cNvSpPr>
          <p:nvPr>
            <p:ph type="ftr" sz="quarter" idx="21"/>
          </p:nvPr>
        </p:nvSpPr>
        <p:spPr/>
        <p:txBody>
          <a:bodyPr/>
          <a:lstStyle/>
          <a:p>
            <a:r>
              <a:rPr lang="en-US" dirty="0"/>
              <a:t>MELODY #5.4 P Forensic Awareness Scenario discussion</a:t>
            </a:r>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graphicFrame>
        <p:nvGraphicFramePr>
          <p:cNvPr id="2" name="Tabella 2">
            <a:extLst>
              <a:ext uri="{FF2B5EF4-FFF2-40B4-BE49-F238E27FC236}">
                <a16:creationId xmlns:a16="http://schemas.microsoft.com/office/drawing/2014/main" id="{AC1ACCD7-5298-40B6-99F8-AD7F26107EAA}"/>
              </a:ext>
            </a:extLst>
          </p:cNvPr>
          <p:cNvGraphicFramePr>
            <a:graphicFrameLocks noGrp="1"/>
          </p:cNvGraphicFramePr>
          <p:nvPr>
            <p:extLst>
              <p:ext uri="{D42A27DB-BD31-4B8C-83A1-F6EECF244321}">
                <p14:modId xmlns:p14="http://schemas.microsoft.com/office/powerpoint/2010/main" val="4022340731"/>
              </p:ext>
            </p:extLst>
          </p:nvPr>
        </p:nvGraphicFramePr>
        <p:xfrm>
          <a:off x="766762" y="3425881"/>
          <a:ext cx="10462413" cy="2739188"/>
        </p:xfrm>
        <a:graphic>
          <a:graphicData uri="http://schemas.openxmlformats.org/drawingml/2006/table">
            <a:tbl>
              <a:tblPr firstRow="1" bandRow="1">
                <a:tableStyleId>{F5AB1C69-6EDB-4FF4-983F-18BD219EF322}</a:tableStyleId>
              </a:tblPr>
              <a:tblGrid>
                <a:gridCol w="561295">
                  <a:extLst>
                    <a:ext uri="{9D8B030D-6E8A-4147-A177-3AD203B41FA5}">
                      <a16:colId xmlns:a16="http://schemas.microsoft.com/office/drawing/2014/main" val="236688349"/>
                    </a:ext>
                  </a:extLst>
                </a:gridCol>
                <a:gridCol w="4243563">
                  <a:extLst>
                    <a:ext uri="{9D8B030D-6E8A-4147-A177-3AD203B41FA5}">
                      <a16:colId xmlns:a16="http://schemas.microsoft.com/office/drawing/2014/main" val="574894220"/>
                    </a:ext>
                  </a:extLst>
                </a:gridCol>
                <a:gridCol w="5657555">
                  <a:extLst>
                    <a:ext uri="{9D8B030D-6E8A-4147-A177-3AD203B41FA5}">
                      <a16:colId xmlns:a16="http://schemas.microsoft.com/office/drawing/2014/main" val="2589924314"/>
                    </a:ext>
                  </a:extLst>
                </a:gridCol>
              </a:tblGrid>
              <a:tr h="486188">
                <a:tc gridSpan="2">
                  <a:txBody>
                    <a:bodyPr/>
                    <a:lstStyle/>
                    <a:p>
                      <a:pPr algn="ctr"/>
                      <a:r>
                        <a:rPr lang="it-IT" dirty="0" err="1"/>
                        <a:t>What</a:t>
                      </a:r>
                      <a:r>
                        <a:rPr lang="it-IT" dirty="0"/>
                        <a:t> </a:t>
                      </a:r>
                      <a:r>
                        <a:rPr lang="it-IT" dirty="0" err="1"/>
                        <a:t>would</a:t>
                      </a:r>
                      <a:r>
                        <a:rPr lang="it-IT" dirty="0"/>
                        <a:t> </a:t>
                      </a:r>
                      <a:r>
                        <a:rPr lang="it-IT" dirty="0" err="1"/>
                        <a:t>you</a:t>
                      </a:r>
                      <a:r>
                        <a:rPr lang="it-IT" dirty="0"/>
                        <a:t> </a:t>
                      </a:r>
                      <a:r>
                        <a:rPr lang="it-IT" dirty="0" err="1"/>
                        <a:t>consider</a:t>
                      </a:r>
                      <a:r>
                        <a:rPr lang="it-IT" dirty="0"/>
                        <a:t> </a:t>
                      </a:r>
                      <a:r>
                        <a:rPr lang="it-IT" dirty="0" err="1"/>
                        <a:t>as</a:t>
                      </a:r>
                      <a:r>
                        <a:rPr lang="it-IT" dirty="0"/>
                        <a:t> </a:t>
                      </a:r>
                      <a:r>
                        <a:rPr lang="it-IT" dirty="0" err="1"/>
                        <a:t>evidence</a:t>
                      </a:r>
                      <a:r>
                        <a:rPr lang="it-IT" dirty="0"/>
                        <a:t> on </a:t>
                      </a:r>
                      <a:r>
                        <a:rPr lang="it-IT" dirty="0" err="1"/>
                        <a:t>this</a:t>
                      </a:r>
                      <a:r>
                        <a:rPr lang="it-IT" dirty="0"/>
                        <a:t>  scene</a:t>
                      </a:r>
                    </a:p>
                  </a:txBody>
                  <a:tcPr anchor="ctr"/>
                </a:tc>
                <a:tc hMerge="1">
                  <a:txBody>
                    <a:bodyPr/>
                    <a:lstStyle/>
                    <a:p>
                      <a:endParaRPr lang="it-IT"/>
                    </a:p>
                  </a:txBody>
                  <a:tcPr/>
                </a:tc>
                <a:tc>
                  <a:txBody>
                    <a:bodyPr/>
                    <a:lstStyle/>
                    <a:p>
                      <a:pPr algn="ctr"/>
                      <a:r>
                        <a:rPr lang="it-IT" dirty="0" err="1"/>
                        <a:t>What</a:t>
                      </a:r>
                      <a:r>
                        <a:rPr lang="it-IT" dirty="0"/>
                        <a:t> </a:t>
                      </a:r>
                      <a:r>
                        <a:rPr lang="it-IT" dirty="0" err="1"/>
                        <a:t>would</a:t>
                      </a:r>
                      <a:r>
                        <a:rPr lang="it-IT" dirty="0"/>
                        <a:t> </a:t>
                      </a:r>
                      <a:r>
                        <a:rPr lang="it-IT" dirty="0" err="1"/>
                        <a:t>you</a:t>
                      </a:r>
                      <a:r>
                        <a:rPr lang="it-IT" dirty="0"/>
                        <a:t> do to </a:t>
                      </a:r>
                      <a:r>
                        <a:rPr lang="it-IT"/>
                        <a:t>preserve </a:t>
                      </a:r>
                      <a:r>
                        <a:rPr lang="it-IT" dirty="0" err="1"/>
                        <a:t>it</a:t>
                      </a:r>
                      <a:endParaRPr lang="it-IT" dirty="0"/>
                    </a:p>
                  </a:txBody>
                  <a:tcPr anchor="ctr"/>
                </a:tc>
                <a:extLst>
                  <a:ext uri="{0D108BD9-81ED-4DB2-BD59-A6C34878D82A}">
                    <a16:rowId xmlns:a16="http://schemas.microsoft.com/office/drawing/2014/main" val="1356539239"/>
                  </a:ext>
                </a:extLst>
              </a:tr>
              <a:tr h="524777">
                <a:tc>
                  <a:txBody>
                    <a:bodyPr/>
                    <a:lstStyle/>
                    <a:p>
                      <a:pPr algn="ctr"/>
                      <a:r>
                        <a:rPr lang="it-IT" b="1" dirty="0"/>
                        <a:t>1</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2488958595"/>
                  </a:ext>
                </a:extLst>
              </a:tr>
              <a:tr h="524777">
                <a:tc>
                  <a:txBody>
                    <a:bodyPr/>
                    <a:lstStyle/>
                    <a:p>
                      <a:pPr algn="ctr"/>
                      <a:r>
                        <a:rPr lang="it-IT" b="1" dirty="0"/>
                        <a:t>2</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3132847827"/>
                  </a:ext>
                </a:extLst>
              </a:tr>
              <a:tr h="524777">
                <a:tc>
                  <a:txBody>
                    <a:bodyPr/>
                    <a:lstStyle/>
                    <a:p>
                      <a:pPr algn="ctr"/>
                      <a:r>
                        <a:rPr lang="it-IT" b="1" dirty="0"/>
                        <a:t>3</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3080173020"/>
                  </a:ext>
                </a:extLst>
              </a:tr>
              <a:tr h="524777">
                <a:tc>
                  <a:txBody>
                    <a:bodyPr/>
                    <a:lstStyle/>
                    <a:p>
                      <a:pPr algn="ctr"/>
                      <a:r>
                        <a:rPr lang="it-IT" b="1" dirty="0"/>
                        <a:t>…</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2114824504"/>
                  </a:ext>
                </a:extLst>
              </a:tr>
            </a:tbl>
          </a:graphicData>
        </a:graphic>
      </p:graphicFrame>
    </p:spTree>
    <p:extLst>
      <p:ext uri="{BB962C8B-B14F-4D97-AF65-F5344CB8AC3E}">
        <p14:creationId xmlns:p14="http://schemas.microsoft.com/office/powerpoint/2010/main" val="45634684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5.6 Scenario 2</a:t>
            </a:r>
            <a:br>
              <a:rPr lang="en-US" dirty="0"/>
            </a:br>
            <a:r>
              <a:rPr lang="en-US" dirty="0"/>
              <a:t>Chemical incident during shipping channel dredging in Baltic port</a:t>
            </a:r>
          </a:p>
        </p:txBody>
      </p:sp>
      <p:sp>
        <p:nvSpPr>
          <p:cNvPr id="3" name="Slide Number Placeholder 2"/>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814E660-BF25-4843-B2A0-93C6E2B6253B}" type="slidenum">
              <a:rPr kumimoji="0" lang="en-US" sz="1000" b="1" i="0" u="none" strike="noStrike" kern="1200" cap="none" spc="0" normalizeH="0" baseline="0" smtClean="0">
                <a:ln>
                  <a:noFill/>
                </a:ln>
                <a:solidFill>
                  <a:prstClr val="black"/>
                </a:solidFill>
                <a:effectLst/>
                <a:uLnTx/>
                <a:uFillTx/>
                <a:latin typeface="Segoe UI"/>
                <a:ea typeface="Segoe UI Black" panose="020B0A02040204020203" pitchFamily="34" charset="0"/>
                <a:cs typeface="Segoe UI Semibold" panose="020B0702040204020203"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000" b="1" i="0" u="none" strike="noStrike" kern="1200" cap="none" spc="0" normalizeH="0" baseline="0">
              <a:ln>
                <a:noFill/>
              </a:ln>
              <a:solidFill>
                <a:prstClr val="black"/>
              </a:solidFill>
              <a:effectLst/>
              <a:uLnTx/>
              <a:uFillTx/>
              <a:latin typeface="Segoe UI"/>
              <a:ea typeface="Segoe UI Black" panose="020B0A02040204020203" pitchFamily="34" charset="0"/>
              <a:cs typeface="Segoe UI Semibold" panose="020B0702040204020203" pitchFamily="34" charset="0"/>
            </a:endParaRPr>
          </a:p>
        </p:txBody>
      </p:sp>
      <p:sp>
        <p:nvSpPr>
          <p:cNvPr id="6" name="Segnaposto piè di pagina 4">
            <a:extLst>
              <a:ext uri="{FF2B5EF4-FFF2-40B4-BE49-F238E27FC236}">
                <a16:creationId xmlns:a16="http://schemas.microsoft.com/office/drawing/2014/main" id="{84920BA5-6FFD-46DF-9293-23369093B58C}"/>
              </a:ext>
            </a:extLst>
          </p:cNvPr>
          <p:cNvSpPr txBox="1">
            <a:spLocks/>
          </p:cNvSpPr>
          <p:nvPr/>
        </p:nvSpPr>
        <p:spPr>
          <a:xfrm>
            <a:off x="452927" y="6479664"/>
            <a:ext cx="10776247" cy="14848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5.3.P Treatment methods of patients involved in a CBRN incident Scenario Discussions</a:t>
            </a:r>
          </a:p>
        </p:txBody>
      </p:sp>
    </p:spTree>
    <p:extLst>
      <p:ext uri="{BB962C8B-B14F-4D97-AF65-F5344CB8AC3E}">
        <p14:creationId xmlns:p14="http://schemas.microsoft.com/office/powerpoint/2010/main" val="149190870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822478"/>
            <a:ext cx="9120062" cy="851901"/>
          </a:xfrm>
        </p:spPr>
        <p:txBody>
          <a:bodyPr/>
          <a:lstStyle/>
          <a:p>
            <a:r>
              <a:rPr lang="en-US" dirty="0"/>
              <a:t>Key facts</a:t>
            </a:r>
          </a:p>
        </p:txBody>
      </p:sp>
      <p:sp>
        <p:nvSpPr>
          <p:cNvPr id="7" name="Text Placeholder 6"/>
          <p:cNvSpPr>
            <a:spLocks noGrp="1"/>
          </p:cNvSpPr>
          <p:nvPr>
            <p:ph type="body" sz="quarter" idx="19"/>
          </p:nvPr>
        </p:nvSpPr>
        <p:spPr>
          <a:xfrm>
            <a:off x="766763" y="2830285"/>
            <a:ext cx="10658474" cy="3557727"/>
          </a:xfrm>
        </p:spPr>
        <p:txBody>
          <a:bodyPr>
            <a:normAutofit fontScale="92500" lnSpcReduction="20000"/>
          </a:bodyPr>
          <a:lstStyle/>
          <a:p>
            <a:r>
              <a:rPr lang="en-US" dirty="0"/>
              <a:t>During dredging of the shipping channel, one of the excavators removed an old barrel from the sea bottom.</a:t>
            </a:r>
          </a:p>
          <a:p>
            <a:r>
              <a:rPr lang="en-US" dirty="0"/>
              <a:t>The barrel was being placed on the edge of the shipping dock with the help of a worker directly handling it.</a:t>
            </a:r>
          </a:p>
          <a:p>
            <a:r>
              <a:rPr lang="en-US" dirty="0"/>
              <a:t>Suddenly, the barrel cracked and a clear, </a:t>
            </a:r>
            <a:r>
              <a:rPr lang="en-US" dirty="0" err="1"/>
              <a:t>colourless</a:t>
            </a:r>
            <a:r>
              <a:rPr lang="en-US" dirty="0"/>
              <a:t> liquid with a faint fruity odor was released.</a:t>
            </a:r>
          </a:p>
          <a:p>
            <a:r>
              <a:rPr lang="en-US" dirty="0"/>
              <a:t>Ten contractor workers and two customs officers collapsed unconscious.</a:t>
            </a:r>
          </a:p>
          <a:p>
            <a:r>
              <a:rPr lang="en-US" dirty="0"/>
              <a:t>The customs officers were with two border force sniffer dogs, which could be seen to have breathing difficulties and convulsions. </a:t>
            </a:r>
          </a:p>
          <a:p>
            <a:r>
              <a:rPr lang="en-US" dirty="0"/>
              <a:t>The FRs notify that the probable causative agent is Tabun.</a:t>
            </a:r>
          </a:p>
        </p:txBody>
      </p:sp>
      <p:sp>
        <p:nvSpPr>
          <p:cNvPr id="9" name="Slide Number Placeholder 8"/>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814E660-BF25-4843-B2A0-93C6E2B6253B}" type="slidenum">
              <a:rPr kumimoji="0" lang="en-US" sz="1000" b="1" i="0" u="none" strike="noStrike" kern="1200" cap="none" spc="0" normalizeH="0" baseline="0" smtClean="0">
                <a:ln>
                  <a:noFill/>
                </a:ln>
                <a:solidFill>
                  <a:prstClr val="black"/>
                </a:solidFill>
                <a:effectLst/>
                <a:uLnTx/>
                <a:uFillTx/>
                <a:latin typeface="Segoe UI"/>
                <a:ea typeface="Segoe UI Black" panose="020B0A02040204020203" pitchFamily="34" charset="0"/>
                <a:cs typeface="Segoe UI Semibold" panose="020B0702040204020203"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000" b="1" i="0" u="none" strike="noStrike" kern="1200" cap="none" spc="0" normalizeH="0" baseline="0">
              <a:ln>
                <a:noFill/>
              </a:ln>
              <a:solidFill>
                <a:prstClr val="black"/>
              </a:solidFill>
              <a:effectLst/>
              <a:uLnTx/>
              <a:uFillTx/>
              <a:latin typeface="Segoe UI"/>
              <a:ea typeface="Segoe UI Black" panose="020B0A02040204020203" pitchFamily="34" charset="0"/>
              <a:cs typeface="Segoe UI Semibold" panose="020B0702040204020203" pitchFamily="34" charset="0"/>
            </a:endParaRPr>
          </a:p>
        </p:txBody>
      </p:sp>
      <p:pic>
        <p:nvPicPr>
          <p:cNvPr id="10" name="Picture 9"/>
          <p:cNvPicPr>
            <a:picLocks noChangeAspect="1"/>
          </p:cNvPicPr>
          <p:nvPr/>
        </p:nvPicPr>
        <p:blipFill>
          <a:blip r:embed="rId3"/>
          <a:stretch>
            <a:fillRect/>
          </a:stretch>
        </p:blipFill>
        <p:spPr>
          <a:xfrm flipH="1">
            <a:off x="1078110" y="1810859"/>
            <a:ext cx="915719" cy="1019426"/>
          </a:xfrm>
          <a:prstGeom prst="rect">
            <a:avLst/>
          </a:prstGeom>
        </p:spPr>
      </p:pic>
      <p:sp>
        <p:nvSpPr>
          <p:cNvPr id="11" name="Title 5">
            <a:extLst>
              <a:ext uri="{FF2B5EF4-FFF2-40B4-BE49-F238E27FC236}">
                <a16:creationId xmlns:a16="http://schemas.microsoft.com/office/drawing/2014/main" id="{F2E284D2-2A35-4D27-9A80-EF9473E7A8AF}"/>
              </a:ext>
            </a:extLst>
          </p:cNvPr>
          <p:cNvSpPr>
            <a:spLocks noGrp="1"/>
          </p:cNvSpPr>
          <p:nvPr>
            <p:ph type="title"/>
          </p:nvPr>
        </p:nvSpPr>
        <p:spPr>
          <a:xfrm>
            <a:off x="766762" y="770476"/>
            <a:ext cx="10658476" cy="884477"/>
          </a:xfrm>
        </p:spPr>
        <p:txBody>
          <a:bodyPr lIns="0" tIns="0" rIns="0" bIns="0">
            <a:noAutofit/>
          </a:bodyPr>
          <a:lstStyle/>
          <a:p>
            <a:r>
              <a:rPr lang="en-US" sz="3600" dirty="0"/>
              <a:t>5.6 Scenario 2 Chemical incident during shipping channel dredging in Baltic port</a:t>
            </a:r>
            <a:endParaRPr lang="en-US" sz="3400" dirty="0"/>
          </a:p>
        </p:txBody>
      </p:sp>
      <p:sp>
        <p:nvSpPr>
          <p:cNvPr id="8" name="Segnaposto piè di pagina 4">
            <a:extLst>
              <a:ext uri="{FF2B5EF4-FFF2-40B4-BE49-F238E27FC236}">
                <a16:creationId xmlns:a16="http://schemas.microsoft.com/office/drawing/2014/main" id="{D44FE5F0-41EA-42A6-AD64-E1EF328B345F}"/>
              </a:ext>
            </a:extLst>
          </p:cNvPr>
          <p:cNvSpPr txBox="1">
            <a:spLocks/>
          </p:cNvSpPr>
          <p:nvPr/>
        </p:nvSpPr>
        <p:spPr>
          <a:xfrm>
            <a:off x="452927" y="6479664"/>
            <a:ext cx="10776247" cy="148485"/>
          </a:xfrm>
          <a:prstGeom prst="rect">
            <a:avLst/>
          </a:prstGeom>
        </p:spPr>
        <p:txBody>
          <a:bodyPr vert="horz" lIns="91440" tIns="45720" rIns="91440" bIns="45720" rtlCol="0">
            <a:noAutofit/>
          </a:bodyPr>
          <a:lstStyle>
            <a:lvl1pPr marL="0" indent="0" algn="ctr" defTabSz="914400" rtl="0" eaLnBrk="1" latinLnBrk="0" hangingPunct="1">
              <a:lnSpc>
                <a:spcPct val="100000"/>
              </a:lnSpc>
              <a:spcBef>
                <a:spcPts val="300"/>
              </a:spcBef>
              <a:buClr>
                <a:schemeClr val="accent1"/>
              </a:buClr>
              <a:buFontTx/>
              <a:buNone/>
              <a:defRPr sz="11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1000" b="1" dirty="0"/>
              <a:t>MELODY # 5.3.P Treatment methods of patients involved in a CBRN incident Scenario Discussions</a:t>
            </a:r>
          </a:p>
        </p:txBody>
      </p:sp>
    </p:spTree>
    <p:extLst>
      <p:ext uri="{BB962C8B-B14F-4D97-AF65-F5344CB8AC3E}">
        <p14:creationId xmlns:p14="http://schemas.microsoft.com/office/powerpoint/2010/main" val="70465437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822478"/>
            <a:ext cx="9120062" cy="1471612"/>
          </a:xfrm>
        </p:spPr>
        <p:txBody>
          <a:bodyPr/>
          <a:lstStyle/>
          <a:p>
            <a:r>
              <a:rPr lang="en-US" dirty="0"/>
              <a:t>Status of the casualties, triage, treatment</a:t>
            </a:r>
          </a:p>
        </p:txBody>
      </p:sp>
      <p:sp>
        <p:nvSpPr>
          <p:cNvPr id="6" name="Title 5"/>
          <p:cNvSpPr>
            <a:spLocks noGrp="1"/>
          </p:cNvSpPr>
          <p:nvPr>
            <p:ph type="title"/>
          </p:nvPr>
        </p:nvSpPr>
        <p:spPr/>
        <p:txBody>
          <a:bodyPr lIns="0" tIns="0" rIns="0" bIns="0">
            <a:normAutofit fontScale="90000"/>
          </a:bodyPr>
          <a:lstStyle/>
          <a:p>
            <a:r>
              <a:rPr lang="en-US" sz="4400" dirty="0"/>
              <a:t>5.6 Scenario 2 Chemical incident during shipping channel dredging in Baltic port</a:t>
            </a:r>
            <a:endParaRPr lang="da-DK" dirty="0"/>
          </a:p>
        </p:txBody>
      </p:sp>
      <p:sp>
        <p:nvSpPr>
          <p:cNvPr id="7" name="Text Placeholder 6"/>
          <p:cNvSpPr>
            <a:spLocks noGrp="1"/>
          </p:cNvSpPr>
          <p:nvPr>
            <p:ph type="body" sz="quarter" idx="19"/>
          </p:nvPr>
        </p:nvSpPr>
        <p:spPr>
          <a:xfrm>
            <a:off x="766763" y="3429000"/>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16</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sp>
        <p:nvSpPr>
          <p:cNvPr id="11" name="Segnaposto piè di pagina 4">
            <a:extLst>
              <a:ext uri="{FF2B5EF4-FFF2-40B4-BE49-F238E27FC236}">
                <a16:creationId xmlns:a16="http://schemas.microsoft.com/office/drawing/2014/main" id="{9414C708-A7CD-40C2-85E9-20F7EEDD544D}"/>
              </a:ext>
            </a:extLst>
          </p:cNvPr>
          <p:cNvSpPr txBox="1">
            <a:spLocks/>
          </p:cNvSpPr>
          <p:nvPr/>
        </p:nvSpPr>
        <p:spPr>
          <a:xfrm>
            <a:off x="452927" y="6479664"/>
            <a:ext cx="10776247" cy="230784"/>
          </a:xfrm>
          <a:prstGeom prst="rect">
            <a:avLst/>
          </a:prstGeom>
        </p:spPr>
        <p:txBody>
          <a:bodyPr vert="horz" lIns="91440" tIns="45720" rIns="91440" bIns="45720" rtlCol="0">
            <a:noAutofit/>
          </a:bodyPr>
          <a:lstStyle>
            <a:lvl1pPr marL="0" indent="0" algn="ctr" defTabSz="914400" rtl="0" eaLnBrk="1" latinLnBrk="0" hangingPunct="1">
              <a:lnSpc>
                <a:spcPct val="100000"/>
              </a:lnSpc>
              <a:spcBef>
                <a:spcPts val="300"/>
              </a:spcBef>
              <a:buClr>
                <a:schemeClr val="accent1"/>
              </a:buClr>
              <a:buFontTx/>
              <a:buNone/>
              <a:defRPr sz="11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1000" b="1" dirty="0"/>
              <a:t>MELODY # 5.3.P Treatment methods of patients involved in a CBRN incident Scenario Discussions</a:t>
            </a:r>
          </a:p>
        </p:txBody>
      </p:sp>
      <p:graphicFrame>
        <p:nvGraphicFramePr>
          <p:cNvPr id="12" name="Tabella 2">
            <a:extLst>
              <a:ext uri="{FF2B5EF4-FFF2-40B4-BE49-F238E27FC236}">
                <a16:creationId xmlns:a16="http://schemas.microsoft.com/office/drawing/2014/main" id="{C87047A6-4DA1-4243-96EA-423AA30A11C4}"/>
              </a:ext>
            </a:extLst>
          </p:cNvPr>
          <p:cNvGraphicFramePr>
            <a:graphicFrameLocks noGrp="1"/>
          </p:cNvGraphicFramePr>
          <p:nvPr>
            <p:extLst>
              <p:ext uri="{D42A27DB-BD31-4B8C-83A1-F6EECF244321}">
                <p14:modId xmlns:p14="http://schemas.microsoft.com/office/powerpoint/2010/main" val="2227283803"/>
              </p:ext>
            </p:extLst>
          </p:nvPr>
        </p:nvGraphicFramePr>
        <p:xfrm>
          <a:off x="1045367" y="3242282"/>
          <a:ext cx="10462413" cy="3083771"/>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0">
                <a:tc>
                  <a:txBody>
                    <a:bodyPr/>
                    <a:lstStyle/>
                    <a:p>
                      <a:pPr algn="ctr"/>
                      <a:r>
                        <a:rPr lang="en-US" noProof="0" dirty="0"/>
                        <a:t>Casualty #1</a:t>
                      </a:r>
                    </a:p>
                  </a:txBody>
                  <a:tcPr anchor="ctr"/>
                </a:tc>
                <a:tc>
                  <a:txBody>
                    <a:bodyPr/>
                    <a:lstStyle/>
                    <a:p>
                      <a:pPr algn="ctr"/>
                      <a:r>
                        <a:rPr lang="en-US" noProof="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algn="ctr"/>
                      <a:r>
                        <a:rPr lang="pl-PL" b="1" dirty="0"/>
                        <a:t>APPROX. 50 YEARS OLD M</a:t>
                      </a:r>
                      <a:r>
                        <a:rPr lang="en-GB" b="1" dirty="0"/>
                        <a:t>A</a:t>
                      </a:r>
                      <a:r>
                        <a:rPr lang="pl-PL" b="1" dirty="0"/>
                        <a:t>N</a:t>
                      </a:r>
                    </a:p>
                    <a:p>
                      <a:pPr algn="ctr"/>
                      <a:endParaRPr lang="pl-PL" b="1" dirty="0"/>
                    </a:p>
                    <a:p>
                      <a:pPr marL="285750" indent="-285750">
                        <a:buFont typeface="Arial" panose="020B0604020202020204" pitchFamily="34" charset="0"/>
                        <a:buChar char="•"/>
                      </a:pPr>
                      <a:r>
                        <a:rPr lang="pl-PL" b="1" dirty="0"/>
                        <a:t>MUSCLE TWITCHING</a:t>
                      </a:r>
                    </a:p>
                    <a:p>
                      <a:pPr marL="285750" indent="-285750">
                        <a:buFont typeface="Arial" panose="020B0604020202020204" pitchFamily="34" charset="0"/>
                        <a:buChar char="•"/>
                      </a:pPr>
                      <a:r>
                        <a:rPr lang="pl-PL" b="1" dirty="0"/>
                        <a:t>COUGH</a:t>
                      </a:r>
                    </a:p>
                    <a:p>
                      <a:pPr marL="285750" indent="-285750">
                        <a:buFont typeface="Arial" panose="020B0604020202020204" pitchFamily="34" charset="0"/>
                        <a:buChar char="•"/>
                      </a:pPr>
                      <a:r>
                        <a:rPr lang="pl-PL" b="1" dirty="0"/>
                        <a:t>PINPOINT PUPILS</a:t>
                      </a:r>
                    </a:p>
                    <a:p>
                      <a:endParaRPr lang="it-IT" dirty="0"/>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grpSp>
        <p:nvGrpSpPr>
          <p:cNvPr id="13" name="Group 12">
            <a:extLst>
              <a:ext uri="{FF2B5EF4-FFF2-40B4-BE49-F238E27FC236}">
                <a16:creationId xmlns:a16="http://schemas.microsoft.com/office/drawing/2014/main" id="{DAEEB157-BC42-4AA8-B979-DF69D265A110}"/>
              </a:ext>
            </a:extLst>
          </p:cNvPr>
          <p:cNvGrpSpPr/>
          <p:nvPr/>
        </p:nvGrpSpPr>
        <p:grpSpPr>
          <a:xfrm>
            <a:off x="5614061" y="3860703"/>
            <a:ext cx="559994" cy="2167170"/>
            <a:chOff x="5326456" y="3618553"/>
            <a:chExt cx="559994" cy="2167170"/>
          </a:xfrm>
        </p:grpSpPr>
        <p:sp>
          <p:nvSpPr>
            <p:cNvPr id="14" name="Schemat blokowy: proces 10">
              <a:extLst>
                <a:ext uri="{FF2B5EF4-FFF2-40B4-BE49-F238E27FC236}">
                  <a16:creationId xmlns:a16="http://schemas.microsoft.com/office/drawing/2014/main" id="{B4CECAC1-22D0-4629-89F1-EAD8594B1DB4}"/>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5" name="Schemat blokowy: proces 11">
              <a:extLst>
                <a:ext uri="{FF2B5EF4-FFF2-40B4-BE49-F238E27FC236}">
                  <a16:creationId xmlns:a16="http://schemas.microsoft.com/office/drawing/2014/main" id="{97805C0F-2B99-40D0-A01E-565826C54B05}"/>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6" name="Schemat blokowy: proces 12">
              <a:extLst>
                <a:ext uri="{FF2B5EF4-FFF2-40B4-BE49-F238E27FC236}">
                  <a16:creationId xmlns:a16="http://schemas.microsoft.com/office/drawing/2014/main" id="{7444EF31-8343-4EEA-885B-0D87D49274FE}"/>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7" name="Schemat blokowy: proces 13">
              <a:extLst>
                <a:ext uri="{FF2B5EF4-FFF2-40B4-BE49-F238E27FC236}">
                  <a16:creationId xmlns:a16="http://schemas.microsoft.com/office/drawing/2014/main" id="{52B93CEA-5220-4EC4-9B54-C5965F137FD5}"/>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Tree>
    <p:extLst>
      <p:ext uri="{BB962C8B-B14F-4D97-AF65-F5344CB8AC3E}">
        <p14:creationId xmlns:p14="http://schemas.microsoft.com/office/powerpoint/2010/main" val="23805266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822478"/>
            <a:ext cx="9120062" cy="1471612"/>
          </a:xfrm>
        </p:spPr>
        <p:txBody>
          <a:bodyPr/>
          <a:lstStyle/>
          <a:p>
            <a:r>
              <a:rPr lang="en-US" dirty="0"/>
              <a:t>Status of the casualties, triage, treatment</a:t>
            </a:r>
          </a:p>
        </p:txBody>
      </p:sp>
      <p:sp>
        <p:nvSpPr>
          <p:cNvPr id="6" name="Title 5"/>
          <p:cNvSpPr>
            <a:spLocks noGrp="1"/>
          </p:cNvSpPr>
          <p:nvPr>
            <p:ph type="title"/>
          </p:nvPr>
        </p:nvSpPr>
        <p:spPr/>
        <p:txBody>
          <a:bodyPr lIns="0" tIns="0" rIns="0" bIns="0">
            <a:normAutofit fontScale="90000"/>
          </a:bodyPr>
          <a:lstStyle/>
          <a:p>
            <a:r>
              <a:rPr lang="en-US" sz="4400" dirty="0"/>
              <a:t>5.6 Scenario 2 Chemical incident during shipping channel dredging in Baltic port</a:t>
            </a:r>
            <a:endParaRPr lang="da-DK" dirty="0"/>
          </a:p>
        </p:txBody>
      </p:sp>
      <p:sp>
        <p:nvSpPr>
          <p:cNvPr id="7" name="Text Placeholder 6"/>
          <p:cNvSpPr>
            <a:spLocks noGrp="1"/>
          </p:cNvSpPr>
          <p:nvPr>
            <p:ph type="body" sz="quarter" idx="19"/>
          </p:nvPr>
        </p:nvSpPr>
        <p:spPr>
          <a:xfrm>
            <a:off x="766763" y="3429000"/>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17</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sp>
        <p:nvSpPr>
          <p:cNvPr id="11" name="Segnaposto piè di pagina 4">
            <a:extLst>
              <a:ext uri="{FF2B5EF4-FFF2-40B4-BE49-F238E27FC236}">
                <a16:creationId xmlns:a16="http://schemas.microsoft.com/office/drawing/2014/main" id="{2A9C49EE-A894-410E-AF94-D8EBA02F0699}"/>
              </a:ext>
            </a:extLst>
          </p:cNvPr>
          <p:cNvSpPr txBox="1">
            <a:spLocks/>
          </p:cNvSpPr>
          <p:nvPr/>
        </p:nvSpPr>
        <p:spPr>
          <a:xfrm>
            <a:off x="452927" y="6479664"/>
            <a:ext cx="10776247" cy="230784"/>
          </a:xfrm>
          <a:prstGeom prst="rect">
            <a:avLst/>
          </a:prstGeom>
        </p:spPr>
        <p:txBody>
          <a:bodyPr vert="horz" lIns="91440" tIns="45720" rIns="91440" bIns="45720" rtlCol="0">
            <a:noAutofit/>
          </a:bodyPr>
          <a:lstStyle>
            <a:lvl1pPr marL="0" indent="0" algn="ctr" defTabSz="914400" rtl="0" eaLnBrk="1" latinLnBrk="0" hangingPunct="1">
              <a:lnSpc>
                <a:spcPct val="100000"/>
              </a:lnSpc>
              <a:spcBef>
                <a:spcPts val="300"/>
              </a:spcBef>
              <a:buClr>
                <a:schemeClr val="accent1"/>
              </a:buClr>
              <a:buFontTx/>
              <a:buNone/>
              <a:defRPr sz="11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1000" b="1" dirty="0"/>
              <a:t>MELODY # 5.3.P Treatment methods of patients involved in a CBRN incident Scenario Discussions</a:t>
            </a:r>
          </a:p>
        </p:txBody>
      </p:sp>
      <p:graphicFrame>
        <p:nvGraphicFramePr>
          <p:cNvPr id="12" name="Tabella 2">
            <a:extLst>
              <a:ext uri="{FF2B5EF4-FFF2-40B4-BE49-F238E27FC236}">
                <a16:creationId xmlns:a16="http://schemas.microsoft.com/office/drawing/2014/main" id="{15BF8F3B-7513-442B-BCA3-F3D9C4514E68}"/>
              </a:ext>
            </a:extLst>
          </p:cNvPr>
          <p:cNvGraphicFramePr>
            <a:graphicFrameLocks noGrp="1"/>
          </p:cNvGraphicFramePr>
          <p:nvPr>
            <p:extLst>
              <p:ext uri="{D42A27DB-BD31-4B8C-83A1-F6EECF244321}">
                <p14:modId xmlns:p14="http://schemas.microsoft.com/office/powerpoint/2010/main" val="1780959477"/>
              </p:ext>
            </p:extLst>
          </p:nvPr>
        </p:nvGraphicFramePr>
        <p:xfrm>
          <a:off x="1045367" y="3255534"/>
          <a:ext cx="10462413" cy="3083771"/>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0">
                <a:tc>
                  <a:txBody>
                    <a:bodyPr/>
                    <a:lstStyle/>
                    <a:p>
                      <a:pPr algn="ctr"/>
                      <a:r>
                        <a:rPr lang="en-US" noProof="0" dirty="0"/>
                        <a:t>Casualty #2</a:t>
                      </a:r>
                    </a:p>
                  </a:txBody>
                  <a:tcPr anchor="ctr"/>
                </a:tc>
                <a:tc>
                  <a:txBody>
                    <a:bodyPr/>
                    <a:lstStyle/>
                    <a:p>
                      <a:pPr algn="ctr"/>
                      <a:r>
                        <a:rPr lang="en-US" noProof="0" dirty="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algn="ctr"/>
                      <a:r>
                        <a:rPr lang="pl-PL" b="1" dirty="0"/>
                        <a:t>APPROX. 40 YEARS OLD M</a:t>
                      </a:r>
                      <a:r>
                        <a:rPr lang="en-GB" b="1" dirty="0"/>
                        <a:t>A</a:t>
                      </a:r>
                      <a:r>
                        <a:rPr lang="pl-PL" b="1" dirty="0"/>
                        <a:t>N</a:t>
                      </a:r>
                    </a:p>
                    <a:p>
                      <a:pPr algn="ctr"/>
                      <a:endParaRPr lang="pl-PL" b="1" dirty="0"/>
                    </a:p>
                    <a:p>
                      <a:pPr marL="285750" indent="-285750">
                        <a:buFont typeface="Arial" panose="020B0604020202020204" pitchFamily="34" charset="0"/>
                        <a:buChar char="•"/>
                      </a:pPr>
                      <a:r>
                        <a:rPr lang="pl-PL" b="1" i="0" dirty="0"/>
                        <a:t>ACUTE FLACCID PARALYSIS</a:t>
                      </a:r>
                    </a:p>
                    <a:p>
                      <a:pPr marL="285750" indent="-285750">
                        <a:buFont typeface="Arial" panose="020B0604020202020204" pitchFamily="34" charset="0"/>
                        <a:buChar char="•"/>
                      </a:pPr>
                      <a:r>
                        <a:rPr lang="pl-PL" b="1" dirty="0"/>
                        <a:t>UNCONSCIOUS</a:t>
                      </a:r>
                    </a:p>
                    <a:p>
                      <a:endParaRPr lang="it-IT" dirty="0"/>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grpSp>
        <p:nvGrpSpPr>
          <p:cNvPr id="13" name="Group 12">
            <a:extLst>
              <a:ext uri="{FF2B5EF4-FFF2-40B4-BE49-F238E27FC236}">
                <a16:creationId xmlns:a16="http://schemas.microsoft.com/office/drawing/2014/main" id="{8990AF0C-A3A3-471A-890B-FDE91E5C0552}"/>
              </a:ext>
            </a:extLst>
          </p:cNvPr>
          <p:cNvGrpSpPr/>
          <p:nvPr/>
        </p:nvGrpSpPr>
        <p:grpSpPr>
          <a:xfrm>
            <a:off x="5614061" y="3860703"/>
            <a:ext cx="559994" cy="2167170"/>
            <a:chOff x="5326456" y="3618553"/>
            <a:chExt cx="559994" cy="2167170"/>
          </a:xfrm>
        </p:grpSpPr>
        <p:sp>
          <p:nvSpPr>
            <p:cNvPr id="14" name="Schemat blokowy: proces 10">
              <a:extLst>
                <a:ext uri="{FF2B5EF4-FFF2-40B4-BE49-F238E27FC236}">
                  <a16:creationId xmlns:a16="http://schemas.microsoft.com/office/drawing/2014/main" id="{AA641C79-B46E-4C32-81FB-1DE723D21962}"/>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5" name="Schemat blokowy: proces 11">
              <a:extLst>
                <a:ext uri="{FF2B5EF4-FFF2-40B4-BE49-F238E27FC236}">
                  <a16:creationId xmlns:a16="http://schemas.microsoft.com/office/drawing/2014/main" id="{D73592CF-1A6D-4CB4-80E4-2A4B3D99E60D}"/>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6" name="Schemat blokowy: proces 12">
              <a:extLst>
                <a:ext uri="{FF2B5EF4-FFF2-40B4-BE49-F238E27FC236}">
                  <a16:creationId xmlns:a16="http://schemas.microsoft.com/office/drawing/2014/main" id="{2A893620-420B-4EF7-A342-B0CEF7164F99}"/>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7" name="Schemat blokowy: proces 13">
              <a:extLst>
                <a:ext uri="{FF2B5EF4-FFF2-40B4-BE49-F238E27FC236}">
                  <a16:creationId xmlns:a16="http://schemas.microsoft.com/office/drawing/2014/main" id="{3DDDA30B-58AD-4106-895A-B6BCA9F815C6}"/>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Tree>
    <p:extLst>
      <p:ext uri="{BB962C8B-B14F-4D97-AF65-F5344CB8AC3E}">
        <p14:creationId xmlns:p14="http://schemas.microsoft.com/office/powerpoint/2010/main" val="24170991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822478"/>
            <a:ext cx="9120062" cy="1471612"/>
          </a:xfrm>
        </p:spPr>
        <p:txBody>
          <a:bodyPr/>
          <a:lstStyle/>
          <a:p>
            <a:r>
              <a:rPr lang="en-US" dirty="0"/>
              <a:t>Status of the casualties, triage, treatment</a:t>
            </a:r>
          </a:p>
        </p:txBody>
      </p:sp>
      <p:sp>
        <p:nvSpPr>
          <p:cNvPr id="6" name="Title 5"/>
          <p:cNvSpPr>
            <a:spLocks noGrp="1"/>
          </p:cNvSpPr>
          <p:nvPr>
            <p:ph type="title"/>
          </p:nvPr>
        </p:nvSpPr>
        <p:spPr/>
        <p:txBody>
          <a:bodyPr lIns="0" tIns="0" rIns="0" bIns="0">
            <a:normAutofit fontScale="90000"/>
          </a:bodyPr>
          <a:lstStyle/>
          <a:p>
            <a:r>
              <a:rPr lang="en-US" sz="4400" dirty="0"/>
              <a:t>5.6 Scenario 2 Chemical incident during shipping channel dredging in Baltic port</a:t>
            </a:r>
            <a:endParaRPr lang="da-DK" dirty="0"/>
          </a:p>
        </p:txBody>
      </p:sp>
      <p:sp>
        <p:nvSpPr>
          <p:cNvPr id="7" name="Text Placeholder 6"/>
          <p:cNvSpPr>
            <a:spLocks noGrp="1"/>
          </p:cNvSpPr>
          <p:nvPr>
            <p:ph type="body" sz="quarter" idx="19"/>
          </p:nvPr>
        </p:nvSpPr>
        <p:spPr>
          <a:xfrm>
            <a:off x="766763" y="3429000"/>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18</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sp>
        <p:nvSpPr>
          <p:cNvPr id="11" name="Segnaposto piè di pagina 4">
            <a:extLst>
              <a:ext uri="{FF2B5EF4-FFF2-40B4-BE49-F238E27FC236}">
                <a16:creationId xmlns:a16="http://schemas.microsoft.com/office/drawing/2014/main" id="{43DF495A-5DF8-495C-8D51-44C08822CECF}"/>
              </a:ext>
            </a:extLst>
          </p:cNvPr>
          <p:cNvSpPr txBox="1">
            <a:spLocks/>
          </p:cNvSpPr>
          <p:nvPr/>
        </p:nvSpPr>
        <p:spPr>
          <a:xfrm>
            <a:off x="452927" y="6479664"/>
            <a:ext cx="10776247" cy="230784"/>
          </a:xfrm>
          <a:prstGeom prst="rect">
            <a:avLst/>
          </a:prstGeom>
        </p:spPr>
        <p:txBody>
          <a:bodyPr vert="horz" lIns="91440" tIns="45720" rIns="91440" bIns="45720" rtlCol="0">
            <a:noAutofit/>
          </a:bodyPr>
          <a:lstStyle>
            <a:lvl1pPr marL="0" indent="0" algn="ctr" defTabSz="914400" rtl="0" eaLnBrk="1" latinLnBrk="0" hangingPunct="1">
              <a:lnSpc>
                <a:spcPct val="100000"/>
              </a:lnSpc>
              <a:spcBef>
                <a:spcPts val="300"/>
              </a:spcBef>
              <a:buClr>
                <a:schemeClr val="accent1"/>
              </a:buClr>
              <a:buFontTx/>
              <a:buNone/>
              <a:defRPr sz="11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1000" b="1" dirty="0"/>
              <a:t>MELODY # 5.3.P Treatment methods of patients involved in a CBRN incident Scenario Discussions</a:t>
            </a:r>
          </a:p>
        </p:txBody>
      </p:sp>
      <p:graphicFrame>
        <p:nvGraphicFramePr>
          <p:cNvPr id="12" name="Tabella 2">
            <a:extLst>
              <a:ext uri="{FF2B5EF4-FFF2-40B4-BE49-F238E27FC236}">
                <a16:creationId xmlns:a16="http://schemas.microsoft.com/office/drawing/2014/main" id="{2225A2B1-6452-4DF5-9C2A-B55A8BFB2DC7}"/>
              </a:ext>
            </a:extLst>
          </p:cNvPr>
          <p:cNvGraphicFramePr>
            <a:graphicFrameLocks noGrp="1"/>
          </p:cNvGraphicFramePr>
          <p:nvPr>
            <p:extLst>
              <p:ext uri="{D42A27DB-BD31-4B8C-83A1-F6EECF244321}">
                <p14:modId xmlns:p14="http://schemas.microsoft.com/office/powerpoint/2010/main" val="1089495714"/>
              </p:ext>
            </p:extLst>
          </p:nvPr>
        </p:nvGraphicFramePr>
        <p:xfrm>
          <a:off x="1045367" y="3268786"/>
          <a:ext cx="10462413" cy="3083771"/>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0">
                <a:tc>
                  <a:txBody>
                    <a:bodyPr/>
                    <a:lstStyle/>
                    <a:p>
                      <a:pPr algn="ctr"/>
                      <a:r>
                        <a:rPr lang="en-US" noProof="0" dirty="0"/>
                        <a:t>Casualty #3</a:t>
                      </a:r>
                    </a:p>
                  </a:txBody>
                  <a:tcPr anchor="ctr"/>
                </a:tc>
                <a:tc>
                  <a:txBody>
                    <a:bodyPr/>
                    <a:lstStyle/>
                    <a:p>
                      <a:pPr algn="ctr"/>
                      <a:r>
                        <a:rPr lang="en-US" noProof="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algn="ctr"/>
                      <a:r>
                        <a:rPr lang="pl-PL" b="1" dirty="0"/>
                        <a:t>APPROX. 35 YEARS OLD M</a:t>
                      </a:r>
                      <a:r>
                        <a:rPr lang="en-GB" b="1" dirty="0"/>
                        <a:t>A</a:t>
                      </a:r>
                      <a:r>
                        <a:rPr lang="pl-PL" b="1" dirty="0"/>
                        <a:t>N</a:t>
                      </a:r>
                    </a:p>
                    <a:p>
                      <a:pPr algn="ctr"/>
                      <a:endParaRPr lang="pl-PL" b="1" dirty="0"/>
                    </a:p>
                    <a:p>
                      <a:pPr marL="285750" indent="-285750" algn="l">
                        <a:buFont typeface="Arial" panose="020B0604020202020204" pitchFamily="34" charset="0"/>
                        <a:buChar char="•"/>
                      </a:pPr>
                      <a:r>
                        <a:rPr lang="pl-PL" b="1" dirty="0"/>
                        <a:t>MUSCLE WEAKNESS</a:t>
                      </a:r>
                    </a:p>
                    <a:p>
                      <a:pPr marL="285750" indent="-285750">
                        <a:buFont typeface="Arial" panose="020B0604020202020204" pitchFamily="34" charset="0"/>
                        <a:buChar char="•"/>
                      </a:pPr>
                      <a:r>
                        <a:rPr lang="pl-PL" b="1" dirty="0"/>
                        <a:t>EYE IRRITATION</a:t>
                      </a:r>
                    </a:p>
                    <a:p>
                      <a:pPr marL="285750" indent="-285750">
                        <a:buFont typeface="Arial" panose="020B0604020202020204" pitchFamily="34" charset="0"/>
                        <a:buChar char="•"/>
                      </a:pPr>
                      <a:r>
                        <a:rPr lang="pl-PL" b="1" dirty="0"/>
                        <a:t>HEAVY SWEATING</a:t>
                      </a:r>
                    </a:p>
                    <a:p>
                      <a:endParaRPr lang="it-IT" dirty="0"/>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grpSp>
        <p:nvGrpSpPr>
          <p:cNvPr id="13" name="Group 12">
            <a:extLst>
              <a:ext uri="{FF2B5EF4-FFF2-40B4-BE49-F238E27FC236}">
                <a16:creationId xmlns:a16="http://schemas.microsoft.com/office/drawing/2014/main" id="{48107B24-D4B6-464E-BABF-A643D6A2FBBE}"/>
              </a:ext>
            </a:extLst>
          </p:cNvPr>
          <p:cNvGrpSpPr/>
          <p:nvPr/>
        </p:nvGrpSpPr>
        <p:grpSpPr>
          <a:xfrm>
            <a:off x="5614061" y="3860703"/>
            <a:ext cx="559994" cy="2167170"/>
            <a:chOff x="5326456" y="3618553"/>
            <a:chExt cx="559994" cy="2167170"/>
          </a:xfrm>
        </p:grpSpPr>
        <p:sp>
          <p:nvSpPr>
            <p:cNvPr id="14" name="Schemat blokowy: proces 10">
              <a:extLst>
                <a:ext uri="{FF2B5EF4-FFF2-40B4-BE49-F238E27FC236}">
                  <a16:creationId xmlns:a16="http://schemas.microsoft.com/office/drawing/2014/main" id="{EC85E3F1-8AD6-466C-9BD3-A4D1DAF4EC4C}"/>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5" name="Schemat blokowy: proces 11">
              <a:extLst>
                <a:ext uri="{FF2B5EF4-FFF2-40B4-BE49-F238E27FC236}">
                  <a16:creationId xmlns:a16="http://schemas.microsoft.com/office/drawing/2014/main" id="{63A1F936-E714-40CA-A4C1-0D7C1FA2AD85}"/>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6" name="Schemat blokowy: proces 12">
              <a:extLst>
                <a:ext uri="{FF2B5EF4-FFF2-40B4-BE49-F238E27FC236}">
                  <a16:creationId xmlns:a16="http://schemas.microsoft.com/office/drawing/2014/main" id="{63273F3D-54FC-45E1-8D47-039BCEE8C6D8}"/>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7" name="Schemat blokowy: proces 13">
              <a:extLst>
                <a:ext uri="{FF2B5EF4-FFF2-40B4-BE49-F238E27FC236}">
                  <a16:creationId xmlns:a16="http://schemas.microsoft.com/office/drawing/2014/main" id="{A0414955-4F2D-4859-BFBE-943EB6167D70}"/>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Tree>
    <p:extLst>
      <p:ext uri="{BB962C8B-B14F-4D97-AF65-F5344CB8AC3E}">
        <p14:creationId xmlns:p14="http://schemas.microsoft.com/office/powerpoint/2010/main" val="166908780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6.1 Scenario 2</a:t>
            </a:r>
            <a:br>
              <a:rPr lang="en-US" dirty="0"/>
            </a:br>
            <a:r>
              <a:rPr lang="en-US" dirty="0"/>
              <a:t>Chemical incident during shipping channel dredging in Baltic port</a:t>
            </a:r>
          </a:p>
        </p:txBody>
      </p:sp>
      <p:sp>
        <p:nvSpPr>
          <p:cNvPr id="3" name="Slide Number Placeholder 2"/>
          <p:cNvSpPr>
            <a:spLocks noGrp="1"/>
          </p:cNvSpPr>
          <p:nvPr>
            <p:ph type="sldNum" sz="quarter" idx="4"/>
          </p:nvPr>
        </p:nvSpPr>
        <p:spPr/>
        <p:txBody>
          <a:bodyPr/>
          <a:lstStyle/>
          <a:p>
            <a:fld id="{A814E660-BF25-4843-B2A0-93C6E2B6253B}" type="slidenum">
              <a:rPr lang="aa-ET" smtClean="0"/>
              <a:pPr/>
              <a:t>19</a:t>
            </a:fld>
            <a:endParaRPr lang="aa-ET" dirty="0"/>
          </a:p>
        </p:txBody>
      </p:sp>
      <p:sp>
        <p:nvSpPr>
          <p:cNvPr id="9" name="Footer Placeholder 8"/>
          <p:cNvSpPr>
            <a:spLocks noGrp="1"/>
          </p:cNvSpPr>
          <p:nvPr>
            <p:ph type="ftr" sz="quarter" idx="10"/>
          </p:nvPr>
        </p:nvSpPr>
        <p:spPr>
          <a:xfrm>
            <a:off x="452927" y="6479664"/>
            <a:ext cx="10776247" cy="148485"/>
          </a:xfrm>
        </p:spPr>
        <p:txBody>
          <a:bodyPr/>
          <a:lstStyle/>
          <a:p>
            <a:r>
              <a:rPr lang="en-US" dirty="0"/>
              <a:t>MELODY #6.1 Alarm protocol Scenario Discussion</a:t>
            </a:r>
          </a:p>
        </p:txBody>
      </p:sp>
    </p:spTree>
    <p:extLst>
      <p:ext uri="{BB962C8B-B14F-4D97-AF65-F5344CB8AC3E}">
        <p14:creationId xmlns:p14="http://schemas.microsoft.com/office/powerpoint/2010/main" val="26513107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4.1 Scenario 2</a:t>
            </a:r>
            <a:br>
              <a:rPr lang="en-US" dirty="0"/>
            </a:br>
            <a:r>
              <a:rPr lang="en-US" dirty="0"/>
              <a:t>Chemical incident during shipping channel dredging in Baltic port</a:t>
            </a:r>
          </a:p>
        </p:txBody>
      </p:sp>
      <p:sp>
        <p:nvSpPr>
          <p:cNvPr id="3" name="Slide Number Placeholder 2"/>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814E660-BF25-4843-B2A0-93C6E2B6253B}" type="slidenum">
              <a:rPr kumimoji="0" lang="en-US" sz="1000" b="1" i="0" u="none" strike="noStrike" kern="1200" cap="none" spc="0" normalizeH="0" baseline="0" smtClean="0">
                <a:ln>
                  <a:noFill/>
                </a:ln>
                <a:solidFill>
                  <a:prstClr val="black"/>
                </a:solidFill>
                <a:effectLst/>
                <a:uLnTx/>
                <a:uFillTx/>
                <a:latin typeface="Segoe UI"/>
                <a:ea typeface="Segoe UI Black" panose="020B0A02040204020203" pitchFamily="34" charset="0"/>
                <a:cs typeface="Segoe UI Semibold" panose="020B0702040204020203"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000" b="1" i="0" u="none" strike="noStrike" kern="1200" cap="none" spc="0" normalizeH="0" baseline="0">
              <a:ln>
                <a:noFill/>
              </a:ln>
              <a:solidFill>
                <a:prstClr val="black"/>
              </a:solidFill>
              <a:effectLst/>
              <a:uLnTx/>
              <a:uFillTx/>
              <a:latin typeface="Segoe UI"/>
              <a:ea typeface="Segoe UI Black" panose="020B0A02040204020203" pitchFamily="34" charset="0"/>
              <a:cs typeface="Segoe UI Semibold" panose="020B0702040204020203" pitchFamily="34" charset="0"/>
            </a:endParaRPr>
          </a:p>
        </p:txBody>
      </p:sp>
      <p:sp>
        <p:nvSpPr>
          <p:cNvPr id="7" name="Footer Placeholder 5">
            <a:extLst>
              <a:ext uri="{FF2B5EF4-FFF2-40B4-BE49-F238E27FC236}">
                <a16:creationId xmlns:a16="http://schemas.microsoft.com/office/drawing/2014/main" id="{A1978757-7B86-44F0-935E-AC7145E5ED15}"/>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 P First Alert Scenario Discussion</a:t>
            </a:r>
          </a:p>
        </p:txBody>
      </p:sp>
    </p:spTree>
    <p:extLst>
      <p:ext uri="{BB962C8B-B14F-4D97-AF65-F5344CB8AC3E}">
        <p14:creationId xmlns:p14="http://schemas.microsoft.com/office/powerpoint/2010/main" val="21518975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286897"/>
            <a:ext cx="9120062" cy="1471612"/>
          </a:xfrm>
        </p:spPr>
        <p:txBody>
          <a:bodyPr/>
          <a:lstStyle/>
          <a:p>
            <a:r>
              <a:rPr lang="en-US" dirty="0"/>
              <a:t>The emergency call</a:t>
            </a:r>
          </a:p>
        </p:txBody>
      </p:sp>
      <p:sp>
        <p:nvSpPr>
          <p:cNvPr id="6" name="Title 5"/>
          <p:cNvSpPr>
            <a:spLocks noGrp="1"/>
          </p:cNvSpPr>
          <p:nvPr>
            <p:ph type="title"/>
          </p:nvPr>
        </p:nvSpPr>
        <p:spPr>
          <a:xfrm>
            <a:off x="766762" y="806211"/>
            <a:ext cx="11088354" cy="884477"/>
          </a:xfrm>
        </p:spPr>
        <p:txBody>
          <a:bodyPr lIns="0" tIns="0" rIns="0" bIns="0">
            <a:normAutofit/>
          </a:bodyPr>
          <a:lstStyle/>
          <a:p>
            <a:r>
              <a:rPr lang="en-US" dirty="0"/>
              <a:t>6.1 Scenario 2 Chemical incident during shipping</a:t>
            </a:r>
            <a:endParaRPr lang="da-DK" dirty="0"/>
          </a:p>
        </p:txBody>
      </p:sp>
      <p:sp>
        <p:nvSpPr>
          <p:cNvPr id="7" name="Text Placeholder 6"/>
          <p:cNvSpPr>
            <a:spLocks noGrp="1"/>
          </p:cNvSpPr>
          <p:nvPr>
            <p:ph type="body" sz="quarter" idx="19"/>
          </p:nvPr>
        </p:nvSpPr>
        <p:spPr>
          <a:xfrm>
            <a:off x="766763" y="2643321"/>
            <a:ext cx="10658474" cy="3731839"/>
          </a:xfrm>
        </p:spPr>
        <p:txBody>
          <a:bodyPr>
            <a:normAutofit/>
          </a:bodyPr>
          <a:lstStyle/>
          <a:p>
            <a:pPr marL="88900" indent="0">
              <a:buNone/>
            </a:pPr>
            <a:r>
              <a:rPr lang="en-US" sz="1800" dirty="0"/>
              <a:t>An emergency call arrives at the dispatch office at 11.15 AM</a:t>
            </a:r>
          </a:p>
          <a:p>
            <a:r>
              <a:rPr lang="en-US" sz="1800" i="1" dirty="0"/>
              <a:t>The caller requests medical assistance for several people collapsed on the ground at the port.</a:t>
            </a:r>
          </a:p>
          <a:p>
            <a:r>
              <a:rPr lang="en-US" sz="1800" b="1" dirty="0"/>
              <a:t>DO requests general information on number of workers involved </a:t>
            </a:r>
          </a:p>
          <a:p>
            <a:r>
              <a:rPr lang="en-US" sz="1800" i="1" dirty="0"/>
              <a:t>The caller reports that he saw at least 10 people, if not more, on the ground.</a:t>
            </a:r>
          </a:p>
          <a:p>
            <a:r>
              <a:rPr lang="en-GB" sz="1800" b="1" dirty="0"/>
              <a:t>DO asks information on what was happening when the incident occurred </a:t>
            </a:r>
          </a:p>
          <a:p>
            <a:r>
              <a:rPr lang="en-GB" sz="1800" i="1" dirty="0"/>
              <a:t>The caller explains that they were dredging a shipping channel and found an old barrel. While removing the barrel from the sea bottom it cracked and a clear colourless liquid was released.  </a:t>
            </a:r>
          </a:p>
          <a:p>
            <a:r>
              <a:rPr lang="en-US" sz="1800" b="1" dirty="0"/>
              <a:t>DO asks if the caller knows what substance might be stored in the barrels</a:t>
            </a:r>
          </a:p>
          <a:p>
            <a:r>
              <a:rPr lang="en-GB" sz="1800" i="1" noProof="0" dirty="0"/>
              <a:t>The </a:t>
            </a:r>
            <a:r>
              <a:rPr lang="en-GB" sz="1800" i="1" baseline="0" noProof="0" dirty="0"/>
              <a:t>caller reports that he doesn’t know but noticed what looked like commercial labels of seed oil on the barrel.</a:t>
            </a:r>
          </a:p>
        </p:txBody>
      </p:sp>
      <p:sp>
        <p:nvSpPr>
          <p:cNvPr id="9" name="Slide Number Placeholder 8"/>
          <p:cNvSpPr>
            <a:spLocks noGrp="1"/>
          </p:cNvSpPr>
          <p:nvPr>
            <p:ph type="sldNum" sz="quarter" idx="4"/>
          </p:nvPr>
        </p:nvSpPr>
        <p:spPr/>
        <p:txBody>
          <a:bodyPr/>
          <a:lstStyle/>
          <a:p>
            <a:fld id="{A814E660-BF25-4843-B2A0-93C6E2B6253B}" type="slidenum">
              <a:rPr lang="aa-ET" smtClean="0"/>
              <a:pPr/>
              <a:t>20</a:t>
            </a:fld>
            <a:endParaRPr lang="aa-ET" dirty="0"/>
          </a:p>
        </p:txBody>
      </p:sp>
      <p:sp>
        <p:nvSpPr>
          <p:cNvPr id="20" name="Footer Placeholder 19"/>
          <p:cNvSpPr>
            <a:spLocks noGrp="1"/>
          </p:cNvSpPr>
          <p:nvPr>
            <p:ph type="ftr" sz="quarter" idx="21"/>
          </p:nvPr>
        </p:nvSpPr>
        <p:spPr/>
        <p:txBody>
          <a:bodyPr/>
          <a:lstStyle/>
          <a:p>
            <a:r>
              <a:rPr lang="en-US" dirty="0"/>
              <a:t>MELODY #6.1 Alarm protocol Scenario Discussion</a:t>
            </a:r>
          </a:p>
        </p:txBody>
      </p:sp>
      <p:pic>
        <p:nvPicPr>
          <p:cNvPr id="10" name="Picture 9"/>
          <p:cNvPicPr>
            <a:picLocks noChangeAspect="1"/>
          </p:cNvPicPr>
          <p:nvPr/>
        </p:nvPicPr>
        <p:blipFill>
          <a:blip r:embed="rId3"/>
          <a:stretch>
            <a:fillRect/>
          </a:stretch>
        </p:blipFill>
        <p:spPr>
          <a:xfrm flipH="1">
            <a:off x="910589" y="1366014"/>
            <a:ext cx="1182569" cy="1316497"/>
          </a:xfrm>
          <a:prstGeom prst="rect">
            <a:avLst/>
          </a:prstGeom>
        </p:spPr>
      </p:pic>
    </p:spTree>
    <p:extLst>
      <p:ext uri="{BB962C8B-B14F-4D97-AF65-F5344CB8AC3E}">
        <p14:creationId xmlns:p14="http://schemas.microsoft.com/office/powerpoint/2010/main" val="59074747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lIns="0" tIns="0" rIns="0" bIns="0">
            <a:normAutofit/>
          </a:bodyPr>
          <a:lstStyle/>
          <a:p>
            <a:r>
              <a:rPr lang="en-US" dirty="0"/>
              <a:t>Scenario 6.1_2_a Emergency call</a:t>
            </a:r>
            <a:endParaRPr lang="da-DK" dirty="0"/>
          </a:p>
        </p:txBody>
      </p:sp>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21</a:t>
            </a:fld>
            <a:endParaRPr lang="aa-ET" dirty="0"/>
          </a:p>
        </p:txBody>
      </p:sp>
      <p:sp>
        <p:nvSpPr>
          <p:cNvPr id="20" name="Footer Placeholder 19"/>
          <p:cNvSpPr>
            <a:spLocks noGrp="1"/>
          </p:cNvSpPr>
          <p:nvPr>
            <p:ph type="ftr" sz="quarter" idx="21"/>
          </p:nvPr>
        </p:nvSpPr>
        <p:spPr/>
        <p:txBody>
          <a:bodyPr/>
          <a:lstStyle/>
          <a:p>
            <a:r>
              <a:rPr lang="en-US" dirty="0"/>
              <a:t>MELODY #6.1 Alarm protocol Scenario Discussion</a:t>
            </a:r>
          </a:p>
        </p:txBody>
      </p:sp>
      <p:graphicFrame>
        <p:nvGraphicFramePr>
          <p:cNvPr id="2" name="Tabella 1"/>
          <p:cNvGraphicFramePr>
            <a:graphicFrameLocks noGrp="1"/>
          </p:cNvGraphicFramePr>
          <p:nvPr>
            <p:extLst>
              <p:ext uri="{D42A27DB-BD31-4B8C-83A1-F6EECF244321}">
                <p14:modId xmlns:p14="http://schemas.microsoft.com/office/powerpoint/2010/main" val="802653025"/>
              </p:ext>
            </p:extLst>
          </p:nvPr>
        </p:nvGraphicFramePr>
        <p:xfrm>
          <a:off x="766762" y="3122883"/>
          <a:ext cx="10658475" cy="2595880"/>
        </p:xfrm>
        <a:graphic>
          <a:graphicData uri="http://schemas.openxmlformats.org/drawingml/2006/table">
            <a:tbl>
              <a:tblPr firstRow="1" bandRow="1">
                <a:tableStyleId>{F5AB1C69-6EDB-4FF4-983F-18BD219EF322}</a:tableStyleId>
              </a:tblPr>
              <a:tblGrid>
                <a:gridCol w="10658475">
                  <a:extLst>
                    <a:ext uri="{9D8B030D-6E8A-4147-A177-3AD203B41FA5}">
                      <a16:colId xmlns:a16="http://schemas.microsoft.com/office/drawing/2014/main" val="20000"/>
                    </a:ext>
                  </a:extLst>
                </a:gridCol>
              </a:tblGrid>
              <a:tr h="370840">
                <a:tc>
                  <a:txBody>
                    <a:bodyPr/>
                    <a:lstStyle/>
                    <a:p>
                      <a:r>
                        <a:rPr lang="en-GB" noProof="0"/>
                        <a:t>Provide a</a:t>
                      </a:r>
                      <a:r>
                        <a:rPr lang="en-GB" baseline="0" noProof="0"/>
                        <a:t> question for the given answer</a:t>
                      </a:r>
                      <a:endParaRPr lang="en-GB" noProof="0"/>
                    </a:p>
                  </a:txBody>
                  <a:tcPr/>
                </a:tc>
                <a:extLst>
                  <a:ext uri="{0D108BD9-81ED-4DB2-BD59-A6C34878D82A}">
                    <a16:rowId xmlns:a16="http://schemas.microsoft.com/office/drawing/2014/main" val="10000"/>
                  </a:ext>
                </a:extLst>
              </a:tr>
              <a:tr h="370840">
                <a:tc>
                  <a:txBody>
                    <a:bodyPr/>
                    <a:lstStyle/>
                    <a:p>
                      <a:r>
                        <a:rPr lang="en-GB" noProof="0"/>
                        <a:t>DO: </a:t>
                      </a:r>
                    </a:p>
                  </a:txBody>
                  <a:tcPr/>
                </a:tc>
                <a:extLst>
                  <a:ext uri="{0D108BD9-81ED-4DB2-BD59-A6C34878D82A}">
                    <a16:rowId xmlns:a16="http://schemas.microsoft.com/office/drawing/2014/main" val="10001"/>
                  </a:ext>
                </a:extLst>
              </a:tr>
              <a:tr h="370840">
                <a:tc>
                  <a:txBody>
                    <a:bodyPr/>
                    <a:lstStyle/>
                    <a:p>
                      <a:r>
                        <a:rPr lang="en-GB" sz="1800" i="1" noProof="0" dirty="0"/>
                        <a:t>The </a:t>
                      </a:r>
                      <a:r>
                        <a:rPr lang="en-GB" sz="1800" i="1" baseline="0" noProof="0" dirty="0"/>
                        <a:t>caller says that even the sniffer dogs have breathing difficulties and convulsions.</a:t>
                      </a:r>
                    </a:p>
                  </a:txBody>
                  <a:tcPr/>
                </a:tc>
                <a:extLst>
                  <a:ext uri="{0D108BD9-81ED-4DB2-BD59-A6C34878D82A}">
                    <a16:rowId xmlns:a16="http://schemas.microsoft.com/office/drawing/2014/main" val="10002"/>
                  </a:ext>
                </a:extLst>
              </a:tr>
              <a:tr h="370840">
                <a:tc>
                  <a:txBody>
                    <a:bodyPr/>
                    <a:lstStyle/>
                    <a:p>
                      <a:r>
                        <a:rPr lang="en-GB" baseline="0" noProof="0" dirty="0"/>
                        <a:t>DO:</a:t>
                      </a:r>
                    </a:p>
                  </a:txBody>
                  <a:tcPr/>
                </a:tc>
                <a:extLst>
                  <a:ext uri="{0D108BD9-81ED-4DB2-BD59-A6C34878D82A}">
                    <a16:rowId xmlns:a16="http://schemas.microsoft.com/office/drawing/2014/main" val="10003"/>
                  </a:ext>
                </a:extLst>
              </a:tr>
              <a:tr h="370840">
                <a:tc>
                  <a:txBody>
                    <a:bodyPr/>
                    <a:lstStyle/>
                    <a:p>
                      <a:r>
                        <a:rPr lang="en-GB" i="1" baseline="0" noProof="0" dirty="0"/>
                        <a:t>The caller says that he smelled a faint fruity odour.</a:t>
                      </a:r>
                    </a:p>
                  </a:txBody>
                  <a:tcPr/>
                </a:tc>
                <a:extLst>
                  <a:ext uri="{0D108BD9-81ED-4DB2-BD59-A6C34878D82A}">
                    <a16:rowId xmlns:a16="http://schemas.microsoft.com/office/drawing/2014/main" val="10004"/>
                  </a:ext>
                </a:extLst>
              </a:tr>
              <a:tr h="370840">
                <a:tc>
                  <a:txBody>
                    <a:bodyPr/>
                    <a:lstStyle/>
                    <a:p>
                      <a:r>
                        <a:rPr lang="en-GB" baseline="0" noProof="0"/>
                        <a:t>DO:</a:t>
                      </a:r>
                    </a:p>
                  </a:txBody>
                  <a:tcPr/>
                </a:tc>
                <a:extLst>
                  <a:ext uri="{0D108BD9-81ED-4DB2-BD59-A6C34878D82A}">
                    <a16:rowId xmlns:a16="http://schemas.microsoft.com/office/drawing/2014/main" val="10005"/>
                  </a:ext>
                </a:extLst>
              </a:tr>
              <a:tr h="370840">
                <a:tc>
                  <a:txBody>
                    <a:bodyPr/>
                    <a:lstStyle/>
                    <a:p>
                      <a:r>
                        <a:rPr lang="en-GB" sz="1800" i="1" noProof="0" dirty="0"/>
                        <a:t>The </a:t>
                      </a:r>
                      <a:r>
                        <a:rPr lang="en-GB" sz="1800" i="1" baseline="0" noProof="0" dirty="0"/>
                        <a:t>caller says that he doesn’t know but it looks like it’s been in the water for a few decades.</a:t>
                      </a:r>
                    </a:p>
                  </a:txBody>
                  <a:tcPr/>
                </a:tc>
                <a:extLst>
                  <a:ext uri="{0D108BD9-81ED-4DB2-BD59-A6C34878D82A}">
                    <a16:rowId xmlns:a16="http://schemas.microsoft.com/office/drawing/2014/main" val="10006"/>
                  </a:ext>
                </a:extLst>
              </a:tr>
            </a:tbl>
          </a:graphicData>
        </a:graphic>
      </p:graphicFrame>
      <p:sp>
        <p:nvSpPr>
          <p:cNvPr id="12" name="Text Placeholder 3">
            <a:extLst>
              <a:ext uri="{FF2B5EF4-FFF2-40B4-BE49-F238E27FC236}">
                <a16:creationId xmlns:a16="http://schemas.microsoft.com/office/drawing/2014/main" id="{B9AFCE83-F482-470E-A062-46F6A54C5A42}"/>
              </a:ext>
            </a:extLst>
          </p:cNvPr>
          <p:cNvSpPr>
            <a:spLocks noGrp="1"/>
          </p:cNvSpPr>
          <p:nvPr>
            <p:ph type="body" sz="quarter" idx="17"/>
          </p:nvPr>
        </p:nvSpPr>
        <p:spPr>
          <a:xfrm>
            <a:off x="2305175" y="1286897"/>
            <a:ext cx="9120062" cy="1471612"/>
          </a:xfrm>
        </p:spPr>
        <p:txBody>
          <a:bodyPr/>
          <a:lstStyle/>
          <a:p>
            <a:r>
              <a:rPr lang="en-US" dirty="0"/>
              <a:t>The emergency call</a:t>
            </a:r>
          </a:p>
        </p:txBody>
      </p:sp>
      <p:pic>
        <p:nvPicPr>
          <p:cNvPr id="13" name="Picture 12">
            <a:extLst>
              <a:ext uri="{FF2B5EF4-FFF2-40B4-BE49-F238E27FC236}">
                <a16:creationId xmlns:a16="http://schemas.microsoft.com/office/drawing/2014/main" id="{DAB34F27-D095-4E0A-8A85-C34031C3B813}"/>
              </a:ext>
            </a:extLst>
          </p:cNvPr>
          <p:cNvPicPr>
            <a:picLocks noChangeAspect="1"/>
          </p:cNvPicPr>
          <p:nvPr/>
        </p:nvPicPr>
        <p:blipFill>
          <a:blip r:embed="rId3"/>
          <a:stretch>
            <a:fillRect/>
          </a:stretch>
        </p:blipFill>
        <p:spPr>
          <a:xfrm flipH="1">
            <a:off x="910589" y="1366014"/>
            <a:ext cx="1182569" cy="1316497"/>
          </a:xfrm>
          <a:prstGeom prst="rect">
            <a:avLst/>
          </a:prstGeom>
        </p:spPr>
      </p:pic>
    </p:spTree>
    <p:extLst>
      <p:ext uri="{BB962C8B-B14F-4D97-AF65-F5344CB8AC3E}">
        <p14:creationId xmlns:p14="http://schemas.microsoft.com/office/powerpoint/2010/main" val="175436022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lIns="0" tIns="0" rIns="0" bIns="0">
            <a:normAutofit/>
          </a:bodyPr>
          <a:lstStyle/>
          <a:p>
            <a:r>
              <a:rPr lang="en-US" dirty="0"/>
              <a:t>Scenario 6.1_2_b Emergency call</a:t>
            </a:r>
            <a:endParaRPr lang="da-DK" dirty="0"/>
          </a:p>
        </p:txBody>
      </p:sp>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22</a:t>
            </a:fld>
            <a:endParaRPr lang="aa-ET" dirty="0"/>
          </a:p>
        </p:txBody>
      </p:sp>
      <p:sp>
        <p:nvSpPr>
          <p:cNvPr id="20" name="Footer Placeholder 19"/>
          <p:cNvSpPr>
            <a:spLocks noGrp="1"/>
          </p:cNvSpPr>
          <p:nvPr>
            <p:ph type="ftr" sz="quarter" idx="21"/>
          </p:nvPr>
        </p:nvSpPr>
        <p:spPr/>
        <p:txBody>
          <a:bodyPr/>
          <a:lstStyle/>
          <a:p>
            <a:r>
              <a:rPr lang="en-US" dirty="0"/>
              <a:t>MELODY #6.1 Alarm protocol Scenario Discussion</a:t>
            </a:r>
          </a:p>
        </p:txBody>
      </p:sp>
      <p:graphicFrame>
        <p:nvGraphicFramePr>
          <p:cNvPr id="2" name="Tabella 1"/>
          <p:cNvGraphicFramePr>
            <a:graphicFrameLocks noGrp="1"/>
          </p:cNvGraphicFramePr>
          <p:nvPr>
            <p:extLst>
              <p:ext uri="{D42A27DB-BD31-4B8C-83A1-F6EECF244321}">
                <p14:modId xmlns:p14="http://schemas.microsoft.com/office/powerpoint/2010/main" val="2304033240"/>
              </p:ext>
            </p:extLst>
          </p:nvPr>
        </p:nvGraphicFramePr>
        <p:xfrm>
          <a:off x="766762" y="2840809"/>
          <a:ext cx="10658475" cy="3388360"/>
        </p:xfrm>
        <a:graphic>
          <a:graphicData uri="http://schemas.openxmlformats.org/drawingml/2006/table">
            <a:tbl>
              <a:tblPr firstRow="1" bandRow="1">
                <a:tableStyleId>{F5AB1C69-6EDB-4FF4-983F-18BD219EF322}</a:tableStyleId>
              </a:tblPr>
              <a:tblGrid>
                <a:gridCol w="10658475">
                  <a:extLst>
                    <a:ext uri="{9D8B030D-6E8A-4147-A177-3AD203B41FA5}">
                      <a16:colId xmlns:a16="http://schemas.microsoft.com/office/drawing/2014/main" val="20000"/>
                    </a:ext>
                  </a:extLst>
                </a:gridCol>
              </a:tblGrid>
              <a:tr h="370840">
                <a:tc>
                  <a:txBody>
                    <a:bodyPr/>
                    <a:lstStyle/>
                    <a:p>
                      <a:r>
                        <a:rPr lang="en-GB" noProof="0"/>
                        <a:t>Consider</a:t>
                      </a:r>
                      <a:r>
                        <a:rPr lang="en-GB" baseline="0" noProof="0"/>
                        <a:t> the following:</a:t>
                      </a:r>
                      <a:endParaRPr lang="en-GB" noProof="0"/>
                    </a:p>
                  </a:txBody>
                  <a:tcPr/>
                </a:tc>
                <a:extLst>
                  <a:ext uri="{0D108BD9-81ED-4DB2-BD59-A6C34878D82A}">
                    <a16:rowId xmlns:a16="http://schemas.microsoft.com/office/drawing/2014/main" val="10000"/>
                  </a:ext>
                </a:extLst>
              </a:tr>
              <a:tr h="370840">
                <a:tc>
                  <a:txBody>
                    <a:bodyPr/>
                    <a:lstStyle/>
                    <a:p>
                      <a:pPr marL="342900" indent="-342900">
                        <a:buAutoNum type="arabicParenR"/>
                      </a:pPr>
                      <a:r>
                        <a:rPr lang="en-GB" baseline="0" noProof="0"/>
                        <a:t>Is there anything else you would need to know before passing the call to the emergency service?</a:t>
                      </a:r>
                    </a:p>
                    <a:p>
                      <a:pPr marL="342900" indent="-342900">
                        <a:buAutoNum type="arabicParenR"/>
                      </a:pPr>
                      <a:endParaRPr lang="en-GB" baseline="0" noProof="0"/>
                    </a:p>
                    <a:p>
                      <a:pPr marL="342900" indent="-342900">
                        <a:buAutoNum type="arabicParenR"/>
                      </a:pPr>
                      <a:endParaRPr lang="en-GB" baseline="0" noProof="0"/>
                    </a:p>
                  </a:txBody>
                  <a:tcPr/>
                </a:tc>
                <a:extLst>
                  <a:ext uri="{0D108BD9-81ED-4DB2-BD59-A6C34878D82A}">
                    <a16:rowId xmlns:a16="http://schemas.microsoft.com/office/drawing/2014/main" val="10001"/>
                  </a:ext>
                </a:extLst>
              </a:tr>
              <a:tr h="370840">
                <a:tc>
                  <a:txBody>
                    <a:bodyPr/>
                    <a:lstStyle/>
                    <a:p>
                      <a:pPr marL="0" indent="0">
                        <a:buNone/>
                      </a:pPr>
                      <a:r>
                        <a:rPr lang="en-GB" baseline="0" noProof="0"/>
                        <a:t>2) Would you pass the call to other emergency services beyond the one requested by the caller?</a:t>
                      </a:r>
                    </a:p>
                    <a:p>
                      <a:pPr marL="342900" indent="-342900">
                        <a:buAutoNum type="arabicParenR"/>
                      </a:pPr>
                      <a:endParaRPr lang="en-GB" baseline="0" noProof="0"/>
                    </a:p>
                    <a:p>
                      <a:pPr marL="0" indent="0">
                        <a:buNone/>
                      </a:pPr>
                      <a:endParaRPr lang="en-GB" baseline="0" noProof="0"/>
                    </a:p>
                  </a:txBody>
                  <a:tcPr/>
                </a:tc>
                <a:extLst>
                  <a:ext uri="{0D108BD9-81ED-4DB2-BD59-A6C34878D82A}">
                    <a16:rowId xmlns:a16="http://schemas.microsoft.com/office/drawing/2014/main" val="10002"/>
                  </a:ext>
                </a:extLst>
              </a:tr>
              <a:tr h="370840">
                <a:tc>
                  <a:txBody>
                    <a:bodyPr/>
                    <a:lstStyle/>
                    <a:p>
                      <a:r>
                        <a:rPr lang="en-GB" i="0" baseline="0" noProof="0" dirty="0"/>
                        <a:t>3) What message would you refer to the emergency service(s)?</a:t>
                      </a:r>
                    </a:p>
                    <a:p>
                      <a:endParaRPr lang="en-GB" i="0" baseline="0" noProof="0" dirty="0"/>
                    </a:p>
                    <a:p>
                      <a:endParaRPr lang="en-GB" i="0" baseline="0" noProof="0" dirty="0"/>
                    </a:p>
                    <a:p>
                      <a:endParaRPr lang="en-GB" i="0" baseline="0" noProof="0" dirty="0"/>
                    </a:p>
                  </a:txBody>
                  <a:tcPr/>
                </a:tc>
                <a:extLst>
                  <a:ext uri="{0D108BD9-81ED-4DB2-BD59-A6C34878D82A}">
                    <a16:rowId xmlns:a16="http://schemas.microsoft.com/office/drawing/2014/main" val="10003"/>
                  </a:ext>
                </a:extLst>
              </a:tr>
            </a:tbl>
          </a:graphicData>
        </a:graphic>
      </p:graphicFrame>
      <p:sp>
        <p:nvSpPr>
          <p:cNvPr id="12" name="Text Placeholder 3">
            <a:extLst>
              <a:ext uri="{FF2B5EF4-FFF2-40B4-BE49-F238E27FC236}">
                <a16:creationId xmlns:a16="http://schemas.microsoft.com/office/drawing/2014/main" id="{452D453D-DD27-48B5-9FEF-4711B38F5FF1}"/>
              </a:ext>
            </a:extLst>
          </p:cNvPr>
          <p:cNvSpPr>
            <a:spLocks noGrp="1"/>
          </p:cNvSpPr>
          <p:nvPr>
            <p:ph type="body" sz="quarter" idx="17"/>
          </p:nvPr>
        </p:nvSpPr>
        <p:spPr>
          <a:xfrm>
            <a:off x="2305175" y="1286897"/>
            <a:ext cx="9120062" cy="1471612"/>
          </a:xfrm>
        </p:spPr>
        <p:txBody>
          <a:bodyPr/>
          <a:lstStyle/>
          <a:p>
            <a:r>
              <a:rPr lang="en-US" dirty="0"/>
              <a:t>The emergency call</a:t>
            </a:r>
          </a:p>
        </p:txBody>
      </p:sp>
      <p:pic>
        <p:nvPicPr>
          <p:cNvPr id="13" name="Picture 12">
            <a:extLst>
              <a:ext uri="{FF2B5EF4-FFF2-40B4-BE49-F238E27FC236}">
                <a16:creationId xmlns:a16="http://schemas.microsoft.com/office/drawing/2014/main" id="{6FCAE4AD-856C-4B9C-86EC-8D08751235F1}"/>
              </a:ext>
            </a:extLst>
          </p:cNvPr>
          <p:cNvPicPr>
            <a:picLocks noChangeAspect="1"/>
          </p:cNvPicPr>
          <p:nvPr/>
        </p:nvPicPr>
        <p:blipFill>
          <a:blip r:embed="rId3"/>
          <a:stretch>
            <a:fillRect/>
          </a:stretch>
        </p:blipFill>
        <p:spPr>
          <a:xfrm flipH="1">
            <a:off x="910589" y="1366014"/>
            <a:ext cx="1182569" cy="1316497"/>
          </a:xfrm>
          <a:prstGeom prst="rect">
            <a:avLst/>
          </a:prstGeom>
        </p:spPr>
      </p:pic>
    </p:spTree>
    <p:extLst>
      <p:ext uri="{BB962C8B-B14F-4D97-AF65-F5344CB8AC3E}">
        <p14:creationId xmlns:p14="http://schemas.microsoft.com/office/powerpoint/2010/main" val="11826743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lIns="0" tIns="0" rIns="0" bIns="0">
            <a:normAutofit/>
          </a:bodyPr>
          <a:lstStyle/>
          <a:p>
            <a:r>
              <a:rPr lang="en-US" dirty="0"/>
              <a:t>Scenario 6.1_2_c Emergency call</a:t>
            </a:r>
            <a:endParaRPr lang="da-DK" dirty="0"/>
          </a:p>
        </p:txBody>
      </p:sp>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23</a:t>
            </a:fld>
            <a:endParaRPr lang="aa-ET" dirty="0"/>
          </a:p>
        </p:txBody>
      </p:sp>
      <p:sp>
        <p:nvSpPr>
          <p:cNvPr id="20" name="Footer Placeholder 19"/>
          <p:cNvSpPr>
            <a:spLocks noGrp="1"/>
          </p:cNvSpPr>
          <p:nvPr>
            <p:ph type="ftr" sz="quarter" idx="21"/>
          </p:nvPr>
        </p:nvSpPr>
        <p:spPr/>
        <p:txBody>
          <a:bodyPr/>
          <a:lstStyle/>
          <a:p>
            <a:r>
              <a:rPr lang="en-US"/>
              <a:t>MELODY #6.1 Alarm protocol Scenario Discussion</a:t>
            </a:r>
            <a:endParaRPr lang="en-US" dirty="0"/>
          </a:p>
        </p:txBody>
      </p:sp>
      <p:graphicFrame>
        <p:nvGraphicFramePr>
          <p:cNvPr id="2" name="Tabella 1"/>
          <p:cNvGraphicFramePr>
            <a:graphicFrameLocks noGrp="1"/>
          </p:cNvGraphicFramePr>
          <p:nvPr>
            <p:extLst>
              <p:ext uri="{D42A27DB-BD31-4B8C-83A1-F6EECF244321}">
                <p14:modId xmlns:p14="http://schemas.microsoft.com/office/powerpoint/2010/main" val="2354486233"/>
              </p:ext>
            </p:extLst>
          </p:nvPr>
        </p:nvGraphicFramePr>
        <p:xfrm>
          <a:off x="766762" y="2792026"/>
          <a:ext cx="10658475" cy="3409590"/>
        </p:xfrm>
        <a:graphic>
          <a:graphicData uri="http://schemas.openxmlformats.org/drawingml/2006/table">
            <a:tbl>
              <a:tblPr firstRow="1" bandRow="1">
                <a:tableStyleId>{F5AB1C69-6EDB-4FF4-983F-18BD219EF322}</a:tableStyleId>
              </a:tblPr>
              <a:tblGrid>
                <a:gridCol w="10658475">
                  <a:extLst>
                    <a:ext uri="{9D8B030D-6E8A-4147-A177-3AD203B41FA5}">
                      <a16:colId xmlns:a16="http://schemas.microsoft.com/office/drawing/2014/main" val="20000"/>
                    </a:ext>
                  </a:extLst>
                </a:gridCol>
              </a:tblGrid>
              <a:tr h="308611">
                <a:tc>
                  <a:txBody>
                    <a:bodyPr/>
                    <a:lstStyle/>
                    <a:p>
                      <a:r>
                        <a:rPr lang="en-GB" baseline="0" noProof="0"/>
                        <a:t>List the questions you would ask to the person calling and specify why</a:t>
                      </a:r>
                      <a:endParaRPr lang="en-GB" noProof="0"/>
                    </a:p>
                  </a:txBody>
                  <a:tcPr/>
                </a:tc>
                <a:extLst>
                  <a:ext uri="{0D108BD9-81ED-4DB2-BD59-A6C34878D82A}">
                    <a16:rowId xmlns:a16="http://schemas.microsoft.com/office/drawing/2014/main" val="10000"/>
                  </a:ext>
                </a:extLst>
              </a:tr>
              <a:tr h="3043830">
                <a:tc>
                  <a:txBody>
                    <a:bodyPr/>
                    <a:lstStyle/>
                    <a:p>
                      <a:pPr marL="342900" indent="-342900">
                        <a:buFont typeface="+mj-lt"/>
                        <a:buAutoNum type="arabicParenR"/>
                      </a:pPr>
                      <a:r>
                        <a:rPr lang="en-GB" baseline="0" noProof="0" dirty="0"/>
                        <a:t>…</a:t>
                      </a:r>
                    </a:p>
                    <a:p>
                      <a:pPr marL="342900" indent="-342900">
                        <a:buFont typeface="+mj-lt"/>
                        <a:buAutoNum type="arabicParenR"/>
                      </a:pPr>
                      <a:endParaRPr lang="en-GB" baseline="0" noProof="0" dirty="0"/>
                    </a:p>
                    <a:p>
                      <a:pPr marL="342900" indent="-342900">
                        <a:buFont typeface="+mj-lt"/>
                        <a:buAutoNum type="arabicParenR"/>
                      </a:pPr>
                      <a:endParaRPr lang="en-GB" baseline="0" noProof="0" dirty="0"/>
                    </a:p>
                    <a:p>
                      <a:pPr marL="342900" indent="-342900">
                        <a:buFont typeface="+mj-lt"/>
                        <a:buAutoNum type="arabicParenR"/>
                      </a:pPr>
                      <a:r>
                        <a:rPr lang="en-GB" baseline="0" noProof="0" dirty="0"/>
                        <a:t>…</a:t>
                      </a:r>
                    </a:p>
                    <a:p>
                      <a:pPr marL="342900" indent="-342900">
                        <a:buFont typeface="+mj-lt"/>
                        <a:buAutoNum type="arabicParenR"/>
                      </a:pPr>
                      <a:endParaRPr lang="en-GB" baseline="0" noProof="0" dirty="0"/>
                    </a:p>
                    <a:p>
                      <a:pPr marL="342900" indent="-342900">
                        <a:buFont typeface="+mj-lt"/>
                        <a:buAutoNum type="arabicParenR"/>
                      </a:pPr>
                      <a:endParaRPr lang="en-GB" baseline="0" noProof="0" dirty="0"/>
                    </a:p>
                    <a:p>
                      <a:pPr marL="342900" indent="-342900">
                        <a:buFont typeface="+mj-lt"/>
                        <a:buAutoNum type="arabicParenR"/>
                      </a:pPr>
                      <a:r>
                        <a:rPr lang="en-GB" baseline="0" noProof="0" dirty="0"/>
                        <a:t>…</a:t>
                      </a:r>
                    </a:p>
                    <a:p>
                      <a:pPr marL="342900" indent="-342900">
                        <a:buFont typeface="+mj-lt"/>
                        <a:buAutoNum type="arabicParenR"/>
                      </a:pPr>
                      <a:endParaRPr lang="en-GB" baseline="0" noProof="0" dirty="0"/>
                    </a:p>
                    <a:p>
                      <a:pPr marL="342900" indent="-342900">
                        <a:buFont typeface="+mj-lt"/>
                        <a:buAutoNum type="arabicParenR"/>
                      </a:pPr>
                      <a:endParaRPr lang="en-GB" baseline="0" noProof="0" dirty="0"/>
                    </a:p>
                    <a:p>
                      <a:pPr marL="342900" indent="-342900">
                        <a:buFont typeface="+mj-lt"/>
                        <a:buAutoNum type="arabicParenR"/>
                      </a:pPr>
                      <a:r>
                        <a:rPr lang="en-GB" baseline="0" noProof="0" dirty="0"/>
                        <a:t>…</a:t>
                      </a:r>
                    </a:p>
                  </a:txBody>
                  <a:tcPr/>
                </a:tc>
                <a:extLst>
                  <a:ext uri="{0D108BD9-81ED-4DB2-BD59-A6C34878D82A}">
                    <a16:rowId xmlns:a16="http://schemas.microsoft.com/office/drawing/2014/main" val="10001"/>
                  </a:ext>
                </a:extLst>
              </a:tr>
            </a:tbl>
          </a:graphicData>
        </a:graphic>
      </p:graphicFrame>
      <p:sp>
        <p:nvSpPr>
          <p:cNvPr id="12" name="Text Placeholder 3">
            <a:extLst>
              <a:ext uri="{FF2B5EF4-FFF2-40B4-BE49-F238E27FC236}">
                <a16:creationId xmlns:a16="http://schemas.microsoft.com/office/drawing/2014/main" id="{0760B94E-19DE-43F9-A897-51173FC6FA9A}"/>
              </a:ext>
            </a:extLst>
          </p:cNvPr>
          <p:cNvSpPr>
            <a:spLocks noGrp="1"/>
          </p:cNvSpPr>
          <p:nvPr>
            <p:ph type="body" sz="quarter" idx="17"/>
          </p:nvPr>
        </p:nvSpPr>
        <p:spPr>
          <a:xfrm>
            <a:off x="2305175" y="1286897"/>
            <a:ext cx="9120062" cy="1471612"/>
          </a:xfrm>
        </p:spPr>
        <p:txBody>
          <a:bodyPr/>
          <a:lstStyle/>
          <a:p>
            <a:r>
              <a:rPr lang="en-US" dirty="0"/>
              <a:t>The emergency call</a:t>
            </a:r>
          </a:p>
        </p:txBody>
      </p:sp>
      <p:pic>
        <p:nvPicPr>
          <p:cNvPr id="13" name="Picture 12">
            <a:extLst>
              <a:ext uri="{FF2B5EF4-FFF2-40B4-BE49-F238E27FC236}">
                <a16:creationId xmlns:a16="http://schemas.microsoft.com/office/drawing/2014/main" id="{2CA8CAAD-FF9F-43C6-AA89-05964D58D762}"/>
              </a:ext>
            </a:extLst>
          </p:cNvPr>
          <p:cNvPicPr>
            <a:picLocks noChangeAspect="1"/>
          </p:cNvPicPr>
          <p:nvPr/>
        </p:nvPicPr>
        <p:blipFill>
          <a:blip r:embed="rId3"/>
          <a:stretch>
            <a:fillRect/>
          </a:stretch>
        </p:blipFill>
        <p:spPr>
          <a:xfrm flipH="1">
            <a:off x="910589" y="1366014"/>
            <a:ext cx="1182569" cy="1316497"/>
          </a:xfrm>
          <a:prstGeom prst="rect">
            <a:avLst/>
          </a:prstGeom>
        </p:spPr>
      </p:pic>
    </p:spTree>
    <p:extLst>
      <p:ext uri="{BB962C8B-B14F-4D97-AF65-F5344CB8AC3E}">
        <p14:creationId xmlns:p14="http://schemas.microsoft.com/office/powerpoint/2010/main" val="389147498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1993829" y="1894622"/>
            <a:ext cx="1836737" cy="851901"/>
          </a:xfrm>
        </p:spPr>
        <p:txBody>
          <a:bodyPr/>
          <a:lstStyle/>
          <a:p>
            <a:pPr algn="ctr"/>
            <a:r>
              <a:rPr lang="en-US" dirty="0"/>
              <a:t>Key facts</a:t>
            </a:r>
          </a:p>
        </p:txBody>
      </p:sp>
      <p:sp>
        <p:nvSpPr>
          <p:cNvPr id="7" name="Text Placeholder 6"/>
          <p:cNvSpPr>
            <a:spLocks noGrp="1"/>
          </p:cNvSpPr>
          <p:nvPr>
            <p:ph type="body" sz="quarter" idx="19"/>
          </p:nvPr>
        </p:nvSpPr>
        <p:spPr>
          <a:xfrm>
            <a:off x="766763" y="2830285"/>
            <a:ext cx="10658474" cy="3557727"/>
          </a:xfrm>
        </p:spPr>
        <p:txBody>
          <a:bodyPr>
            <a:normAutofit fontScale="92500" lnSpcReduction="20000"/>
          </a:bodyPr>
          <a:lstStyle/>
          <a:p>
            <a:r>
              <a:rPr lang="en-US" dirty="0"/>
              <a:t>During dredging of the shipping channel, one of the excavators removed an old barrel from the sea bottom.</a:t>
            </a:r>
          </a:p>
          <a:p>
            <a:r>
              <a:rPr lang="en-US" dirty="0"/>
              <a:t>The barrel was being placed on the edge of the shipping dock with the help of a worker directly handling it.</a:t>
            </a:r>
          </a:p>
          <a:p>
            <a:r>
              <a:rPr lang="en-US" dirty="0"/>
              <a:t>Suddenly, the barrel cracked and a clear, colourless liquid with a faint fruity odor was released.</a:t>
            </a:r>
          </a:p>
          <a:p>
            <a:r>
              <a:rPr lang="en-US" dirty="0"/>
              <a:t>Ten contractor workers and two customs officers collapsed unconscious.</a:t>
            </a:r>
          </a:p>
          <a:p>
            <a:r>
              <a:rPr lang="en-US" dirty="0"/>
              <a:t>The customs officers were with two border force sniffer dogs, which could be seen to have breathing difficulties and convulsions. </a:t>
            </a:r>
          </a:p>
          <a:p>
            <a:r>
              <a:rPr lang="en-US" dirty="0"/>
              <a:t>Port’s personnel not involved in the incident make the emergency call</a:t>
            </a:r>
          </a:p>
          <a:p>
            <a:endParaRPr lang="en-US" dirty="0"/>
          </a:p>
        </p:txBody>
      </p:sp>
      <p:sp>
        <p:nvSpPr>
          <p:cNvPr id="9" name="Slide Number Placeholder 8"/>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814E660-BF25-4843-B2A0-93C6E2B6253B}" type="slidenum">
              <a:rPr kumimoji="0" lang="en-US" sz="1000" b="1" i="0" u="none" strike="noStrike" kern="1200" cap="none" spc="0" normalizeH="0" baseline="0" smtClean="0">
                <a:ln>
                  <a:noFill/>
                </a:ln>
                <a:solidFill>
                  <a:prstClr val="black"/>
                </a:solidFill>
                <a:effectLst/>
                <a:uLnTx/>
                <a:uFillTx/>
                <a:latin typeface="Segoe UI"/>
                <a:ea typeface="Segoe UI Black" panose="020B0A02040204020203" pitchFamily="34" charset="0"/>
                <a:cs typeface="Segoe UI Semibold" panose="020B0702040204020203"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000" b="1" i="0" u="none" strike="noStrike" kern="1200" cap="none" spc="0" normalizeH="0" baseline="0">
              <a:ln>
                <a:noFill/>
              </a:ln>
              <a:solidFill>
                <a:prstClr val="black"/>
              </a:solidFill>
              <a:effectLst/>
              <a:uLnTx/>
              <a:uFillTx/>
              <a:latin typeface="Segoe UI"/>
              <a:ea typeface="Segoe UI Black" panose="020B0A02040204020203" pitchFamily="34" charset="0"/>
              <a:cs typeface="Segoe UI Semibold" panose="020B0702040204020203" pitchFamily="34" charset="0"/>
            </a:endParaRPr>
          </a:p>
        </p:txBody>
      </p:sp>
      <p:pic>
        <p:nvPicPr>
          <p:cNvPr id="10" name="Picture 9"/>
          <p:cNvPicPr>
            <a:picLocks noChangeAspect="1"/>
          </p:cNvPicPr>
          <p:nvPr/>
        </p:nvPicPr>
        <p:blipFill>
          <a:blip r:embed="rId3"/>
          <a:stretch>
            <a:fillRect/>
          </a:stretch>
        </p:blipFill>
        <p:spPr>
          <a:xfrm flipH="1">
            <a:off x="1078110" y="1810859"/>
            <a:ext cx="915719" cy="1019426"/>
          </a:xfrm>
          <a:prstGeom prst="rect">
            <a:avLst/>
          </a:prstGeom>
        </p:spPr>
      </p:pic>
      <p:sp>
        <p:nvSpPr>
          <p:cNvPr id="11" name="Title 5">
            <a:extLst>
              <a:ext uri="{FF2B5EF4-FFF2-40B4-BE49-F238E27FC236}">
                <a16:creationId xmlns:a16="http://schemas.microsoft.com/office/drawing/2014/main" id="{F2E284D2-2A35-4D27-9A80-EF9473E7A8AF}"/>
              </a:ext>
            </a:extLst>
          </p:cNvPr>
          <p:cNvSpPr>
            <a:spLocks noGrp="1"/>
          </p:cNvSpPr>
          <p:nvPr>
            <p:ph type="title"/>
          </p:nvPr>
        </p:nvSpPr>
        <p:spPr>
          <a:xfrm>
            <a:off x="766762" y="770476"/>
            <a:ext cx="10658476" cy="884477"/>
          </a:xfrm>
        </p:spPr>
        <p:txBody>
          <a:bodyPr lIns="0" tIns="0" rIns="0" bIns="0">
            <a:noAutofit/>
          </a:bodyPr>
          <a:lstStyle/>
          <a:p>
            <a:r>
              <a:rPr lang="en-US" sz="3600" dirty="0"/>
              <a:t>4.1 Scenario 2. Chemical incident during shipping channel dredging in Baltic port</a:t>
            </a:r>
            <a:endParaRPr lang="en-US" sz="3400" dirty="0"/>
          </a:p>
        </p:txBody>
      </p:sp>
      <p:sp>
        <p:nvSpPr>
          <p:cNvPr id="12" name="Footer Placeholder 5">
            <a:extLst>
              <a:ext uri="{FF2B5EF4-FFF2-40B4-BE49-F238E27FC236}">
                <a16:creationId xmlns:a16="http://schemas.microsoft.com/office/drawing/2014/main" id="{54429A16-566E-4894-A6EA-97C631A9D7D2}"/>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 P First Alert Scenario Discussion</a:t>
            </a:r>
          </a:p>
        </p:txBody>
      </p:sp>
    </p:spTree>
    <p:extLst>
      <p:ext uri="{BB962C8B-B14F-4D97-AF65-F5344CB8AC3E}">
        <p14:creationId xmlns:p14="http://schemas.microsoft.com/office/powerpoint/2010/main" val="10812433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232017"/>
            <a:ext cx="9120062" cy="1471612"/>
          </a:xfrm>
        </p:spPr>
        <p:txBody>
          <a:bodyPr/>
          <a:lstStyle/>
          <a:p>
            <a:r>
              <a:rPr lang="en-US" dirty="0">
                <a:solidFill>
                  <a:schemeClr val="accent6">
                    <a:lumMod val="50000"/>
                  </a:schemeClr>
                </a:solidFill>
              </a:rPr>
              <a:t>What would you </a:t>
            </a:r>
            <a:r>
              <a:rPr lang="en-US" b="1" dirty="0">
                <a:solidFill>
                  <a:schemeClr val="accent6">
                    <a:lumMod val="50000"/>
                  </a:schemeClr>
                </a:solidFill>
              </a:rPr>
              <a:t>ask</a:t>
            </a:r>
            <a:r>
              <a:rPr lang="en-US" b="1" dirty="0"/>
              <a:t> based on the METHANE protocol?</a:t>
            </a:r>
            <a:endParaRPr lang="en-US" dirty="0"/>
          </a:p>
        </p:txBody>
      </p:sp>
      <p:sp>
        <p:nvSpPr>
          <p:cNvPr id="6" name="Title 5"/>
          <p:cNvSpPr>
            <a:spLocks noGrp="1"/>
          </p:cNvSpPr>
          <p:nvPr>
            <p:ph type="title"/>
          </p:nvPr>
        </p:nvSpPr>
        <p:spPr>
          <a:xfrm>
            <a:off x="766761" y="367308"/>
            <a:ext cx="10658476" cy="884477"/>
          </a:xfrm>
        </p:spPr>
        <p:txBody>
          <a:bodyPr lIns="0" tIns="0" rIns="0" bIns="0">
            <a:normAutofit fontScale="90000"/>
          </a:bodyPr>
          <a:lstStyle/>
          <a:p>
            <a:r>
              <a:rPr lang="en-US" sz="4400" dirty="0"/>
              <a:t>4.1 Scenario 2. Chemical incident during shipping channel dredging in Baltic port</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4</a:t>
            </a:fld>
            <a:endParaRPr lang="aa-ET" dirty="0"/>
          </a:p>
        </p:txBody>
      </p:sp>
      <p:sp>
        <p:nvSpPr>
          <p:cNvPr id="20" name="Footer Placeholder 19"/>
          <p:cNvSpPr>
            <a:spLocks noGrp="1"/>
          </p:cNvSpPr>
          <p:nvPr>
            <p:ph type="ftr" sz="quarter" idx="21"/>
          </p:nvPr>
        </p:nvSpPr>
        <p:spPr/>
        <p:txBody>
          <a:bodyPr/>
          <a:lstStyle/>
          <a:p>
            <a:r>
              <a:rPr lang="en-US" dirty="0"/>
              <a:t>MELODY #4.1 P First Alert Scenario Discussion</a:t>
            </a:r>
          </a:p>
        </p:txBody>
      </p:sp>
      <p:pic>
        <p:nvPicPr>
          <p:cNvPr id="10" name="Picture 9"/>
          <p:cNvPicPr>
            <a:picLocks noChangeAspect="1"/>
          </p:cNvPicPr>
          <p:nvPr/>
        </p:nvPicPr>
        <p:blipFill>
          <a:blip r:embed="rId3"/>
          <a:stretch>
            <a:fillRect/>
          </a:stretch>
        </p:blipFill>
        <p:spPr>
          <a:xfrm flipH="1">
            <a:off x="944684" y="1387132"/>
            <a:ext cx="1182569" cy="1316497"/>
          </a:xfrm>
          <a:prstGeom prst="rect">
            <a:avLst/>
          </a:prstGeom>
        </p:spPr>
      </p:pic>
      <p:graphicFrame>
        <p:nvGraphicFramePr>
          <p:cNvPr id="2" name="Tabella 2">
            <a:extLst>
              <a:ext uri="{FF2B5EF4-FFF2-40B4-BE49-F238E27FC236}">
                <a16:creationId xmlns:a16="http://schemas.microsoft.com/office/drawing/2014/main" id="{8ABBCBA6-AB36-4CD2-9180-D4E9BEC36F27}"/>
              </a:ext>
            </a:extLst>
          </p:cNvPr>
          <p:cNvGraphicFramePr>
            <a:graphicFrameLocks noGrp="1"/>
          </p:cNvGraphicFramePr>
          <p:nvPr/>
        </p:nvGraphicFramePr>
        <p:xfrm>
          <a:off x="766761" y="2800120"/>
          <a:ext cx="10658476" cy="3641760"/>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468000">
                <a:tc>
                  <a:txBody>
                    <a:bodyPr/>
                    <a:lstStyle/>
                    <a:p>
                      <a:pPr algn="ctr"/>
                      <a:r>
                        <a:rPr lang="en-US" noProof="0"/>
                        <a:t>Issue</a:t>
                      </a:r>
                    </a:p>
                  </a:txBody>
                  <a:tcPr anchor="ctr"/>
                </a:tc>
                <a:tc>
                  <a:txBody>
                    <a:bodyPr/>
                    <a:lstStyle/>
                    <a:p>
                      <a:pPr algn="ctr"/>
                      <a:r>
                        <a:rPr lang="en-US" noProof="0" dirty="0"/>
                        <a:t>Possible question</a:t>
                      </a:r>
                    </a:p>
                  </a:txBody>
                  <a:tcPr anchor="ctr"/>
                </a:tc>
                <a:extLst>
                  <a:ext uri="{0D108BD9-81ED-4DB2-BD59-A6C34878D82A}">
                    <a16:rowId xmlns:a16="http://schemas.microsoft.com/office/drawing/2014/main" val="4001992366"/>
                  </a:ext>
                </a:extLst>
              </a:tr>
              <a:tr h="288000">
                <a:tc>
                  <a:txBody>
                    <a:bodyPr/>
                    <a:lstStyle/>
                    <a:p>
                      <a:r>
                        <a:rPr lang="en-GB" sz="1400" b="1" noProof="0" dirty="0"/>
                        <a:t>Major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1046857827"/>
                  </a:ext>
                </a:extLst>
              </a:tr>
              <a:tr h="468000">
                <a:tc>
                  <a:txBody>
                    <a:bodyPr/>
                    <a:lstStyle/>
                    <a:p>
                      <a:r>
                        <a:rPr lang="en-GB" sz="1400" b="1" noProof="0" dirty="0"/>
                        <a:t>Exact location</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083009163"/>
                  </a:ext>
                </a:extLst>
              </a:tr>
              <a:tr h="468000">
                <a:tc>
                  <a:txBody>
                    <a:bodyPr/>
                    <a:lstStyle/>
                    <a:p>
                      <a:r>
                        <a:rPr lang="en-GB" sz="1400" b="1" noProof="0" dirty="0"/>
                        <a:t>Type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2825654998"/>
                  </a:ext>
                </a:extLst>
              </a:tr>
              <a:tr h="468000">
                <a:tc>
                  <a:txBody>
                    <a:bodyPr/>
                    <a:lstStyle/>
                    <a:p>
                      <a:r>
                        <a:rPr lang="en-GB" sz="1400" b="1" noProof="0" dirty="0"/>
                        <a:t>Hazard</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335498470"/>
                  </a:ext>
                </a:extLst>
              </a:tr>
              <a:tr h="468000">
                <a:tc>
                  <a:txBody>
                    <a:bodyPr/>
                    <a:lstStyle/>
                    <a:p>
                      <a:r>
                        <a:rPr lang="en-GB" sz="1400" b="1" noProof="0" dirty="0"/>
                        <a:t>Access</a:t>
                      </a:r>
                      <a:endParaRPr lang="en-US" sz="1400" b="1" noProof="0" dirty="0"/>
                    </a:p>
                  </a:txBody>
                  <a:tcPr/>
                </a:tc>
                <a:tc>
                  <a:txBody>
                    <a:bodyPr/>
                    <a:lstStyle/>
                    <a:p>
                      <a:endParaRPr lang="en-US" noProof="0" dirty="0"/>
                    </a:p>
                  </a:txBody>
                  <a:tcPr/>
                </a:tc>
                <a:extLst>
                  <a:ext uri="{0D108BD9-81ED-4DB2-BD59-A6C34878D82A}">
                    <a16:rowId xmlns:a16="http://schemas.microsoft.com/office/drawing/2014/main" val="1781576083"/>
                  </a:ext>
                </a:extLst>
              </a:tr>
              <a:tr h="468000">
                <a:tc>
                  <a:txBody>
                    <a:bodyPr/>
                    <a:lstStyle/>
                    <a:p>
                      <a:r>
                        <a:rPr lang="en-GB" sz="1400" b="1" noProof="0" dirty="0"/>
                        <a:t>Number of casualties</a:t>
                      </a:r>
                      <a:endParaRPr lang="en-US" sz="1400" b="1" noProof="0" dirty="0"/>
                    </a:p>
                  </a:txBody>
                  <a:tcPr/>
                </a:tc>
                <a:tc>
                  <a:txBody>
                    <a:bodyPr/>
                    <a:lstStyle/>
                    <a:p>
                      <a:endParaRPr lang="en-US" noProof="0" dirty="0"/>
                    </a:p>
                  </a:txBody>
                  <a:tcPr/>
                </a:tc>
                <a:extLst>
                  <a:ext uri="{0D108BD9-81ED-4DB2-BD59-A6C34878D82A}">
                    <a16:rowId xmlns:a16="http://schemas.microsoft.com/office/drawing/2014/main" val="873210608"/>
                  </a:ext>
                </a:extLst>
              </a:tr>
              <a:tr h="468000">
                <a:tc>
                  <a:txBody>
                    <a:bodyPr/>
                    <a:lstStyle/>
                    <a:p>
                      <a:r>
                        <a:rPr lang="en-GB" sz="1400" b="1" noProof="0" dirty="0"/>
                        <a:t>Emergency services</a:t>
                      </a:r>
                      <a:endParaRPr lang="en-US" sz="1400" b="1" noProof="0" dirty="0"/>
                    </a:p>
                  </a:txBody>
                  <a:tcPr/>
                </a:tc>
                <a:tc>
                  <a:txBody>
                    <a:bodyPr/>
                    <a:lstStyle/>
                    <a:p>
                      <a:endParaRPr lang="en-US" noProof="0" dirty="0"/>
                    </a:p>
                  </a:txBody>
                  <a:tcPr/>
                </a:tc>
                <a:extLst>
                  <a:ext uri="{0D108BD9-81ED-4DB2-BD59-A6C34878D82A}">
                    <a16:rowId xmlns:a16="http://schemas.microsoft.com/office/drawing/2014/main" val="784654550"/>
                  </a:ext>
                </a:extLst>
              </a:tr>
            </a:tbl>
          </a:graphicData>
        </a:graphic>
      </p:graphicFrame>
    </p:spTree>
    <p:extLst>
      <p:ext uri="{BB962C8B-B14F-4D97-AF65-F5344CB8AC3E}">
        <p14:creationId xmlns:p14="http://schemas.microsoft.com/office/powerpoint/2010/main" val="110566052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766761" y="367308"/>
            <a:ext cx="10658476" cy="884477"/>
          </a:xfrm>
        </p:spPr>
        <p:txBody>
          <a:bodyPr lIns="0" tIns="0" rIns="0" bIns="0">
            <a:normAutofit fontScale="90000"/>
          </a:bodyPr>
          <a:lstStyle/>
          <a:p>
            <a:r>
              <a:rPr lang="en-US" sz="4400" dirty="0"/>
              <a:t>4.1 Scenario 2. Chemical incident during shipping channel dredging in Baltic port</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5</a:t>
            </a:fld>
            <a:endParaRPr lang="aa-ET" dirty="0"/>
          </a:p>
        </p:txBody>
      </p:sp>
      <p:sp>
        <p:nvSpPr>
          <p:cNvPr id="20" name="Footer Placeholder 19"/>
          <p:cNvSpPr>
            <a:spLocks noGrp="1"/>
          </p:cNvSpPr>
          <p:nvPr>
            <p:ph type="ftr" sz="quarter" idx="21"/>
          </p:nvPr>
        </p:nvSpPr>
        <p:spPr/>
        <p:txBody>
          <a:bodyPr/>
          <a:lstStyle/>
          <a:p>
            <a:r>
              <a:rPr lang="en-US" dirty="0"/>
              <a:t>MELODY #4.1 P First Alert Scenario Discussion</a:t>
            </a:r>
          </a:p>
        </p:txBody>
      </p:sp>
      <p:graphicFrame>
        <p:nvGraphicFramePr>
          <p:cNvPr id="12" name="Tabella 2">
            <a:extLst>
              <a:ext uri="{FF2B5EF4-FFF2-40B4-BE49-F238E27FC236}">
                <a16:creationId xmlns:a16="http://schemas.microsoft.com/office/drawing/2014/main" id="{F43F41AF-D655-469E-B57C-952555151FB3}"/>
              </a:ext>
            </a:extLst>
          </p:cNvPr>
          <p:cNvGraphicFramePr>
            <a:graphicFrameLocks noGrp="1"/>
          </p:cNvGraphicFramePr>
          <p:nvPr/>
        </p:nvGraphicFramePr>
        <p:xfrm>
          <a:off x="766761" y="3007373"/>
          <a:ext cx="10658476" cy="3323478"/>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en-US" noProof="0"/>
                        <a:t>Issue</a:t>
                      </a:r>
                    </a:p>
                  </a:txBody>
                  <a:tcPr anchor="ctr"/>
                </a:tc>
                <a:tc>
                  <a:txBody>
                    <a:bodyPr/>
                    <a:lstStyle/>
                    <a:p>
                      <a:pPr algn="ctr"/>
                      <a:r>
                        <a:rPr lang="en-US" noProof="0"/>
                        <a:t>Possible question</a:t>
                      </a:r>
                    </a:p>
                  </a:txBody>
                  <a:tcPr anchor="ctr"/>
                </a:tc>
                <a:extLst>
                  <a:ext uri="{0D108BD9-81ED-4DB2-BD59-A6C34878D82A}">
                    <a16:rowId xmlns:a16="http://schemas.microsoft.com/office/drawing/2014/main" val="4001992366"/>
                  </a:ext>
                </a:extLst>
              </a:tr>
              <a:tr h="648000">
                <a:tc>
                  <a:txBody>
                    <a:bodyPr/>
                    <a:lstStyle/>
                    <a:p>
                      <a:r>
                        <a:rPr lang="en-GB" sz="1400" b="1" noProof="0" dirty="0"/>
                        <a:t>Identification of the caller</a:t>
                      </a:r>
                      <a:endParaRPr lang="en-US" sz="1400" b="1" noProof="0" dirty="0"/>
                    </a:p>
                  </a:txBody>
                  <a:tcPr/>
                </a:tc>
                <a:tc>
                  <a:txBody>
                    <a:bodyPr/>
                    <a:lstStyle/>
                    <a:p>
                      <a:endParaRPr lang="en-US" noProof="0" dirty="0"/>
                    </a:p>
                  </a:txBody>
                  <a:tcPr/>
                </a:tc>
                <a:extLst>
                  <a:ext uri="{0D108BD9-81ED-4DB2-BD59-A6C34878D82A}">
                    <a16:rowId xmlns:a16="http://schemas.microsoft.com/office/drawing/2014/main" val="1046857827"/>
                  </a:ext>
                </a:extLst>
              </a:tr>
              <a:tr h="648000">
                <a:tc>
                  <a:txBody>
                    <a:bodyPr/>
                    <a:lstStyle/>
                    <a:p>
                      <a:r>
                        <a:rPr lang="en-GB" sz="1400" b="1" noProof="0" dirty="0"/>
                        <a:t>Location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083009163"/>
                  </a:ext>
                </a:extLst>
              </a:tr>
              <a:tr h="648000">
                <a:tc>
                  <a:txBody>
                    <a:bodyPr/>
                    <a:lstStyle/>
                    <a:p>
                      <a:r>
                        <a:rPr lang="en-GB" sz="1400" b="1" noProof="0" dirty="0"/>
                        <a:t>Type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2825654998"/>
                  </a:ext>
                </a:extLst>
              </a:tr>
              <a:tr h="648000">
                <a:tc>
                  <a:txBody>
                    <a:bodyPr/>
                    <a:lstStyle/>
                    <a:p>
                      <a:r>
                        <a:rPr lang="en-GB" sz="1400" b="1" noProof="0" dirty="0"/>
                        <a:t>State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335498470"/>
                  </a:ext>
                </a:extLst>
              </a:tr>
            </a:tbl>
          </a:graphicData>
        </a:graphic>
      </p:graphicFrame>
      <p:sp>
        <p:nvSpPr>
          <p:cNvPr id="14" name="Text Placeholder 3">
            <a:extLst>
              <a:ext uri="{FF2B5EF4-FFF2-40B4-BE49-F238E27FC236}">
                <a16:creationId xmlns:a16="http://schemas.microsoft.com/office/drawing/2014/main" id="{A7E1855E-B7CA-4B1C-8029-8443BFBAB71B}"/>
              </a:ext>
            </a:extLst>
          </p:cNvPr>
          <p:cNvSpPr txBox="1">
            <a:spLocks/>
          </p:cNvSpPr>
          <p:nvPr/>
        </p:nvSpPr>
        <p:spPr>
          <a:xfrm>
            <a:off x="2305175" y="1453461"/>
            <a:ext cx="9120062" cy="1471612"/>
          </a:xfrm>
          <a:prstGeom prst="rect">
            <a:avLst/>
          </a:prstGeom>
        </p:spPr>
        <p:txBody>
          <a:bodyPr vert="horz" lIns="0" tIns="0" rIns="0" bIns="0" rtlCol="0" anchor="ctr" anchorCtr="0">
            <a:noAutofit/>
          </a:bodyPr>
          <a:lstStyle>
            <a:lvl1pPr marL="0" indent="0" algn="l" defTabSz="914400" rtl="0" eaLnBrk="1" latinLnBrk="0" hangingPunct="1">
              <a:lnSpc>
                <a:spcPct val="100000"/>
              </a:lnSpc>
              <a:spcBef>
                <a:spcPts val="1000"/>
              </a:spcBef>
              <a:buClr>
                <a:schemeClr val="accent1"/>
              </a:buClr>
              <a:buFontTx/>
              <a:buNone/>
              <a:defRPr sz="2800" kern="1200">
                <a:solidFill>
                  <a:schemeClr val="accent2"/>
                </a:solidFill>
                <a:latin typeface="Segoe UI Semibold" panose="020B0702040204020203" pitchFamily="34" charset="0"/>
                <a:ea typeface="+mn-ea"/>
                <a:cs typeface="Segoe UI Semibold" panose="020B0702040204020203" pitchFamily="34" charset="0"/>
              </a:defRPr>
            </a:lvl1pPr>
            <a:lvl2pPr marL="457200" indent="0" algn="l" defTabSz="914400" rtl="0" eaLnBrk="1" latinLnBrk="0" hangingPunct="1">
              <a:lnSpc>
                <a:spcPct val="100000"/>
              </a:lnSpc>
              <a:spcBef>
                <a:spcPts val="500"/>
              </a:spcBef>
              <a:buClr>
                <a:schemeClr val="accent2"/>
              </a:buClr>
              <a:buFontTx/>
              <a:buNone/>
              <a:defRPr sz="2400" kern="1200">
                <a:solidFill>
                  <a:schemeClr val="tx1"/>
                </a:solidFill>
                <a:latin typeface="+mj-lt"/>
                <a:ea typeface="+mn-ea"/>
                <a:cs typeface="+mn-cs"/>
              </a:defRPr>
            </a:lvl2pPr>
            <a:lvl3pPr marL="914400" indent="0" algn="l" defTabSz="914400" rtl="0" eaLnBrk="1" latinLnBrk="0" hangingPunct="1">
              <a:lnSpc>
                <a:spcPct val="100000"/>
              </a:lnSpc>
              <a:spcBef>
                <a:spcPts val="500"/>
              </a:spcBef>
              <a:buClr>
                <a:schemeClr val="accent4"/>
              </a:buClr>
              <a:buFontTx/>
              <a:buNone/>
              <a:defRPr sz="2000" kern="1200">
                <a:solidFill>
                  <a:schemeClr val="tx1"/>
                </a:solidFill>
                <a:latin typeface="+mj-lt"/>
                <a:ea typeface="+mn-ea"/>
                <a:cs typeface="+mn-cs"/>
              </a:defRPr>
            </a:lvl3pPr>
            <a:lvl4pPr marL="1371600" indent="0" algn="l" defTabSz="914400" rtl="0" eaLnBrk="1" latinLnBrk="0" hangingPunct="1">
              <a:lnSpc>
                <a:spcPct val="100000"/>
              </a:lnSpc>
              <a:spcBef>
                <a:spcPts val="500"/>
              </a:spcBef>
              <a:buClr>
                <a:schemeClr val="accent3"/>
              </a:buClr>
              <a:buFontTx/>
              <a:buNone/>
              <a:defRPr sz="1800" kern="1200">
                <a:solidFill>
                  <a:schemeClr val="tx1"/>
                </a:solidFill>
                <a:latin typeface="+mj-lt"/>
                <a:ea typeface="+mn-ea"/>
                <a:cs typeface="+mn-cs"/>
              </a:defRPr>
            </a:lvl4pPr>
            <a:lvl5pPr marL="1828800" indent="0" algn="l" defTabSz="914400" rtl="0" eaLnBrk="1" latinLnBrk="0" hangingPunct="1">
              <a:lnSpc>
                <a:spcPct val="100000"/>
              </a:lnSpc>
              <a:spcBef>
                <a:spcPts val="500"/>
              </a:spcBef>
              <a:buClr>
                <a:schemeClr val="bg1">
                  <a:lumMod val="50000"/>
                </a:schemeClr>
              </a:buClr>
              <a:buFontTx/>
              <a:buNone/>
              <a:defRPr lang="en-US" sz="18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chemeClr val="accent6">
                    <a:lumMod val="50000"/>
                  </a:schemeClr>
                </a:solidFill>
              </a:rPr>
              <a:t>What would you </a:t>
            </a:r>
            <a:r>
              <a:rPr lang="en-US" b="1" dirty="0">
                <a:solidFill>
                  <a:schemeClr val="accent6">
                    <a:lumMod val="50000"/>
                  </a:schemeClr>
                </a:solidFill>
              </a:rPr>
              <a:t>ask</a:t>
            </a:r>
            <a:r>
              <a:rPr lang="en-US" b="1" dirty="0"/>
              <a:t> based on the Four W’s protocol?</a:t>
            </a:r>
            <a:endParaRPr lang="en-US" dirty="0"/>
          </a:p>
        </p:txBody>
      </p:sp>
      <p:pic>
        <p:nvPicPr>
          <p:cNvPr id="15" name="Picture 14">
            <a:extLst>
              <a:ext uri="{FF2B5EF4-FFF2-40B4-BE49-F238E27FC236}">
                <a16:creationId xmlns:a16="http://schemas.microsoft.com/office/drawing/2014/main" id="{9CD371BE-1AC0-43ED-8C4E-524143C5C1FE}"/>
              </a:ext>
            </a:extLst>
          </p:cNvPr>
          <p:cNvPicPr>
            <a:picLocks noChangeAspect="1"/>
          </p:cNvPicPr>
          <p:nvPr/>
        </p:nvPicPr>
        <p:blipFill>
          <a:blip r:embed="rId3"/>
          <a:stretch>
            <a:fillRect/>
          </a:stretch>
        </p:blipFill>
        <p:spPr>
          <a:xfrm flipH="1">
            <a:off x="910589" y="1546646"/>
            <a:ext cx="1182569" cy="1316497"/>
          </a:xfrm>
          <a:prstGeom prst="rect">
            <a:avLst/>
          </a:prstGeom>
        </p:spPr>
      </p:pic>
    </p:spTree>
    <p:extLst>
      <p:ext uri="{BB962C8B-B14F-4D97-AF65-F5344CB8AC3E}">
        <p14:creationId xmlns:p14="http://schemas.microsoft.com/office/powerpoint/2010/main" val="170841236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5.1 Scenario 2</a:t>
            </a:r>
            <a:br>
              <a:rPr lang="en-US" dirty="0"/>
            </a:br>
            <a:r>
              <a:rPr lang="en-US" dirty="0"/>
              <a:t>Chemical incident during shipping channel dredging in Baltic port</a:t>
            </a:r>
          </a:p>
        </p:txBody>
      </p:sp>
      <p:sp>
        <p:nvSpPr>
          <p:cNvPr id="3" name="Slide Number Placeholder 2"/>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814E660-BF25-4843-B2A0-93C6E2B6253B}" type="slidenum">
              <a:rPr kumimoji="0" lang="en-US" sz="1000" b="1" i="0" u="none" strike="noStrike" kern="1200" cap="none" spc="0" normalizeH="0" baseline="0" smtClean="0">
                <a:ln>
                  <a:noFill/>
                </a:ln>
                <a:solidFill>
                  <a:prstClr val="black"/>
                </a:solidFill>
                <a:effectLst/>
                <a:uLnTx/>
                <a:uFillTx/>
                <a:latin typeface="Segoe UI"/>
                <a:ea typeface="Segoe UI Black" panose="020B0A02040204020203" pitchFamily="34" charset="0"/>
                <a:cs typeface="Segoe UI Semibold" panose="020B0702040204020203"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000" b="1" i="0" u="none" strike="noStrike" kern="1200" cap="none" spc="0" normalizeH="0" baseline="0">
              <a:ln>
                <a:noFill/>
              </a:ln>
              <a:solidFill>
                <a:prstClr val="black"/>
              </a:solidFill>
              <a:effectLst/>
              <a:uLnTx/>
              <a:uFillTx/>
              <a:latin typeface="Segoe UI"/>
              <a:ea typeface="Segoe UI Black" panose="020B0A02040204020203" pitchFamily="34" charset="0"/>
              <a:cs typeface="Segoe UI Semibold" panose="020B0702040204020203" pitchFamily="34" charset="0"/>
            </a:endParaRPr>
          </a:p>
        </p:txBody>
      </p:sp>
      <p:sp>
        <p:nvSpPr>
          <p:cNvPr id="7" name="Footer Placeholder 5">
            <a:extLst>
              <a:ext uri="{FF2B5EF4-FFF2-40B4-BE49-F238E27FC236}">
                <a16:creationId xmlns:a16="http://schemas.microsoft.com/office/drawing/2014/main" id="{A1978757-7B86-44F0-935E-AC7145E5ED15}"/>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a:t>
            </a:r>
            <a:r>
              <a:rPr lang="en-GB" dirty="0"/>
              <a:t>On-site risk/threat assessment, Security of the area, Isolate people and pet animals on scene, Registration of victims. Scenario Discussion.</a:t>
            </a:r>
            <a:endParaRPr lang="en-US" dirty="0"/>
          </a:p>
        </p:txBody>
      </p:sp>
    </p:spTree>
    <p:extLst>
      <p:ext uri="{BB962C8B-B14F-4D97-AF65-F5344CB8AC3E}">
        <p14:creationId xmlns:p14="http://schemas.microsoft.com/office/powerpoint/2010/main" val="406380711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1993829" y="1894622"/>
            <a:ext cx="1836737" cy="851901"/>
          </a:xfrm>
        </p:spPr>
        <p:txBody>
          <a:bodyPr/>
          <a:lstStyle/>
          <a:p>
            <a:pPr algn="ctr"/>
            <a:r>
              <a:rPr lang="en-US" dirty="0"/>
              <a:t>Key facts</a:t>
            </a:r>
          </a:p>
        </p:txBody>
      </p:sp>
      <p:sp>
        <p:nvSpPr>
          <p:cNvPr id="7" name="Text Placeholder 6"/>
          <p:cNvSpPr>
            <a:spLocks noGrp="1"/>
          </p:cNvSpPr>
          <p:nvPr>
            <p:ph type="body" sz="quarter" idx="19"/>
          </p:nvPr>
        </p:nvSpPr>
        <p:spPr>
          <a:xfrm>
            <a:off x="766763" y="2830285"/>
            <a:ext cx="10658474" cy="3557727"/>
          </a:xfrm>
        </p:spPr>
        <p:txBody>
          <a:bodyPr>
            <a:normAutofit fontScale="85000" lnSpcReduction="20000"/>
          </a:bodyPr>
          <a:lstStyle/>
          <a:p>
            <a:r>
              <a:rPr lang="en-US" dirty="0"/>
              <a:t>During dredging of the shipping channel, one of the excavators removed an old barrel from the sea bottom.</a:t>
            </a:r>
          </a:p>
          <a:p>
            <a:r>
              <a:rPr lang="en-US" dirty="0"/>
              <a:t>The barrel was being placed on the edge of the shipping dock with the help of a worker directly handling it.</a:t>
            </a:r>
          </a:p>
          <a:p>
            <a:r>
              <a:rPr lang="en-US" dirty="0"/>
              <a:t>Suddenly, the barrel cracked and a clear, </a:t>
            </a:r>
            <a:r>
              <a:rPr lang="en-US" dirty="0" err="1"/>
              <a:t>colourless</a:t>
            </a:r>
            <a:r>
              <a:rPr lang="en-US" dirty="0"/>
              <a:t> liquid with a faint fruity odor was released.</a:t>
            </a:r>
          </a:p>
          <a:p>
            <a:r>
              <a:rPr lang="en-US" dirty="0"/>
              <a:t>Ten contractor workers and two customs officers collapsed unconscious.</a:t>
            </a:r>
          </a:p>
          <a:p>
            <a:r>
              <a:rPr lang="en-US" dirty="0"/>
              <a:t>The customs officers were with two border force sniffer dogs, which could be seen to have breathing difficulties and convulsions. </a:t>
            </a:r>
          </a:p>
          <a:p>
            <a:r>
              <a:rPr lang="en-US" dirty="0"/>
              <a:t>While still arriving on the scene, the FRs are notified that the probable causative agent is Tabun.</a:t>
            </a:r>
          </a:p>
        </p:txBody>
      </p:sp>
      <p:sp>
        <p:nvSpPr>
          <p:cNvPr id="9" name="Slide Number Placeholder 8"/>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814E660-BF25-4843-B2A0-93C6E2B6253B}" type="slidenum">
              <a:rPr kumimoji="0" lang="en-US" sz="1000" b="1" i="0" u="none" strike="noStrike" kern="1200" cap="none" spc="0" normalizeH="0" baseline="0" smtClean="0">
                <a:ln>
                  <a:noFill/>
                </a:ln>
                <a:solidFill>
                  <a:prstClr val="black"/>
                </a:solidFill>
                <a:effectLst/>
                <a:uLnTx/>
                <a:uFillTx/>
                <a:latin typeface="Segoe UI"/>
                <a:ea typeface="Segoe UI Black" panose="020B0A02040204020203" pitchFamily="34" charset="0"/>
                <a:cs typeface="Segoe UI Semibold" panose="020B0702040204020203"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000" b="1" i="0" u="none" strike="noStrike" kern="1200" cap="none" spc="0" normalizeH="0" baseline="0">
              <a:ln>
                <a:noFill/>
              </a:ln>
              <a:solidFill>
                <a:prstClr val="black"/>
              </a:solidFill>
              <a:effectLst/>
              <a:uLnTx/>
              <a:uFillTx/>
              <a:latin typeface="Segoe UI"/>
              <a:ea typeface="Segoe UI Black" panose="020B0A02040204020203" pitchFamily="34" charset="0"/>
              <a:cs typeface="Segoe UI Semibold" panose="020B0702040204020203" pitchFamily="34" charset="0"/>
            </a:endParaRPr>
          </a:p>
        </p:txBody>
      </p:sp>
      <p:pic>
        <p:nvPicPr>
          <p:cNvPr id="10" name="Picture 9"/>
          <p:cNvPicPr>
            <a:picLocks noChangeAspect="1"/>
          </p:cNvPicPr>
          <p:nvPr/>
        </p:nvPicPr>
        <p:blipFill>
          <a:blip r:embed="rId3"/>
          <a:stretch>
            <a:fillRect/>
          </a:stretch>
        </p:blipFill>
        <p:spPr>
          <a:xfrm flipH="1">
            <a:off x="1078110" y="1810859"/>
            <a:ext cx="915719" cy="1019426"/>
          </a:xfrm>
          <a:prstGeom prst="rect">
            <a:avLst/>
          </a:prstGeom>
        </p:spPr>
      </p:pic>
      <p:sp>
        <p:nvSpPr>
          <p:cNvPr id="11" name="Title 5">
            <a:extLst>
              <a:ext uri="{FF2B5EF4-FFF2-40B4-BE49-F238E27FC236}">
                <a16:creationId xmlns:a16="http://schemas.microsoft.com/office/drawing/2014/main" id="{F2E284D2-2A35-4D27-9A80-EF9473E7A8AF}"/>
              </a:ext>
            </a:extLst>
          </p:cNvPr>
          <p:cNvSpPr>
            <a:spLocks noGrp="1"/>
          </p:cNvSpPr>
          <p:nvPr>
            <p:ph type="title"/>
          </p:nvPr>
        </p:nvSpPr>
        <p:spPr>
          <a:xfrm>
            <a:off x="766762" y="770476"/>
            <a:ext cx="10658476" cy="884477"/>
          </a:xfrm>
        </p:spPr>
        <p:txBody>
          <a:bodyPr lIns="0" tIns="0" rIns="0" bIns="0">
            <a:noAutofit/>
          </a:bodyPr>
          <a:lstStyle/>
          <a:p>
            <a:r>
              <a:rPr lang="en-US" sz="3600" dirty="0"/>
              <a:t>5.1 Scenario 2. Chemical incident during shipping channel dredging in Baltic port</a:t>
            </a:r>
            <a:endParaRPr lang="en-US" sz="3400" dirty="0"/>
          </a:p>
        </p:txBody>
      </p:sp>
      <p:sp>
        <p:nvSpPr>
          <p:cNvPr id="12" name="Footer Placeholder 5">
            <a:extLst>
              <a:ext uri="{FF2B5EF4-FFF2-40B4-BE49-F238E27FC236}">
                <a16:creationId xmlns:a16="http://schemas.microsoft.com/office/drawing/2014/main" id="{54429A16-566E-4894-A6EA-97C631A9D7D2}"/>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a:t>
            </a:r>
            <a:r>
              <a:rPr lang="en-GB" dirty="0"/>
              <a:t>On-site risk/threat assessment, Security of the area, Isolate people and pet animals on scene, Registration of victims. Scenario Discussion.</a:t>
            </a:r>
            <a:endParaRPr lang="en-US" dirty="0"/>
          </a:p>
        </p:txBody>
      </p:sp>
    </p:spTree>
    <p:extLst>
      <p:ext uri="{BB962C8B-B14F-4D97-AF65-F5344CB8AC3E}">
        <p14:creationId xmlns:p14="http://schemas.microsoft.com/office/powerpoint/2010/main" val="158853729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a:xfrm>
            <a:off x="766763" y="1363249"/>
            <a:ext cx="1470223" cy="1471613"/>
          </a:xfrm>
        </p:spPr>
      </p:sp>
      <p:sp>
        <p:nvSpPr>
          <p:cNvPr id="4" name="Text Placeholder 3"/>
          <p:cNvSpPr>
            <a:spLocks noGrp="1"/>
          </p:cNvSpPr>
          <p:nvPr>
            <p:ph type="body" sz="quarter" idx="17"/>
          </p:nvPr>
        </p:nvSpPr>
        <p:spPr>
          <a:xfrm>
            <a:off x="2305175" y="1358245"/>
            <a:ext cx="9120062" cy="1471612"/>
          </a:xfrm>
        </p:spPr>
        <p:txBody>
          <a:bodyPr/>
          <a:lstStyle/>
          <a:p>
            <a:r>
              <a:rPr lang="en-US" dirty="0">
                <a:solidFill>
                  <a:schemeClr val="accent6">
                    <a:lumMod val="50000"/>
                  </a:schemeClr>
                </a:solidFill>
              </a:rPr>
              <a:t>What do you </a:t>
            </a:r>
            <a:r>
              <a:rPr lang="en-US" b="1" dirty="0">
                <a:solidFill>
                  <a:schemeClr val="accent6">
                    <a:lumMod val="50000"/>
                  </a:schemeClr>
                </a:solidFill>
              </a:rPr>
              <a:t>ask</a:t>
            </a:r>
            <a:r>
              <a:rPr lang="en-US" b="1" dirty="0"/>
              <a:t> yourself </a:t>
            </a:r>
            <a:r>
              <a:rPr lang="en-US" dirty="0"/>
              <a:t>concerning:</a:t>
            </a:r>
          </a:p>
        </p:txBody>
      </p:sp>
      <p:sp>
        <p:nvSpPr>
          <p:cNvPr id="6" name="Title 5"/>
          <p:cNvSpPr>
            <a:spLocks noGrp="1"/>
          </p:cNvSpPr>
          <p:nvPr>
            <p:ph type="title"/>
          </p:nvPr>
        </p:nvSpPr>
        <p:spPr>
          <a:xfrm>
            <a:off x="766761" y="367308"/>
            <a:ext cx="10658476" cy="884477"/>
          </a:xfrm>
        </p:spPr>
        <p:txBody>
          <a:bodyPr lIns="0" tIns="0" rIns="0" bIns="0">
            <a:normAutofit fontScale="90000"/>
          </a:bodyPr>
          <a:lstStyle/>
          <a:p>
            <a:r>
              <a:rPr lang="en-US" dirty="0"/>
              <a:t>5.1 Scenario 2 </a:t>
            </a:r>
            <a:r>
              <a:rPr lang="en-US" sz="4400" dirty="0"/>
              <a:t>Chemical incident during shipping channel dredging in Baltic port</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8</a:t>
            </a:fld>
            <a:endParaRPr lang="aa-ET" dirty="0"/>
          </a:p>
        </p:txBody>
      </p:sp>
      <p:sp>
        <p:nvSpPr>
          <p:cNvPr id="20" name="Footer Placeholder 19"/>
          <p:cNvSpPr>
            <a:spLocks noGrp="1"/>
          </p:cNvSpPr>
          <p:nvPr>
            <p:ph type="ftr" sz="quarter" idx="21"/>
          </p:nvPr>
        </p:nvSpPr>
        <p:spPr/>
        <p:txBody>
          <a:bodyPr/>
          <a:lstStyle/>
          <a:p>
            <a:r>
              <a:rPr lang="en-US" dirty="0"/>
              <a:t>MELODY #5.1 P </a:t>
            </a:r>
            <a:r>
              <a:rPr lang="en-GB" dirty="0"/>
              <a:t>On-site risk/threat assessment, Security of the area, Isolate people and pet animals on scene, Registration of victims. Scenario Discussion.</a:t>
            </a:r>
            <a:endParaRPr lang="en-US" dirty="0"/>
          </a:p>
        </p:txBody>
      </p:sp>
      <p:pic>
        <p:nvPicPr>
          <p:cNvPr id="10" name="Picture 9"/>
          <p:cNvPicPr>
            <a:picLocks noChangeAspect="1"/>
          </p:cNvPicPr>
          <p:nvPr/>
        </p:nvPicPr>
        <p:blipFill>
          <a:blip r:embed="rId3"/>
          <a:stretch>
            <a:fillRect/>
          </a:stretch>
        </p:blipFill>
        <p:spPr>
          <a:xfrm flipH="1">
            <a:off x="910589" y="1451430"/>
            <a:ext cx="1182569" cy="1316497"/>
          </a:xfrm>
          <a:prstGeom prst="rect">
            <a:avLst/>
          </a:prstGeom>
        </p:spPr>
      </p:pic>
      <p:graphicFrame>
        <p:nvGraphicFramePr>
          <p:cNvPr id="2" name="Tabella 2">
            <a:extLst>
              <a:ext uri="{FF2B5EF4-FFF2-40B4-BE49-F238E27FC236}">
                <a16:creationId xmlns:a16="http://schemas.microsoft.com/office/drawing/2014/main" id="{8ABBCBA6-AB36-4CD2-9180-D4E9BEC36F27}"/>
              </a:ext>
            </a:extLst>
          </p:cNvPr>
          <p:cNvGraphicFramePr>
            <a:graphicFrameLocks noGrp="1"/>
          </p:cNvGraphicFramePr>
          <p:nvPr/>
        </p:nvGraphicFramePr>
        <p:xfrm>
          <a:off x="766761" y="2767927"/>
          <a:ext cx="10658476" cy="3657390"/>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it-IT" dirty="0" err="1"/>
                        <a:t>Issue</a:t>
                      </a:r>
                      <a:endParaRPr lang="it-IT" dirty="0"/>
                    </a:p>
                  </a:txBody>
                  <a:tcPr anchor="ctr"/>
                </a:tc>
                <a:tc>
                  <a:txBody>
                    <a:bodyPr/>
                    <a:lstStyle/>
                    <a:p>
                      <a:pPr algn="ctr"/>
                      <a:r>
                        <a:rPr lang="it-IT" dirty="0"/>
                        <a:t>?</a:t>
                      </a:r>
                    </a:p>
                  </a:txBody>
                  <a:tcPr anchor="ctr"/>
                </a:tc>
                <a:extLst>
                  <a:ext uri="{0D108BD9-81ED-4DB2-BD59-A6C34878D82A}">
                    <a16:rowId xmlns:a16="http://schemas.microsoft.com/office/drawing/2014/main" val="4001992366"/>
                  </a:ext>
                </a:extLst>
              </a:tr>
              <a:tr h="731478">
                <a:tc>
                  <a:txBody>
                    <a:bodyPr/>
                    <a:lstStyle/>
                    <a:p>
                      <a:r>
                        <a:rPr lang="it-IT" sz="1400" b="1" dirty="0"/>
                        <a:t>RISK ASSESMENT NEEDS</a:t>
                      </a:r>
                    </a:p>
                  </a:txBody>
                  <a:tcPr/>
                </a:tc>
                <a:tc>
                  <a:txBody>
                    <a:bodyPr/>
                    <a:lstStyle/>
                    <a:p>
                      <a:endParaRPr lang="it-IT" dirty="0"/>
                    </a:p>
                  </a:txBody>
                  <a:tcPr/>
                </a:tc>
                <a:extLst>
                  <a:ext uri="{0D108BD9-81ED-4DB2-BD59-A6C34878D82A}">
                    <a16:rowId xmlns:a16="http://schemas.microsoft.com/office/drawing/2014/main" val="1046857827"/>
                  </a:ext>
                </a:extLst>
              </a:tr>
              <a:tr h="731478">
                <a:tc>
                  <a:txBody>
                    <a:bodyPr/>
                    <a:lstStyle/>
                    <a:p>
                      <a:r>
                        <a:rPr lang="it-IT" sz="1400" b="1" dirty="0"/>
                        <a:t>SECUREING THE AREA NEEDS</a:t>
                      </a:r>
                    </a:p>
                  </a:txBody>
                  <a:tcPr/>
                </a:tc>
                <a:tc>
                  <a:txBody>
                    <a:bodyPr/>
                    <a:lstStyle/>
                    <a:p>
                      <a:endParaRPr lang="it-IT" dirty="0"/>
                    </a:p>
                  </a:txBody>
                  <a:tcPr/>
                </a:tc>
                <a:extLst>
                  <a:ext uri="{0D108BD9-81ED-4DB2-BD59-A6C34878D82A}">
                    <a16:rowId xmlns:a16="http://schemas.microsoft.com/office/drawing/2014/main" val="3083009163"/>
                  </a:ext>
                </a:extLst>
              </a:tr>
              <a:tr h="731478">
                <a:tc>
                  <a:txBody>
                    <a:bodyPr/>
                    <a:lstStyle/>
                    <a:p>
                      <a:r>
                        <a:rPr lang="it-IT" sz="1400" b="1" dirty="0"/>
                        <a:t>ISOLATION OF PEOPLE AND PET ANIMAL NEEDS</a:t>
                      </a:r>
                    </a:p>
                  </a:txBody>
                  <a:tcPr/>
                </a:tc>
                <a:tc>
                  <a:txBody>
                    <a:bodyPr/>
                    <a:lstStyle/>
                    <a:p>
                      <a:endParaRPr lang="it-IT" dirty="0"/>
                    </a:p>
                  </a:txBody>
                  <a:tcPr/>
                </a:tc>
                <a:extLst>
                  <a:ext uri="{0D108BD9-81ED-4DB2-BD59-A6C34878D82A}">
                    <a16:rowId xmlns:a16="http://schemas.microsoft.com/office/drawing/2014/main" val="2825654998"/>
                  </a:ext>
                </a:extLst>
              </a:tr>
              <a:tr h="731478">
                <a:tc>
                  <a:txBody>
                    <a:bodyPr/>
                    <a:lstStyle/>
                    <a:p>
                      <a:r>
                        <a:rPr lang="it-IT" sz="1400" b="1" dirty="0"/>
                        <a:t>REGISTRATION OF VICTIMS NEEDS</a:t>
                      </a:r>
                    </a:p>
                  </a:txBody>
                  <a:tcPr/>
                </a:tc>
                <a:tc>
                  <a:txBody>
                    <a:bodyPr/>
                    <a:lstStyle/>
                    <a:p>
                      <a:endParaRPr lang="it-IT" dirty="0"/>
                    </a:p>
                  </a:txBody>
                  <a:tcPr/>
                </a:tc>
                <a:extLst>
                  <a:ext uri="{0D108BD9-81ED-4DB2-BD59-A6C34878D82A}">
                    <a16:rowId xmlns:a16="http://schemas.microsoft.com/office/drawing/2014/main" val="3335498470"/>
                  </a:ext>
                </a:extLst>
              </a:tr>
            </a:tbl>
          </a:graphicData>
        </a:graphic>
      </p:graphicFrame>
    </p:spTree>
    <p:extLst>
      <p:ext uri="{BB962C8B-B14F-4D97-AF65-F5344CB8AC3E}">
        <p14:creationId xmlns:p14="http://schemas.microsoft.com/office/powerpoint/2010/main" val="26617124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a:xfrm>
            <a:off x="766763" y="1363249"/>
            <a:ext cx="1470223" cy="1471613"/>
          </a:xfrm>
        </p:spPr>
      </p:sp>
      <p:sp>
        <p:nvSpPr>
          <p:cNvPr id="4" name="Text Placeholder 3"/>
          <p:cNvSpPr>
            <a:spLocks noGrp="1"/>
          </p:cNvSpPr>
          <p:nvPr>
            <p:ph type="body" sz="quarter" idx="17"/>
          </p:nvPr>
        </p:nvSpPr>
        <p:spPr>
          <a:xfrm>
            <a:off x="2305175" y="1358245"/>
            <a:ext cx="9120062" cy="1471612"/>
          </a:xfrm>
        </p:spPr>
        <p:txBody>
          <a:bodyPr/>
          <a:lstStyle/>
          <a:p>
            <a:r>
              <a:rPr lang="en-US" dirty="0">
                <a:solidFill>
                  <a:schemeClr val="accent6">
                    <a:lumMod val="50000"/>
                  </a:schemeClr>
                </a:solidFill>
              </a:rPr>
              <a:t>What do you do </a:t>
            </a:r>
            <a:r>
              <a:rPr lang="en-US" dirty="0"/>
              <a:t>concerning:</a:t>
            </a:r>
          </a:p>
        </p:txBody>
      </p:sp>
      <p:sp>
        <p:nvSpPr>
          <p:cNvPr id="6" name="Title 5"/>
          <p:cNvSpPr>
            <a:spLocks noGrp="1"/>
          </p:cNvSpPr>
          <p:nvPr>
            <p:ph type="title"/>
          </p:nvPr>
        </p:nvSpPr>
        <p:spPr>
          <a:xfrm>
            <a:off x="766761" y="367308"/>
            <a:ext cx="10658476" cy="884477"/>
          </a:xfrm>
        </p:spPr>
        <p:txBody>
          <a:bodyPr lIns="0" tIns="0" rIns="0" bIns="0">
            <a:normAutofit fontScale="90000"/>
          </a:bodyPr>
          <a:lstStyle/>
          <a:p>
            <a:r>
              <a:rPr lang="en-US" dirty="0"/>
              <a:t>5.1 Scenario 2 </a:t>
            </a:r>
            <a:r>
              <a:rPr lang="en-US" sz="4400" dirty="0"/>
              <a:t>Chemical incident during shipping channel dredging in Baltic port</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9</a:t>
            </a:fld>
            <a:endParaRPr lang="aa-ET" dirty="0"/>
          </a:p>
        </p:txBody>
      </p:sp>
      <p:sp>
        <p:nvSpPr>
          <p:cNvPr id="20" name="Footer Placeholder 19"/>
          <p:cNvSpPr>
            <a:spLocks noGrp="1"/>
          </p:cNvSpPr>
          <p:nvPr>
            <p:ph type="ftr" sz="quarter" idx="21"/>
          </p:nvPr>
        </p:nvSpPr>
        <p:spPr/>
        <p:txBody>
          <a:bodyPr/>
          <a:lstStyle/>
          <a:p>
            <a:r>
              <a:rPr lang="en-US" dirty="0"/>
              <a:t>MELODY #5.1 P </a:t>
            </a:r>
            <a:r>
              <a:rPr lang="en-GB" dirty="0"/>
              <a:t>On-site risk/threat assessment, Security of the area, Isolate people and pet animals on scene, Registration of victims. Scenario Discussion.</a:t>
            </a:r>
            <a:endParaRPr lang="en-US" dirty="0"/>
          </a:p>
        </p:txBody>
      </p:sp>
      <p:pic>
        <p:nvPicPr>
          <p:cNvPr id="10" name="Picture 9"/>
          <p:cNvPicPr>
            <a:picLocks noChangeAspect="1"/>
          </p:cNvPicPr>
          <p:nvPr/>
        </p:nvPicPr>
        <p:blipFill>
          <a:blip r:embed="rId3"/>
          <a:stretch>
            <a:fillRect/>
          </a:stretch>
        </p:blipFill>
        <p:spPr>
          <a:xfrm flipH="1">
            <a:off x="910589" y="1451430"/>
            <a:ext cx="1182569" cy="1316497"/>
          </a:xfrm>
          <a:prstGeom prst="rect">
            <a:avLst/>
          </a:prstGeom>
        </p:spPr>
      </p:pic>
      <p:graphicFrame>
        <p:nvGraphicFramePr>
          <p:cNvPr id="2" name="Tabella 2">
            <a:extLst>
              <a:ext uri="{FF2B5EF4-FFF2-40B4-BE49-F238E27FC236}">
                <a16:creationId xmlns:a16="http://schemas.microsoft.com/office/drawing/2014/main" id="{8ABBCBA6-AB36-4CD2-9180-D4E9BEC36F27}"/>
              </a:ext>
            </a:extLst>
          </p:cNvPr>
          <p:cNvGraphicFramePr>
            <a:graphicFrameLocks noGrp="1"/>
          </p:cNvGraphicFramePr>
          <p:nvPr/>
        </p:nvGraphicFramePr>
        <p:xfrm>
          <a:off x="766761" y="2767927"/>
          <a:ext cx="10658476" cy="3657390"/>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it-IT" dirty="0" err="1"/>
                        <a:t>Issue</a:t>
                      </a:r>
                      <a:endParaRPr lang="it-IT" dirty="0"/>
                    </a:p>
                  </a:txBody>
                  <a:tcPr anchor="ctr"/>
                </a:tc>
                <a:tc>
                  <a:txBody>
                    <a:bodyPr/>
                    <a:lstStyle/>
                    <a:p>
                      <a:pPr algn="ctr"/>
                      <a:r>
                        <a:rPr lang="it-IT" dirty="0"/>
                        <a:t>?</a:t>
                      </a:r>
                    </a:p>
                  </a:txBody>
                  <a:tcPr anchor="ctr"/>
                </a:tc>
                <a:extLst>
                  <a:ext uri="{0D108BD9-81ED-4DB2-BD59-A6C34878D82A}">
                    <a16:rowId xmlns:a16="http://schemas.microsoft.com/office/drawing/2014/main" val="4001992366"/>
                  </a:ext>
                </a:extLst>
              </a:tr>
              <a:tr h="731478">
                <a:tc>
                  <a:txBody>
                    <a:bodyPr/>
                    <a:lstStyle/>
                    <a:p>
                      <a:r>
                        <a:rPr lang="it-IT" sz="1400" b="1" dirty="0"/>
                        <a:t>RISK ASSESMENT</a:t>
                      </a:r>
                    </a:p>
                  </a:txBody>
                  <a:tcPr/>
                </a:tc>
                <a:tc>
                  <a:txBody>
                    <a:bodyPr/>
                    <a:lstStyle/>
                    <a:p>
                      <a:endParaRPr lang="it-IT" dirty="0"/>
                    </a:p>
                  </a:txBody>
                  <a:tcPr/>
                </a:tc>
                <a:extLst>
                  <a:ext uri="{0D108BD9-81ED-4DB2-BD59-A6C34878D82A}">
                    <a16:rowId xmlns:a16="http://schemas.microsoft.com/office/drawing/2014/main" val="1046857827"/>
                  </a:ext>
                </a:extLst>
              </a:tr>
              <a:tr h="731478">
                <a:tc>
                  <a:txBody>
                    <a:bodyPr/>
                    <a:lstStyle/>
                    <a:p>
                      <a:r>
                        <a:rPr lang="it-IT" sz="1400" b="1" dirty="0"/>
                        <a:t>SECUREING THE AREA</a:t>
                      </a:r>
                    </a:p>
                  </a:txBody>
                  <a:tcPr/>
                </a:tc>
                <a:tc>
                  <a:txBody>
                    <a:bodyPr/>
                    <a:lstStyle/>
                    <a:p>
                      <a:endParaRPr lang="it-IT" dirty="0"/>
                    </a:p>
                  </a:txBody>
                  <a:tcPr/>
                </a:tc>
                <a:extLst>
                  <a:ext uri="{0D108BD9-81ED-4DB2-BD59-A6C34878D82A}">
                    <a16:rowId xmlns:a16="http://schemas.microsoft.com/office/drawing/2014/main" val="3083009163"/>
                  </a:ext>
                </a:extLst>
              </a:tr>
              <a:tr h="731478">
                <a:tc>
                  <a:txBody>
                    <a:bodyPr/>
                    <a:lstStyle/>
                    <a:p>
                      <a:r>
                        <a:rPr lang="it-IT" sz="1400" b="1" dirty="0"/>
                        <a:t>ISOLATION OF PEOPLE AND PET ANIMAL</a:t>
                      </a:r>
                    </a:p>
                  </a:txBody>
                  <a:tcPr/>
                </a:tc>
                <a:tc>
                  <a:txBody>
                    <a:bodyPr/>
                    <a:lstStyle/>
                    <a:p>
                      <a:endParaRPr lang="it-IT" dirty="0"/>
                    </a:p>
                  </a:txBody>
                  <a:tcPr/>
                </a:tc>
                <a:extLst>
                  <a:ext uri="{0D108BD9-81ED-4DB2-BD59-A6C34878D82A}">
                    <a16:rowId xmlns:a16="http://schemas.microsoft.com/office/drawing/2014/main" val="2825654998"/>
                  </a:ext>
                </a:extLst>
              </a:tr>
              <a:tr h="731478">
                <a:tc>
                  <a:txBody>
                    <a:bodyPr/>
                    <a:lstStyle/>
                    <a:p>
                      <a:r>
                        <a:rPr lang="it-IT" sz="1400" b="1" dirty="0"/>
                        <a:t>REGISTRATION OF VICTIMS</a:t>
                      </a:r>
                    </a:p>
                  </a:txBody>
                  <a:tcPr/>
                </a:tc>
                <a:tc>
                  <a:txBody>
                    <a:bodyPr/>
                    <a:lstStyle/>
                    <a:p>
                      <a:endParaRPr lang="it-IT" dirty="0"/>
                    </a:p>
                  </a:txBody>
                  <a:tcPr/>
                </a:tc>
                <a:extLst>
                  <a:ext uri="{0D108BD9-81ED-4DB2-BD59-A6C34878D82A}">
                    <a16:rowId xmlns:a16="http://schemas.microsoft.com/office/drawing/2014/main" val="3335498470"/>
                  </a:ext>
                </a:extLst>
              </a:tr>
            </a:tbl>
          </a:graphicData>
        </a:graphic>
      </p:graphicFrame>
    </p:spTree>
    <p:extLst>
      <p:ext uri="{BB962C8B-B14F-4D97-AF65-F5344CB8AC3E}">
        <p14:creationId xmlns:p14="http://schemas.microsoft.com/office/powerpoint/2010/main" val="12074632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heme/theme1.xml><?xml version="1.0" encoding="utf-8"?>
<a:theme xmlns:a="http://schemas.openxmlformats.org/drawingml/2006/main" name="Office Theme">
  <a:themeElements>
    <a:clrScheme name="Custom 3">
      <a:dk1>
        <a:sysClr val="windowText" lastClr="000000"/>
      </a:dk1>
      <a:lt1>
        <a:sysClr val="window" lastClr="FFFFFF"/>
      </a:lt1>
      <a:dk2>
        <a:srgbClr val="515151"/>
      </a:dk2>
      <a:lt2>
        <a:srgbClr val="E7E6E6"/>
      </a:lt2>
      <a:accent1>
        <a:srgbClr val="023B7E"/>
      </a:accent1>
      <a:accent2>
        <a:srgbClr val="8CD3F6"/>
      </a:accent2>
      <a:accent3>
        <a:srgbClr val="035ECD"/>
      </a:accent3>
      <a:accent4>
        <a:srgbClr val="1FA8ED"/>
      </a:accent4>
      <a:accent5>
        <a:srgbClr val="D2EDFB"/>
      </a:accent5>
      <a:accent6>
        <a:srgbClr val="87BCFD"/>
      </a:accent6>
      <a:hlink>
        <a:srgbClr val="4C9BFC"/>
      </a:hlink>
      <a:folHlink>
        <a:srgbClr val="B3D5FD"/>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956CA55C041E9469925763F31B11A3D" ma:contentTypeVersion="1" ma:contentTypeDescription="Create a new document." ma:contentTypeScope="" ma:versionID="92af989f628d10ce198c0306dde8dcc2">
  <xsd:schema xmlns:xsd="http://www.w3.org/2001/XMLSchema" xmlns:xs="http://www.w3.org/2001/XMLSchema" xmlns:p="http://schemas.microsoft.com/office/2006/metadata/properties" xmlns:ns2="43d95f8d-e158-4ad4-850d-afacdd2d9ffb" targetNamespace="http://schemas.microsoft.com/office/2006/metadata/properties" ma:root="true" ma:fieldsID="0479815a72fa3ef5f5ce1ff27ab952f6" ns2:_="">
    <xsd:import namespace="43d95f8d-e158-4ad4-850d-afacdd2d9ffb"/>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3d95f8d-e158-4ad4-850d-afacdd2d9ffb"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B6115BD-B8E5-43B8-BE87-CD9F9669264D}">
  <ds:schemaRefs>
    <ds:schemaRef ds:uri="http://purl.org/dc/dcmitype/"/>
    <ds:schemaRef ds:uri="http://schemas.openxmlformats.org/package/2006/metadata/core-properties"/>
    <ds:schemaRef ds:uri="43d95f8d-e158-4ad4-850d-afacdd2d9ffb"/>
    <ds:schemaRef ds:uri="http://schemas.microsoft.com/office/2006/documentManagement/types"/>
    <ds:schemaRef ds:uri="http://purl.org/dc/elements/1.1/"/>
    <ds:schemaRef ds:uri="http://schemas.microsoft.com/office/infopath/2007/PartnerControls"/>
    <ds:schemaRef ds:uri="http://schemas.microsoft.com/office/2006/metadata/properties"/>
    <ds:schemaRef ds:uri="http://www.w3.org/XML/1998/namespace"/>
    <ds:schemaRef ds:uri="http://purl.org/dc/terms/"/>
  </ds:schemaRefs>
</ds:datastoreItem>
</file>

<file path=customXml/itemProps2.xml><?xml version="1.0" encoding="utf-8"?>
<ds:datastoreItem xmlns:ds="http://schemas.openxmlformats.org/officeDocument/2006/customXml" ds:itemID="{71890A9C-5141-46E3-8622-FB72B9FEC1BD}">
  <ds:schemaRefs>
    <ds:schemaRef ds:uri="http://schemas.microsoft.com/sharepoint/v3/contenttype/forms"/>
  </ds:schemaRefs>
</ds:datastoreItem>
</file>

<file path=customXml/itemProps3.xml><?xml version="1.0" encoding="utf-8"?>
<ds:datastoreItem xmlns:ds="http://schemas.openxmlformats.org/officeDocument/2006/customXml" ds:itemID="{7380EF69-2D27-40F3-B199-65C0497F1E5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3d95f8d-e158-4ad4-850d-afacdd2d9ff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12019</TotalTime>
  <Words>11880</Words>
  <Application>Microsoft Office PowerPoint</Application>
  <PresentationFormat>Widescreen</PresentationFormat>
  <Paragraphs>824</Paragraphs>
  <Slides>23</Slides>
  <Notes>23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23</vt:i4>
      </vt:variant>
    </vt:vector>
  </HeadingPairs>
  <TitlesOfParts>
    <vt:vector size="30" baseType="lpstr">
      <vt:lpstr>Arial</vt:lpstr>
      <vt:lpstr>Calibri</vt:lpstr>
      <vt:lpstr>FranklinGotTExtCon</vt:lpstr>
      <vt:lpstr>Georgia</vt:lpstr>
      <vt:lpstr>Segoe UI</vt:lpstr>
      <vt:lpstr>Segoe UI Semibold</vt:lpstr>
      <vt:lpstr>Office Theme</vt:lpstr>
      <vt:lpstr>Scenario discussion  2. Chemical incident during shipping channel dredging in Baltic port</vt:lpstr>
      <vt:lpstr>4.1 Scenario 2 Chemical incident during shipping channel dredging in Baltic port</vt:lpstr>
      <vt:lpstr>4.1 Scenario 2. Chemical incident during shipping channel dredging in Baltic port</vt:lpstr>
      <vt:lpstr>4.1 Scenario 2. Chemical incident during shipping channel dredging in Baltic port</vt:lpstr>
      <vt:lpstr>4.1 Scenario 2. Chemical incident during shipping channel dredging in Baltic port</vt:lpstr>
      <vt:lpstr>5.1 Scenario 2 Chemical incident during shipping channel dredging in Baltic port</vt:lpstr>
      <vt:lpstr>5.1 Scenario 2. Chemical incident during shipping channel dredging in Baltic port</vt:lpstr>
      <vt:lpstr>5.1 Scenario 2 Chemical incident during shipping channel dredging in Baltic port</vt:lpstr>
      <vt:lpstr>5.1 Scenario 2 Chemical incident during shipping channel dredging in Baltic port</vt:lpstr>
      <vt:lpstr>5.2 Scenario 2 Chemical incident during shipping channel dredging in Baltic port</vt:lpstr>
      <vt:lpstr>5.2 Scenario 2 Chemical incident during shipping channel dredging in Baltic port</vt:lpstr>
      <vt:lpstr>5.2 Scenario 2 Chemical incident during shipping channel dredging in Baltic port</vt:lpstr>
      <vt:lpstr>5.2 Scenario 2 Chemical incident during shipping channel dredging in Baltic port</vt:lpstr>
      <vt:lpstr>5.6 Scenario 2 Chemical incident during shipping channel dredging in Baltic port</vt:lpstr>
      <vt:lpstr>5.6 Scenario 2 Chemical incident during shipping channel dredging in Baltic port</vt:lpstr>
      <vt:lpstr>5.6 Scenario 2 Chemical incident during shipping channel dredging in Baltic port</vt:lpstr>
      <vt:lpstr>5.6 Scenario 2 Chemical incident during shipping channel dredging in Baltic port</vt:lpstr>
      <vt:lpstr>5.6 Scenario 2 Chemical incident during shipping channel dredging in Baltic port</vt:lpstr>
      <vt:lpstr>6.1 Scenario 2 Chemical incident during shipping channel dredging in Baltic port</vt:lpstr>
      <vt:lpstr>6.1 Scenario 2 Chemical incident during shipping</vt:lpstr>
      <vt:lpstr>Scenario 6.1_2_a Emergency call</vt:lpstr>
      <vt:lpstr>Scenario 6.1_2_b Emergency call</vt:lpstr>
      <vt:lpstr>Scenario 6.1_2_c Emergency call</vt:lpstr>
    </vt:vector>
  </TitlesOfParts>
  <Company>SCK CEN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Dillen Roel</dc:creator>
  <cp:lastModifiedBy>Riccardo Quaranta</cp:lastModifiedBy>
  <cp:revision>750</cp:revision>
  <cp:lastPrinted>2020-01-20T09:16:47Z</cp:lastPrinted>
  <dcterms:created xsi:type="dcterms:W3CDTF">2019-10-21T09:10:33Z</dcterms:created>
  <dcterms:modified xsi:type="dcterms:W3CDTF">2022-11-22T15:57:40Z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exandriaPath">
    <vt:lpwstr/>
  </property>
  <property fmtid="{D5CDD505-2E9C-101B-9397-08002B2CF9AE}" pid="3" name="ID">
    <vt:lpwstr>36860591</vt:lpwstr>
  </property>
  <property fmtid="{D5CDD505-2E9C-101B-9397-08002B2CF9AE}" pid="4" name="Name">
    <vt:lpwstr>PowerPoint Presentation with sample slides.pptx</vt:lpwstr>
  </property>
  <property fmtid="{D5CDD505-2E9C-101B-9397-08002B2CF9AE}" pid="5" name="SuppMarkings">
    <vt:lpwstr> </vt:lpwstr>
  </property>
  <property fmtid="{D5CDD505-2E9C-101B-9397-08002B2CF9AE}" pid="6" name="Security Clearance">
    <vt:lpwstr> </vt:lpwstr>
  </property>
  <property fmtid="{D5CDD505-2E9C-101B-9397-08002B2CF9AE}" pid="7" name="HyperLink">
    <vt:lpwstr>https://ecm.sckcen.be/OTCS/llisapi.dll/open/36860591</vt:lpwstr>
  </property>
  <property fmtid="{D5CDD505-2E9C-101B-9397-08002B2CF9AE}" pid="8" name="Common Attributes_Reference Number">
    <vt:lpwstr>&lt;generated automatically&gt;</vt:lpwstr>
  </property>
  <property fmtid="{D5CDD505-2E9C-101B-9397-08002B2CF9AE}" pid="9" name="Common Attributes_Short Reference">
    <vt:lpwstr>&lt;generated automatically&gt;</vt:lpwstr>
  </property>
  <property fmtid="{D5CDD505-2E9C-101B-9397-08002B2CF9AE}" pid="10" name="Common Attributes_Alternative Reference">
    <vt:lpwstr> </vt:lpwstr>
  </property>
  <property fmtid="{D5CDD505-2E9C-101B-9397-08002B2CF9AE}" pid="11" name="Common Attributes_Document Type">
    <vt:lpwstr>Presentation</vt:lpwstr>
  </property>
  <property fmtid="{D5CDD505-2E9C-101B-9397-08002B2CF9AE}" pid="12" name="Common Attributes_Author_Author Name">
    <vt:lpwstr>&lt;default creator&gt;</vt:lpwstr>
  </property>
  <property fmtid="{D5CDD505-2E9C-101B-9397-08002B2CF9AE}" pid="13" name="Common Attributes_Author_Author Affiliation">
    <vt:lpwstr>SCK•CEN</vt:lpwstr>
  </property>
  <property fmtid="{D5CDD505-2E9C-101B-9397-08002B2CF9AE}" pid="14" name="Common Attributes_Information Security Classification">
    <vt:lpwstr>Restricted</vt:lpwstr>
  </property>
  <property fmtid="{D5CDD505-2E9C-101B-9397-08002B2CF9AE}" pid="15" name="Common Attributes_ISC Motivation">
    <vt:lpwstr>ISC was automatically assigned.</vt:lpwstr>
  </property>
  <property fmtid="{D5CDD505-2E9C-101B-9397-08002B2CF9AE}" pid="16" name="Event Attributes_Event_Event Type">
    <vt:lpwstr> </vt:lpwstr>
  </property>
  <property fmtid="{D5CDD505-2E9C-101B-9397-08002B2CF9AE}" pid="17" name="Event Attributes_Event_Event Name">
    <vt:lpwstr> </vt:lpwstr>
  </property>
  <property fmtid="{D5CDD505-2E9C-101B-9397-08002B2CF9AE}" pid="18" name="Event Attributes_Event_Event Start Date">
    <vt:filetime>1900-01-01T00:00:00Z</vt:filetime>
  </property>
  <property fmtid="{D5CDD505-2E9C-101B-9397-08002B2CF9AE}" pid="19" name="Event Attributes_Event_Event End Date">
    <vt:filetime>1900-01-01T00:00:00Z</vt:filetime>
  </property>
  <property fmtid="{D5CDD505-2E9C-101B-9397-08002B2CF9AE}" pid="20" name="Event Attributes_Event_Event Location">
    <vt:lpwstr> </vt:lpwstr>
  </property>
  <property fmtid="{D5CDD505-2E9C-101B-9397-08002B2CF9AE}" pid="21" name="ContentTypeId">
    <vt:lpwstr>0x0101004956CA55C041E9469925763F31B11A3D</vt:lpwstr>
  </property>
</Properties>
</file>