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32"/>
  </p:notesMasterIdLst>
  <p:handoutMasterIdLst>
    <p:handoutMasterId r:id="rId33"/>
  </p:handoutMasterIdLst>
  <p:sldIdLst>
    <p:sldId id="256" r:id="rId5"/>
    <p:sldId id="386" r:id="rId6"/>
    <p:sldId id="387" r:id="rId7"/>
    <p:sldId id="388" r:id="rId8"/>
    <p:sldId id="389" r:id="rId9"/>
    <p:sldId id="390" r:id="rId10"/>
    <p:sldId id="259" r:id="rId11"/>
    <p:sldId id="277" r:id="rId12"/>
    <p:sldId id="260" r:id="rId13"/>
    <p:sldId id="278" r:id="rId14"/>
    <p:sldId id="339" r:id="rId15"/>
    <p:sldId id="361" r:id="rId16"/>
    <p:sldId id="362" r:id="rId17"/>
    <p:sldId id="363" r:id="rId18"/>
    <p:sldId id="364" r:id="rId19"/>
    <p:sldId id="340" r:id="rId20"/>
    <p:sldId id="341" r:id="rId21"/>
    <p:sldId id="342" r:id="rId22"/>
    <p:sldId id="360" r:id="rId23"/>
    <p:sldId id="385" r:id="rId24"/>
    <p:sldId id="391" r:id="rId25"/>
    <p:sldId id="392" r:id="rId26"/>
    <p:sldId id="365" r:id="rId27"/>
    <p:sldId id="366" r:id="rId28"/>
    <p:sldId id="382" r:id="rId29"/>
    <p:sldId id="383" r:id="rId30"/>
    <p:sldId id="384"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skia Rutjes" initials="SR" lastIdx="6" clrIdx="0">
    <p:extLst>
      <p:ext uri="{19B8F6BF-5375-455C-9EA6-DF929625EA0E}">
        <p15:presenceInfo xmlns:p15="http://schemas.microsoft.com/office/powerpoint/2012/main" userId="Saskia Rutjes" providerId="None"/>
      </p:ext>
    </p:extLst>
  </p:cmAuthor>
  <p:cmAuthor id="2" name="igiene@outlook.it" initials="i" lastIdx="4" clrIdx="1">
    <p:extLst>
      <p:ext uri="{19B8F6BF-5375-455C-9EA6-DF929625EA0E}">
        <p15:presenceInfo xmlns:p15="http://schemas.microsoft.com/office/powerpoint/2012/main" userId="35791284ad5297e1" providerId="Windows Live"/>
      </p:ext>
    </p:extLst>
  </p:cmAuthor>
  <p:cmAuthor id="3" name="Mariachiara Carestia" initials="MC" lastIdx="2" clrIdx="2">
    <p:extLst>
      <p:ext uri="{19B8F6BF-5375-455C-9EA6-DF929625EA0E}">
        <p15:presenceInfo xmlns:p15="http://schemas.microsoft.com/office/powerpoint/2012/main" userId="Mariachiara Caresti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21E4AEA4-8DFA-4A89-87EB-49C32662AFE0}">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755" autoAdjust="0"/>
    <p:restoredTop sz="48531" autoAdjust="0"/>
  </p:normalViewPr>
  <p:slideViewPr>
    <p:cSldViewPr snapToGrid="0">
      <p:cViewPr varScale="1">
        <p:scale>
          <a:sx n="37" d="100"/>
          <a:sy n="37" d="100"/>
        </p:scale>
        <p:origin x="2760" y="24"/>
      </p:cViewPr>
      <p:guideLst/>
    </p:cSldViewPr>
  </p:slideViewPr>
  <p:notesTextViewPr>
    <p:cViewPr>
      <p:scale>
        <a:sx n="200" d="100"/>
        <a:sy n="200" d="100"/>
      </p:scale>
      <p:origin x="0" y="0"/>
    </p:cViewPr>
  </p:notesTextViewPr>
  <p:sorterViewPr>
    <p:cViewPr>
      <p:scale>
        <a:sx n="100" d="100"/>
        <a:sy n="100" d="100"/>
      </p:scale>
      <p:origin x="0" y="0"/>
    </p:cViewPr>
  </p:sorterViewPr>
  <p:notesViewPr>
    <p:cSldViewPr snapToGrid="0" showGuides="1">
      <p:cViewPr varScale="1">
        <p:scale>
          <a:sx n="85" d="100"/>
          <a:sy n="85" d="100"/>
        </p:scale>
        <p:origin x="3804"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572824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1" name="Notes Placeholder 40"/>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2" name="Slide Image Placeholder 41"/>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Tree>
    <p:extLst>
      <p:ext uri="{BB962C8B-B14F-4D97-AF65-F5344CB8AC3E}">
        <p14:creationId xmlns:p14="http://schemas.microsoft.com/office/powerpoint/2010/main" val="3943898767"/>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900" kern="1200">
        <a:solidFill>
          <a:schemeClr val="tx1"/>
        </a:solidFill>
        <a:latin typeface="+mn-lt"/>
        <a:ea typeface="+mn-ea"/>
        <a:cs typeface="+mn-cs"/>
      </a:defRPr>
    </a:lvl2pPr>
    <a:lvl3pPr marL="914400" algn="l" defTabSz="914400" rtl="0" eaLnBrk="1" latinLnBrk="0" hangingPunct="1">
      <a:defRPr sz="900" kern="1200">
        <a:solidFill>
          <a:schemeClr val="tx1"/>
        </a:solidFill>
        <a:latin typeface="+mn-lt"/>
        <a:ea typeface="+mn-ea"/>
        <a:cs typeface="+mn-cs"/>
      </a:defRPr>
    </a:lvl3pPr>
    <a:lvl4pPr marL="1371600" algn="l" defTabSz="914400" rtl="0" eaLnBrk="1" latinLnBrk="0" hangingPunct="1">
      <a:defRPr sz="900" kern="1200">
        <a:solidFill>
          <a:schemeClr val="tx1"/>
        </a:solidFill>
        <a:latin typeface="+mn-lt"/>
        <a:ea typeface="+mn-ea"/>
        <a:cs typeface="+mn-cs"/>
      </a:defRPr>
    </a:lvl4pPr>
    <a:lvl5pPr marL="1828800" algn="l" defTabSz="914400" rtl="0" eaLnBrk="1" latinLnBrk="0" hangingPunct="1">
      <a:defRPr sz="9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5.1P, 5.2P, 5.6P, 6.1P</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the simulation of an entire scenario depending on the role of the trainees. </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9. Paint stripping factory</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GB" sz="800" b="0" kern="1200" dirty="0">
                <a:solidFill>
                  <a:schemeClr val="tx1"/>
                </a:solidFill>
                <a:effectLst/>
                <a:latin typeface="+mn-lt"/>
                <a:ea typeface="+mn-ea"/>
                <a:cs typeface="+mn-cs"/>
              </a:rPr>
              <a:t>Paint stripping factory</a:t>
            </a:r>
            <a:r>
              <a:rPr lang="en-US" sz="800" b="0" kern="1200" dirty="0">
                <a:solidFill>
                  <a:schemeClr val="tx1"/>
                </a:solidFill>
                <a:effectLst/>
                <a:latin typeface="+mn-lt"/>
                <a:ea typeface="+mn-ea"/>
                <a:cs typeface="+mn-cs"/>
              </a:rPr>
              <a:t>: Instructions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a:t>
            </a:r>
            <a:r>
              <a:rPr lang="en-US" sz="800" kern="1200" baseline="0" dirty="0">
                <a:solidFill>
                  <a:schemeClr val="tx1"/>
                </a:solidFill>
                <a:effectLst/>
                <a:latin typeface="+mn-lt"/>
                <a:ea typeface="+mn-ea"/>
                <a:cs typeface="+mn-cs"/>
              </a:rPr>
              <a:t> To describe the structure of the Scenario Discussion exercise.</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This presentation, which represents a complete scenario, includes all the topics that are relevant to the scenario.</a:t>
            </a:r>
            <a:r>
              <a:rPr lang="en-US" sz="800" kern="1200" baseline="0" dirty="0">
                <a:solidFill>
                  <a:schemeClr val="tx1"/>
                </a:solidFill>
                <a:effectLst/>
                <a:latin typeface="+mn-lt"/>
                <a:ea typeface="+mn-ea"/>
                <a:cs typeface="+mn-cs"/>
              </a:rPr>
              <a:t> It is divided in different section based on the different topics covered. The sections are numbered according to the Melody Training Curriculum and are intended for the target audience indicated in the introductory slide of each section of the scenario. The trainer can choose to simulate the entire scenario or only sections of it, depending on the background of the trainees and in the order most appropriate to the audience.</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19 August 1999 incident in the UK.</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https://www.icheme.org/media/7176/substances-mtop-details.pdf (Page 110)</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nl-NL"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6365269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 </a:t>
            </a:r>
            <a:r>
              <a:rPr lang="en-US" sz="800" b="0" kern="1200" dirty="0">
                <a:solidFill>
                  <a:schemeClr val="tx1"/>
                </a:solidFill>
                <a:effectLst/>
                <a:latin typeface="+mn-lt"/>
                <a:ea typeface="+mn-ea"/>
                <a:cs typeface="+mn-cs"/>
              </a:rPr>
              <a:t>9. Paint stripping factory</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5.1 Scenario 9 </a:t>
            </a:r>
            <a:r>
              <a:rPr lang="en-GB" sz="800" b="0" kern="1200" dirty="0">
                <a:solidFill>
                  <a:schemeClr val="tx1"/>
                </a:solidFill>
                <a:effectLst/>
                <a:latin typeface="+mn-lt"/>
                <a:ea typeface="+mn-ea"/>
                <a:cs typeface="+mn-cs"/>
              </a:rPr>
              <a:t>Paint stripping factory</a:t>
            </a:r>
            <a:r>
              <a:rPr lang="en-US" sz="800" b="0" kern="1200" dirty="0">
                <a:solidFill>
                  <a:schemeClr val="tx1"/>
                </a:solidFill>
                <a:effectLst/>
                <a:latin typeface="+mn-lt"/>
                <a:ea typeface="+mn-ea"/>
                <a:cs typeface="+mn-cs"/>
              </a:rPr>
              <a:t>: </a:t>
            </a:r>
            <a:r>
              <a:rPr lang="en-US" sz="800" dirty="0">
                <a:latin typeface="+mn-lt"/>
              </a:rPr>
              <a:t>What do you ask yourself?</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have to identify and write down/discuss what they consider is needed to be known from their side.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 As an example:</a:t>
            </a:r>
          </a:p>
          <a:p>
            <a:r>
              <a:rPr lang="en-US" sz="800" dirty="0">
                <a:latin typeface="+mn-lt"/>
              </a:rPr>
              <a:t>a. Do you think it is necessary to protect yourself first? Why?</a:t>
            </a:r>
          </a:p>
          <a:p>
            <a:r>
              <a:rPr lang="en-US" sz="800" dirty="0">
                <a:latin typeface="+mn-lt"/>
              </a:rPr>
              <a:t>b. Can it be a CBRN scene? What are the signs that make you think so?</a:t>
            </a:r>
          </a:p>
          <a:p>
            <a:r>
              <a:rPr lang="en-US" sz="800" dirty="0">
                <a:latin typeface="+mn-lt"/>
              </a:rPr>
              <a:t>c. Do you look for signs and symbols (ADR, UN, GHS symbols).  What is their meaning?</a:t>
            </a:r>
          </a:p>
          <a:p>
            <a:r>
              <a:rPr lang="en-US" sz="800" dirty="0">
                <a:latin typeface="+mn-lt"/>
              </a:rPr>
              <a:t>d. Strange odor / smell at the scene. What could it mean?</a:t>
            </a:r>
          </a:p>
          <a:p>
            <a:r>
              <a:rPr lang="en-US" sz="800" dirty="0">
                <a:latin typeface="+mn-lt"/>
              </a:rPr>
              <a:t>e. Any signs of poisoning? </a:t>
            </a:r>
          </a:p>
          <a:p>
            <a:r>
              <a:rPr lang="en-US" sz="800" dirty="0">
                <a:latin typeface="+mn-lt"/>
              </a:rPr>
              <a:t>f. Do you think that it</a:t>
            </a:r>
            <a:r>
              <a:rPr lang="en-US" sz="800" baseline="0" dirty="0">
                <a:latin typeface="+mn-lt"/>
              </a:rPr>
              <a:t> is necessary to isolate people and pet animals?</a:t>
            </a:r>
          </a:p>
          <a:p>
            <a:r>
              <a:rPr lang="en-US" sz="800" baseline="0" dirty="0">
                <a:latin typeface="+mn-lt"/>
              </a:rPr>
              <a:t>g. What do you need to know to register the victims?</a:t>
            </a:r>
          </a:p>
          <a:p>
            <a:r>
              <a:rPr lang="en-US" sz="800" baseline="0" dirty="0" err="1">
                <a:latin typeface="+mn-lt"/>
              </a:rPr>
              <a:t>Etc</a:t>
            </a:r>
            <a:r>
              <a:rPr lang="en-US" sz="800" baseline="0" dirty="0">
                <a:latin typeface="+mn-lt"/>
              </a:rPr>
              <a:t>…</a:t>
            </a:r>
            <a:endParaRPr lang="en-US" sz="800" dirty="0">
              <a:latin typeface="+mn-lt"/>
            </a:endParaRPr>
          </a:p>
          <a:p>
            <a:endParaRPr lang="en-US" sz="800" dirty="0">
              <a:latin typeface="+mn-lt"/>
            </a:endParaRPr>
          </a:p>
          <a:p>
            <a:r>
              <a:rPr lang="en-US" sz="800" dirty="0">
                <a:latin typeface="+mn-lt"/>
              </a:rPr>
              <a:t>In this slide,</a:t>
            </a:r>
            <a:r>
              <a:rPr lang="en-US" sz="800" baseline="0" dirty="0">
                <a:latin typeface="+mn-lt"/>
              </a:rPr>
              <a:t> the trainer should facilitate the trainees' discussion on focusing on the elements that are missing, and that are key to perform their work at the best. </a:t>
            </a:r>
            <a:endParaRPr lang="en-US" sz="800" dirty="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19 August 1999 incident in the UK.</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https://www.icheme.org/media/7176/substances-mtop-details.pdf (Page 110)</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effectLst/>
                <a:latin typeface="+mn-lt"/>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8572291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 </a:t>
            </a:r>
            <a:r>
              <a:rPr lang="en-US" sz="800" b="0" kern="1200" dirty="0">
                <a:solidFill>
                  <a:schemeClr val="tx1"/>
                </a:solidFill>
                <a:effectLst/>
                <a:latin typeface="+mn-lt"/>
                <a:ea typeface="+mn-ea"/>
                <a:cs typeface="+mn-cs"/>
              </a:rPr>
              <a:t>9. Paint stripping factory</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5.1 Scenario 9 </a:t>
            </a:r>
            <a:r>
              <a:rPr lang="en-GB" sz="800" b="0" kern="1200" dirty="0">
                <a:solidFill>
                  <a:schemeClr val="tx1"/>
                </a:solidFill>
                <a:effectLst/>
                <a:latin typeface="+mn-lt"/>
                <a:ea typeface="+mn-ea"/>
                <a:cs typeface="+mn-cs"/>
              </a:rPr>
              <a:t>Paint stripping factory</a:t>
            </a:r>
            <a:r>
              <a:rPr lang="en-US" sz="800" b="0" kern="1200" dirty="0">
                <a:solidFill>
                  <a:schemeClr val="tx1"/>
                </a:solidFill>
                <a:effectLst/>
                <a:latin typeface="+mn-lt"/>
                <a:ea typeface="+mn-ea"/>
                <a:cs typeface="+mn-cs"/>
              </a:rPr>
              <a:t>: </a:t>
            </a:r>
            <a:r>
              <a:rPr lang="en-US" sz="800" dirty="0">
                <a:latin typeface="+mn-lt"/>
              </a:rPr>
              <a:t>What do you do?</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have</a:t>
            </a:r>
            <a:r>
              <a:rPr lang="en-US" sz="800" kern="1200" baseline="0" dirty="0">
                <a:solidFill>
                  <a:schemeClr val="tx1"/>
                </a:solidFill>
                <a:effectLst/>
                <a:latin typeface="+mn-lt"/>
                <a:ea typeface="+mn-ea"/>
                <a:cs typeface="+mn-cs"/>
              </a:rPr>
              <a:t> to report about their potential actions during the first 60 minutes of the intervention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The trainer</a:t>
            </a:r>
            <a:r>
              <a:rPr lang="en-US" sz="800" kern="1200" baseline="0" dirty="0">
                <a:solidFill>
                  <a:schemeClr val="tx1"/>
                </a:solidFill>
                <a:effectLst/>
                <a:latin typeface="+mn-lt"/>
                <a:ea typeface="+mn-ea"/>
                <a:cs typeface="+mn-cs"/>
              </a:rPr>
              <a:t> can facilitate the discussion on the actions to take during the first hour of the intervention and can address more specifically the discussion according to the category/categories of FR taking part to the course.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19 August 1999 incident in the UK.</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https://www.icheme.org/media/7176/substances-mtop-details.pdf (Page 110)</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effectLst/>
                <a:latin typeface="+mn-lt"/>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6655093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9. Paint stripping factory</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5.2 Scenario 9 </a:t>
            </a:r>
            <a:r>
              <a:rPr lang="en-GB" sz="800" b="0" kern="1200" dirty="0">
                <a:solidFill>
                  <a:schemeClr val="tx1"/>
                </a:solidFill>
                <a:effectLst/>
                <a:latin typeface="+mn-lt"/>
                <a:ea typeface="+mn-ea"/>
                <a:cs typeface="+mn-cs"/>
              </a:rPr>
              <a:t>Paint stripping factory</a:t>
            </a:r>
            <a:r>
              <a:rPr lang="en-US" sz="800" dirty="0">
                <a:latin typeface="+mn-lt"/>
              </a:rPr>
              <a:t>.</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(Use the following</a:t>
            </a:r>
            <a:r>
              <a:rPr lang="en-US" sz="800" b="0" kern="1200" baseline="0" dirty="0">
                <a:solidFill>
                  <a:schemeClr val="tx1"/>
                </a:solidFill>
                <a:effectLst/>
                <a:latin typeface="+mn-lt"/>
                <a:ea typeface="+mn-ea"/>
                <a:cs typeface="+mn-cs"/>
              </a:rPr>
              <a:t> information at your convenience while moving to the following slides and discussing the scenario with the trainees).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baseline="0" dirty="0">
              <a:solidFill>
                <a:schemeClr val="tx1"/>
              </a:solidFill>
              <a:effectLst/>
              <a:latin typeface="+mn-lt"/>
              <a:ea typeface="+mn-ea"/>
              <a:cs typeface="+mn-cs"/>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Two factory workers were found unconscious on the ground floor of a paint-stripping factory.</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The possible cause of the accident seems to be a suspected chemical leak that released toxic fumes. The colleague of the two unconscious workers, who found them, makes the emergency call.</a:t>
            </a: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dirty="0">
                <a:effectLst/>
                <a:latin typeface="+mn-lt"/>
                <a:ea typeface="Calibri" panose="020F0502020204030204" pitchFamily="34" charset="0"/>
                <a:cs typeface="Times New Roman" panose="02020603050405020304" pitchFamily="18" charset="0"/>
              </a:rPr>
              <a:t>Upon arrival at the scene, the first two ambulance attendants who had rushed in were unprotected and started to feel </a:t>
            </a:r>
            <a:r>
              <a:rPr lang="en-GB" sz="800" dirty="0">
                <a:latin typeface="+mn-lt"/>
              </a:rPr>
              <a:t>headache, chest pain, eye irritation and other symptoms.</a:t>
            </a:r>
            <a:r>
              <a:rPr lang="en-US" sz="800" dirty="0">
                <a:effectLst/>
                <a:latin typeface="+mn-lt"/>
                <a:ea typeface="Calibri" panose="020F0502020204030204" pitchFamily="34" charset="0"/>
                <a:cs typeface="Times New Roman" panose="02020603050405020304" pitchFamily="18" charset="0"/>
              </a:rPr>
              <a:t> Fire crews were at the scene wearing protective clothing. </a:t>
            </a: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Later investigations lead to the conclusion that the workers had mixed some chemicals, different to the normal process, causing the release ot methylene chloride.</a:t>
            </a:r>
            <a:endParaRPr lang="en-US" sz="800" dirty="0">
              <a:effectLst/>
              <a:latin typeface="+mn-lt"/>
              <a:ea typeface="Calibri" panose="020F0502020204030204" pitchFamily="34" charset="0"/>
              <a:cs typeface="Times New Roman" panose="02020603050405020304" pitchFamily="18" charset="0"/>
            </a:endParaRPr>
          </a:p>
          <a:p>
            <a:r>
              <a:rPr lang="en-US" sz="800" b="0" kern="1200" baseline="0" dirty="0">
                <a:solidFill>
                  <a:schemeClr val="tx1"/>
                </a:solidFill>
                <a:effectLst/>
                <a:latin typeface="+mn-lt"/>
                <a:ea typeface="+mn-ea"/>
                <a:cs typeface="+mn-cs"/>
              </a:rPr>
              <a:t>(The information on the scenario that are available for the trainees stops at this point.)</a:t>
            </a:r>
          </a:p>
          <a:p>
            <a:endParaRPr lang="en-US" sz="800" b="0" kern="1200" baseline="0" dirty="0">
              <a:solidFill>
                <a:schemeClr val="tx1"/>
              </a:solidFill>
              <a:effectLst/>
              <a:latin typeface="+mn-lt"/>
              <a:ea typeface="+mn-ea"/>
              <a:cs typeface="+mn-cs"/>
            </a:endParaRPr>
          </a:p>
          <a:p>
            <a:pPr algn="just">
              <a:lnSpc>
                <a:spcPct val="107000"/>
              </a:lnSpc>
              <a:spcAft>
                <a:spcPts val="800"/>
              </a:spcAft>
            </a:pPr>
            <a:r>
              <a:rPr lang="nl-NL" sz="800" b="1" dirty="0">
                <a:effectLst/>
                <a:latin typeface="+mn-lt"/>
                <a:ea typeface="Calibri" panose="020F0502020204030204" pitchFamily="34" charset="0"/>
                <a:cs typeface="Times New Roman" panose="02020603050405020304" pitchFamily="18" charset="0"/>
              </a:rPr>
              <a:t>Things to consider:</a:t>
            </a:r>
            <a:r>
              <a:rPr lang="nl-NL" sz="800" dirty="0">
                <a:effectLst/>
                <a:latin typeface="+mn-lt"/>
                <a:ea typeface="Calibri" panose="020F0502020204030204" pitchFamily="34" charset="0"/>
                <a:cs typeface="Times New Roman" panose="02020603050405020304" pitchFamily="18" charset="0"/>
              </a:rPr>
              <a:t> Methylene chloride is mostly used as a solvent in paint strippers and removers. </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Methylene chloride may cause asphyxiation in enclosed, poorly ventilated, or low-lying areas.</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The principal route of human exposure to methylene chloride is inhalation of ambient air. Inhalation exposure to extremely high levels can be fatal. </a:t>
            </a: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dirty="0">
                <a:effectLst/>
                <a:latin typeface="+mn-lt"/>
                <a:ea typeface="Calibri" panose="020F0502020204030204" pitchFamily="34" charset="0"/>
                <a:cs typeface="Times New Roman" panose="02020603050405020304" pitchFamily="18" charset="0"/>
              </a:rPr>
              <a:t>Odor is not an adequate warning property for methylene chloride. </a:t>
            </a:r>
          </a:p>
          <a:p>
            <a:pPr algn="just">
              <a:lnSpc>
                <a:spcPct val="107000"/>
              </a:lnSpc>
              <a:spcAft>
                <a:spcPts val="800"/>
              </a:spcAft>
            </a:pPr>
            <a:endParaRPr lang="en-US" sz="800" kern="1200" baseline="0" dirty="0">
              <a:solidFill>
                <a:schemeClr val="tx1"/>
              </a:solidFill>
              <a:effectLst/>
              <a:latin typeface="+mn-lt"/>
              <a:ea typeface="+mn-ea"/>
              <a:cs typeface="+mn-cs"/>
            </a:endParaRPr>
          </a:p>
          <a:p>
            <a:pPr marL="0" marR="0" lvl="0" indent="0" algn="just" defTabSz="914400" rtl="0" eaLnBrk="1" fontAlgn="auto" latinLnBrk="0" hangingPunct="1">
              <a:lnSpc>
                <a:spcPct val="107000"/>
              </a:lnSpc>
              <a:spcBef>
                <a:spcPts val="0"/>
              </a:spcBef>
              <a:spcAft>
                <a:spcPts val="80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In this situation, the possibility that the accident was caused intentionally cannot be completely ruled out.</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role of the trainer is to direct the discussion towards</a:t>
            </a:r>
            <a:r>
              <a:rPr lang="en-US" sz="800" kern="1200" baseline="0" noProof="0" dirty="0">
                <a:solidFill>
                  <a:schemeClr val="tx1"/>
                </a:solidFill>
                <a:effectLst/>
                <a:latin typeface="+mn-lt"/>
                <a:ea typeface="+mn-ea"/>
                <a:cs typeface="+mn-cs"/>
              </a:rPr>
              <a:t> the definition of priorities on the scene concerning evidence preservation.</a:t>
            </a:r>
            <a:endParaRPr lang="en-US" sz="800" kern="1200" noProof="0" dirty="0">
              <a:solidFill>
                <a:schemeClr val="tx1"/>
              </a:solidFill>
              <a:effectLst/>
              <a:latin typeface="+mn-lt"/>
              <a:ea typeface="+mn-ea"/>
              <a:cs typeface="+mn-cs"/>
            </a:endParaRPr>
          </a:p>
          <a:p>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19 August 1999 incident in the UK.</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https://www.icheme.org/media/7176/substances-mtop-details.pdf (Page 110)</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9. Paint stripping factory</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5.2 Scenario 9 </a:t>
            </a:r>
            <a:r>
              <a:rPr lang="en-GB" sz="800" b="0" kern="1200" dirty="0">
                <a:solidFill>
                  <a:schemeClr val="tx1"/>
                </a:solidFill>
                <a:effectLst/>
                <a:latin typeface="+mn-lt"/>
                <a:ea typeface="+mn-ea"/>
                <a:cs typeface="+mn-cs"/>
              </a:rPr>
              <a:t>Paint stripping factory</a:t>
            </a:r>
            <a:r>
              <a:rPr lang="en-US" sz="800" dirty="0"/>
              <a:t>: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19 August 1999 incident in the UK.</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https://www.icheme.org/media/7176/substances-mtop-details.pdf (Page 110)</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 </a:t>
            </a:r>
            <a:r>
              <a:rPr lang="en-GB" sz="800" b="0" kern="1200" dirty="0">
                <a:solidFill>
                  <a:schemeClr val="tx1"/>
                </a:solidFill>
                <a:effectLst/>
                <a:latin typeface="+mn-lt"/>
                <a:ea typeface="+mn-ea"/>
                <a:cs typeface="+mn-cs"/>
              </a:rPr>
              <a:t>Industrial plant (Public domain) - Poly paint stripper – Fallen body</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https://freesvg.org/fallen-body-vector-image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https://www.pickpik.com/industry-metal-stainless-steel-anlagentechnik-technology-pipes-153189 </a:t>
            </a:r>
          </a:p>
          <a:p>
            <a:r>
              <a:rPr lang="en-US" sz="800" b="0" kern="1200" dirty="0">
                <a:solidFill>
                  <a:schemeClr val="tx1"/>
                </a:solidFill>
                <a:effectLst/>
                <a:latin typeface="+mn-lt"/>
                <a:ea typeface="+mn-ea"/>
                <a:cs typeface="+mn-cs"/>
              </a:rPr>
              <a:t>https://www.productsafety.gov.au/recalls/selleys-%E2%80%94-poly-paint-stripper-250ml</a:t>
            </a:r>
          </a:p>
          <a:p>
            <a:r>
              <a:rPr lang="en-US" sz="800" b="0" kern="1200" dirty="0">
                <a:solidFill>
                  <a:schemeClr val="tx1"/>
                </a:solidFill>
                <a:effectLst/>
                <a:latin typeface="+mn-lt"/>
                <a:ea typeface="+mn-ea"/>
                <a:cs typeface="+mn-cs"/>
              </a:rPr>
              <a:t>The Melody consortium has done its utmost to trace the copyright owner of the photo used in the current presentation under fair use conditions. In case your photo hasn’t been properly acknowledged, please contact www.melodytraining.eu and the photo will be removed.</a:t>
            </a: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39506827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9. Paint stripping factory</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5.2 Scenario 9 </a:t>
            </a:r>
            <a:r>
              <a:rPr lang="en-GB" sz="800" b="0" kern="1200" dirty="0">
                <a:solidFill>
                  <a:schemeClr val="tx1"/>
                </a:solidFill>
                <a:effectLst/>
                <a:latin typeface="+mn-lt"/>
                <a:ea typeface="+mn-ea"/>
                <a:cs typeface="+mn-cs"/>
              </a:rPr>
              <a:t>Paint stripping factory</a:t>
            </a:r>
            <a:r>
              <a:rPr lang="en-US" sz="800" b="0" kern="1200" dirty="0">
                <a:solidFill>
                  <a:schemeClr val="tx1"/>
                </a:solidFill>
                <a:effectLst/>
                <a:latin typeface="+mn-lt"/>
                <a:ea typeface="+mn-ea"/>
                <a:cs typeface="+mn-cs"/>
              </a:rPr>
              <a:t>: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 reflects on the acquired elements and tries to identify what in the scene can be considered as evidence, and consequently, which measures can be taken to preserve them.</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1" kern="1200" baseline="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baseline="0" dirty="0">
                <a:solidFill>
                  <a:schemeClr val="tx1"/>
                </a:solidFill>
                <a:effectLst/>
                <a:latin typeface="+mn-lt"/>
                <a:ea typeface="+mn-ea"/>
                <a:cs typeface="+mn-cs"/>
              </a:rPr>
              <a:t>As an example:</a:t>
            </a:r>
          </a:p>
          <a:p>
            <a:r>
              <a:rPr lang="en-US" sz="800" dirty="0"/>
              <a:t>a. Which</a:t>
            </a:r>
            <a:r>
              <a:rPr lang="en-US" sz="800" baseline="0" dirty="0"/>
              <a:t> kind of items you would consider forensic evidences on this scene</a:t>
            </a:r>
            <a:r>
              <a:rPr lang="en-US" sz="800" dirty="0"/>
              <a:t>?</a:t>
            </a:r>
          </a:p>
          <a:p>
            <a:r>
              <a:rPr lang="en-US" sz="800" dirty="0"/>
              <a:t>b.</a:t>
            </a:r>
            <a:r>
              <a:rPr lang="en-US" sz="800" baseline="0" dirty="0"/>
              <a:t> Do you have the possibility to preserve it?</a:t>
            </a:r>
          </a:p>
          <a:p>
            <a:r>
              <a:rPr lang="en-US" sz="800" baseline="0" dirty="0"/>
              <a:t>c. How would you do that?</a:t>
            </a:r>
          </a:p>
          <a:p>
            <a:r>
              <a:rPr lang="en-US" sz="800" baseline="0" dirty="0"/>
              <a:t>…</a:t>
            </a:r>
          </a:p>
          <a:p>
            <a:endParaRPr lang="en-US" sz="8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19 August 1999 incident in the UK.</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https://www.icheme.org/media/7176/substances-mtop-details.pdf (Page 110)</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24188207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9. Paint stripping factory</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5.2 Scenario 9 </a:t>
            </a:r>
            <a:r>
              <a:rPr lang="en-GB" sz="800" b="0" kern="1200" dirty="0">
                <a:solidFill>
                  <a:schemeClr val="tx1"/>
                </a:solidFill>
                <a:effectLst/>
                <a:latin typeface="+mn-lt"/>
                <a:ea typeface="+mn-ea"/>
                <a:cs typeface="+mn-cs"/>
              </a:rPr>
              <a:t>Paint stripping factory</a:t>
            </a:r>
            <a:r>
              <a:rPr lang="en-US" sz="800" b="0" kern="1200" dirty="0">
                <a:solidFill>
                  <a:schemeClr val="tx1"/>
                </a:solidFill>
                <a:effectLst/>
                <a:latin typeface="+mn-lt"/>
                <a:ea typeface="+mn-ea"/>
                <a:cs typeface="+mn-cs"/>
              </a:rPr>
              <a:t>: Forensic evidence.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noProof="0" dirty="0">
                <a:solidFill>
                  <a:schemeClr val="tx1"/>
                </a:solidFill>
                <a:effectLst/>
                <a:latin typeface="+mn-lt"/>
                <a:ea typeface="+mn-ea"/>
                <a:cs typeface="+mn-cs"/>
              </a:rPr>
              <a:t>Instructions for the trainer:</a:t>
            </a:r>
            <a:r>
              <a:rPr lang="en-US" sz="800" b="1" kern="1200" baseline="0" noProof="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being aware of the development of the scenario, the trainer should facilitate the discussion with the trainees and focus on what they consider evidence, and what they plan to protect it.</a:t>
            </a:r>
          </a:p>
          <a:p>
            <a:r>
              <a:rPr lang="en-GB" sz="800" b="0" kern="1200" baseline="0" dirty="0">
                <a:solidFill>
                  <a:schemeClr val="tx1"/>
                </a:solidFill>
                <a:effectLst/>
                <a:latin typeface="+mn-lt"/>
                <a:ea typeface="+mn-ea"/>
                <a:cs typeface="+mn-cs"/>
              </a:rPr>
              <a:t>e.g. :</a:t>
            </a:r>
          </a:p>
          <a:p>
            <a:r>
              <a:rPr lang="en-GB" sz="800" b="0" kern="1200" baseline="0" dirty="0">
                <a:solidFill>
                  <a:schemeClr val="tx1"/>
                </a:solidFill>
                <a:effectLst/>
                <a:latin typeface="+mn-lt"/>
                <a:ea typeface="+mn-ea"/>
                <a:cs typeface="+mn-cs"/>
              </a:rPr>
              <a:t>- Computers and mobile phones are relevant evidence. It should be avoided that decontamination procedures disrupt the information they can provide.</a:t>
            </a:r>
          </a:p>
          <a:p>
            <a:pPr marL="171450" indent="-171450">
              <a:buFontTx/>
              <a:buChar char="-"/>
            </a:pPr>
            <a:r>
              <a:rPr lang="en-GB" sz="800" b="0" kern="1200" baseline="0" dirty="0">
                <a:solidFill>
                  <a:schemeClr val="tx1"/>
                </a:solidFill>
                <a:effectLst/>
                <a:latin typeface="+mn-lt"/>
                <a:ea typeface="+mn-ea"/>
                <a:cs typeface="+mn-cs"/>
              </a:rPr>
              <a:t>Writings and labels may be damaged by decontamination, at least images should be collected if possible.</a:t>
            </a:r>
          </a:p>
          <a:p>
            <a:pPr marL="171450" indent="-171450">
              <a:buFontTx/>
              <a:buChar char="-"/>
            </a:pPr>
            <a:r>
              <a:rPr lang="en-GB" sz="800" b="0" kern="1200" baseline="0" dirty="0">
                <a:solidFill>
                  <a:schemeClr val="tx1"/>
                </a:solidFill>
                <a:effectLst/>
                <a:latin typeface="+mn-lt"/>
                <a:ea typeface="+mn-ea"/>
                <a:cs typeface="+mn-cs"/>
              </a:rPr>
              <a:t>Investigation on the causes of the accident and the possibility of an act of sabotage/terrorism/revenge might be carried out.</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19 August 1999 incident in the UK.</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https://www.icheme.org/media/7176/substances-mtop-details.pdf (Page 110)</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18156980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9. Paint stripping factory</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9 </a:t>
            </a:r>
            <a:r>
              <a:rPr lang="en-GB" sz="800" b="0" kern="1200" dirty="0">
                <a:solidFill>
                  <a:schemeClr val="tx1"/>
                </a:solidFill>
                <a:effectLst/>
                <a:latin typeface="+mn-lt"/>
                <a:ea typeface="+mn-ea"/>
                <a:cs typeface="+mn-cs"/>
              </a:rPr>
              <a:t>Paint stripping factory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r>
              <a:rPr lang="en-US" sz="800" b="1" kern="1200" dirty="0">
                <a:solidFill>
                  <a:schemeClr val="tx1"/>
                </a:solidFill>
                <a:effectLst/>
                <a:latin typeface="+mn-lt"/>
                <a:ea typeface="+mn-ea"/>
                <a:cs typeface="+mn-cs"/>
              </a:rPr>
              <a:t>Instructions for the trainer:</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 trainer should use the following</a:t>
            </a:r>
            <a:r>
              <a:rPr lang="en-US" sz="800" b="0" kern="1200" baseline="0" dirty="0">
                <a:solidFill>
                  <a:schemeClr val="tx1"/>
                </a:solidFill>
                <a:effectLst/>
                <a:latin typeface="+mn-lt"/>
                <a:ea typeface="+mn-ea"/>
                <a:cs typeface="+mn-cs"/>
              </a:rPr>
              <a:t> information at their convenience while moving to the following slides and discussing the scenario with the trainees).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baseline="0" dirty="0">
              <a:solidFill>
                <a:schemeClr val="tx1"/>
              </a:solidFill>
              <a:effectLst/>
              <a:latin typeface="+mn-lt"/>
              <a:ea typeface="+mn-ea"/>
              <a:cs typeface="+mn-cs"/>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Two factory workers were found unconscious on the ground floor of a paint-stripping factory.</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The possible cause of the accident seems to be a suspected chemical leak that released toxic fumes. The colleague of the two unconscious workers, who found them, makes the emergency call.</a:t>
            </a: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dirty="0">
                <a:effectLst/>
                <a:latin typeface="+mn-lt"/>
                <a:ea typeface="Calibri" panose="020F0502020204030204" pitchFamily="34" charset="0"/>
                <a:cs typeface="Times New Roman" panose="02020603050405020304" pitchFamily="18" charset="0"/>
              </a:rPr>
              <a:t>Upon arrival at the scene, the first two ambulance attendants who had rushed in were unprotected and started to feel </a:t>
            </a:r>
            <a:r>
              <a:rPr lang="en-GB" sz="800" dirty="0">
                <a:latin typeface="+mn-lt"/>
              </a:rPr>
              <a:t>headache, chest pain, eye irritation and other symptoms.</a:t>
            </a:r>
            <a:r>
              <a:rPr lang="en-US" sz="800" dirty="0">
                <a:effectLst/>
                <a:latin typeface="+mn-lt"/>
                <a:ea typeface="Calibri" panose="020F0502020204030204" pitchFamily="34" charset="0"/>
                <a:cs typeface="Times New Roman" panose="02020603050405020304" pitchFamily="18" charset="0"/>
              </a:rPr>
              <a:t> Fire crews were at the scene wearing protective clothing. </a:t>
            </a:r>
          </a:p>
          <a:p>
            <a:r>
              <a:rPr lang="nl-NL" sz="800" dirty="0">
                <a:effectLst/>
                <a:latin typeface="+mn-lt"/>
                <a:ea typeface="Calibri" panose="020F0502020204030204" pitchFamily="34" charset="0"/>
                <a:cs typeface="Times New Roman" panose="02020603050405020304" pitchFamily="18" charset="0"/>
              </a:rPr>
              <a:t>Later investigations lead to the conclusion that the workers had mixed some chemicals, different to the normal process, causing the release ot methylene chloride.</a:t>
            </a:r>
          </a:p>
          <a:p>
            <a:r>
              <a:rPr lang="en-US" sz="800" b="0" kern="1200" baseline="0" dirty="0">
                <a:solidFill>
                  <a:schemeClr val="tx1"/>
                </a:solidFill>
                <a:effectLst/>
                <a:latin typeface="+mn-lt"/>
                <a:ea typeface="+mn-ea"/>
                <a:cs typeface="+mn-cs"/>
              </a:rPr>
              <a:t>(The information on the scenario that are available for the trainees stops at this point.)</a:t>
            </a: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Now the trainees should reflect on what to do concerning: </a:t>
            </a:r>
            <a:r>
              <a:rPr lang="en-US" sz="800" b="0" kern="1200" dirty="0">
                <a:solidFill>
                  <a:schemeClr val="tx1"/>
                </a:solidFill>
                <a:effectLst/>
                <a:latin typeface="+mn-lt"/>
                <a:ea typeface="+mn-ea"/>
                <a:cs typeface="+mn-cs"/>
              </a:rPr>
              <a:t>Triage and treatment.</a:t>
            </a:r>
          </a:p>
          <a:p>
            <a:endParaRPr lang="en-US" sz="800" b="0" kern="1200" baseline="0" dirty="0">
              <a:solidFill>
                <a:schemeClr val="tx1"/>
              </a:solidFill>
              <a:effectLst/>
              <a:latin typeface="+mn-lt"/>
              <a:ea typeface="+mn-ea"/>
              <a:cs typeface="+mn-cs"/>
            </a:endParaRPr>
          </a:p>
          <a:p>
            <a:pPr algn="just">
              <a:lnSpc>
                <a:spcPct val="107000"/>
              </a:lnSpc>
              <a:spcAft>
                <a:spcPts val="800"/>
              </a:spcAft>
            </a:pPr>
            <a:r>
              <a:rPr lang="nl-NL" sz="800" b="1" dirty="0">
                <a:effectLst/>
                <a:latin typeface="+mn-lt"/>
                <a:ea typeface="Calibri" panose="020F0502020204030204" pitchFamily="34" charset="0"/>
                <a:cs typeface="Times New Roman" panose="02020603050405020304" pitchFamily="18" charset="0"/>
              </a:rPr>
              <a:t>Things to consider:</a:t>
            </a:r>
            <a:r>
              <a:rPr lang="nl-NL" sz="800" dirty="0">
                <a:effectLst/>
                <a:latin typeface="+mn-lt"/>
                <a:ea typeface="Calibri" panose="020F0502020204030204" pitchFamily="34" charset="0"/>
                <a:cs typeface="Times New Roman" panose="02020603050405020304" pitchFamily="18" charset="0"/>
              </a:rPr>
              <a:t> Methylene chloride is volatile, producing potentially toxic concentrations at room temperature. Methylene chloride may cause asphyxiation in enclosed, poorly ventilated, or low-lying areas.</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The principal route of human exposure to methylene chloride is inhalation of ambient air. Inhalation exposure to extremely high levels can be fatal. Acute inhalation exposure to high levels of methylene chloride in humans has resulted in effects on the central nervous system including decreased visual, auditory, and psychomotor functions, but these effects are reversible once exposure ceases. Manifestations of acute exposure include mental confusion, fatigue, lethargy, headache and chest pain. Methylene chloride also irritates nose, throat, eyes and skin at high concentrations. A number of human studies reveal that the nervous system is perhaps the most important target of acute methylene chloride toxicity.</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Odor is not an adequate warning property for methylene chloride. </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Persons exposed only to methylene chloride vapor do not pose risks of secondary contamination. Persons whose clothing or skin is contaminated with liquid methylene chloride can cause secondary contamination by direct contact or through off-gassing vapor.</a:t>
            </a:r>
            <a:endParaRPr lang="en-US"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19 August 1999 incident in the UK.</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https://www.icheme.org/media/7176/substances-mtop-details.pdf (Page 110)</a:t>
            </a:r>
            <a:endParaRPr lang="en-US" sz="800" i="0" kern="1200" dirty="0">
              <a:solidFill>
                <a:schemeClr val="tx1"/>
              </a:solidFill>
              <a:effectLst/>
              <a:latin typeface="+mn-lt"/>
              <a:ea typeface="+mn-ea"/>
              <a:cs typeface="+mn-cs"/>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https://pubchem.ncbi.nlm.nih.gov/compound/dichloromethane</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https://www.cdc.gov/niosh/idlh/75092.HTML</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it-IT" sz="800" dirty="0">
                <a:solidFill>
                  <a:srgbClr val="000000"/>
                </a:solidFill>
                <a:effectLst/>
                <a:latin typeface="+mn-lt"/>
                <a:ea typeface="Calibri" panose="020F0502020204030204" pitchFamily="34" charset="0"/>
                <a:cs typeface="Times New Roman" panose="02020603050405020304" pitchFamily="18" charset="0"/>
              </a:rPr>
              <a:t>https://wwwn.cdc.gov/TSP/MMG/MMGDetails.aspx?mmgid=230&amp;toxid=42</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it-IT" sz="800" dirty="0">
                <a:solidFill>
                  <a:srgbClr val="000000"/>
                </a:solidFill>
                <a:effectLst/>
                <a:latin typeface="+mn-lt"/>
                <a:ea typeface="Calibri" panose="020F0502020204030204" pitchFamily="34" charset="0"/>
                <a:cs typeface="Times New Roman" panose="02020603050405020304" pitchFamily="18" charset="0"/>
              </a:rPr>
              <a:t>https://www.epa.gov/sites/default/files/2016-09/documents/methylene-chloride.pdf</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it-IT" sz="800" dirty="0">
                <a:solidFill>
                  <a:srgbClr val="000000"/>
                </a:solidFill>
                <a:effectLst/>
                <a:latin typeface="+mn-lt"/>
                <a:ea typeface="Calibri" panose="020F0502020204030204" pitchFamily="34" charset="0"/>
                <a:cs typeface="Times New Roman" panose="02020603050405020304" pitchFamily="18" charset="0"/>
              </a:rPr>
              <a:t>https://pubmed.ncbi.nlm.nih.gov/8465711/</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US" sz="800" dirty="0">
              <a:effectLst/>
              <a:latin typeface="+mn-lt"/>
              <a:ea typeface="Calibri" panose="020F0502020204030204" pitchFamily="34" charset="0"/>
              <a:cs typeface="Times New Roman" panose="02020603050405020304" pitchFamily="18" charset="0"/>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9. Paint stripping factory</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9 </a:t>
            </a:r>
            <a:r>
              <a:rPr lang="en-GB" sz="800" b="0" kern="1200" dirty="0">
                <a:solidFill>
                  <a:schemeClr val="tx1"/>
                </a:solidFill>
                <a:effectLst/>
                <a:latin typeface="+mn-lt"/>
                <a:ea typeface="+mn-ea"/>
                <a:cs typeface="+mn-cs"/>
              </a:rPr>
              <a:t>Paint stripping factory</a:t>
            </a:r>
            <a:r>
              <a:rPr lang="en-US" sz="800" dirty="0">
                <a:latin typeface="+mn-lt"/>
              </a:rPr>
              <a:t>: The scene.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pPr marL="0" indent="0">
              <a:buFont typeface="Arial" panose="020B0604020202020204" pitchFamily="34" charset="0"/>
              <a:buNone/>
            </a:pPr>
            <a:r>
              <a:rPr lang="en-US" sz="800" kern="1200" noProof="0" dirty="0">
                <a:solidFill>
                  <a:schemeClr val="tx1"/>
                </a:solidFill>
                <a:effectLst/>
                <a:latin typeface="+mn-lt"/>
                <a:ea typeface="+mn-ea"/>
                <a:cs typeface="+mn-cs"/>
              </a:rPr>
              <a:t>Openly discuss with trainees presented discussion scenario. Direct their answers in order to obtain proper answers.</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19 August 1999 incident in the UK.</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https://www.icheme.org/media/7176/substances-mtop-details.pdf (Page 110)</a:t>
            </a:r>
            <a:endParaRPr lang="en-US" sz="800" i="0" kern="1200" dirty="0">
              <a:solidFill>
                <a:schemeClr val="tx1"/>
              </a:solidFill>
              <a:effectLst/>
              <a:latin typeface="+mn-lt"/>
              <a:ea typeface="+mn-ea"/>
              <a:cs typeface="+mn-cs"/>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https://pubchem.ncbi.nlm.nih.gov/compound/dichloromethane</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https://www.cdc.gov/niosh/idlh/75092.HTML</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it-IT" sz="800" dirty="0">
                <a:solidFill>
                  <a:srgbClr val="000000"/>
                </a:solidFill>
                <a:effectLst/>
                <a:latin typeface="+mn-lt"/>
                <a:ea typeface="Calibri" panose="020F0502020204030204" pitchFamily="34" charset="0"/>
                <a:cs typeface="Times New Roman" panose="02020603050405020304" pitchFamily="18" charset="0"/>
              </a:rPr>
              <a:t>https://wwwn.cdc.gov/TSP/MMG/MMGDetails.aspx?mmgid=230&amp;toxid=42</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it-IT" sz="800" dirty="0">
                <a:solidFill>
                  <a:srgbClr val="000000"/>
                </a:solidFill>
                <a:effectLst/>
                <a:latin typeface="+mn-lt"/>
                <a:ea typeface="Calibri" panose="020F0502020204030204" pitchFamily="34" charset="0"/>
                <a:cs typeface="Times New Roman" panose="02020603050405020304" pitchFamily="18" charset="0"/>
              </a:rPr>
              <a:t>https://www.epa.gov/sites/default/files/2016-09/documents/methylene-chloride.pdf</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it-IT" sz="800" dirty="0">
                <a:solidFill>
                  <a:srgbClr val="000000"/>
                </a:solidFill>
                <a:effectLst/>
                <a:latin typeface="+mn-lt"/>
                <a:ea typeface="Calibri" panose="020F0502020204030204" pitchFamily="34" charset="0"/>
                <a:cs typeface="Times New Roman" panose="02020603050405020304" pitchFamily="18" charset="0"/>
              </a:rPr>
              <a:t>https://pubmed.ncbi.nlm.nih.gov/8465711/</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US" sz="800" dirty="0">
              <a:effectLst/>
              <a:latin typeface="+mn-lt"/>
              <a:ea typeface="Calibri" panose="020F0502020204030204" pitchFamily="34" charset="0"/>
              <a:cs typeface="Times New Roman" panose="02020603050405020304" pitchFamily="18" charset="0"/>
            </a:endParaRPr>
          </a:p>
          <a:p>
            <a:r>
              <a:rPr lang="en-US" sz="800" b="1" kern="1200" dirty="0">
                <a:solidFill>
                  <a:schemeClr val="tx1"/>
                </a:solidFill>
                <a:effectLst/>
                <a:latin typeface="+mn-lt"/>
                <a:ea typeface="+mn-ea"/>
                <a:cs typeface="+mn-cs"/>
              </a:rPr>
              <a:t>Depicted illustration: </a:t>
            </a:r>
            <a:r>
              <a:rPr lang="en-GB" sz="800" b="0" kern="1200" dirty="0">
                <a:solidFill>
                  <a:schemeClr val="tx1"/>
                </a:solidFill>
                <a:effectLst/>
                <a:latin typeface="+mn-lt"/>
                <a:ea typeface="+mn-ea"/>
                <a:cs typeface="+mn-cs"/>
              </a:rPr>
              <a:t>Industrial plant (Public domain) - Poly paint stripper – Fallen body</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https://freesvg.org/fallen-body-vector-image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https://www.pickpik.com/industry-metal-stainless-steel-anlagentechnik-technology-pipes-153189 </a:t>
            </a:r>
          </a:p>
          <a:p>
            <a:r>
              <a:rPr lang="en-US" sz="800" b="0" kern="1200" dirty="0">
                <a:solidFill>
                  <a:schemeClr val="tx1"/>
                </a:solidFill>
                <a:effectLst/>
                <a:latin typeface="+mn-lt"/>
                <a:ea typeface="+mn-ea"/>
                <a:cs typeface="+mn-cs"/>
              </a:rPr>
              <a:t>https://www.productsafety.gov.au/recalls/selleys-%E2%80%94-poly-paint-stripper-250ml</a:t>
            </a:r>
          </a:p>
          <a:p>
            <a:r>
              <a:rPr lang="en-US" sz="800" b="0" kern="1200" dirty="0">
                <a:solidFill>
                  <a:schemeClr val="tx1"/>
                </a:solidFill>
                <a:effectLst/>
                <a:latin typeface="+mn-lt"/>
                <a:ea typeface="+mn-ea"/>
                <a:cs typeface="+mn-cs"/>
              </a:rPr>
              <a:t>The Melody consortium has done its utmost to trace the copyright owner of the photo used in the current presentation under fair use conditions. In case your photo hasn’t been properly acknowledged, please contact www.melodytraining.eu and the photo will be removed.</a:t>
            </a: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9506827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9. Paint stripping factory</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9 </a:t>
            </a:r>
            <a:r>
              <a:rPr lang="en-GB" sz="800" b="0" kern="1200" dirty="0">
                <a:solidFill>
                  <a:schemeClr val="tx1"/>
                </a:solidFill>
                <a:effectLst/>
                <a:latin typeface="+mn-lt"/>
                <a:ea typeface="+mn-ea"/>
                <a:cs typeface="+mn-cs"/>
              </a:rPr>
              <a:t>Paint stripping factory</a:t>
            </a:r>
            <a:r>
              <a:rPr lang="en-US" sz="800" b="0" kern="1200" dirty="0">
                <a:solidFill>
                  <a:schemeClr val="tx1"/>
                </a:solidFill>
                <a:effectLst/>
                <a:latin typeface="+mn-lt"/>
                <a:ea typeface="+mn-ea"/>
                <a:cs typeface="+mn-cs"/>
              </a:rPr>
              <a:t>: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become aware of the elements on which they should base their assessment and the following actions to take.</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r>
              <a:rPr lang="en-US" sz="800" b="0" kern="1200" baseline="0" dirty="0">
                <a:solidFill>
                  <a:schemeClr val="tx1"/>
                </a:solidFill>
                <a:effectLst/>
                <a:latin typeface="+mn-lt"/>
                <a:ea typeface="+mn-ea"/>
                <a:cs typeface="+mn-cs"/>
              </a:rPr>
              <a:t>Being aware of the development of the scenario, the trainer should facilitate the discussion with the trainees.</a:t>
            </a:r>
          </a:p>
          <a:p>
            <a:r>
              <a:rPr lang="en-US" sz="800" kern="1200" dirty="0">
                <a:solidFill>
                  <a:schemeClr val="tx1"/>
                </a:solidFill>
                <a:effectLst/>
                <a:latin typeface="+mn-lt"/>
                <a:ea typeface="+mn-ea"/>
                <a:cs typeface="+mn-cs"/>
              </a:rPr>
              <a:t>This scenario evolves as described in the previous two slides.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b="0" kern="1200" dirty="0">
              <a:solidFill>
                <a:schemeClr val="tx1"/>
              </a:solidFill>
              <a:effectLst/>
              <a:latin typeface="+mn-lt"/>
              <a:ea typeface="+mn-ea"/>
              <a:cs typeface="+mn-cs"/>
            </a:endParaRPr>
          </a:p>
          <a:p>
            <a:pPr algn="just">
              <a:lnSpc>
                <a:spcPct val="107000"/>
              </a:lnSpc>
              <a:spcAft>
                <a:spcPts val="800"/>
              </a:spcAft>
            </a:pPr>
            <a:r>
              <a:rPr lang="nl-NL" sz="800" b="1" dirty="0">
                <a:effectLst/>
                <a:latin typeface="+mn-lt"/>
                <a:ea typeface="Calibri" panose="020F0502020204030204" pitchFamily="34" charset="0"/>
                <a:cs typeface="Times New Roman" panose="02020603050405020304" pitchFamily="18" charset="0"/>
              </a:rPr>
              <a:t>Things to consider:</a:t>
            </a:r>
            <a:r>
              <a:rPr lang="nl-NL" sz="800" dirty="0">
                <a:effectLst/>
                <a:latin typeface="+mn-lt"/>
                <a:ea typeface="Calibri" panose="020F0502020204030204" pitchFamily="34" charset="0"/>
                <a:cs typeface="Times New Roman" panose="02020603050405020304" pitchFamily="18" charset="0"/>
              </a:rPr>
              <a:t> Methylene chloride is mostly used as a solvent in paint strippers and removers; as a process solvent in the manufacture of drugs, pharmaceuticals, and film coatings; as a metal cleaning and finishing solvent in electronics manufacturing; and as an agent in urethane foam blowing. </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At room temperature, methylene chloride is a clear, colorless liquid with a pleasant odor. It is volatile, producing potentially toxic concentrations at room temperature. Methylene chloride may cause asphyxiation in enclosed, poorly ventilated, or low-lying areas.</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The principal route of human exposure to methylene chloride is inhalation of ambient air. Inhalation exposure to extremely high levels can be fatal. Acute inhalation exposure to high levels of methylene chloride in humans has resulted in effects on the central nervous system including decreased visual, auditory, and psychomotor functions, but these effects are reversible once exposure ceases. Manifestations of acute exposure include mental confusion, fatigue, lethargy, headache and chest pain. Methylene chloride also irritates nose, throat, eyes and skin at high concentrations. A number of human studies reveal that the nervous system is perhaps the most important target of acute methylene chloride toxicity.</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Odor is not an adequate warning property for methylene chloride. </a:t>
            </a:r>
            <a:endParaRPr lang="en-US" sz="800" dirty="0">
              <a:effectLst/>
              <a:latin typeface="+mn-lt"/>
              <a:ea typeface="Calibri" panose="020F0502020204030204" pitchFamily="34" charset="0"/>
              <a:cs typeface="Times New Roman" panose="02020603050405020304" pitchFamily="18" charset="0"/>
            </a:endParaRPr>
          </a:p>
          <a:p>
            <a:r>
              <a:rPr lang="en-US" sz="800" dirty="0">
                <a:solidFill>
                  <a:srgbClr val="000000"/>
                </a:solidFill>
                <a:effectLst/>
                <a:latin typeface="+mn-lt"/>
                <a:ea typeface="Calibri" panose="020F0502020204030204" pitchFamily="34" charset="0"/>
                <a:cs typeface="Times New Roman" panose="02020603050405020304" pitchFamily="18" charset="0"/>
              </a:rPr>
              <a:t>Persons exposed only to methylene chloride vapor do not pose risks of secondary contamination. Persons whose clothing or skin is contaminated with liquid methylene chloride can cause secondary contamination by direct contact or through off-gassing vapor.</a:t>
            </a:r>
          </a:p>
          <a:p>
            <a:endParaRPr lang="en-US" sz="800" kern="1200" dirty="0">
              <a:solidFill>
                <a:schemeClr val="tx1"/>
              </a:solidFill>
              <a:effectLst/>
              <a:latin typeface="+mn-lt"/>
              <a:ea typeface="+mn-ea"/>
              <a:cs typeface="+mn-cs"/>
            </a:endParaRPr>
          </a:p>
          <a:p>
            <a:r>
              <a:rPr lang="en-US" sz="800" kern="1200" baseline="0" dirty="0">
                <a:solidFill>
                  <a:schemeClr val="tx1"/>
                </a:solidFill>
                <a:effectLst/>
                <a:latin typeface="+mn-lt"/>
                <a:ea typeface="+mn-ea"/>
                <a:cs typeface="+mn-cs"/>
              </a:rPr>
              <a:t>Discuss with trainees the risk connected with this scenario and possible treatments for the workers.</a:t>
            </a:r>
          </a:p>
          <a:p>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trainer should address trainees directly by asking questions. The best possible option is that the trainees will answer correctly, and they can back up with arguments their thesis. The role of the trainer is to direct the discussion to the proper answer.</a:t>
            </a:r>
          </a:p>
          <a:p>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additional questions:</a:t>
            </a:r>
          </a:p>
          <a:p>
            <a:r>
              <a:rPr lang="en-US" sz="800" dirty="0">
                <a:latin typeface="+mn-lt"/>
              </a:rPr>
              <a:t>a. Do you think it is necessary to protect yourself first?</a:t>
            </a:r>
          </a:p>
          <a:p>
            <a:r>
              <a:rPr lang="en-US" sz="800" dirty="0">
                <a:latin typeface="+mn-lt"/>
              </a:rPr>
              <a:t>b. Can it be a CBRN scene?</a:t>
            </a:r>
          </a:p>
          <a:p>
            <a:r>
              <a:rPr lang="en-US" sz="800" kern="1200" noProof="0" dirty="0">
                <a:solidFill>
                  <a:schemeClr val="tx1"/>
                </a:solidFill>
                <a:effectLst/>
                <a:latin typeface="+mn-lt"/>
                <a:ea typeface="+mn-ea"/>
                <a:cs typeface="+mn-cs"/>
              </a:rPr>
              <a:t>c. What risks could be associated with this scenario?</a:t>
            </a:r>
          </a:p>
          <a:p>
            <a:r>
              <a:rPr lang="en-US" sz="800" kern="1200" noProof="0" dirty="0">
                <a:solidFill>
                  <a:schemeClr val="tx1"/>
                </a:solidFill>
                <a:effectLst/>
                <a:latin typeface="+mn-lt"/>
                <a:ea typeface="+mn-ea"/>
                <a:cs typeface="+mn-cs"/>
              </a:rPr>
              <a:t>d. What are the likely route of exposure?</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19 August 1999 incident in the UK.</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https://www.icheme.org/media/7176/substances-mtop-details.pdf (Page 110)</a:t>
            </a:r>
            <a:endParaRPr lang="en-US" sz="800" i="0" kern="1200" dirty="0">
              <a:solidFill>
                <a:schemeClr val="tx1"/>
              </a:solidFill>
              <a:effectLst/>
              <a:latin typeface="+mn-lt"/>
              <a:ea typeface="+mn-ea"/>
              <a:cs typeface="+mn-cs"/>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https://pubchem.ncbi.nlm.nih.gov/compound/dichloromethane</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https://www.cdc.gov/niosh/idlh/75092.HTML</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it-IT" sz="800" dirty="0">
                <a:solidFill>
                  <a:srgbClr val="000000"/>
                </a:solidFill>
                <a:effectLst/>
                <a:latin typeface="+mn-lt"/>
                <a:ea typeface="Calibri" panose="020F0502020204030204" pitchFamily="34" charset="0"/>
                <a:cs typeface="Times New Roman" panose="02020603050405020304" pitchFamily="18" charset="0"/>
              </a:rPr>
              <a:t>https://wwwn.cdc.gov/TSP/MMG/MMGDetails.aspx?mmgid=230&amp;toxid=42</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it-IT" sz="800" dirty="0">
                <a:solidFill>
                  <a:srgbClr val="000000"/>
                </a:solidFill>
                <a:effectLst/>
                <a:latin typeface="+mn-lt"/>
                <a:ea typeface="Calibri" panose="020F0502020204030204" pitchFamily="34" charset="0"/>
                <a:cs typeface="Times New Roman" panose="02020603050405020304" pitchFamily="18" charset="0"/>
              </a:rPr>
              <a:t>https://www.epa.gov/sites/default/files/2016-09/documents/methylene-chloride.pdf</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it-IT" sz="800" dirty="0">
                <a:solidFill>
                  <a:srgbClr val="000000"/>
                </a:solidFill>
                <a:effectLst/>
                <a:latin typeface="+mn-lt"/>
                <a:ea typeface="Calibri" panose="020F0502020204030204" pitchFamily="34" charset="0"/>
                <a:cs typeface="Times New Roman" panose="02020603050405020304" pitchFamily="18" charset="0"/>
              </a:rPr>
              <a:t>https://pubmed.ncbi.nlm.nih.gov/8465711/</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US" sz="800" dirty="0">
              <a:effectLst/>
              <a:latin typeface="+mn-lt"/>
              <a:ea typeface="Calibri" panose="020F0502020204030204" pitchFamily="34" charset="0"/>
              <a:cs typeface="Times New Roman" panose="02020603050405020304" pitchFamily="18" charset="0"/>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9. Paint stripping factory</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9 </a:t>
            </a:r>
            <a:r>
              <a:rPr lang="en-GB" sz="800" b="0" kern="1200" dirty="0">
                <a:solidFill>
                  <a:schemeClr val="tx1"/>
                </a:solidFill>
                <a:effectLst/>
                <a:latin typeface="+mn-lt"/>
                <a:ea typeface="+mn-ea"/>
                <a:cs typeface="+mn-cs"/>
              </a:rPr>
              <a:t>Paint stripping factory</a:t>
            </a:r>
            <a:r>
              <a:rPr lang="en-US" sz="800" b="0" kern="1200" dirty="0">
                <a:solidFill>
                  <a:schemeClr val="tx1"/>
                </a:solidFill>
                <a:effectLst/>
                <a:latin typeface="+mn-lt"/>
                <a:ea typeface="+mn-ea"/>
                <a:cs typeface="+mn-cs"/>
              </a:rPr>
              <a:t>: Casualty #1</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presented the discussion scenario. Direct their answers in order to obtain proper answers.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casualty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Black (Dead)</a:t>
            </a:r>
            <a:r>
              <a:rPr lang="en-US" sz="800" b="0"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category. According to triage procedure, the victim should be marked by </a:t>
            </a:r>
            <a:r>
              <a:rPr lang="en-US" sz="800" b="1" kern="1200" dirty="0">
                <a:solidFill>
                  <a:schemeClr val="tx1"/>
                </a:solidFill>
                <a:effectLst/>
                <a:latin typeface="+mn-lt"/>
                <a:ea typeface="+mn-ea"/>
                <a:cs typeface="+mn-cs"/>
              </a:rPr>
              <a:t>black</a:t>
            </a:r>
            <a:r>
              <a:rPr lang="en-US" sz="800" kern="1200" dirty="0">
                <a:solidFill>
                  <a:schemeClr val="tx1"/>
                </a:solidFill>
                <a:effectLst/>
                <a:latin typeface="+mn-lt"/>
                <a:ea typeface="+mn-ea"/>
                <a:cs typeface="+mn-cs"/>
              </a:rPr>
              <a:t> color.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19 August 1999 incident in the UK.</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https://www.icheme.org/media/7176/substances-mtop-details.pdf (Page 110)</a:t>
            </a:r>
            <a:endParaRPr lang="en-US" sz="800" i="0" kern="1200" dirty="0">
              <a:solidFill>
                <a:schemeClr val="tx1"/>
              </a:solidFill>
              <a:effectLst/>
              <a:latin typeface="+mn-lt"/>
              <a:ea typeface="+mn-ea"/>
              <a:cs typeface="+mn-cs"/>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https://pubchem.ncbi.nlm.nih.gov/compound/dichloromethane</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https://www.cdc.gov/niosh/idlh/75092.HTML</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it-IT" sz="800" dirty="0">
                <a:solidFill>
                  <a:srgbClr val="000000"/>
                </a:solidFill>
                <a:effectLst/>
                <a:latin typeface="+mn-lt"/>
                <a:ea typeface="Calibri" panose="020F0502020204030204" pitchFamily="34" charset="0"/>
                <a:cs typeface="Times New Roman" panose="02020603050405020304" pitchFamily="18" charset="0"/>
              </a:rPr>
              <a:t>https://wwwn.cdc.gov/TSP/MMG/MMGDetails.aspx?mmgid=230&amp;toxid=42</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it-IT" sz="800" dirty="0">
                <a:solidFill>
                  <a:srgbClr val="000000"/>
                </a:solidFill>
                <a:effectLst/>
                <a:latin typeface="+mn-lt"/>
                <a:ea typeface="Calibri" panose="020F0502020204030204" pitchFamily="34" charset="0"/>
                <a:cs typeface="Times New Roman" panose="02020603050405020304" pitchFamily="18" charset="0"/>
              </a:rPr>
              <a:t>https://www.epa.gov/sites/default/files/2016-09/documents/methylene-chloride.pdf</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it-IT" sz="800" dirty="0">
                <a:solidFill>
                  <a:srgbClr val="000000"/>
                </a:solidFill>
                <a:effectLst/>
                <a:latin typeface="+mn-lt"/>
                <a:ea typeface="Calibri" panose="020F0502020204030204" pitchFamily="34" charset="0"/>
                <a:cs typeface="Times New Roman" panose="02020603050405020304" pitchFamily="18" charset="0"/>
              </a:rPr>
              <a:t>https://pubmed.ncbi.nlm.nih.gov/8465711/</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US" sz="800" dirty="0">
              <a:effectLst/>
              <a:latin typeface="+mn-lt"/>
              <a:ea typeface="Calibri" panose="020F0502020204030204" pitchFamily="34" charset="0"/>
              <a:cs typeface="Times New Roman" panose="02020603050405020304" pitchFamily="18" charset="0"/>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8156980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9. Paint stripping factory</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4.1 Scenario 9 </a:t>
            </a:r>
            <a:r>
              <a:rPr lang="en-GB" sz="800" b="0" kern="1200" dirty="0">
                <a:solidFill>
                  <a:schemeClr val="tx1"/>
                </a:solidFill>
                <a:effectLst/>
                <a:latin typeface="+mn-lt"/>
                <a:ea typeface="+mn-ea"/>
                <a:cs typeface="+mn-cs"/>
              </a:rPr>
              <a:t>Paint stripping factory</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 trainer should use the following</a:t>
            </a:r>
            <a:r>
              <a:rPr lang="en-US" sz="800" b="0" kern="1200" baseline="0" dirty="0">
                <a:solidFill>
                  <a:schemeClr val="tx1"/>
                </a:solidFill>
                <a:effectLst/>
                <a:latin typeface="+mn-lt"/>
                <a:ea typeface="+mn-ea"/>
                <a:cs typeface="+mn-cs"/>
              </a:rPr>
              <a:t> information at their convenience while moving to the following slides and discussing the scenario with the trainees).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baseline="0" dirty="0">
              <a:solidFill>
                <a:schemeClr val="tx1"/>
              </a:solidFill>
              <a:effectLst/>
              <a:latin typeface="+mn-lt"/>
              <a:ea typeface="+mn-ea"/>
              <a:cs typeface="+mn-cs"/>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Two factory workers were found unconscious on the ground floor of a paint-stripping factory.</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The possible cause of the accident seems to be a suspected chemical leak that released toxic fumes. The colleague of the two unconscious workers, who found them, makes the emergency call.</a:t>
            </a: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dirty="0">
                <a:effectLst/>
                <a:latin typeface="+mn-lt"/>
                <a:ea typeface="Calibri" panose="020F0502020204030204" pitchFamily="34" charset="0"/>
                <a:cs typeface="Times New Roman" panose="02020603050405020304" pitchFamily="18" charset="0"/>
              </a:rPr>
              <a:t>Upon arrival at the scene, the first two ambulance attendants who had rushed in were unprotected and started to feel </a:t>
            </a:r>
            <a:r>
              <a:rPr lang="en-GB" sz="800" dirty="0">
                <a:latin typeface="+mn-lt"/>
              </a:rPr>
              <a:t>headache, chest pain, eye irritation and other symptoms. </a:t>
            </a:r>
            <a:r>
              <a:rPr lang="en-US" sz="800" dirty="0">
                <a:effectLst/>
                <a:latin typeface="+mn-lt"/>
                <a:ea typeface="Calibri" panose="020F0502020204030204" pitchFamily="34" charset="0"/>
                <a:cs typeface="Times New Roman" panose="02020603050405020304" pitchFamily="18" charset="0"/>
              </a:rPr>
              <a:t>Fire crews were at the scene wearing protective clothing. </a:t>
            </a:r>
          </a:p>
          <a:p>
            <a:r>
              <a:rPr lang="en-US" sz="800" b="0" kern="1200" baseline="0" dirty="0">
                <a:solidFill>
                  <a:schemeClr val="tx1"/>
                </a:solidFill>
                <a:effectLst/>
                <a:latin typeface="+mn-lt"/>
                <a:ea typeface="+mn-ea"/>
                <a:cs typeface="+mn-cs"/>
              </a:rPr>
              <a:t>(The information on the scenario that are available for the trainees stops at this point).</a:t>
            </a:r>
          </a:p>
          <a:p>
            <a:endParaRPr lang="en-US" sz="800" b="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effectLst/>
                <a:latin typeface="+mn-lt"/>
                <a:ea typeface="Calibri" panose="020F0502020204030204" pitchFamily="34" charset="0"/>
                <a:cs typeface="Times New Roman" panose="02020603050405020304" pitchFamily="18" charset="0"/>
              </a:rPr>
              <a:t>Later investigations lead to the conclusion that the workers had mixed some chemicals, different to the normal process, causing the release ft methylene chloride. (</a:t>
            </a:r>
            <a:r>
              <a:rPr lang="en-US" sz="800" b="1" dirty="0">
                <a:effectLst/>
                <a:latin typeface="+mn-lt"/>
                <a:ea typeface="Calibri" panose="020F0502020204030204" pitchFamily="34" charset="0"/>
                <a:cs typeface="Times New Roman" panose="02020603050405020304" pitchFamily="18" charset="0"/>
              </a:rPr>
              <a:t>Do not disclose this information at this point of the scenario</a:t>
            </a:r>
            <a:r>
              <a:rPr lang="en-US" sz="800" dirty="0">
                <a:effectLst/>
                <a:latin typeface="+mn-lt"/>
                <a:ea typeface="Calibri" panose="020F0502020204030204" pitchFamily="34" charset="0"/>
                <a:cs typeface="Times New Roman" panose="02020603050405020304" pitchFamily="18" charset="0"/>
              </a:rPr>
              <a:t>)</a:t>
            </a:r>
          </a:p>
          <a:p>
            <a:endParaRPr lang="en-US" sz="800" b="0" kern="1200" baseline="0" dirty="0">
              <a:solidFill>
                <a:schemeClr val="tx1"/>
              </a:solidFill>
              <a:effectLst/>
              <a:latin typeface="+mn-lt"/>
              <a:ea typeface="+mn-ea"/>
              <a:cs typeface="+mn-cs"/>
            </a:endParaRPr>
          </a:p>
          <a:p>
            <a:pPr algn="just">
              <a:lnSpc>
                <a:spcPct val="107000"/>
              </a:lnSpc>
              <a:spcAft>
                <a:spcPts val="800"/>
              </a:spcAft>
            </a:pPr>
            <a:r>
              <a:rPr lang="en-US" sz="800" b="1" dirty="0">
                <a:effectLst/>
                <a:latin typeface="+mn-lt"/>
                <a:ea typeface="Calibri" panose="020F0502020204030204" pitchFamily="34" charset="0"/>
                <a:cs typeface="Times New Roman" panose="02020603050405020304" pitchFamily="18" charset="0"/>
              </a:rPr>
              <a:t>Things to consider:</a:t>
            </a:r>
            <a:r>
              <a:rPr lang="en-US" sz="800" dirty="0">
                <a:effectLst/>
                <a:latin typeface="+mn-lt"/>
                <a:ea typeface="Calibri" panose="020F0502020204030204" pitchFamily="34" charset="0"/>
                <a:cs typeface="Times New Roman" panose="02020603050405020304" pitchFamily="18" charset="0"/>
              </a:rPr>
              <a:t>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Methylene chloride is mostly used as a solvent in paint strippers and removers; as a process solvent in the manufacture of drugs, pharmaceuticals, and film coatings; as a metal cleaning and finishing solvent in electronics manufacturing; and as an agent in urethane foam blowing.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At room temperature, methylene chloride is a clear, colorless liquid with a pleasant odor. It is volatile, producing potentially toxic concentrations at room temperature. Methylene chloride may cause asphyxiation in enclosed, poorly ventilated, or low-lying areas.</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The principal route of human exposure to methylene chloride is inhalation of ambient air. Inhalation exposure to extremely high levels can be fatal. Acute inhalation exposure to high levels of methylene chloride in humans has resulted in effects on the central nervous system including decreased visual, auditory, and psychomotor functions, but these effects are reversible once exposure ceases. Manifestations of acute exposure include mental confusion, fatigue, lethargy, headache and chest pain. Methylene chloride also irritates nose, throat, eyes and skin at high concentrations.</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Odor is not an adequate warning property for methylene chloride. </a:t>
            </a:r>
          </a:p>
          <a:p>
            <a:endParaRPr lang="en-US" sz="800" b="1"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Now the trainees should reflect on what to do concerning: </a:t>
            </a:r>
            <a:r>
              <a:rPr lang="en-US" sz="800" b="0" kern="1200" dirty="0">
                <a:solidFill>
                  <a:schemeClr val="tx1"/>
                </a:solidFill>
                <a:effectLst/>
                <a:latin typeface="+mn-lt"/>
                <a:ea typeface="+mn-ea"/>
                <a:cs typeface="+mn-cs"/>
              </a:rPr>
              <a:t>First alert, establish if this could be a CBRN scenario by asking the right questions.</a:t>
            </a: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The trainees should also consider if they need additional support on the scene and of which kind (Fire fighters, Law Enforcement Agencies, additional ambulance services, secondary responders, CBRN specialists) and pay particular attention on which information is to be shared among caller, dispatch officer and chain of command.</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19 August 1999 incident in the UK.</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https://www.icheme.org/media/7176/substances-mtop-details.pdf (Page 110)</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9. Paint stripping factory</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9 </a:t>
            </a:r>
            <a:r>
              <a:rPr lang="en-GB" sz="800" b="0" kern="1200" dirty="0">
                <a:solidFill>
                  <a:schemeClr val="tx1"/>
                </a:solidFill>
                <a:effectLst/>
                <a:latin typeface="+mn-lt"/>
                <a:ea typeface="+mn-ea"/>
                <a:cs typeface="+mn-cs"/>
              </a:rPr>
              <a:t>Paint stripping factory</a:t>
            </a:r>
            <a:r>
              <a:rPr lang="en-US" sz="800" b="0" kern="1200" dirty="0">
                <a:solidFill>
                  <a:schemeClr val="tx1"/>
                </a:solidFill>
                <a:effectLst/>
                <a:latin typeface="+mn-lt"/>
                <a:ea typeface="+mn-ea"/>
                <a:cs typeface="+mn-cs"/>
              </a:rPr>
              <a:t>: Casualty #2</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presented the discussion scenario. Direct their answers in order to obtain proper answers.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casualty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RED (Immediate)</a:t>
            </a:r>
            <a:r>
              <a:rPr lang="en-US" sz="800" b="0"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category. According to triage procedure, the victim should be marked by </a:t>
            </a:r>
            <a:r>
              <a:rPr lang="en-US" sz="800" b="1" kern="1200" dirty="0">
                <a:solidFill>
                  <a:schemeClr val="tx1"/>
                </a:solidFill>
                <a:effectLst/>
                <a:latin typeface="+mn-lt"/>
                <a:ea typeface="+mn-ea"/>
                <a:cs typeface="+mn-cs"/>
              </a:rPr>
              <a:t>RED</a:t>
            </a:r>
            <a:r>
              <a:rPr lang="en-US" sz="800" kern="1200" dirty="0">
                <a:solidFill>
                  <a:schemeClr val="tx1"/>
                </a:solidFill>
                <a:effectLst/>
                <a:latin typeface="+mn-lt"/>
                <a:ea typeface="+mn-ea"/>
                <a:cs typeface="+mn-cs"/>
              </a:rPr>
              <a:t> color. </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19 August 1999 incident in the UK.</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https://www.icheme.org/media/7176/substances-mtop-details.pdf (Page 110)</a:t>
            </a:r>
            <a:endParaRPr lang="en-US" sz="800" i="0" kern="1200" dirty="0">
              <a:solidFill>
                <a:schemeClr val="tx1"/>
              </a:solidFill>
              <a:effectLst/>
              <a:latin typeface="+mn-lt"/>
              <a:ea typeface="+mn-ea"/>
              <a:cs typeface="+mn-cs"/>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https://pubchem.ncbi.nlm.nih.gov/compound/dichloromethane</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https://www.cdc.gov/niosh/idlh/75092.HTML</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it-IT" sz="800" dirty="0">
                <a:solidFill>
                  <a:srgbClr val="000000"/>
                </a:solidFill>
                <a:effectLst/>
                <a:latin typeface="+mn-lt"/>
                <a:ea typeface="Calibri" panose="020F0502020204030204" pitchFamily="34" charset="0"/>
                <a:cs typeface="Times New Roman" panose="02020603050405020304" pitchFamily="18" charset="0"/>
              </a:rPr>
              <a:t>https://wwwn.cdc.gov/TSP/MMG/MMGDetails.aspx?mmgid=230&amp;toxid=42</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it-IT" sz="800" dirty="0">
                <a:solidFill>
                  <a:srgbClr val="000000"/>
                </a:solidFill>
                <a:effectLst/>
                <a:latin typeface="+mn-lt"/>
                <a:ea typeface="Calibri" panose="020F0502020204030204" pitchFamily="34" charset="0"/>
                <a:cs typeface="Times New Roman" panose="02020603050405020304" pitchFamily="18" charset="0"/>
              </a:rPr>
              <a:t>https://www.epa.gov/sites/default/files/2016-09/documents/methylene-chloride.pdf</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it-IT" sz="800" dirty="0">
                <a:solidFill>
                  <a:srgbClr val="000000"/>
                </a:solidFill>
                <a:effectLst/>
                <a:latin typeface="+mn-lt"/>
                <a:ea typeface="Calibri" panose="020F0502020204030204" pitchFamily="34" charset="0"/>
                <a:cs typeface="Times New Roman" panose="02020603050405020304" pitchFamily="18" charset="0"/>
              </a:rPr>
              <a:t>https://pubmed.ncbi.nlm.nih.gov/8465711/</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US" sz="800" dirty="0">
              <a:effectLst/>
              <a:latin typeface="+mn-lt"/>
              <a:ea typeface="Calibri" panose="020F0502020204030204" pitchFamily="34" charset="0"/>
              <a:cs typeface="Times New Roman" panose="02020603050405020304" pitchFamily="18" charset="0"/>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7146675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9. Paint stripping factory</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9 </a:t>
            </a:r>
            <a:r>
              <a:rPr lang="en-GB" sz="800" b="0" kern="1200" dirty="0">
                <a:solidFill>
                  <a:schemeClr val="tx1"/>
                </a:solidFill>
                <a:effectLst/>
                <a:latin typeface="+mn-lt"/>
                <a:ea typeface="+mn-ea"/>
                <a:cs typeface="+mn-cs"/>
              </a:rPr>
              <a:t>Paint stripping factory</a:t>
            </a:r>
            <a:r>
              <a:rPr lang="en-US" sz="800" b="0" kern="1200" dirty="0">
                <a:solidFill>
                  <a:schemeClr val="tx1"/>
                </a:solidFill>
                <a:effectLst/>
                <a:latin typeface="+mn-lt"/>
                <a:ea typeface="+mn-ea"/>
                <a:cs typeface="+mn-cs"/>
              </a:rPr>
              <a:t>: Casualty #3</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presented the discussion scenario. Direct their answers in order to obtain proper answers.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casualty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YELLOW (Delayed) </a:t>
            </a:r>
            <a:r>
              <a:rPr lang="en-US" sz="800" kern="1200" dirty="0">
                <a:solidFill>
                  <a:schemeClr val="tx1"/>
                </a:solidFill>
                <a:effectLst/>
                <a:latin typeface="+mn-lt"/>
                <a:ea typeface="+mn-ea"/>
                <a:cs typeface="+mn-cs"/>
              </a:rPr>
              <a:t>category. According to triage procedure, the victim should be marked by </a:t>
            </a:r>
            <a:r>
              <a:rPr lang="en-US" sz="800" b="1" kern="1200" dirty="0">
                <a:solidFill>
                  <a:schemeClr val="tx1"/>
                </a:solidFill>
                <a:effectLst/>
                <a:latin typeface="+mn-lt"/>
                <a:ea typeface="+mn-ea"/>
                <a:cs typeface="+mn-cs"/>
              </a:rPr>
              <a:t>YELLOW</a:t>
            </a:r>
            <a:r>
              <a:rPr lang="en-US" sz="800" kern="1200" dirty="0">
                <a:solidFill>
                  <a:schemeClr val="tx1"/>
                </a:solidFill>
                <a:effectLst/>
                <a:latin typeface="+mn-lt"/>
                <a:ea typeface="+mn-ea"/>
                <a:cs typeface="+mn-cs"/>
              </a:rPr>
              <a:t> color.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19 August 1999 incident in the UK.</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https://www.icheme.org/media/7176/substances-mtop-details.pdf (Page 110)</a:t>
            </a:r>
            <a:endParaRPr lang="en-US" sz="800" i="0" kern="1200" dirty="0">
              <a:solidFill>
                <a:schemeClr val="tx1"/>
              </a:solidFill>
              <a:effectLst/>
              <a:latin typeface="+mn-lt"/>
              <a:ea typeface="+mn-ea"/>
              <a:cs typeface="+mn-cs"/>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https://pubchem.ncbi.nlm.nih.gov/compound/dichloromethane</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https://www.cdc.gov/niosh/idlh/75092.HTML</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it-IT" sz="800" dirty="0">
                <a:solidFill>
                  <a:srgbClr val="000000"/>
                </a:solidFill>
                <a:effectLst/>
                <a:latin typeface="+mn-lt"/>
                <a:ea typeface="Calibri" panose="020F0502020204030204" pitchFamily="34" charset="0"/>
                <a:cs typeface="Times New Roman" panose="02020603050405020304" pitchFamily="18" charset="0"/>
              </a:rPr>
              <a:t>https://wwwn.cdc.gov/TSP/MMG/MMGDetails.aspx?mmgid=230&amp;toxid=42</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it-IT" sz="800" dirty="0">
                <a:solidFill>
                  <a:srgbClr val="000000"/>
                </a:solidFill>
                <a:effectLst/>
                <a:latin typeface="+mn-lt"/>
                <a:ea typeface="Calibri" panose="020F0502020204030204" pitchFamily="34" charset="0"/>
                <a:cs typeface="Times New Roman" panose="02020603050405020304" pitchFamily="18" charset="0"/>
              </a:rPr>
              <a:t>https://www.epa.gov/sites/default/files/2016-09/documents/methylene-chloride.pdf</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it-IT" sz="800" dirty="0">
                <a:solidFill>
                  <a:srgbClr val="000000"/>
                </a:solidFill>
                <a:effectLst/>
                <a:latin typeface="+mn-lt"/>
                <a:ea typeface="Calibri" panose="020F0502020204030204" pitchFamily="34" charset="0"/>
                <a:cs typeface="Times New Roman" panose="02020603050405020304" pitchFamily="18" charset="0"/>
              </a:rPr>
              <a:t>https://pubmed.ncbi.nlm.nih.gov/8465711/</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US" sz="800" dirty="0">
              <a:effectLst/>
              <a:latin typeface="+mn-lt"/>
              <a:ea typeface="Calibri" panose="020F0502020204030204" pitchFamily="34" charset="0"/>
              <a:cs typeface="Times New Roman" panose="02020603050405020304" pitchFamily="18" charset="0"/>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52274183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9. Paint stripping factory</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9 </a:t>
            </a:r>
            <a:r>
              <a:rPr lang="en-GB" sz="800" b="0" kern="1200" dirty="0">
                <a:solidFill>
                  <a:schemeClr val="tx1"/>
                </a:solidFill>
                <a:effectLst/>
                <a:latin typeface="+mn-lt"/>
                <a:ea typeface="+mn-ea"/>
                <a:cs typeface="+mn-cs"/>
              </a:rPr>
              <a:t>Paint stripping factory</a:t>
            </a:r>
            <a:r>
              <a:rPr lang="en-US" sz="800" b="0" kern="1200" dirty="0">
                <a:solidFill>
                  <a:schemeClr val="tx1"/>
                </a:solidFill>
                <a:effectLst/>
                <a:latin typeface="+mn-lt"/>
                <a:ea typeface="+mn-ea"/>
                <a:cs typeface="+mn-cs"/>
              </a:rPr>
              <a:t>: Casualty #4</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presented the discussion scenario. Direct their answers in order to obtain proper answers.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casualty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YELLOW (Delayed) </a:t>
            </a:r>
            <a:r>
              <a:rPr lang="en-US" sz="800" kern="1200" dirty="0">
                <a:solidFill>
                  <a:schemeClr val="tx1"/>
                </a:solidFill>
                <a:effectLst/>
                <a:latin typeface="+mn-lt"/>
                <a:ea typeface="+mn-ea"/>
                <a:cs typeface="+mn-cs"/>
              </a:rPr>
              <a:t>category. According to triage procedure, the victim should be marked by </a:t>
            </a:r>
            <a:r>
              <a:rPr lang="en-US" sz="800" b="1" kern="1200" dirty="0">
                <a:solidFill>
                  <a:schemeClr val="tx1"/>
                </a:solidFill>
                <a:effectLst/>
                <a:latin typeface="+mn-lt"/>
                <a:ea typeface="+mn-ea"/>
                <a:cs typeface="+mn-cs"/>
              </a:rPr>
              <a:t>YELLOW</a:t>
            </a:r>
            <a:r>
              <a:rPr lang="en-US" sz="800" kern="1200" dirty="0">
                <a:solidFill>
                  <a:schemeClr val="tx1"/>
                </a:solidFill>
                <a:effectLst/>
                <a:latin typeface="+mn-lt"/>
                <a:ea typeface="+mn-ea"/>
                <a:cs typeface="+mn-cs"/>
              </a:rPr>
              <a:t> color. </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19 August 1999 incident in the UK.</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https://www.icheme.org/media/7176/substances-mtop-details.pdf (Page 110)</a:t>
            </a:r>
            <a:endParaRPr lang="en-US" sz="800" i="0" kern="1200" dirty="0">
              <a:solidFill>
                <a:schemeClr val="tx1"/>
              </a:solidFill>
              <a:effectLst/>
              <a:latin typeface="+mn-lt"/>
              <a:ea typeface="+mn-ea"/>
              <a:cs typeface="+mn-cs"/>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https://pubchem.ncbi.nlm.nih.gov/compound/dichloromethane</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https://www.cdc.gov/niosh/idlh/75092.HTML</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it-IT" sz="800" dirty="0">
                <a:solidFill>
                  <a:srgbClr val="000000"/>
                </a:solidFill>
                <a:effectLst/>
                <a:latin typeface="+mn-lt"/>
                <a:ea typeface="Calibri" panose="020F0502020204030204" pitchFamily="34" charset="0"/>
                <a:cs typeface="Times New Roman" panose="02020603050405020304" pitchFamily="18" charset="0"/>
              </a:rPr>
              <a:t>https://wwwn.cdc.gov/TSP/MMG/MMGDetails.aspx?mmgid=230&amp;toxid=42</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it-IT" sz="800" dirty="0">
                <a:solidFill>
                  <a:srgbClr val="000000"/>
                </a:solidFill>
                <a:effectLst/>
                <a:latin typeface="+mn-lt"/>
                <a:ea typeface="Calibri" panose="020F0502020204030204" pitchFamily="34" charset="0"/>
                <a:cs typeface="Times New Roman" panose="02020603050405020304" pitchFamily="18" charset="0"/>
              </a:rPr>
              <a:t>https://www.epa.gov/sites/default/files/2016-09/documents/methylene-chloride.pdf</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it-IT" sz="800" dirty="0">
                <a:solidFill>
                  <a:srgbClr val="000000"/>
                </a:solidFill>
                <a:effectLst/>
                <a:latin typeface="+mn-lt"/>
                <a:ea typeface="Calibri" panose="020F0502020204030204" pitchFamily="34" charset="0"/>
                <a:cs typeface="Times New Roman" panose="02020603050405020304" pitchFamily="18" charset="0"/>
              </a:rPr>
              <a:t>https://pubmed.ncbi.nlm.nih.gov/8465711/</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US" sz="800" dirty="0">
              <a:effectLst/>
              <a:latin typeface="+mn-lt"/>
              <a:ea typeface="Calibri" panose="020F0502020204030204" pitchFamily="34" charset="0"/>
              <a:cs typeface="Times New Roman" panose="02020603050405020304" pitchFamily="18" charset="0"/>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84048163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9. Paint stripping factory</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9 Emergency call – </a:t>
            </a:r>
            <a:r>
              <a:rPr lang="en-GB" sz="800" b="0" kern="1200" dirty="0">
                <a:solidFill>
                  <a:schemeClr val="tx1"/>
                </a:solidFill>
                <a:effectLst/>
                <a:latin typeface="+mn-lt"/>
                <a:ea typeface="+mn-ea"/>
                <a:cs typeface="+mn-cs"/>
              </a:rPr>
              <a:t>Paint stripping factory</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Introduce</a:t>
            </a:r>
            <a:r>
              <a:rPr lang="en-US" sz="800" b="0" kern="1200" baseline="0" dirty="0">
                <a:solidFill>
                  <a:schemeClr val="tx1"/>
                </a:solidFill>
                <a:effectLst/>
                <a:latin typeface="+mn-lt"/>
                <a:ea typeface="+mn-ea"/>
                <a:cs typeface="+mn-cs"/>
              </a:rPr>
              <a:t> the exercise.</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19 August 1999 incident in the UK.</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https://www.icheme.org/media/7176/substances-mtop-details.pdf (Page 110)</a:t>
            </a:r>
            <a:endParaRPr lang="en-US" sz="800" i="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360259645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9. Paint stripping factory</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9 Emergency call – </a:t>
            </a:r>
            <a:r>
              <a:rPr lang="en-GB" sz="800" b="0" kern="1200" dirty="0">
                <a:solidFill>
                  <a:schemeClr val="tx1"/>
                </a:solidFill>
                <a:effectLst/>
                <a:latin typeface="+mn-lt"/>
                <a:ea typeface="+mn-ea"/>
                <a:cs typeface="+mn-cs"/>
              </a:rPr>
              <a:t>Paint stripping factory</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collects first generic element on the emergency call</a:t>
            </a:r>
          </a:p>
          <a:p>
            <a:r>
              <a:rPr lang="en-US" sz="800" b="1" kern="1200" dirty="0">
                <a:solidFill>
                  <a:schemeClr val="tx1"/>
                </a:solidFill>
                <a:effectLst/>
                <a:latin typeface="+mn-lt"/>
                <a:ea typeface="+mn-ea"/>
                <a:cs typeface="+mn-cs"/>
              </a:rPr>
              <a:t>Instructions for the trainer: </a:t>
            </a:r>
          </a:p>
          <a:p>
            <a:r>
              <a:rPr lang="en-US" sz="800" b="0" kern="1200" dirty="0">
                <a:solidFill>
                  <a:schemeClr val="tx1"/>
                </a:solidFill>
                <a:effectLst/>
                <a:latin typeface="+mn-lt"/>
                <a:ea typeface="+mn-ea"/>
                <a:cs typeface="+mn-cs"/>
              </a:rPr>
              <a:t>The</a:t>
            </a:r>
            <a:r>
              <a:rPr lang="en-US" sz="800" b="0" kern="1200" baseline="0" dirty="0">
                <a:solidFill>
                  <a:schemeClr val="tx1"/>
                </a:solidFill>
                <a:effectLst/>
                <a:latin typeface="+mn-lt"/>
                <a:ea typeface="+mn-ea"/>
                <a:cs typeface="+mn-cs"/>
              </a:rPr>
              <a:t> following is a scenario description that the trainer can use to facilitate the discussion while the trainees are replying to the questions in slides 6.1_9_a and 6.1_9_b (Training Option 1) or can be used when playing as the one who performs the emergency call (Training Option 2).</a:t>
            </a:r>
          </a:p>
          <a:p>
            <a:endParaRPr lang="en-US" sz="800" b="0" kern="1200" dirty="0">
              <a:solidFill>
                <a:schemeClr val="tx1"/>
              </a:solidFill>
              <a:effectLst/>
              <a:latin typeface="+mn-lt"/>
              <a:ea typeface="+mn-ea"/>
              <a:cs typeface="+mn-cs"/>
            </a:endParaRPr>
          </a:p>
          <a:p>
            <a:r>
              <a:rPr lang="en-GB" sz="800" b="0" u="sng" kern="1200" noProof="0" dirty="0">
                <a:solidFill>
                  <a:schemeClr val="tx1"/>
                </a:solidFill>
                <a:effectLst/>
                <a:latin typeface="+mn-lt"/>
                <a:ea typeface="+mn-ea"/>
                <a:cs typeface="+mn-cs"/>
              </a:rPr>
              <a:t>Full scenario</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Two factory workers were found unconscious on the ground floor of a paint-stripping factory.</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The possible cause of the accident seems to be a suspected chemical leak that released toxic fumes. The colleague of the two unconscious workers, who found them, makes the emergency call.</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effectLst/>
                <a:latin typeface="+mn-lt"/>
                <a:ea typeface="Calibri" panose="020F0502020204030204" pitchFamily="34" charset="0"/>
                <a:cs typeface="Times New Roman" panose="02020603050405020304" pitchFamily="18" charset="0"/>
              </a:rPr>
              <a:t>Upon arrival at the scene, the first two ambulance attendants who had rushed in were unprotected and started to feel </a:t>
            </a:r>
            <a:r>
              <a:rPr lang="en-GB" sz="800" dirty="0">
                <a:latin typeface="+mn-lt"/>
              </a:rPr>
              <a:t>headache, chest pain, eye irritation and other symptoms.</a:t>
            </a:r>
          </a:p>
          <a:p>
            <a:endParaRPr lang="en-US" sz="800" kern="1200" dirty="0">
              <a:solidFill>
                <a:schemeClr val="tx1"/>
              </a:solidFill>
              <a:effectLst/>
              <a:latin typeface="+mn-lt"/>
              <a:ea typeface="+mn-ea"/>
              <a:cs typeface="+mn-cs"/>
            </a:endParaRP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b="1" dirty="0">
                <a:effectLst/>
                <a:latin typeface="+mn-lt"/>
                <a:ea typeface="Calibri" panose="020F0502020204030204" pitchFamily="34" charset="0"/>
                <a:cs typeface="Times New Roman" panose="02020603050405020304" pitchFamily="18" charset="0"/>
              </a:rPr>
              <a:t>Things to consider:</a:t>
            </a:r>
            <a:r>
              <a:rPr lang="en-US" sz="800" dirty="0">
                <a:effectLst/>
                <a:latin typeface="+mn-lt"/>
                <a:ea typeface="Calibri" panose="020F0502020204030204" pitchFamily="34" charset="0"/>
                <a:cs typeface="Times New Roman" panose="02020603050405020304" pitchFamily="18" charset="0"/>
              </a:rPr>
              <a:t> At this point of the scenario it is not yet known what chemical agent was involved. </a:t>
            </a:r>
            <a:r>
              <a:rPr lang="nl-NL" sz="800" dirty="0">
                <a:effectLst/>
                <a:latin typeface="+mn-lt"/>
                <a:ea typeface="Calibri" panose="020F0502020204030204" pitchFamily="34" charset="0"/>
                <a:cs typeface="Times New Roman" panose="02020603050405020304" pitchFamily="18" charset="0"/>
              </a:rPr>
              <a:t>Later investigations lead to the conclusion that the workers had mixed some chemicals, different to the normal process, causing the release ot methylene chloride. (</a:t>
            </a:r>
            <a:r>
              <a:rPr lang="nl-NL" sz="800" b="1" dirty="0">
                <a:effectLst/>
                <a:latin typeface="+mn-lt"/>
                <a:ea typeface="Calibri" panose="020F0502020204030204" pitchFamily="34" charset="0"/>
                <a:cs typeface="Times New Roman" panose="02020603050405020304" pitchFamily="18" charset="0"/>
              </a:rPr>
              <a:t>Do not disclose this information to the trainees in order to allow them to work it out on their own</a:t>
            </a:r>
            <a:r>
              <a:rPr lang="nl-NL" sz="800" dirty="0">
                <a:effectLst/>
                <a:latin typeface="+mn-lt"/>
                <a:ea typeface="Calibri" panose="020F0502020204030204" pitchFamily="34" charset="0"/>
                <a:cs typeface="Times New Roman" panose="02020603050405020304" pitchFamily="18" charset="0"/>
              </a:rPr>
              <a:t>)</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Methylene chloride is mostly used as a solvent in paint strippers and removers; as a process solvent in the manufacture of drugs, pharmaceuticals, and film coatings; as a metal cleaning and finishing solvent in electronics manufacturing; and as an agent in urethane foam blowing.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At room temperature, methylene chloride is a clear, colorless liquid with a pleasant odor. It is volatile, producing potentially toxic concentrations at room temperature. Methylene chloride may cause asphyxiation in enclosed, poorly ventilated, or low-lying areas.</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The principal route of human exposure to methylene chloride is inhalation of ambient air. Inhalation exposure to extremely high levels can be fatal. Acute inhalation exposure to high levels of methylene chloride in humans has resulted in effects on the central nervous system including decreased visual, auditory, and psychomotor functions, but these effects are reversible once exposure ceases. Manifestations of acute exposure include mental confusion, fatigue, lethargy, headache and chest pain. Methylene chloride also irritates nose, throat, eyes and skin at high concentrations. A number of human studies reveal that the nervous system is perhaps the most important target of acute methylene chloride toxicity.</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Odor is not an adequate warning property for methylene chloride. </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Persons exposed only to methylene chloride vapor do not pose risks of secondary contamination. Persons whose clothing or skin is contaminated with liquid methylene chloride can cause secondary contamination by direct contact or through off-gassing vapor.</a:t>
            </a:r>
            <a:endParaRPr lang="en-US"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19 August 1999 incident in the UK.</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https://www.icheme.org/media/7176/substances-mtop-details.pdf (Page 110)</a:t>
            </a:r>
            <a:endParaRPr lang="en-US" sz="800" i="0" kern="1200" dirty="0">
              <a:solidFill>
                <a:schemeClr val="tx1"/>
              </a:solidFill>
              <a:effectLst/>
              <a:latin typeface="+mn-lt"/>
              <a:ea typeface="+mn-ea"/>
              <a:cs typeface="+mn-cs"/>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https://pubchem.ncbi.nlm.nih.gov/compound/dichloromethane</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https://www.cdc.gov/niosh/idlh/75092.HTML</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it-IT" sz="800" dirty="0">
                <a:solidFill>
                  <a:srgbClr val="000000"/>
                </a:solidFill>
                <a:effectLst/>
                <a:latin typeface="+mn-lt"/>
                <a:ea typeface="Calibri" panose="020F0502020204030204" pitchFamily="34" charset="0"/>
                <a:cs typeface="Times New Roman" panose="02020603050405020304" pitchFamily="18" charset="0"/>
              </a:rPr>
              <a:t>https://wwwn.cdc.gov/TSP/MMG/MMGDetails.aspx?mmgid=230&amp;toxid=42</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it-IT" sz="800" dirty="0">
                <a:solidFill>
                  <a:srgbClr val="000000"/>
                </a:solidFill>
                <a:effectLst/>
                <a:latin typeface="+mn-lt"/>
                <a:ea typeface="Calibri" panose="020F0502020204030204" pitchFamily="34" charset="0"/>
                <a:cs typeface="Times New Roman" panose="02020603050405020304" pitchFamily="18" charset="0"/>
              </a:rPr>
              <a:t>https://www.epa.gov/sites/default/files/2016-09/documents/methylene-chloride.pdf</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it-IT" sz="800" dirty="0">
                <a:solidFill>
                  <a:srgbClr val="000000"/>
                </a:solidFill>
                <a:effectLst/>
                <a:latin typeface="+mn-lt"/>
                <a:ea typeface="Calibri" panose="020F0502020204030204" pitchFamily="34" charset="0"/>
                <a:cs typeface="Times New Roman" panose="02020603050405020304" pitchFamily="18" charset="0"/>
              </a:rPr>
              <a:t>https://pubmed.ncbi.nlm.nih.gov/8465711/</a:t>
            </a:r>
            <a:endParaRPr lang="en-US" sz="800" dirty="0">
              <a:effectLst/>
              <a:latin typeface="+mn-lt"/>
              <a:ea typeface="Calibri" panose="020F0502020204030204" pitchFamily="34" charset="0"/>
              <a:cs typeface="Times New Roman" panose="02020603050405020304" pitchFamily="18" charset="0"/>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9. Paint stripping factory</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9 Emergency call – </a:t>
            </a:r>
            <a:r>
              <a:rPr lang="en-GB" sz="800" b="0" kern="1200" dirty="0">
                <a:solidFill>
                  <a:schemeClr val="tx1"/>
                </a:solidFill>
                <a:effectLst/>
                <a:latin typeface="+mn-lt"/>
                <a:ea typeface="+mn-ea"/>
                <a:cs typeface="+mn-cs"/>
              </a:rPr>
              <a:t>Paint stripping factory</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reply to the questions.</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have been provided, facilitate the exercise.</a:t>
            </a:r>
          </a:p>
          <a:p>
            <a:endParaRPr lang="en-US" sz="800" kern="1200" baseline="0" dirty="0">
              <a:solidFill>
                <a:schemeClr val="tx1"/>
              </a:solidFill>
              <a:effectLst/>
              <a:latin typeface="+mn-lt"/>
              <a:ea typeface="+mn-ea"/>
              <a:cs typeface="+mn-cs"/>
            </a:endParaRPr>
          </a:p>
          <a:p>
            <a:r>
              <a:rPr lang="en-GB" sz="800" b="0" u="sng" kern="1200" noProof="0" dirty="0">
                <a:solidFill>
                  <a:schemeClr val="tx1"/>
                </a:solidFill>
                <a:effectLst/>
                <a:latin typeface="+mn-lt"/>
                <a:ea typeface="+mn-ea"/>
                <a:cs typeface="+mn-cs"/>
              </a:rPr>
              <a:t>Full scenario</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Two factory workers were found unconscious on the ground floor of a paint-stripping factory.</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The possible cause of the accident seems to be a suspected chemical leak that released toxic fumes. The colleague of the two unconscious workers, who found them, makes the emergency call.</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effectLst/>
                <a:latin typeface="+mn-lt"/>
                <a:ea typeface="Calibri" panose="020F0502020204030204" pitchFamily="34" charset="0"/>
                <a:cs typeface="Times New Roman" panose="02020603050405020304" pitchFamily="18" charset="0"/>
              </a:rPr>
              <a:t>Upon arrival at the scene, the first two ambulance attendants who had rushed in were unprotected and started to feel </a:t>
            </a:r>
            <a:r>
              <a:rPr lang="en-GB" sz="800" dirty="0">
                <a:latin typeface="+mn-lt"/>
              </a:rPr>
              <a:t>headache, chest pain, eye irritation and other symptoms.</a:t>
            </a:r>
            <a:endParaRPr lang="en-US" sz="800" dirty="0">
              <a:effectLst/>
              <a:latin typeface="+mn-lt"/>
              <a:ea typeface="Calibri" panose="020F0502020204030204" pitchFamily="34" charset="0"/>
              <a:cs typeface="Times New Roman" panose="02020603050405020304" pitchFamily="18" charset="0"/>
            </a:endParaRPr>
          </a:p>
          <a:p>
            <a:endParaRPr lang="en-US" sz="800" u="sng" kern="1200" dirty="0">
              <a:solidFill>
                <a:schemeClr val="tx1"/>
              </a:solidFill>
              <a:effectLst/>
              <a:latin typeface="+mn-lt"/>
              <a:ea typeface="+mn-ea"/>
              <a:cs typeface="+mn-cs"/>
            </a:endParaRPr>
          </a:p>
          <a:p>
            <a:r>
              <a:rPr lang="en-US" sz="800" u="sng" kern="1200" dirty="0">
                <a:solidFill>
                  <a:schemeClr val="tx1"/>
                </a:solidFill>
                <a:effectLst/>
                <a:latin typeface="+mn-lt"/>
                <a:ea typeface="+mn-ea"/>
                <a:cs typeface="+mn-cs"/>
              </a:rPr>
              <a:t>POSSIBLE</a:t>
            </a:r>
            <a:r>
              <a:rPr lang="en-US" sz="800" u="sng" kern="1200" baseline="0" dirty="0">
                <a:solidFill>
                  <a:schemeClr val="tx1"/>
                </a:solidFill>
                <a:effectLst/>
                <a:latin typeface="+mn-lt"/>
                <a:ea typeface="+mn-ea"/>
                <a:cs typeface="+mn-cs"/>
              </a:rPr>
              <a:t> QUESTIONS (for the trainer to know, to facilitate the exercise if needed)</a:t>
            </a:r>
            <a:r>
              <a:rPr lang="en-US" sz="800" kern="1200" baseline="0" dirty="0">
                <a:solidFill>
                  <a:schemeClr val="tx1"/>
                </a:solidFill>
                <a:effectLst/>
                <a:latin typeface="+mn-lt"/>
                <a:ea typeface="+mn-ea"/>
                <a:cs typeface="+mn-cs"/>
              </a:rPr>
              <a:t>:</a:t>
            </a:r>
          </a:p>
          <a:p>
            <a:endParaRPr lang="en-US" sz="800" kern="1200" baseline="0" dirty="0">
              <a:solidFill>
                <a:schemeClr val="tx1"/>
              </a:solidFill>
              <a:effectLst/>
              <a:latin typeface="+mn-lt"/>
              <a:ea typeface="+mn-ea"/>
              <a:cs typeface="+mn-cs"/>
            </a:endParaRPr>
          </a:p>
          <a:p>
            <a:pPr rtl="0" eaLnBrk="1" fontAlgn="t" latinLnBrk="0" hangingPunct="1"/>
            <a:r>
              <a:rPr lang="en-GB" sz="800" b="1" i="0" u="none" strike="noStrike" kern="1200" noProof="0" dirty="0">
                <a:solidFill>
                  <a:schemeClr val="tx1"/>
                </a:solidFill>
                <a:effectLst/>
                <a:latin typeface="+mn-lt"/>
                <a:ea typeface="+mn-ea"/>
                <a:cs typeface="+mn-cs"/>
              </a:rPr>
              <a:t>DO: Did you notice any sign that could indicate that the men were exposed to a toxic chemical</a:t>
            </a:r>
            <a:r>
              <a:rPr lang="en-GB" sz="800" b="1" i="0" u="none" strike="noStrike" kern="1200" baseline="0" noProof="0" dirty="0">
                <a:solidFill>
                  <a:schemeClr val="tx1"/>
                </a:solidFill>
                <a:effectLst/>
                <a:latin typeface="+mn-lt"/>
                <a:ea typeface="+mn-ea"/>
                <a:cs typeface="+mn-cs"/>
              </a:rPr>
              <a:t>?</a:t>
            </a:r>
            <a:endParaRPr lang="en-GB" sz="800" b="0" i="0" u="none" strike="noStrike" kern="1200" noProof="0" dirty="0">
              <a:solidFill>
                <a:schemeClr val="tx1"/>
              </a:solidFill>
              <a:effectLst/>
              <a:latin typeface="+mn-lt"/>
              <a:ea typeface="+mn-ea"/>
              <a:cs typeface="+mn-cs"/>
            </a:endParaRPr>
          </a:p>
          <a:p>
            <a:r>
              <a:rPr lang="en-GB" sz="800" i="1" noProof="0" dirty="0">
                <a:latin typeface="+mn-lt"/>
              </a:rPr>
              <a:t>The caller reports that they were handling chemicals normally used in the production of paint stripper</a:t>
            </a:r>
            <a:r>
              <a:rPr lang="en-GB" sz="800" i="1" baseline="0" noProof="0" dirty="0">
                <a:latin typeface="+mn-lt"/>
              </a:rPr>
              <a:t>.</a:t>
            </a:r>
          </a:p>
          <a:p>
            <a:r>
              <a:rPr lang="en-US" sz="800" b="1" dirty="0">
                <a:latin typeface="+mn-lt"/>
              </a:rPr>
              <a:t>DO: Do you know if your colleagues were carrying out any task different than usual?</a:t>
            </a:r>
          </a:p>
          <a:p>
            <a:r>
              <a:rPr lang="en-US" sz="800" i="1" dirty="0">
                <a:latin typeface="+mn-lt"/>
              </a:rPr>
              <a:t>The caller declares that they were supposed to be mixing chemicals to produce paint stripper.</a:t>
            </a:r>
          </a:p>
          <a:p>
            <a:pPr rtl="0" eaLnBrk="1" fontAlgn="t" latinLnBrk="0" hangingPunct="1"/>
            <a:r>
              <a:rPr lang="en-GB" sz="800" b="1" i="0" u="none" strike="noStrike" kern="1200" baseline="0" noProof="0" dirty="0">
                <a:solidFill>
                  <a:schemeClr val="tx1"/>
                </a:solidFill>
                <a:effectLst/>
                <a:latin typeface="+mn-lt"/>
                <a:ea typeface="+mn-ea"/>
                <a:cs typeface="+mn-cs"/>
              </a:rPr>
              <a:t>DO: </a:t>
            </a:r>
            <a:r>
              <a:rPr lang="en-US" sz="800" b="1" i="0" u="none" strike="noStrike" kern="1200" baseline="0" noProof="0" dirty="0">
                <a:solidFill>
                  <a:schemeClr val="tx1"/>
                </a:solidFill>
                <a:effectLst/>
                <a:latin typeface="+mn-lt"/>
                <a:ea typeface="+mn-ea"/>
                <a:cs typeface="+mn-cs"/>
              </a:rPr>
              <a:t>Did you notice any particularly colored vapor or liquid emerging from the tanks or valves?</a:t>
            </a:r>
            <a:endParaRPr lang="en-US" sz="800" b="1" i="0" u="none" strike="noStrike" kern="1200" noProof="0" dirty="0">
              <a:solidFill>
                <a:schemeClr val="tx1"/>
              </a:solidFill>
              <a:effectLst/>
              <a:latin typeface="+mn-lt"/>
              <a:ea typeface="+mn-ea"/>
              <a:cs typeface="+mn-cs"/>
            </a:endParaRPr>
          </a:p>
          <a:p>
            <a:r>
              <a:rPr lang="en-GB" sz="800" i="1" baseline="0" noProof="0" dirty="0">
                <a:latin typeface="+mn-lt"/>
              </a:rPr>
              <a:t>The caller says that he didn’t notice any strange vapor or liquid from the tanks or valves.</a:t>
            </a:r>
          </a:p>
          <a:p>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19 August 1999 incident in the UK.</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https://www.icheme.org/media/7176/substances-mtop-details.pdf (Page 110)</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5475490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9. Paint stripping factory</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9 Emergency call – </a:t>
            </a:r>
            <a:r>
              <a:rPr lang="en-GB" sz="800" b="0" kern="1200" dirty="0">
                <a:solidFill>
                  <a:schemeClr val="tx1"/>
                </a:solidFill>
                <a:effectLst/>
                <a:latin typeface="+mn-lt"/>
                <a:ea typeface="+mn-ea"/>
                <a:cs typeface="+mn-cs"/>
              </a:rPr>
              <a:t>Paint stripping factory</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reply to the questions </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have been provided, facilitate the exercise by stimulating a discussion on the additional elements that would be required for a DO to pass the call to the requested emergency service.</a:t>
            </a:r>
          </a:p>
          <a:p>
            <a:r>
              <a:rPr lang="en-US" sz="800" kern="1200" baseline="0" dirty="0">
                <a:solidFill>
                  <a:schemeClr val="tx1"/>
                </a:solidFill>
                <a:effectLst/>
                <a:latin typeface="+mn-lt"/>
                <a:ea typeface="+mn-ea"/>
                <a:cs typeface="+mn-cs"/>
              </a:rPr>
              <a:t>Guide the trainees in answering the questions provided and evaluate if, based of their answers, they consider it necessary to report the information to the emergency service.</a:t>
            </a:r>
          </a:p>
          <a:p>
            <a:r>
              <a:rPr lang="en-US" sz="800" kern="1200" baseline="0" dirty="0">
                <a:solidFill>
                  <a:schemeClr val="tx1"/>
                </a:solidFill>
                <a:effectLst/>
                <a:latin typeface="+mn-lt"/>
                <a:ea typeface="+mn-ea"/>
                <a:cs typeface="+mn-cs"/>
              </a:rPr>
              <a:t>In this scenario, the caller asked specifically for medical assistance.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baseline="0" dirty="0">
                <a:solidFill>
                  <a:schemeClr val="tx1"/>
                </a:solidFill>
                <a:effectLst/>
                <a:latin typeface="+mn-lt"/>
                <a:ea typeface="+mn-ea"/>
                <a:cs typeface="+mn-cs"/>
              </a:rPr>
              <a:t>In this scenario the DO should probably inform the emergency health services to be ready to assist two people who were exposed to some toxic chemical, not known at the moment.</a:t>
            </a:r>
            <a:endParaRPr lang="en-GB" sz="800" dirty="0">
              <a:solidFill>
                <a:srgbClr val="000000"/>
              </a:solidFill>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The DO might also want to inform the relevant emergency service able to check the contamination level inside the factory (for example Fire Brigade).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Consider that several toxic chemical are used and found in a paint stripping factory and therefore the first responders should be alerted on the possibility that they might encounter a toxic chemical on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Take into account that the possibility that the accident was caused intentionally (sabotage/terrorism/revenge) cannot be completely ruled out and therefore police forces might be needed on the scene.</a:t>
            </a:r>
            <a:endParaRPr lang="en-US" sz="800" dirty="0">
              <a:effectLst/>
              <a:latin typeface="+mn-lt"/>
              <a:ea typeface="Calibri" panose="020F0502020204030204" pitchFamily="34" charset="0"/>
              <a:cs typeface="Times New Roman" panose="02020603050405020304" pitchFamily="18" charset="0"/>
            </a:endParaRPr>
          </a:p>
          <a:p>
            <a:endParaRPr lang="en-US" sz="800" kern="1200" baseline="0" dirty="0">
              <a:solidFill>
                <a:schemeClr val="tx1"/>
              </a:solidFill>
              <a:effectLst/>
              <a:latin typeface="+mn-lt"/>
              <a:ea typeface="+mn-ea"/>
              <a:cs typeface="+mn-cs"/>
            </a:endParaRPr>
          </a:p>
          <a:p>
            <a:r>
              <a:rPr lang="en-GB" sz="800" b="0" u="sng" kern="1200" noProof="0" dirty="0">
                <a:solidFill>
                  <a:schemeClr val="tx1"/>
                </a:solidFill>
                <a:effectLst/>
                <a:latin typeface="+mn-lt"/>
                <a:ea typeface="+mn-ea"/>
                <a:cs typeface="+mn-cs"/>
              </a:rPr>
              <a:t>Full scenario</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Two factory workers were found unconscious on the ground floor of a paint-stripping factory.</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The possible cause of the accident seems to be a suspected chemical leak that released toxic fumes. The colleague of the two unconscious workers, who found them, makes the emergency call.</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effectLst/>
                <a:latin typeface="+mn-lt"/>
                <a:ea typeface="Calibri" panose="020F0502020204030204" pitchFamily="34" charset="0"/>
                <a:cs typeface="Times New Roman" panose="02020603050405020304" pitchFamily="18" charset="0"/>
              </a:rPr>
              <a:t>Upon arrival at the scene, the first two ambulance attendants who had rushed in were unprotected and started to feel </a:t>
            </a:r>
            <a:r>
              <a:rPr lang="en-GB" sz="800" dirty="0">
                <a:latin typeface="+mn-lt"/>
              </a:rPr>
              <a:t>headache, chest pain, eye irritation and other symptoms.</a:t>
            </a:r>
            <a:endParaRPr lang="en-US"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19 August 1999 incident in the UK.</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https://www.icheme.org/media/7176/substances-mtop-details.pdf (Page 110)</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34972212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9. Paint stripping factory</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9 Emergency call – </a:t>
            </a:r>
            <a:r>
              <a:rPr lang="en-GB" sz="800" b="0" kern="1200" dirty="0">
                <a:solidFill>
                  <a:schemeClr val="tx1"/>
                </a:solidFill>
                <a:effectLst/>
                <a:latin typeface="+mn-lt"/>
                <a:ea typeface="+mn-ea"/>
                <a:cs typeface="+mn-cs"/>
              </a:rPr>
              <a:t>Paint stripping factory</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list the questions that they would ask to the facilitator playing the role of the person performing the emergency call</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have been provided, facilitate the exercise by stimulating a discussion and allow DO to provide the formulation of additional questions they would like to ask to the caller to identify the possible occurrence of a CBRN event.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baseline="0" dirty="0">
                <a:solidFill>
                  <a:schemeClr val="tx1"/>
                </a:solidFill>
                <a:effectLst/>
                <a:latin typeface="+mn-lt"/>
                <a:ea typeface="+mn-ea"/>
                <a:cs typeface="+mn-cs"/>
              </a:rPr>
              <a:t>Guide the trainees in asking more questions, if necessary and evaluate if, based of their answers, they need even more questions to understand the situation. </a:t>
            </a:r>
          </a:p>
          <a:p>
            <a:pPr algn="just">
              <a:lnSpc>
                <a:spcPct val="107000"/>
              </a:lnSpc>
              <a:spcAft>
                <a:spcPts val="800"/>
              </a:spcAft>
            </a:pPr>
            <a:r>
              <a:rPr lang="en-US" sz="800" kern="1200" baseline="0" dirty="0">
                <a:solidFill>
                  <a:schemeClr val="tx1"/>
                </a:solidFill>
                <a:effectLst/>
                <a:latin typeface="+mn-lt"/>
                <a:ea typeface="+mn-ea"/>
                <a:cs typeface="+mn-cs"/>
              </a:rPr>
              <a:t>In this scenario it could be important to understand the chemical agent involved in order to evaluate the exposure and the risk for the first responders. Try to lead the trainees to figuring out that it was a release of </a:t>
            </a:r>
            <a:r>
              <a:rPr lang="en-US" sz="800" dirty="0">
                <a:effectLst/>
                <a:latin typeface="+mn-lt"/>
                <a:ea typeface="Calibri" panose="020F0502020204030204" pitchFamily="34" charset="0"/>
                <a:cs typeface="Times New Roman" panose="02020603050405020304" pitchFamily="18" charset="0"/>
              </a:rPr>
              <a:t>methylene chloride which is mostly used as a solvent in paint strippers and removers and therefore it is a chemical commonly found in paint stripping factories</a:t>
            </a:r>
            <a:r>
              <a:rPr lang="en-US" sz="800" kern="1200" baseline="0" dirty="0">
                <a:solidFill>
                  <a:schemeClr val="tx1"/>
                </a:solidFill>
                <a:effectLst/>
                <a:latin typeface="+mn-lt"/>
                <a:ea typeface="+mn-ea"/>
                <a:cs typeface="+mn-cs"/>
              </a:rPr>
              <a:t> such as this. </a:t>
            </a:r>
            <a:endParaRPr lang="en-US" sz="800" dirty="0">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baseline="0" dirty="0">
                <a:solidFill>
                  <a:schemeClr val="tx1"/>
                </a:solidFill>
                <a:effectLst/>
                <a:latin typeface="+mn-lt"/>
                <a:ea typeface="+mn-ea"/>
                <a:cs typeface="+mn-cs"/>
              </a:rPr>
              <a:t>Consider that, in this scenario, the DO can suggest to the caller to stay outside and don’t touch anything. </a:t>
            </a:r>
          </a:p>
          <a:p>
            <a:endParaRPr lang="en-GB" sz="800" b="0" u="sng" kern="1200" noProof="0" dirty="0">
              <a:solidFill>
                <a:schemeClr val="tx1"/>
              </a:solidFill>
              <a:effectLst/>
              <a:latin typeface="+mn-lt"/>
              <a:ea typeface="+mn-ea"/>
              <a:cs typeface="+mn-cs"/>
            </a:endParaRPr>
          </a:p>
          <a:p>
            <a:r>
              <a:rPr lang="en-GB" sz="800" b="0" u="sng" kern="1200" noProof="0" dirty="0">
                <a:solidFill>
                  <a:schemeClr val="tx1"/>
                </a:solidFill>
                <a:effectLst/>
                <a:latin typeface="+mn-lt"/>
                <a:ea typeface="+mn-ea"/>
                <a:cs typeface="+mn-cs"/>
              </a:rPr>
              <a:t>Full scenario</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Two factory workers were found unconscious on the ground floor of a paint-stripping factory.</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The possible cause of the accident seems to be a suspected chemical leak that released toxic fumes. The colleague of the two unconscious workers, who found them, makes the emergency call.</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effectLst/>
                <a:latin typeface="+mn-lt"/>
                <a:ea typeface="Calibri" panose="020F0502020204030204" pitchFamily="34" charset="0"/>
                <a:cs typeface="Times New Roman" panose="02020603050405020304" pitchFamily="18" charset="0"/>
              </a:rPr>
              <a:t>Upon arrival at the scene, the first two ambulance attendants who had rushed in were unprotected and started to feel </a:t>
            </a:r>
            <a:r>
              <a:rPr lang="en-GB" sz="800" dirty="0">
                <a:latin typeface="+mn-lt"/>
              </a:rPr>
              <a:t>headache, chest pain, eye irritation and other symptoms.</a:t>
            </a:r>
            <a:endParaRPr lang="en-US" sz="800" dirty="0">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19 August 1999 incident in the UK.</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https://www.icheme.org/media/7176/substances-mtop-details.pdf (Page 110)</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9399234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9. Paint stripping factory</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4.1 Scenario 9 </a:t>
            </a:r>
            <a:r>
              <a:rPr lang="en-GB" sz="800" dirty="0"/>
              <a:t>Paint stripping factory</a:t>
            </a:r>
            <a:r>
              <a:rPr lang="en-US" sz="800" dirty="0"/>
              <a:t>: The scene.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1" kern="1200" baseline="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19 August 1999 incident in the UK.</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https://www.icheme.org/media/7176/substances-mtop-details.pdf (Page 110)</a:t>
            </a:r>
            <a:endParaRPr lang="en-US" sz="800" i="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Industrial plant (Public domain) - Poly paint stripper – Fallen body</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https://freesvg.org/fallen-body-vector-image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https://www.pickpik.com/industry-metal-stainless-steel-anlagentechnik-technology-pipes-153189 </a:t>
            </a:r>
          </a:p>
          <a:p>
            <a:r>
              <a:rPr lang="en-US" sz="800" b="0" kern="1200" dirty="0">
                <a:solidFill>
                  <a:schemeClr val="tx1"/>
                </a:solidFill>
                <a:effectLst/>
                <a:latin typeface="+mn-lt"/>
                <a:ea typeface="+mn-ea"/>
                <a:cs typeface="+mn-cs"/>
              </a:rPr>
              <a:t>https://www.productsafety.gov.au/recalls/selleys-%E2%80%94-poly-paint-stripper-250ml</a:t>
            </a:r>
          </a:p>
          <a:p>
            <a:r>
              <a:rPr lang="en-US" sz="800" b="0" kern="1200" dirty="0">
                <a:solidFill>
                  <a:schemeClr val="tx1"/>
                </a:solidFill>
                <a:effectLst/>
                <a:latin typeface="+mn-lt"/>
                <a:ea typeface="+mn-ea"/>
                <a:cs typeface="+mn-cs"/>
              </a:rPr>
              <a:t>The Melody consortium has done its utmost to trace the copyright owner of the photo used in the current presentation under fair use conditions. In case your photo hasn’t been properly acknowledged, please contact www.melodytraining.eu and the photo will be removed.</a:t>
            </a: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39506827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9. Paint stripping factory</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4.1 Scenario 9 </a:t>
            </a:r>
            <a:r>
              <a:rPr lang="en-GB" sz="800" b="0" kern="1200" dirty="0">
                <a:solidFill>
                  <a:schemeClr val="tx1"/>
                </a:solidFill>
                <a:effectLst/>
                <a:latin typeface="+mn-lt"/>
                <a:ea typeface="+mn-ea"/>
                <a:cs typeface="+mn-cs"/>
              </a:rPr>
              <a:t>Paint stripping factory</a:t>
            </a:r>
            <a:r>
              <a:rPr lang="en-US" sz="800" b="0" kern="1200" dirty="0">
                <a:solidFill>
                  <a:schemeClr val="tx1"/>
                </a:solidFill>
                <a:effectLst/>
                <a:latin typeface="+mn-lt"/>
                <a:ea typeface="+mn-ea"/>
                <a:cs typeface="+mn-cs"/>
              </a:rPr>
              <a:t>: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dirty="0">
                <a:solidFill>
                  <a:schemeClr val="tx1"/>
                </a:solidFill>
                <a:effectLst/>
                <a:latin typeface="+mn-lt"/>
                <a:ea typeface="+mn-ea"/>
                <a:cs typeface="+mn-cs"/>
              </a:rPr>
              <a:t>Instructions for the trainer:</a:t>
            </a:r>
            <a:r>
              <a:rPr lang="en-US" sz="800" b="0" kern="1200" baseline="0" dirty="0">
                <a:solidFill>
                  <a:schemeClr val="tx1"/>
                </a:solidFill>
                <a:effectLst/>
                <a:latin typeface="+mn-lt"/>
                <a:ea typeface="+mn-ea"/>
                <a:cs typeface="+mn-cs"/>
              </a:rPr>
              <a:t> Being aware of the development of the scenario, the trainer should facilitate the discussion with the trainees.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19 August 1999 incident in the UK.</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https://www.icheme.org/media/7176/substances-mtop-details.pdf (Page 110)</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24188207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9. Paint stripping factory</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4.1 Scenario 9 </a:t>
            </a:r>
            <a:r>
              <a:rPr lang="en-GB" sz="800" dirty="0"/>
              <a:t>Paint stripping factory</a:t>
            </a:r>
            <a:r>
              <a:rPr lang="en-US" sz="800" dirty="0"/>
              <a:t>: What do you ask? METHANE.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have to identify the right questions to be asked in this scenario in order to identify the likelihood of a possible CBRN release and to know which information should be shared with the chain of command.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Point out that the normal information </a:t>
            </a:r>
            <a:r>
              <a:rPr lang="en-US" sz="800" dirty="0"/>
              <a:t>exchange </a:t>
            </a:r>
            <a:r>
              <a:rPr lang="en-US" sz="800" b="0" kern="1200" dirty="0">
                <a:solidFill>
                  <a:schemeClr val="tx1"/>
                </a:solidFill>
                <a:effectLst/>
                <a:latin typeface="+mn-lt"/>
                <a:ea typeface="+mn-ea"/>
                <a:cs typeface="+mn-cs"/>
              </a:rPr>
              <a:t>protocols include words like 'location', 'number of casualties', 'indoors/ outdoors' etc.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These items may </a:t>
            </a:r>
            <a:r>
              <a:rPr lang="en-US" sz="800" dirty="0"/>
              <a:t>reveal </a:t>
            </a:r>
            <a:r>
              <a:rPr lang="en-US" sz="800" b="0" kern="1200" dirty="0">
                <a:solidFill>
                  <a:schemeClr val="tx1"/>
                </a:solidFill>
                <a:effectLst/>
                <a:latin typeface="+mn-lt"/>
                <a:ea typeface="+mn-ea"/>
                <a:cs typeface="+mn-cs"/>
              </a:rPr>
              <a:t>crucial information (i.e. have added value) from the perspective of a (possible) CBRN release.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Also point out that these questions </a:t>
            </a:r>
            <a:r>
              <a:rPr lang="en-US" sz="800" b="0" kern="1200" dirty="0">
                <a:solidFill>
                  <a:schemeClr val="tx1"/>
                </a:solidFill>
                <a:effectLst/>
                <a:latin typeface="+mn-lt"/>
                <a:ea typeface="+mn-ea"/>
                <a:cs typeface="+mn-cs"/>
              </a:rPr>
              <a:t>can </a:t>
            </a:r>
            <a:r>
              <a:rPr lang="en-US" sz="800" dirty="0"/>
              <a:t>only </a:t>
            </a:r>
            <a:r>
              <a:rPr lang="en-US" sz="800" b="0" kern="1200" dirty="0">
                <a:solidFill>
                  <a:schemeClr val="tx1"/>
                </a:solidFill>
                <a:effectLst/>
                <a:latin typeface="+mn-lt"/>
                <a:ea typeface="+mn-ea"/>
                <a:cs typeface="+mn-cs"/>
              </a:rPr>
              <a:t>be answered by </a:t>
            </a:r>
            <a:r>
              <a:rPr lang="en-US" sz="800" dirty="0"/>
              <a:t>the caller(s) own </a:t>
            </a:r>
            <a:r>
              <a:rPr lang="en-US" sz="800" b="0" kern="1200" dirty="0">
                <a:solidFill>
                  <a:schemeClr val="tx1"/>
                </a:solidFill>
                <a:effectLst/>
                <a:latin typeface="+mn-lt"/>
                <a:ea typeface="+mn-ea"/>
                <a:cs typeface="+mn-cs"/>
              </a:rPr>
              <a:t>observations </a:t>
            </a:r>
            <a:r>
              <a:rPr lang="en-US" sz="800" dirty="0"/>
              <a:t>- what they can see, hear, smell etc.</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r>
              <a:rPr lang="en-US" sz="800" dirty="0"/>
              <a:t>In this slide,</a:t>
            </a:r>
            <a:r>
              <a:rPr lang="en-US" sz="800" baseline="0" dirty="0"/>
              <a:t> the trainer should facilitate the trainees' discussion on asking the right questions using the METHANE protocol. </a:t>
            </a:r>
            <a:endParaRPr lang="en-US" sz="8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Depending on the trainees’ background and considering the evolution of the scenario, the trainer can focus the discussion on the first call made by the </a:t>
            </a:r>
            <a:r>
              <a:rPr lang="en-US" sz="800" kern="1200" noProof="0" dirty="0">
                <a:solidFill>
                  <a:schemeClr val="tx1"/>
                </a:solidFill>
                <a:effectLst/>
                <a:latin typeface="+mn-lt"/>
                <a:ea typeface="+mn-ea"/>
                <a:cs typeface="+mn-cs"/>
              </a:rPr>
              <a:t>worker,</a:t>
            </a:r>
            <a:r>
              <a:rPr lang="en-US" sz="800" kern="1200" dirty="0">
                <a:solidFill>
                  <a:schemeClr val="tx1"/>
                </a:solidFill>
                <a:effectLst/>
                <a:latin typeface="+mn-lt"/>
                <a:ea typeface="+mn-ea"/>
                <a:cs typeface="+mn-cs"/>
              </a:rPr>
              <a:t> or the subsequent call made by the first responders arriving on the scene, or both.</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posing some additional questions to the trainees:</a:t>
            </a:r>
          </a:p>
          <a:p>
            <a:r>
              <a:rPr lang="en-US" sz="800" dirty="0"/>
              <a:t>a. Do you think it is necessary to protect yourself first?</a:t>
            </a:r>
          </a:p>
          <a:p>
            <a:r>
              <a:rPr lang="en-US" sz="800" dirty="0"/>
              <a:t>b. Can it be a CBRN scene?</a:t>
            </a:r>
          </a:p>
          <a:p>
            <a:r>
              <a:rPr lang="en-US" sz="800" dirty="0"/>
              <a:t>c. Do you look for signs and symbols (ADR, UN, GHS symbols). </a:t>
            </a:r>
          </a:p>
          <a:p>
            <a:r>
              <a:rPr lang="en-US" sz="800" dirty="0"/>
              <a:t>d. Strange odor / smell at the scene.</a:t>
            </a:r>
          </a:p>
          <a:p>
            <a:r>
              <a:rPr lang="en-US" sz="800" dirty="0"/>
              <a:t>e. Any signs of poisoning? </a:t>
            </a:r>
          </a:p>
          <a:p>
            <a:r>
              <a:rPr lang="en-US" sz="800"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19 August 1999 incident in the UK.</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https://www.icheme.org/media/7176/substances-mtop-details.pdf (Page 110)</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18572291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9. Paint stripping factory</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4.1 Scenario 9 </a:t>
            </a:r>
            <a:r>
              <a:rPr lang="en-GB" sz="800" dirty="0"/>
              <a:t>Paint stripping factory</a:t>
            </a:r>
            <a:r>
              <a:rPr lang="en-US" sz="800" dirty="0"/>
              <a:t>: What do you ask? Four W’s.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have to identify the right questions to be asked in this scenario in order to identify the likelihood of a possible CBRN release and to know which information should be shared with the chain of command.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Point out that the normal information </a:t>
            </a:r>
            <a:r>
              <a:rPr lang="en-US" sz="800" dirty="0"/>
              <a:t>exchange </a:t>
            </a:r>
            <a:r>
              <a:rPr lang="en-US" sz="800" b="0" kern="1200" dirty="0">
                <a:solidFill>
                  <a:schemeClr val="tx1"/>
                </a:solidFill>
                <a:effectLst/>
                <a:latin typeface="+mn-lt"/>
                <a:ea typeface="+mn-ea"/>
                <a:cs typeface="+mn-cs"/>
              </a:rPr>
              <a:t>protocols include words like 'location', 'number of casualties', 'indoors/ outdoors' etc.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These items may </a:t>
            </a:r>
            <a:r>
              <a:rPr lang="en-US" sz="800" dirty="0"/>
              <a:t>reveal </a:t>
            </a:r>
            <a:r>
              <a:rPr lang="en-US" sz="800" b="0" kern="1200" dirty="0">
                <a:solidFill>
                  <a:schemeClr val="tx1"/>
                </a:solidFill>
                <a:effectLst/>
                <a:latin typeface="+mn-lt"/>
                <a:ea typeface="+mn-ea"/>
                <a:cs typeface="+mn-cs"/>
              </a:rPr>
              <a:t>crucial information (i.e. have added value) from the perspective of a (possible) CBRN release.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Also point out that these questions </a:t>
            </a:r>
            <a:r>
              <a:rPr lang="en-US" sz="800" b="0" kern="1200" dirty="0">
                <a:solidFill>
                  <a:schemeClr val="tx1"/>
                </a:solidFill>
                <a:effectLst/>
                <a:latin typeface="+mn-lt"/>
                <a:ea typeface="+mn-ea"/>
                <a:cs typeface="+mn-cs"/>
              </a:rPr>
              <a:t>can </a:t>
            </a:r>
            <a:r>
              <a:rPr lang="en-US" sz="800" dirty="0"/>
              <a:t>only </a:t>
            </a:r>
            <a:r>
              <a:rPr lang="en-US" sz="800" b="0" kern="1200" dirty="0">
                <a:solidFill>
                  <a:schemeClr val="tx1"/>
                </a:solidFill>
                <a:effectLst/>
                <a:latin typeface="+mn-lt"/>
                <a:ea typeface="+mn-ea"/>
                <a:cs typeface="+mn-cs"/>
              </a:rPr>
              <a:t>be answered by </a:t>
            </a:r>
            <a:r>
              <a:rPr lang="en-US" sz="800" dirty="0"/>
              <a:t>the caller(s) own </a:t>
            </a:r>
            <a:r>
              <a:rPr lang="en-US" sz="800" b="0" kern="1200" dirty="0">
                <a:solidFill>
                  <a:schemeClr val="tx1"/>
                </a:solidFill>
                <a:effectLst/>
                <a:latin typeface="+mn-lt"/>
                <a:ea typeface="+mn-ea"/>
                <a:cs typeface="+mn-cs"/>
              </a:rPr>
              <a:t>observations </a:t>
            </a:r>
            <a:r>
              <a:rPr lang="en-US" sz="800" dirty="0"/>
              <a:t>- what they can see, hear, smell etc.</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r>
              <a:rPr lang="en-US" sz="800" dirty="0"/>
              <a:t>In this slide,</a:t>
            </a:r>
            <a:r>
              <a:rPr lang="en-US" sz="800" baseline="0" dirty="0"/>
              <a:t> the trainer should facilitate the trainees' discussion on asking the right questions using the Four W’s protocol. </a:t>
            </a:r>
            <a:endParaRPr lang="en-US" sz="8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Depending on the trainees’ background and considering the evolution of the scenario, the trainer can focus the discussion on the first call made by the </a:t>
            </a:r>
            <a:r>
              <a:rPr lang="en-US" sz="800" kern="1200" noProof="0" dirty="0">
                <a:solidFill>
                  <a:schemeClr val="tx1"/>
                </a:solidFill>
                <a:effectLst/>
                <a:latin typeface="+mn-lt"/>
                <a:ea typeface="+mn-ea"/>
                <a:cs typeface="+mn-cs"/>
              </a:rPr>
              <a:t>worker,</a:t>
            </a:r>
            <a:r>
              <a:rPr lang="en-US" sz="800" kern="1200" dirty="0">
                <a:solidFill>
                  <a:schemeClr val="tx1"/>
                </a:solidFill>
                <a:effectLst/>
                <a:latin typeface="+mn-lt"/>
                <a:ea typeface="+mn-ea"/>
                <a:cs typeface="+mn-cs"/>
              </a:rPr>
              <a:t> or the subsequent call made by the first responders arriving on the scene, or both.</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posing some additional questions to the trainees:</a:t>
            </a:r>
          </a:p>
          <a:p>
            <a:r>
              <a:rPr lang="en-US" sz="800" dirty="0"/>
              <a:t>a. Do you think it is necessary to protect yourself first?</a:t>
            </a:r>
          </a:p>
          <a:p>
            <a:r>
              <a:rPr lang="en-US" sz="800" dirty="0"/>
              <a:t>b. Can it be a CBRN scene?</a:t>
            </a:r>
          </a:p>
          <a:p>
            <a:r>
              <a:rPr lang="en-US" sz="800" dirty="0"/>
              <a:t>c. Do you look for signs and symbols (ADR, UN, GHS symbols). </a:t>
            </a:r>
          </a:p>
          <a:p>
            <a:r>
              <a:rPr lang="en-US" sz="800" dirty="0"/>
              <a:t>d. Strange odor / smell at the scene.</a:t>
            </a:r>
          </a:p>
          <a:p>
            <a:r>
              <a:rPr lang="en-US" sz="800" dirty="0"/>
              <a:t>e. Any signs of poisoning? </a:t>
            </a:r>
          </a:p>
          <a:p>
            <a:r>
              <a:rPr lang="en-US" sz="800"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19 August 1999 incident in the UK.</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https://www.icheme.org/media/7176/substances-mtop-details.pdf (Page 110)</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6655093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 </a:t>
            </a:r>
            <a:r>
              <a:rPr lang="en-US" sz="800" b="0" kern="1200" dirty="0">
                <a:solidFill>
                  <a:schemeClr val="tx1"/>
                </a:solidFill>
                <a:effectLst/>
                <a:latin typeface="+mn-lt"/>
                <a:ea typeface="+mn-ea"/>
                <a:cs typeface="+mn-cs"/>
              </a:rPr>
              <a:t>9. Paint stripping factory</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5.1 Scenario 9 </a:t>
            </a:r>
            <a:r>
              <a:rPr lang="en-GB" sz="800" b="0" kern="1200" dirty="0">
                <a:solidFill>
                  <a:schemeClr val="tx1"/>
                </a:solidFill>
                <a:effectLst/>
                <a:latin typeface="+mn-lt"/>
                <a:ea typeface="+mn-ea"/>
                <a:cs typeface="+mn-cs"/>
              </a:rPr>
              <a:t>Paint stripping factory</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 trainer should use the following</a:t>
            </a:r>
            <a:r>
              <a:rPr lang="en-US" sz="800" b="0" kern="1200" baseline="0" dirty="0">
                <a:solidFill>
                  <a:schemeClr val="tx1"/>
                </a:solidFill>
                <a:effectLst/>
                <a:latin typeface="+mn-lt"/>
                <a:ea typeface="+mn-ea"/>
                <a:cs typeface="+mn-cs"/>
              </a:rPr>
              <a:t> information at their convenience while moving to the following slides and discussing the scenario with the trainees).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baseline="0" dirty="0">
              <a:solidFill>
                <a:schemeClr val="tx1"/>
              </a:solidFill>
              <a:effectLst/>
              <a:latin typeface="+mn-lt"/>
              <a:ea typeface="+mn-ea"/>
              <a:cs typeface="+mn-cs"/>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Two factory workers were found unconscious on the ground floor of a paint-stripping factory.</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The possible cause of the accident seems to be a suspected chemical leak that released toxic fumes. The colleague of the two unconscious workers, who found them, makes the emergency call.</a:t>
            </a: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dirty="0">
                <a:effectLst/>
                <a:latin typeface="+mn-lt"/>
                <a:ea typeface="Calibri" panose="020F0502020204030204" pitchFamily="34" charset="0"/>
                <a:cs typeface="Times New Roman" panose="02020603050405020304" pitchFamily="18" charset="0"/>
              </a:rPr>
              <a:t>Upon arrival at the scene, the first two ambulance attendants who had rushed in were unprotected and started to feel </a:t>
            </a:r>
            <a:r>
              <a:rPr lang="en-GB" sz="800" dirty="0">
                <a:latin typeface="+mn-lt"/>
              </a:rPr>
              <a:t>headache, chest pain, eye irritation and other symptoms.</a:t>
            </a:r>
            <a:r>
              <a:rPr lang="en-US" sz="800" dirty="0">
                <a:effectLst/>
                <a:latin typeface="+mn-lt"/>
                <a:ea typeface="Calibri" panose="020F0502020204030204" pitchFamily="34" charset="0"/>
                <a:cs typeface="Times New Roman" panose="02020603050405020304" pitchFamily="18" charset="0"/>
              </a:rPr>
              <a:t> Fire crews were at the scene wearing protective clothing. </a:t>
            </a:r>
          </a:p>
          <a:p>
            <a:r>
              <a:rPr lang="en-US" sz="800" b="0" kern="1200" baseline="0" dirty="0">
                <a:solidFill>
                  <a:schemeClr val="tx1"/>
                </a:solidFill>
                <a:effectLst/>
                <a:latin typeface="+mn-lt"/>
                <a:ea typeface="+mn-ea"/>
                <a:cs typeface="+mn-cs"/>
              </a:rPr>
              <a:t>(The information on the scenario that are available for the trainees stops at this point.)</a:t>
            </a:r>
          </a:p>
          <a:p>
            <a:endParaRPr lang="en-US" sz="800" b="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effectLst/>
                <a:latin typeface="+mn-lt"/>
                <a:ea typeface="Calibri" panose="020F0502020204030204" pitchFamily="34" charset="0"/>
                <a:cs typeface="Times New Roman" panose="02020603050405020304" pitchFamily="18" charset="0"/>
              </a:rPr>
              <a:t>Later investigations lead to the conclusion that the workers had mixed some chemicals, different to the normal process, causing the release ft methylene chloride. (</a:t>
            </a:r>
            <a:r>
              <a:rPr lang="en-US" sz="800" b="1" dirty="0">
                <a:effectLst/>
                <a:latin typeface="+mn-lt"/>
                <a:ea typeface="Calibri" panose="020F0502020204030204" pitchFamily="34" charset="0"/>
                <a:cs typeface="Times New Roman" panose="02020603050405020304" pitchFamily="18" charset="0"/>
              </a:rPr>
              <a:t>Do not disclose this information at this point of the scenario</a:t>
            </a:r>
            <a:r>
              <a:rPr lang="en-US" sz="800" dirty="0">
                <a:effectLst/>
                <a:latin typeface="+mn-lt"/>
                <a:ea typeface="Calibri" panose="020F0502020204030204" pitchFamily="34" charset="0"/>
                <a:cs typeface="Times New Roman" panose="02020603050405020304" pitchFamily="18" charset="0"/>
              </a:rPr>
              <a:t>)</a:t>
            </a: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Now the trainees should reflect on what to do concerning: </a:t>
            </a:r>
            <a:r>
              <a:rPr lang="en-US" sz="800" b="0" kern="1200" dirty="0">
                <a:solidFill>
                  <a:schemeClr val="tx1"/>
                </a:solidFill>
                <a:effectLst/>
                <a:latin typeface="+mn-lt"/>
                <a:ea typeface="+mn-ea"/>
                <a:cs typeface="+mn-cs"/>
              </a:rPr>
              <a:t>On-site risk/threat assessment, Security of the area, Isolate people and pet animals on scene, Registration of victims.</a:t>
            </a: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The trainees should also consider if they need additional support on the scene and of which kind (Fire fighters, Law Enforcement Agencies, additional ambulance services, secondary responders, CBRN specialists) and pay particular attention on which information to provide to the dispatch officer who is going to forward their request (for instance, notifying the potential for radiological contamination).</a:t>
            </a:r>
          </a:p>
          <a:p>
            <a:endParaRPr lang="en-US" sz="800" b="0" kern="1200" baseline="0" dirty="0">
              <a:solidFill>
                <a:schemeClr val="tx1"/>
              </a:solidFill>
              <a:effectLst/>
              <a:latin typeface="+mn-lt"/>
              <a:ea typeface="+mn-ea"/>
              <a:cs typeface="+mn-cs"/>
            </a:endParaRPr>
          </a:p>
          <a:p>
            <a:pPr algn="just">
              <a:lnSpc>
                <a:spcPct val="107000"/>
              </a:lnSpc>
              <a:spcAft>
                <a:spcPts val="800"/>
              </a:spcAft>
            </a:pPr>
            <a:r>
              <a:rPr lang="nl-NL" sz="800" b="1" dirty="0">
                <a:effectLst/>
                <a:latin typeface="+mn-lt"/>
                <a:ea typeface="Calibri" panose="020F0502020204030204" pitchFamily="34" charset="0"/>
                <a:cs typeface="Times New Roman" panose="02020603050405020304" pitchFamily="18" charset="0"/>
              </a:rPr>
              <a:t>Things to consider:</a:t>
            </a:r>
            <a:r>
              <a:rPr lang="nl-NL" sz="800" dirty="0">
                <a:effectLst/>
                <a:latin typeface="+mn-lt"/>
                <a:ea typeface="Calibri" panose="020F0502020204030204" pitchFamily="34" charset="0"/>
                <a:cs typeface="Times New Roman" panose="02020603050405020304" pitchFamily="18" charset="0"/>
              </a:rPr>
              <a:t> </a:t>
            </a: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Methylene chloride is mostly used as a solvent in paint strippers and removers.</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At room temperature, methylene chloride is a clear, colorless liquid with a pleasant odor. It is volatile, producing potentially toxic concentrations at room temperature. Methylene chloride may cause asphyxiation in enclosed, poorly ventilated, or low-lying areas.</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The principal route of human exposure to methylene chloride is inhalation of ambient air. Inhalation exposure to extremely high levels can be fatal. </a:t>
            </a: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Manifestations of acute exposure include mental confusion, fatigue, lethargy, headache and chest pain. Methylene chloride also irritates nose, throat, eyes and skin at high concentrations. </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Odor is not an adequate warning property for methylene chloride. </a:t>
            </a:r>
            <a:endParaRPr lang="en-US"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19 August 1999 incident in the UK.</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https://www.icheme.org/media/7176/substances-mtop-details.pdf (Page 110)</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effectLst/>
                <a:latin typeface="+mn-lt"/>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 </a:t>
            </a:r>
            <a:r>
              <a:rPr lang="en-US" sz="800" b="0" kern="1200" dirty="0">
                <a:solidFill>
                  <a:schemeClr val="tx1"/>
                </a:solidFill>
                <a:effectLst/>
                <a:latin typeface="+mn-lt"/>
                <a:ea typeface="+mn-ea"/>
                <a:cs typeface="+mn-cs"/>
              </a:rPr>
              <a:t>9. Paint stripping factory</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5.1 Scenario 9 </a:t>
            </a:r>
            <a:r>
              <a:rPr lang="en-GB" sz="800" b="0" kern="1200" dirty="0">
                <a:solidFill>
                  <a:schemeClr val="tx1"/>
                </a:solidFill>
                <a:effectLst/>
                <a:latin typeface="+mn-lt"/>
                <a:ea typeface="+mn-ea"/>
                <a:cs typeface="+mn-cs"/>
              </a:rPr>
              <a:t>Paint stripping factory</a:t>
            </a:r>
            <a:r>
              <a:rPr lang="en-US" sz="800" dirty="0">
                <a:latin typeface="+mn-lt"/>
              </a:rPr>
              <a:t>: The scene.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1" kern="1200" baseline="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19 August 1999 incident in the UK.</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https://www.icheme.org/media/7176/substances-mtop-details.pdf (Page 110)</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effectLst/>
                <a:latin typeface="+mn-lt"/>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 </a:t>
            </a:r>
            <a:r>
              <a:rPr lang="en-GB" sz="800" b="0" kern="1200" dirty="0">
                <a:solidFill>
                  <a:schemeClr val="tx1"/>
                </a:solidFill>
                <a:effectLst/>
                <a:latin typeface="+mn-lt"/>
                <a:ea typeface="+mn-ea"/>
                <a:cs typeface="+mn-cs"/>
              </a:rPr>
              <a:t>Industrial plant (Public domain) - Poly paint stripper – Fallen body</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https://freesvg.org/fallen-body-vector-image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https://www.pickpik.com/industry-metal-stainless-steel-anlagentechnik-technology-pipes-153189 </a:t>
            </a:r>
          </a:p>
          <a:p>
            <a:r>
              <a:rPr lang="en-US" sz="800" b="0" kern="1200" dirty="0">
                <a:solidFill>
                  <a:schemeClr val="tx1"/>
                </a:solidFill>
                <a:effectLst/>
                <a:latin typeface="+mn-lt"/>
                <a:ea typeface="+mn-ea"/>
                <a:cs typeface="+mn-cs"/>
              </a:rPr>
              <a:t>https://www.productsafety.gov.au/recalls/selleys-%E2%80%94-poly-paint-stripper-250ml</a:t>
            </a:r>
          </a:p>
          <a:p>
            <a:r>
              <a:rPr lang="en-US" sz="800" b="0" kern="1200" dirty="0">
                <a:solidFill>
                  <a:schemeClr val="tx1"/>
                </a:solidFill>
                <a:effectLst/>
                <a:latin typeface="+mn-lt"/>
                <a:ea typeface="+mn-ea"/>
                <a:cs typeface="+mn-cs"/>
              </a:rPr>
              <a:t>The Melody consortium has done its utmost to trace the copyright owner of the photo used in the current presentation under fair use conditions. In case your photo hasn’t been properly acknowledged, please contact www.melodytraining.eu and the photo will be removed.</a:t>
            </a: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9506827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 </a:t>
            </a:r>
            <a:r>
              <a:rPr lang="en-US" sz="800" b="0" kern="1200" dirty="0">
                <a:solidFill>
                  <a:schemeClr val="tx1"/>
                </a:solidFill>
                <a:effectLst/>
                <a:latin typeface="+mn-lt"/>
                <a:ea typeface="+mn-ea"/>
                <a:cs typeface="+mn-cs"/>
              </a:rPr>
              <a:t>9. Paint stripping factory</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5.1 Scenario 9 </a:t>
            </a:r>
            <a:r>
              <a:rPr lang="en-GB" sz="800" b="0" kern="1200" dirty="0">
                <a:solidFill>
                  <a:schemeClr val="tx1"/>
                </a:solidFill>
                <a:effectLst/>
                <a:latin typeface="+mn-lt"/>
                <a:ea typeface="+mn-ea"/>
                <a:cs typeface="+mn-cs"/>
              </a:rPr>
              <a:t>Paint stripping factory</a:t>
            </a:r>
            <a:r>
              <a:rPr lang="en-US" sz="800" b="0" kern="1200" dirty="0">
                <a:solidFill>
                  <a:schemeClr val="tx1"/>
                </a:solidFill>
                <a:effectLst/>
                <a:latin typeface="+mn-lt"/>
                <a:ea typeface="+mn-ea"/>
                <a:cs typeface="+mn-cs"/>
              </a:rPr>
              <a:t>: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dirty="0">
                <a:solidFill>
                  <a:schemeClr val="tx1"/>
                </a:solidFill>
                <a:effectLst/>
                <a:latin typeface="+mn-lt"/>
                <a:ea typeface="+mn-ea"/>
                <a:cs typeface="+mn-cs"/>
              </a:rPr>
              <a:t>Instructions for the Trainer:</a:t>
            </a:r>
            <a:r>
              <a:rPr lang="en-US" sz="800" b="0" kern="1200" baseline="0" dirty="0">
                <a:solidFill>
                  <a:schemeClr val="tx1"/>
                </a:solidFill>
                <a:effectLst/>
                <a:latin typeface="+mn-lt"/>
                <a:ea typeface="+mn-ea"/>
                <a:cs typeface="+mn-cs"/>
              </a:rPr>
              <a:t> Being aware of the development of the scenario, the trainer should facilitate the discussion with the trainees.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a 19 August 1999 incident in the UK.</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https://www.icheme.org/media/7176/substances-mtop-details.pdf (Page 110)</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effectLst/>
                <a:latin typeface="+mn-lt"/>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Slide 1">
    <p:spTree>
      <p:nvGrpSpPr>
        <p:cNvPr id="1" name=""/>
        <p:cNvGrpSpPr/>
        <p:nvPr/>
      </p:nvGrpSpPr>
      <p:grpSpPr>
        <a:xfrm>
          <a:off x="0" y="0"/>
          <a:ext cx="0" cy="0"/>
          <a:chOff x="0" y="0"/>
          <a:chExt cx="0" cy="0"/>
        </a:xfrm>
      </p:grpSpPr>
      <p:sp>
        <p:nvSpPr>
          <p:cNvPr id="17" name="Tijdelijke aanduiding voor tekst 16">
            <a:extLst>
              <a:ext uri="{FF2B5EF4-FFF2-40B4-BE49-F238E27FC236}">
                <a16:creationId xmlns:a16="http://schemas.microsoft.com/office/drawing/2014/main" id="{84146CB0-6BC6-4934-BF0B-44A468D39617}"/>
              </a:ext>
            </a:extLst>
          </p:cNvPr>
          <p:cNvSpPr>
            <a:spLocks noGrp="1"/>
          </p:cNvSpPr>
          <p:nvPr>
            <p:ph type="body" sz="quarter" idx="12"/>
          </p:nvPr>
        </p:nvSpPr>
        <p:spPr>
          <a:xfrm>
            <a:off x="590550" y="5139525"/>
            <a:ext cx="10953749" cy="556425"/>
          </a:xfrm>
          <a:prstGeom prst="rect">
            <a:avLst/>
          </a:prstGeom>
        </p:spPr>
        <p:txBody>
          <a:bodyPr lIns="0" tIns="0" rIns="0" bIns="0" anchor="b" anchorCtr="0">
            <a:noAutofit/>
          </a:bodyPr>
          <a:lstStyle>
            <a:lvl1pPr marL="0" indent="0" algn="ctr">
              <a:buFontTx/>
              <a:buNone/>
              <a:defRPr sz="2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endParaRPr lang="aa-ET" dirty="0"/>
          </a:p>
        </p:txBody>
      </p:sp>
      <p:sp>
        <p:nvSpPr>
          <p:cNvPr id="2687" name="Title Placeholder 1"/>
          <p:cNvSpPr>
            <a:spLocks noGrp="1"/>
          </p:cNvSpPr>
          <p:nvPr>
            <p:ph type="title"/>
          </p:nvPr>
        </p:nvSpPr>
        <p:spPr>
          <a:xfrm>
            <a:off x="590550" y="3948020"/>
            <a:ext cx="10953749" cy="909730"/>
          </a:xfrm>
          <a:prstGeom prst="rect">
            <a:avLst/>
          </a:prstGeom>
        </p:spPr>
        <p:txBody>
          <a:bodyPr vert="horz" lIns="91440" tIns="45720" rIns="91440" bIns="45720" rtlCol="0" anchor="t">
            <a:normAutofit/>
          </a:bodyPr>
          <a:lstStyle>
            <a:lvl1pPr algn="ctr">
              <a:defRPr sz="6000">
                <a:solidFill>
                  <a:schemeClr val="accent1"/>
                </a:solidFill>
              </a:defRPr>
            </a:lvl1pPr>
          </a:lstStyle>
          <a:p>
            <a:r>
              <a:rPr lang="en-US"/>
              <a:t>Click to edit Master title style</a:t>
            </a:r>
          </a:p>
        </p:txBody>
      </p:sp>
      <p:pic>
        <p:nvPicPr>
          <p:cNvPr id="7" name="Picture 6"/>
          <p:cNvPicPr>
            <a:picLocks noChangeAspect="1"/>
          </p:cNvPicPr>
          <p:nvPr userDrawn="1"/>
        </p:nvPicPr>
        <p:blipFill>
          <a:blip r:embed="rId2"/>
          <a:stretch>
            <a:fillRect/>
          </a:stretch>
        </p:blipFill>
        <p:spPr>
          <a:xfrm>
            <a:off x="4945060" y="1179353"/>
            <a:ext cx="2301880" cy="2486892"/>
          </a:xfrm>
          <a:prstGeom prst="rect">
            <a:avLst/>
          </a:prstGeom>
        </p:spPr>
      </p:pic>
    </p:spTree>
    <p:extLst>
      <p:ext uri="{BB962C8B-B14F-4D97-AF65-F5344CB8AC3E}">
        <p14:creationId xmlns:p14="http://schemas.microsoft.com/office/powerpoint/2010/main" val="40950814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raphic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099"/>
            <a:ext cx="5329237" cy="558801"/>
          </a:xfrm>
          <a:prstGeom prst="rect">
            <a:avLst/>
          </a:prstGeom>
        </p:spPr>
        <p:txBody>
          <a:bodyPr lIns="0" tIns="0" rIns="0" bIns="0">
            <a:noAutofit/>
          </a:bodyPr>
          <a:lstStyle>
            <a:lvl1pPr>
              <a:defRPr sz="4400"/>
            </a:lvl1pPr>
          </a:lstStyle>
          <a:p>
            <a:endParaRPr lang="aa-ET"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6553200" y="800101"/>
            <a:ext cx="4872038" cy="5257800"/>
          </a:xfrm>
          <a:prstGeom prst="rect">
            <a:avLst/>
          </a:prstGeom>
        </p:spPr>
        <p:txBody>
          <a:bodyPr>
            <a:normAutofit/>
          </a:bodyPr>
          <a:lstStyle>
            <a:lvl1pPr marL="0" indent="0" algn="ctr">
              <a:buFontTx/>
              <a:buNone/>
              <a:defRPr sz="1800" b="0"/>
            </a:lvl1pPr>
          </a:lstStyle>
          <a:p>
            <a:endParaRPr lang="aa-ET" dirty="0"/>
          </a:p>
        </p:txBody>
      </p:sp>
      <p:sp>
        <p:nvSpPr>
          <p:cNvPr id="5" name="Text Placeholder 4"/>
          <p:cNvSpPr>
            <a:spLocks noGrp="1"/>
          </p:cNvSpPr>
          <p:nvPr>
            <p:ph type="body" sz="quarter" idx="16" hasCustomPrompt="1"/>
          </p:nvPr>
        </p:nvSpPr>
        <p:spPr>
          <a:xfrm>
            <a:off x="766762" y="1469037"/>
            <a:ext cx="5329237" cy="4588864"/>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17"/>
          </p:nvPr>
        </p:nvSpPr>
        <p:spPr/>
        <p:txBody>
          <a:bodyPr/>
          <a:lstStyle/>
          <a:p>
            <a:r>
              <a:rPr lang="en-US" dirty="0"/>
              <a:t>MELODY #5.1 P Scenario discussion</a:t>
            </a:r>
          </a:p>
        </p:txBody>
      </p:sp>
    </p:spTree>
    <p:extLst>
      <p:ext uri="{BB962C8B-B14F-4D97-AF65-F5344CB8AC3E}">
        <p14:creationId xmlns:p14="http://schemas.microsoft.com/office/powerpoint/2010/main" val="11296236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mp; Picture 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4" y="800100"/>
            <a:ext cx="5983288" cy="838200"/>
          </a:xfrm>
          <a:prstGeom prst="rect">
            <a:avLst/>
          </a:prstGeom>
        </p:spPr>
        <p:txBody>
          <a:bodyPr lIns="0" tIns="0" rIns="0" bIns="0">
            <a:normAutofit/>
          </a:bodyPr>
          <a:lstStyle>
            <a:lvl1pPr>
              <a:defRPr sz="4400"/>
            </a:lvl1pPr>
          </a:lstStyle>
          <a:p>
            <a:endParaRPr lang="aa-ET" dirty="0"/>
          </a:p>
        </p:txBody>
      </p:sp>
      <p:sp>
        <p:nvSpPr>
          <p:cNvPr id="8" name="Tijdelijke aanduiding voor afbeelding 7">
            <a:extLst>
              <a:ext uri="{FF2B5EF4-FFF2-40B4-BE49-F238E27FC236}">
                <a16:creationId xmlns:a16="http://schemas.microsoft.com/office/drawing/2014/main" id="{DA1F5B52-3085-476E-BB6D-6FEB75BDE4A8}"/>
              </a:ext>
            </a:extLst>
          </p:cNvPr>
          <p:cNvSpPr>
            <a:spLocks noGrp="1"/>
          </p:cNvSpPr>
          <p:nvPr>
            <p:ph type="pic" sz="quarter" idx="11"/>
          </p:nvPr>
        </p:nvSpPr>
        <p:spPr>
          <a:xfrm>
            <a:off x="7000875" y="0"/>
            <a:ext cx="5191125" cy="6858000"/>
          </a:xfrm>
          <a:prstGeom prst="rect">
            <a:avLst/>
          </a:prstGeom>
        </p:spPr>
        <p:txBody>
          <a:bodyPr anchor="ctr" anchorCtr="0"/>
          <a:lstStyle>
            <a:lvl1pPr marL="0" indent="0" algn="ctr">
              <a:buFontTx/>
              <a:buNone/>
              <a:defRPr/>
            </a:lvl1pPr>
          </a:lstStyle>
          <a:p>
            <a:endParaRPr lang="aa-ET" dirty="0"/>
          </a:p>
        </p:txBody>
      </p:sp>
      <p:sp>
        <p:nvSpPr>
          <p:cNvPr id="11" name="Text Placeholder 10"/>
          <p:cNvSpPr>
            <a:spLocks noGrp="1"/>
          </p:cNvSpPr>
          <p:nvPr>
            <p:ph type="body" sz="quarter" idx="13" hasCustomPrompt="1"/>
          </p:nvPr>
        </p:nvSpPr>
        <p:spPr>
          <a:xfrm>
            <a:off x="766763" y="1731364"/>
            <a:ext cx="6010275" cy="4326536"/>
          </a:xfrm>
        </p:spPr>
        <p:txBody>
          <a:bodyPr/>
          <a:lstStyle>
            <a:lvl1pPr marL="355600" indent="-355600">
              <a:defRPr/>
            </a:lvl1pPr>
            <a:lvl2pPr marL="622300" indent="-266700">
              <a:defRPr/>
            </a:lvl2pPr>
            <a:lvl3pPr marL="990600" indent="-266700">
              <a:defRPr/>
            </a:lvl3pPr>
            <a:lvl4pPr marL="1524000" indent="-266700">
              <a:defRPr/>
            </a:lvl4pPr>
            <a:lvl5pPr marL="1968500" indent="-355600">
              <a:defRPr/>
            </a:lvl5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14"/>
          </p:nvPr>
        </p:nvSpPr>
        <p:spPr/>
        <p:txBody>
          <a:bodyPr/>
          <a:lstStyle/>
          <a:p>
            <a:r>
              <a:rPr lang="en-US" dirty="0"/>
              <a:t>MELODY #5.1 P Scenario discussion</a:t>
            </a:r>
          </a:p>
        </p:txBody>
      </p:sp>
    </p:spTree>
    <p:extLst>
      <p:ext uri="{BB962C8B-B14F-4D97-AF65-F5344CB8AC3E}">
        <p14:creationId xmlns:p14="http://schemas.microsoft.com/office/powerpoint/2010/main" val="20463399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1">
    <p:spTree>
      <p:nvGrpSpPr>
        <p:cNvPr id="1" name=""/>
        <p:cNvGrpSpPr/>
        <p:nvPr/>
      </p:nvGrpSpPr>
      <p:grpSpPr>
        <a:xfrm>
          <a:off x="0" y="0"/>
          <a:ext cx="0" cy="0"/>
          <a:chOff x="0" y="0"/>
          <a:chExt cx="0" cy="0"/>
        </a:xfrm>
      </p:grpSpPr>
      <p:sp>
        <p:nvSpPr>
          <p:cNvPr id="9" name="Tijdelijke aanduiding voor tekst 8">
            <a:extLst>
              <a:ext uri="{FF2B5EF4-FFF2-40B4-BE49-F238E27FC236}">
                <a16:creationId xmlns:a16="http://schemas.microsoft.com/office/drawing/2014/main" id="{7F4BDD94-FB2C-4502-A2BB-86CAD3E59940}"/>
              </a:ext>
            </a:extLst>
          </p:cNvPr>
          <p:cNvSpPr>
            <a:spLocks noGrp="1"/>
          </p:cNvSpPr>
          <p:nvPr>
            <p:ph type="body" sz="quarter" idx="11" hasCustomPrompt="1"/>
          </p:nvPr>
        </p:nvSpPr>
        <p:spPr>
          <a:xfrm>
            <a:off x="766763" y="2324100"/>
            <a:ext cx="10658474" cy="2197100"/>
          </a:xfrm>
          <a:prstGeom prst="rect">
            <a:avLst/>
          </a:prstGeom>
        </p:spPr>
        <p:txBody>
          <a:bodyPr lIns="1371600" tIns="0" rIns="1371600" bIns="0" anchor="ctr" anchorCtr="0">
            <a:noAutofit/>
          </a:bodyPr>
          <a:lstStyle>
            <a:lvl1pPr marL="0" indent="0" algn="ctr">
              <a:spcBef>
                <a:spcPts val="600"/>
              </a:spcBef>
              <a:buFontTx/>
              <a:buNone/>
              <a:defRPr sz="4400">
                <a:solidFill>
                  <a:schemeClr val="accent1"/>
                </a:solidFill>
                <a:latin typeface="FranklinGotTExtCon" pitchFamily="2" charset="0"/>
                <a:cs typeface="Segoe UI Semibold" panose="020B0702040204020203" pitchFamily="34" charset="0"/>
              </a:defRPr>
            </a:lvl1pPr>
          </a:lstStyle>
          <a:p>
            <a:pPr lvl="0"/>
            <a:r>
              <a:rPr lang="nl-NL"/>
              <a:t>Click to add a quote</a:t>
            </a:r>
            <a:endParaRPr lang="nl-NL" dirty="0"/>
          </a:p>
        </p:txBody>
      </p:sp>
      <p:sp>
        <p:nvSpPr>
          <p:cNvPr id="11" name="Tijdelijke aanduiding voor tekst 10">
            <a:extLst>
              <a:ext uri="{FF2B5EF4-FFF2-40B4-BE49-F238E27FC236}">
                <a16:creationId xmlns:a16="http://schemas.microsoft.com/office/drawing/2014/main" id="{0BF1D710-5F93-4654-8D54-CD40B1D335E1}"/>
              </a:ext>
            </a:extLst>
          </p:cNvPr>
          <p:cNvSpPr>
            <a:spLocks noGrp="1"/>
          </p:cNvSpPr>
          <p:nvPr>
            <p:ph type="body" sz="quarter" idx="12" hasCustomPrompt="1"/>
          </p:nvPr>
        </p:nvSpPr>
        <p:spPr>
          <a:xfrm>
            <a:off x="766763" y="4768439"/>
            <a:ext cx="10658474" cy="881063"/>
          </a:xfrm>
          <a:prstGeom prst="rect">
            <a:avLst/>
          </a:prstGeom>
        </p:spPr>
        <p:txBody>
          <a:bodyPr lIns="1828800" tIns="0" rIns="1828800" bIns="0">
            <a:normAutofit/>
          </a:bodyPr>
          <a:lstStyle>
            <a:lvl1pPr marL="0" indent="0" algn="ctr">
              <a:buFontTx/>
              <a:buNone/>
              <a:defRPr sz="2000" b="0" baseline="0">
                <a:solidFill>
                  <a:schemeClr val="accent3"/>
                </a:solidFill>
                <a:latin typeface="Segoe UI Semibold" panose="020B0702040204020203" pitchFamily="34" charset="0"/>
                <a:cs typeface="Segoe UI Semibold" panose="020B0702040204020203" pitchFamily="34" charset="0"/>
              </a:defRPr>
            </a:lvl1pPr>
          </a:lstStyle>
          <a:p>
            <a:pPr lvl="0"/>
            <a:r>
              <a:rPr lang="nl-BE"/>
              <a:t>Click to add a name</a:t>
            </a:r>
            <a:endParaRPr lang="aa-ET" dirty="0"/>
          </a:p>
        </p:txBody>
      </p:sp>
      <p:sp>
        <p:nvSpPr>
          <p:cNvPr id="208"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3"/>
          </p:nvPr>
        </p:nvSpPr>
        <p:spPr/>
        <p:txBody>
          <a:bodyPr/>
          <a:lstStyle/>
          <a:p>
            <a:r>
              <a:rPr lang="en-US" dirty="0"/>
              <a:t>MELODY #5.1 P Scenario discussion</a:t>
            </a:r>
          </a:p>
        </p:txBody>
      </p:sp>
    </p:spTree>
    <p:extLst>
      <p:ext uri="{BB962C8B-B14F-4D97-AF65-F5344CB8AC3E}">
        <p14:creationId xmlns:p14="http://schemas.microsoft.com/office/powerpoint/2010/main" val="42864105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pictures with info">
    <p:spTree>
      <p:nvGrpSpPr>
        <p:cNvPr id="1" name=""/>
        <p:cNvGrpSpPr/>
        <p:nvPr/>
      </p:nvGrpSpPr>
      <p:grpSpPr>
        <a:xfrm>
          <a:off x="0" y="0"/>
          <a:ext cx="0" cy="0"/>
          <a:chOff x="0" y="0"/>
          <a:chExt cx="0" cy="0"/>
        </a:xfrm>
      </p:grpSpPr>
      <p:sp>
        <p:nvSpPr>
          <p:cNvPr id="81" name="Rectangle 80"/>
          <p:cNvSpPr/>
          <p:nvPr/>
        </p:nvSpPr>
        <p:spPr>
          <a:xfrm>
            <a:off x="3485781" y="800100"/>
            <a:ext cx="2574956" cy="5257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773727" y="800100"/>
            <a:ext cx="2574956" cy="5257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p:cNvSpPr/>
          <p:nvPr/>
        </p:nvSpPr>
        <p:spPr>
          <a:xfrm>
            <a:off x="6181893" y="800100"/>
            <a:ext cx="2574956" cy="5257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FranklinGotTExtCon" pitchFamily="2" charset="0"/>
            </a:endParaRPr>
          </a:p>
        </p:txBody>
      </p:sp>
      <p:sp>
        <p:nvSpPr>
          <p:cNvPr id="96" name="Picture Placeholder 94"/>
          <p:cNvSpPr>
            <a:spLocks noGrp="1"/>
          </p:cNvSpPr>
          <p:nvPr>
            <p:ph type="pic" sz="quarter" idx="10"/>
          </p:nvPr>
        </p:nvSpPr>
        <p:spPr>
          <a:xfrm>
            <a:off x="856548"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9" name="Text Placeholder 97"/>
          <p:cNvSpPr>
            <a:spLocks noGrp="1"/>
          </p:cNvSpPr>
          <p:nvPr>
            <p:ph type="body" sz="quarter" idx="11"/>
          </p:nvPr>
        </p:nvSpPr>
        <p:spPr>
          <a:xfrm>
            <a:off x="85654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1" name="Text Placeholder 97"/>
          <p:cNvSpPr>
            <a:spLocks noGrp="1"/>
          </p:cNvSpPr>
          <p:nvPr>
            <p:ph type="body" sz="quarter" idx="12"/>
          </p:nvPr>
        </p:nvSpPr>
        <p:spPr>
          <a:xfrm>
            <a:off x="85654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2" name="Picture Placeholder 94"/>
          <p:cNvSpPr>
            <a:spLocks noGrp="1"/>
          </p:cNvSpPr>
          <p:nvPr>
            <p:ph type="pic" sz="quarter" idx="13"/>
          </p:nvPr>
        </p:nvSpPr>
        <p:spPr>
          <a:xfrm>
            <a:off x="356810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3" name="Text Placeholder 97"/>
          <p:cNvSpPr>
            <a:spLocks noGrp="1"/>
          </p:cNvSpPr>
          <p:nvPr>
            <p:ph type="body" sz="quarter" idx="14"/>
          </p:nvPr>
        </p:nvSpPr>
        <p:spPr>
          <a:xfrm>
            <a:off x="3568107"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4" name="Text Placeholder 97"/>
          <p:cNvSpPr>
            <a:spLocks noGrp="1"/>
          </p:cNvSpPr>
          <p:nvPr>
            <p:ph type="body" sz="quarter" idx="15"/>
          </p:nvPr>
        </p:nvSpPr>
        <p:spPr>
          <a:xfrm>
            <a:off x="3568107"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5" name="Picture Placeholder 94"/>
          <p:cNvSpPr>
            <a:spLocks noGrp="1"/>
          </p:cNvSpPr>
          <p:nvPr>
            <p:ph type="pic" sz="quarter" idx="16"/>
          </p:nvPr>
        </p:nvSpPr>
        <p:spPr>
          <a:xfrm>
            <a:off x="6261673"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6" name="Text Placeholder 97"/>
          <p:cNvSpPr>
            <a:spLocks noGrp="1"/>
          </p:cNvSpPr>
          <p:nvPr>
            <p:ph type="body" sz="quarter" idx="17"/>
          </p:nvPr>
        </p:nvSpPr>
        <p:spPr>
          <a:xfrm>
            <a:off x="626916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7" name="Text Placeholder 97"/>
          <p:cNvSpPr>
            <a:spLocks noGrp="1"/>
          </p:cNvSpPr>
          <p:nvPr>
            <p:ph type="body" sz="quarter" idx="18"/>
          </p:nvPr>
        </p:nvSpPr>
        <p:spPr>
          <a:xfrm>
            <a:off x="626916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2" name="Rectangle 91"/>
          <p:cNvSpPr/>
          <p:nvPr userDrawn="1"/>
        </p:nvSpPr>
        <p:spPr>
          <a:xfrm>
            <a:off x="8874897" y="800100"/>
            <a:ext cx="2574956" cy="5257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Picture Placeholder 94"/>
          <p:cNvSpPr>
            <a:spLocks noGrp="1"/>
          </p:cNvSpPr>
          <p:nvPr>
            <p:ph type="pic" sz="quarter" idx="19"/>
          </p:nvPr>
        </p:nvSpPr>
        <p:spPr>
          <a:xfrm>
            <a:off x="895467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4" name="Text Placeholder 97"/>
          <p:cNvSpPr>
            <a:spLocks noGrp="1"/>
          </p:cNvSpPr>
          <p:nvPr>
            <p:ph type="body" sz="quarter" idx="20"/>
          </p:nvPr>
        </p:nvSpPr>
        <p:spPr>
          <a:xfrm>
            <a:off x="8962172"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5" name="Text Placeholder 97"/>
          <p:cNvSpPr>
            <a:spLocks noGrp="1"/>
          </p:cNvSpPr>
          <p:nvPr>
            <p:ph type="body" sz="quarter" idx="21"/>
          </p:nvPr>
        </p:nvSpPr>
        <p:spPr>
          <a:xfrm>
            <a:off x="8962172"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2" name="Footer Placeholder 1"/>
          <p:cNvSpPr>
            <a:spLocks noGrp="1"/>
          </p:cNvSpPr>
          <p:nvPr>
            <p:ph type="ftr" sz="quarter" idx="22"/>
          </p:nvPr>
        </p:nvSpPr>
        <p:spPr/>
        <p:txBody>
          <a:bodyPr/>
          <a:lstStyle/>
          <a:p>
            <a:r>
              <a:rPr lang="en-US" dirty="0"/>
              <a:t>MELODY #5.1 P Scenario discussion</a:t>
            </a:r>
          </a:p>
        </p:txBody>
      </p:sp>
      <p:sp>
        <p:nvSpPr>
          <p:cNvPr id="3" name="Slide Number Placeholder 2"/>
          <p:cNvSpPr>
            <a:spLocks noGrp="1"/>
          </p:cNvSpPr>
          <p:nvPr>
            <p:ph type="sldNum" sz="quarter" idx="23"/>
          </p:nvPr>
        </p:nvSpPr>
        <p:spPr/>
        <p:txBody>
          <a:bodyPr/>
          <a:lstStyle/>
          <a:p>
            <a:fld id="{A814E660-BF25-4843-B2A0-93C6E2B6253B}" type="slidenum">
              <a:rPr lang="aa-ET" smtClean="0"/>
              <a:pPr/>
              <a:t>‹#›</a:t>
            </a:fld>
            <a:endParaRPr lang="aa-ET" dirty="0"/>
          </a:p>
        </p:txBody>
      </p:sp>
    </p:spTree>
    <p:extLst>
      <p:ext uri="{BB962C8B-B14F-4D97-AF65-F5344CB8AC3E}">
        <p14:creationId xmlns:p14="http://schemas.microsoft.com/office/powerpoint/2010/main" val="7849310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info 2">
    <p:spTree>
      <p:nvGrpSpPr>
        <p:cNvPr id="1" name=""/>
        <p:cNvGrpSpPr/>
        <p:nvPr/>
      </p:nvGrpSpPr>
      <p:grpSpPr>
        <a:xfrm>
          <a:off x="0" y="0"/>
          <a:ext cx="0" cy="0"/>
          <a:chOff x="0" y="0"/>
          <a:chExt cx="0" cy="0"/>
        </a:xfrm>
      </p:grpSpPr>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0" y="0"/>
            <a:ext cx="12192000" cy="68580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&gt;&gt;&gt;&gt;&gt;&gt;&gt;&gt;&gt; Click to add picture &gt;</a:t>
            </a:r>
            <a:endParaRPr lang="aa-ET" dirty="0"/>
          </a:p>
        </p:txBody>
      </p:sp>
      <p:sp>
        <p:nvSpPr>
          <p:cNvPr id="9" name="Tijdelijke aanduiding voor tekst 25">
            <a:extLst>
              <a:ext uri="{FF2B5EF4-FFF2-40B4-BE49-F238E27FC236}">
                <a16:creationId xmlns:a16="http://schemas.microsoft.com/office/drawing/2014/main" id="{6A895D29-FC6A-432A-8385-E2F1D027CD96}"/>
              </a:ext>
            </a:extLst>
          </p:cNvPr>
          <p:cNvSpPr>
            <a:spLocks noGrp="1" noChangeAspect="1"/>
          </p:cNvSpPr>
          <p:nvPr>
            <p:ph type="body" sz="quarter" idx="13" hasCustomPrompt="1"/>
          </p:nvPr>
        </p:nvSpPr>
        <p:spPr>
          <a:xfrm flipH="1">
            <a:off x="7620000" y="1333500"/>
            <a:ext cx="3327400" cy="4343400"/>
          </a:xfrm>
          <a:prstGeom prst="rect">
            <a:avLst/>
          </a:prstGeom>
          <a:blipFill dpi="0" rotWithShape="1">
            <a:blip r:embed="rId2"/>
            <a:srcRect/>
            <a:stretch>
              <a:fillRect/>
            </a:stretch>
          </a:blipFill>
        </p:spPr>
        <p:txBody>
          <a:bodyPr lIns="1005840" tIns="2194560" rIns="182880" bIns="1188720"/>
          <a:lstStyle>
            <a:lvl1pPr marL="0" indent="0">
              <a:buFontTx/>
              <a:buNone/>
              <a:defRPr sz="2400" b="1">
                <a:solidFill>
                  <a:schemeClr val="bg1"/>
                </a:solidFill>
                <a:latin typeface="+mj-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BE"/>
              <a:t> </a:t>
            </a:r>
            <a:endParaRPr lang="aa-ET" dirty="0"/>
          </a:p>
        </p:txBody>
      </p:sp>
      <p:sp>
        <p:nvSpPr>
          <p:cNvPr id="253" name="Titel 1">
            <a:extLst>
              <a:ext uri="{FF2B5EF4-FFF2-40B4-BE49-F238E27FC236}">
                <a16:creationId xmlns:a16="http://schemas.microsoft.com/office/drawing/2014/main" id="{F8EDE2AA-5EC7-4E82-852A-FE7B050223C2}"/>
              </a:ext>
            </a:extLst>
          </p:cNvPr>
          <p:cNvSpPr>
            <a:spLocks noGrp="1"/>
          </p:cNvSpPr>
          <p:nvPr>
            <p:ph type="title"/>
          </p:nvPr>
        </p:nvSpPr>
        <p:spPr>
          <a:xfrm>
            <a:off x="7780020" y="1479973"/>
            <a:ext cx="2992891" cy="1357231"/>
          </a:xfrm>
          <a:prstGeom prst="rect">
            <a:avLst/>
          </a:prstGeom>
        </p:spPr>
        <p:txBody>
          <a:bodyPr lIns="0" tIns="0" rIns="0" bIns="0">
            <a:noAutofit/>
          </a:bodyPr>
          <a:lstStyle>
            <a:lvl1pPr>
              <a:defRPr lang="aa-ET" sz="4800" b="0" kern="1200" dirty="0">
                <a:solidFill>
                  <a:schemeClr val="bg1"/>
                </a:solidFill>
                <a:latin typeface="FranklinGotTExtCon" pitchFamily="2" charset="0"/>
                <a:ea typeface="+mn-ea"/>
                <a:cs typeface="+mn-cs"/>
              </a:defRPr>
            </a:lvl1pPr>
          </a:lstStyle>
          <a:p>
            <a:r>
              <a:rPr lang="en-US"/>
              <a:t>Click to edit Master title style</a:t>
            </a:r>
            <a:endParaRPr lang="aa-ET" dirty="0"/>
          </a:p>
        </p:txBody>
      </p:sp>
      <p:sp>
        <p:nvSpPr>
          <p:cNvPr id="25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7780275" y="2931187"/>
            <a:ext cx="2983043" cy="2606013"/>
          </a:xfrm>
          <a:prstGeom prst="rect">
            <a:avLst/>
          </a:prstGeom>
        </p:spPr>
        <p:txBody>
          <a:bodyPr lIns="0" tIns="0" rIns="0" bIns="91440">
            <a:normAutofit/>
          </a:bodyPr>
          <a:lstStyle>
            <a:lvl1pPr marL="0" indent="0">
              <a:buFontTx/>
              <a:buNone/>
              <a:defRPr lang="nl-NL" sz="2400" kern="1200" dirty="0">
                <a:solidFill>
                  <a:schemeClr val="accent2"/>
                </a:solidFill>
                <a:latin typeface="+mj-lt"/>
                <a:ea typeface="+mn-ea"/>
                <a:cs typeface="+mn-cs"/>
              </a:defRPr>
            </a:lvl1pPr>
          </a:lstStyle>
          <a:p>
            <a:pPr lvl="0"/>
            <a:r>
              <a:rPr lang="en-US"/>
              <a:t>Edit Master text styles</a:t>
            </a:r>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7055229"/>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Tree>
    <p:extLst>
      <p:ext uri="{BB962C8B-B14F-4D97-AF65-F5344CB8AC3E}">
        <p14:creationId xmlns:p14="http://schemas.microsoft.com/office/powerpoint/2010/main" val="42603228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8"/>
          </p:nvPr>
        </p:nvSpPr>
        <p:spPr/>
        <p:txBody>
          <a:bodyPr/>
          <a:lstStyle/>
          <a:p>
            <a:r>
              <a:rPr lang="en-US" dirty="0"/>
              <a:t>MELODY #5.1 P Scenario discussion</a:t>
            </a:r>
          </a:p>
        </p:txBody>
      </p:sp>
    </p:spTree>
    <p:extLst>
      <p:ext uri="{BB962C8B-B14F-4D97-AF65-F5344CB8AC3E}">
        <p14:creationId xmlns:p14="http://schemas.microsoft.com/office/powerpoint/2010/main" val="3169672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8"/>
          </p:nvPr>
        </p:nvSpPr>
        <p:spPr/>
        <p:txBody>
          <a:bodyPr/>
          <a:lstStyle/>
          <a:p>
            <a:r>
              <a:rPr lang="en-US" dirty="0"/>
              <a:t>MELODY #5.1 P Scenario discussion</a:t>
            </a:r>
          </a:p>
        </p:txBody>
      </p:sp>
    </p:spTree>
    <p:extLst>
      <p:ext uri="{BB962C8B-B14F-4D97-AF65-F5344CB8AC3E}">
        <p14:creationId xmlns:p14="http://schemas.microsoft.com/office/powerpoint/2010/main" val="8189581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74054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footer">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a:t>MELODY #5.1 P Scenario discussion</a:t>
            </a:r>
          </a:p>
        </p:txBody>
      </p:sp>
      <p:sp>
        <p:nvSpPr>
          <p:cNvPr id="5" name="Slide Number Placeholder 4"/>
          <p:cNvSpPr>
            <a:spLocks noGrp="1"/>
          </p:cNvSpPr>
          <p:nvPr>
            <p:ph type="sldNum" sz="quarter" idx="11"/>
          </p:nvPr>
        </p:nvSpPr>
        <p:spPr/>
        <p:txBody>
          <a:bodyPr/>
          <a:lstStyle/>
          <a:p>
            <a:fld id="{A814E660-BF25-4843-B2A0-93C6E2B6253B}" type="slidenum">
              <a:rPr lang="aa-ET" smtClean="0"/>
              <a:pPr/>
              <a:t>‹#›</a:t>
            </a:fld>
            <a:endParaRPr lang="aa-ET" dirty="0"/>
          </a:p>
        </p:txBody>
      </p:sp>
    </p:spTree>
    <p:extLst>
      <p:ext uri="{BB962C8B-B14F-4D97-AF65-F5344CB8AC3E}">
        <p14:creationId xmlns:p14="http://schemas.microsoft.com/office/powerpoint/2010/main" val="396121425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dex slide">
    <p:spTree>
      <p:nvGrpSpPr>
        <p:cNvPr id="1" name=""/>
        <p:cNvGrpSpPr/>
        <p:nvPr/>
      </p:nvGrpSpPr>
      <p:grpSpPr>
        <a:xfrm>
          <a:off x="0" y="0"/>
          <a:ext cx="0" cy="0"/>
          <a:chOff x="0" y="0"/>
          <a:chExt cx="0" cy="0"/>
        </a:xfrm>
      </p:grpSpPr>
      <p:sp>
        <p:nvSpPr>
          <p:cNvPr id="15" name="Tijdelijke aanduiding voor tekst 14">
            <a:extLst>
              <a:ext uri="{FF2B5EF4-FFF2-40B4-BE49-F238E27FC236}">
                <a16:creationId xmlns:a16="http://schemas.microsoft.com/office/drawing/2014/main" id="{B625ABE2-4787-4DCE-8BBA-59C73CFF5EFD}"/>
              </a:ext>
            </a:extLst>
          </p:cNvPr>
          <p:cNvSpPr>
            <a:spLocks noGrp="1"/>
          </p:cNvSpPr>
          <p:nvPr>
            <p:ph type="body" sz="quarter" idx="12" hasCustomPrompt="1"/>
          </p:nvPr>
        </p:nvSpPr>
        <p:spPr>
          <a:xfrm>
            <a:off x="9220200" y="1794669"/>
            <a:ext cx="2097363" cy="3243262"/>
          </a:xfrm>
          <a:prstGeom prst="rect">
            <a:avLst/>
          </a:prstGeom>
        </p:spPr>
        <p:txBody>
          <a:bodyPr anchor="ctr">
            <a:noAutofit/>
          </a:bodyPr>
          <a:lstStyle>
            <a:lvl1pPr marL="0" indent="0">
              <a:lnSpc>
                <a:spcPct val="150000"/>
              </a:lnSpc>
              <a:spcBef>
                <a:spcPts val="0"/>
              </a:spcBef>
              <a:spcAft>
                <a:spcPts val="0"/>
              </a:spcAft>
              <a:buFont typeface="Georgia" panose="02040502050405020303" pitchFamily="18" charset="0"/>
              <a:buNone/>
              <a:defRPr sz="2800" b="1">
                <a:solidFill>
                  <a:schemeClr val="accent2"/>
                </a:solidFill>
                <a:latin typeface="+mj-lt"/>
              </a:defRPr>
            </a:lvl1pPr>
          </a:lstStyle>
          <a:p>
            <a:pPr lvl="0"/>
            <a:r>
              <a:rPr lang="nl-NL" dirty="0"/>
              <a:t> 3</a:t>
            </a:r>
          </a:p>
          <a:p>
            <a:pPr lvl="0"/>
            <a:r>
              <a:rPr lang="nl-NL" dirty="0"/>
              <a:t> 4</a:t>
            </a:r>
          </a:p>
          <a:p>
            <a:pPr lvl="0"/>
            <a:r>
              <a:rPr lang="nl-NL" dirty="0"/>
              <a:t> 5</a:t>
            </a:r>
          </a:p>
          <a:p>
            <a:pPr lvl="0"/>
            <a:r>
              <a:rPr lang="nl-NL" dirty="0"/>
              <a:t> 6</a:t>
            </a:r>
          </a:p>
          <a:p>
            <a:pPr lvl="0"/>
            <a:r>
              <a:rPr lang="nl-NL"/>
              <a:t> 7</a:t>
            </a:r>
            <a:endParaRPr lang="aa-ET" dirty="0"/>
          </a:p>
        </p:txBody>
      </p:sp>
      <p:sp>
        <p:nvSpPr>
          <p:cNvPr id="5" name="Tijdelijke aanduiding voor tekst 4">
            <a:extLst>
              <a:ext uri="{FF2B5EF4-FFF2-40B4-BE49-F238E27FC236}">
                <a16:creationId xmlns:a16="http://schemas.microsoft.com/office/drawing/2014/main" id="{3AEE0936-214A-4172-9057-144F7932C4E7}"/>
              </a:ext>
            </a:extLst>
          </p:cNvPr>
          <p:cNvSpPr>
            <a:spLocks noGrp="1"/>
          </p:cNvSpPr>
          <p:nvPr>
            <p:ph type="body" sz="quarter" idx="13" hasCustomPrompt="1"/>
          </p:nvPr>
        </p:nvSpPr>
        <p:spPr>
          <a:xfrm>
            <a:off x="719529" y="1794669"/>
            <a:ext cx="7986322" cy="3276600"/>
          </a:xfrm>
          <a:prstGeom prst="rect">
            <a:avLst/>
          </a:prstGeom>
        </p:spPr>
        <p:txBody>
          <a:bodyPr lIns="0" tIns="0" rIns="0" bIns="0" anchor="ctr">
            <a:normAutofit/>
          </a:bodyPr>
          <a:lstStyle>
            <a:lvl1pPr marL="0" indent="0" algn="r">
              <a:lnSpc>
                <a:spcPct val="150000"/>
              </a:lnSpc>
              <a:spcBef>
                <a:spcPts val="0"/>
              </a:spcBef>
              <a:buFontTx/>
              <a:buNone/>
              <a:defRPr sz="2800"/>
            </a:lvl1pPr>
          </a:lstStyle>
          <a:p>
            <a:pPr lvl="0"/>
            <a:r>
              <a:rPr lang="en-US"/>
              <a:t>Click to add subtitle</a:t>
            </a:r>
            <a:endParaRPr lang="aa-ET" dirty="0"/>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4"/>
          </p:nvPr>
        </p:nvSpPr>
        <p:spPr/>
        <p:txBody>
          <a:bodyPr/>
          <a:lstStyle/>
          <a:p>
            <a:r>
              <a:rPr lang="en-US" dirty="0"/>
              <a:t>MELODY #5.1 P Scenario discussion</a:t>
            </a:r>
          </a:p>
        </p:txBody>
      </p:sp>
    </p:spTree>
    <p:extLst>
      <p:ext uri="{BB962C8B-B14F-4D97-AF65-F5344CB8AC3E}">
        <p14:creationId xmlns:p14="http://schemas.microsoft.com/office/powerpoint/2010/main" val="6346815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ubtitel slide 1">
    <p:spTree>
      <p:nvGrpSpPr>
        <p:cNvPr id="1" name=""/>
        <p:cNvGrpSpPr/>
        <p:nvPr/>
      </p:nvGrpSpPr>
      <p:grpSpPr>
        <a:xfrm>
          <a:off x="0" y="0"/>
          <a:ext cx="0" cy="0"/>
          <a:chOff x="0" y="0"/>
          <a:chExt cx="0" cy="0"/>
        </a:xfrm>
      </p:grpSpPr>
      <p:sp>
        <p:nvSpPr>
          <p:cNvPr id="3" name="Rectangle 2"/>
          <p:cNvSpPr/>
          <p:nvPr userDrawn="1"/>
        </p:nvSpPr>
        <p:spPr>
          <a:xfrm>
            <a:off x="1224613" y="2263515"/>
            <a:ext cx="5209082" cy="2345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AC9C767-9A67-4216-A05F-95382F81BAEA}"/>
              </a:ext>
            </a:extLst>
          </p:cNvPr>
          <p:cNvSpPr>
            <a:spLocks noGrp="1"/>
          </p:cNvSpPr>
          <p:nvPr>
            <p:ph type="title" hasCustomPrompt="1"/>
          </p:nvPr>
        </p:nvSpPr>
        <p:spPr>
          <a:xfrm>
            <a:off x="2247900" y="2254251"/>
            <a:ext cx="8839200" cy="2352674"/>
          </a:xfrm>
          <a:prstGeom prst="rect">
            <a:avLst/>
          </a:prstGeom>
          <a:solidFill>
            <a:schemeClr val="accent1"/>
          </a:solidFill>
        </p:spPr>
        <p:txBody>
          <a:bodyPr lIns="182880" tIns="182880" rIns="182880" bIns="182880" anchor="ctr" anchorCtr="0">
            <a:normAutofit/>
          </a:bodyPr>
          <a:lstStyle>
            <a:lvl1pPr>
              <a:defRPr sz="4400">
                <a:solidFill>
                  <a:schemeClr val="bg1"/>
                </a:solidFill>
              </a:defRPr>
            </a:lvl1pPr>
          </a:lstStyle>
          <a:p>
            <a:r>
              <a:rPr lang="en-US"/>
              <a:t>Click to add subtitle</a:t>
            </a:r>
            <a:endParaRPr lang="aa-ET" dirty="0"/>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pic>
        <p:nvPicPr>
          <p:cNvPr id="6" name="Picture 5"/>
          <p:cNvPicPr>
            <a:picLocks noChangeAspect="1"/>
          </p:cNvPicPr>
          <p:nvPr userDrawn="1"/>
        </p:nvPicPr>
        <p:blipFill>
          <a:blip r:embed="rId2"/>
          <a:stretch>
            <a:fillRect/>
          </a:stretch>
        </p:blipFill>
        <p:spPr>
          <a:xfrm flipH="1">
            <a:off x="1016545" y="2926279"/>
            <a:ext cx="719712" cy="801221"/>
          </a:xfrm>
          <a:prstGeom prst="rect">
            <a:avLst/>
          </a:prstGeom>
        </p:spPr>
      </p:pic>
      <p:sp>
        <p:nvSpPr>
          <p:cNvPr id="4" name="Footer Placeholder 3"/>
          <p:cNvSpPr>
            <a:spLocks noGrp="1"/>
          </p:cNvSpPr>
          <p:nvPr>
            <p:ph type="ftr" sz="quarter" idx="10"/>
          </p:nvPr>
        </p:nvSpPr>
        <p:spPr/>
        <p:txBody>
          <a:bodyPr/>
          <a:lstStyle/>
          <a:p>
            <a:r>
              <a:rPr lang="en-US" dirty="0"/>
              <a:t>MELODY #5.1 P Scenario discussion</a:t>
            </a:r>
          </a:p>
        </p:txBody>
      </p:sp>
    </p:spTree>
    <p:extLst>
      <p:ext uri="{BB962C8B-B14F-4D97-AF65-F5344CB8AC3E}">
        <p14:creationId xmlns:p14="http://schemas.microsoft.com/office/powerpoint/2010/main" val="22489750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ing slide with icons">
    <p:spTree>
      <p:nvGrpSpPr>
        <p:cNvPr id="1" name=""/>
        <p:cNvGrpSpPr/>
        <p:nvPr/>
      </p:nvGrpSpPr>
      <p:grpSpPr>
        <a:xfrm>
          <a:off x="0" y="0"/>
          <a:ext cx="0" cy="0"/>
          <a:chOff x="0" y="0"/>
          <a:chExt cx="0" cy="0"/>
        </a:xfrm>
      </p:grpSpPr>
      <p:sp>
        <p:nvSpPr>
          <p:cNvPr id="4"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766763" y="1827482"/>
            <a:ext cx="1470223"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p>
        </p:txBody>
      </p:sp>
      <p:sp>
        <p:nvSpPr>
          <p:cNvPr id="8" name="Tijdelijke aanduiding voor afbeelding 3">
            <a:extLst>
              <a:ext uri="{FF2B5EF4-FFF2-40B4-BE49-F238E27FC236}">
                <a16:creationId xmlns:a16="http://schemas.microsoft.com/office/drawing/2014/main" id="{09AA0D7A-FE33-4F8C-9C9B-2DF71EA202B7}"/>
              </a:ext>
            </a:extLst>
          </p:cNvPr>
          <p:cNvSpPr>
            <a:spLocks noGrp="1"/>
          </p:cNvSpPr>
          <p:nvPr>
            <p:ph type="pic" sz="quarter" idx="16" hasCustomPrompt="1"/>
          </p:nvPr>
        </p:nvSpPr>
        <p:spPr>
          <a:xfrm>
            <a:off x="6563784" y="1810727"/>
            <a:ext cx="1517650"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endParaRPr lang="aa-ET" dirty="0"/>
          </a:p>
        </p:txBody>
      </p:sp>
      <p:sp>
        <p:nvSpPr>
          <p:cNvPr id="10"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2305175" y="1822478"/>
            <a:ext cx="3333623"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12" name="Tijdelijke aanduiding voor tekst 9">
            <a:extLst>
              <a:ext uri="{FF2B5EF4-FFF2-40B4-BE49-F238E27FC236}">
                <a16:creationId xmlns:a16="http://schemas.microsoft.com/office/drawing/2014/main" id="{21D06019-3674-4CC0-8571-2CD83FD684EB}"/>
              </a:ext>
            </a:extLst>
          </p:cNvPr>
          <p:cNvSpPr>
            <a:spLocks noGrp="1"/>
          </p:cNvSpPr>
          <p:nvPr>
            <p:ph type="body" sz="quarter" idx="18"/>
          </p:nvPr>
        </p:nvSpPr>
        <p:spPr>
          <a:xfrm>
            <a:off x="8155264" y="1810727"/>
            <a:ext cx="3269974"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3" name="Title 2"/>
          <p:cNvSpPr>
            <a:spLocks noGrp="1"/>
          </p:cNvSpPr>
          <p:nvPr>
            <p:ph type="title"/>
          </p:nvPr>
        </p:nvSpPr>
        <p:spPr>
          <a:xfrm>
            <a:off x="766762" y="806211"/>
            <a:ext cx="10658476" cy="884477"/>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6" name="Text Placeholder 5"/>
          <p:cNvSpPr>
            <a:spLocks noGrp="1"/>
          </p:cNvSpPr>
          <p:nvPr>
            <p:ph type="body" sz="quarter" idx="20" hasCustomPrompt="1"/>
          </p:nvPr>
        </p:nvSpPr>
        <p:spPr>
          <a:xfrm>
            <a:off x="6569814"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Tree>
    <p:extLst>
      <p:ext uri="{BB962C8B-B14F-4D97-AF65-F5344CB8AC3E}">
        <p14:creationId xmlns:p14="http://schemas.microsoft.com/office/powerpoint/2010/main" val="20103269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2"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3" name="Text Placeholder 5"/>
          <p:cNvSpPr>
            <a:spLocks noGrp="1"/>
          </p:cNvSpPr>
          <p:nvPr>
            <p:ph type="body" sz="quarter" idx="22" hasCustomPrompt="1"/>
          </p:nvPr>
        </p:nvSpPr>
        <p:spPr>
          <a:xfrm>
            <a:off x="6544415"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6544414"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4174290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3348035"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0" name="Text Placeholder 5"/>
          <p:cNvSpPr>
            <a:spLocks noGrp="1"/>
          </p:cNvSpPr>
          <p:nvPr>
            <p:ph type="body" sz="quarter" idx="22" hasCustomPrompt="1"/>
          </p:nvPr>
        </p:nvSpPr>
        <p:spPr>
          <a:xfrm>
            <a:off x="4443415"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6" name="Text Placeholder 5"/>
          <p:cNvSpPr>
            <a:spLocks noGrp="1"/>
          </p:cNvSpPr>
          <p:nvPr>
            <p:ph type="body" sz="quarter" idx="24" hasCustomPrompt="1"/>
          </p:nvPr>
        </p:nvSpPr>
        <p:spPr>
          <a:xfrm>
            <a:off x="8101014"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8175780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10682284"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105202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2" y="800496"/>
            <a:ext cx="10658475" cy="985576"/>
          </a:xfrm>
          <a:prstGeom prst="rect">
            <a:avLst/>
          </a:prstGeom>
        </p:spPr>
        <p:txBody>
          <a:bodyPr lIns="0" tIns="0" rIns="0" bIns="0">
            <a:noAutofit/>
          </a:bodyPr>
          <a:lstStyle>
            <a:lvl1pPr>
              <a:defRPr sz="4400"/>
            </a:lvl1pPr>
          </a:lstStyle>
          <a:p>
            <a:endParaRPr lang="aa-ET" dirty="0"/>
          </a:p>
        </p:txBody>
      </p:sp>
      <p:sp>
        <p:nvSpPr>
          <p:cNvPr id="81" name="Text Placeholder 4"/>
          <p:cNvSpPr>
            <a:spLocks noGrp="1"/>
          </p:cNvSpPr>
          <p:nvPr>
            <p:ph type="body" sz="quarter" idx="15" hasCustomPrompt="1"/>
          </p:nvPr>
        </p:nvSpPr>
        <p:spPr>
          <a:xfrm>
            <a:off x="766762" y="1786072"/>
            <a:ext cx="10658475" cy="4301992"/>
          </a:xfrm>
        </p:spPr>
        <p:txBody>
          <a:bodyPr/>
          <a:lstStyle>
            <a:lvl1pPr>
              <a:defRPr baseline="0"/>
            </a:lvl1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16"/>
          </p:nvPr>
        </p:nvSpPr>
        <p:spPr/>
        <p:txBody>
          <a:bodyPr/>
          <a:lstStyle/>
          <a:p>
            <a:r>
              <a:rPr lang="en-US" dirty="0"/>
              <a:t>MELODY #5.1 P Scenario discussion</a:t>
            </a:r>
          </a:p>
        </p:txBody>
      </p:sp>
    </p:spTree>
    <p:extLst>
      <p:ext uri="{BB962C8B-B14F-4D97-AF65-F5344CB8AC3E}">
        <p14:creationId xmlns:p14="http://schemas.microsoft.com/office/powerpoint/2010/main" val="3834872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Graphic 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100"/>
            <a:ext cx="10658475" cy="711201"/>
          </a:xfrm>
          <a:prstGeom prst="rect">
            <a:avLst/>
          </a:prstGeom>
        </p:spPr>
        <p:txBody>
          <a:bodyPr lIns="0" tIns="0" rIns="0" bIns="0">
            <a:normAutofit/>
          </a:bodyPr>
          <a:lstStyle>
            <a:lvl1pPr>
              <a:defRPr sz="4400"/>
            </a:lvl1pPr>
          </a:lstStyle>
          <a:p>
            <a:endParaRPr lang="aa-ET" dirty="0"/>
          </a:p>
        </p:txBody>
      </p:sp>
      <p:sp>
        <p:nvSpPr>
          <p:cNvPr id="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6553200" y="1638300"/>
            <a:ext cx="4872038" cy="698501"/>
          </a:xfrm>
          <a:prstGeom prst="rect">
            <a:avLst/>
          </a:prstGeom>
        </p:spPr>
        <p:txBody>
          <a:bodyPr lIns="0" tIns="0" rIns="0" bIns="91440">
            <a:normAutofit/>
          </a:bodyPr>
          <a:lstStyle>
            <a:lvl1pPr marL="0" indent="0">
              <a:buFontTx/>
              <a:buNone/>
              <a:defRPr sz="2800" b="0">
                <a:solidFill>
                  <a:schemeClr val="accent1"/>
                </a:solidFill>
                <a:latin typeface="+mj-lt"/>
                <a:cs typeface="Segoe UI Semibold" panose="020B0702040204020203" pitchFamily="34" charset="0"/>
              </a:defRPr>
            </a:lvl1pPr>
          </a:lstStyle>
          <a:p>
            <a:pPr lvl="0"/>
            <a:endParaRPr lang="nl-NL"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766762" y="1638300"/>
            <a:ext cx="4872037" cy="4419600"/>
          </a:xfrm>
          <a:prstGeom prst="rect">
            <a:avLst/>
          </a:prstGeom>
        </p:spPr>
        <p:txBody>
          <a:bodyPr>
            <a:normAutofit/>
          </a:bodyPr>
          <a:lstStyle>
            <a:lvl1pPr marL="0" indent="0" algn="ctr">
              <a:buFontTx/>
              <a:buNone/>
              <a:defRPr sz="1800" b="0"/>
            </a:lvl1pPr>
          </a:lstStyle>
          <a:p>
            <a:endParaRPr lang="aa-ET" dirty="0"/>
          </a:p>
        </p:txBody>
      </p:sp>
      <p:sp>
        <p:nvSpPr>
          <p:cNvPr id="11" name="Text Placeholder 5"/>
          <p:cNvSpPr>
            <a:spLocks noGrp="1"/>
          </p:cNvSpPr>
          <p:nvPr>
            <p:ph type="body" sz="quarter" idx="20" hasCustomPrompt="1"/>
          </p:nvPr>
        </p:nvSpPr>
        <p:spPr>
          <a:xfrm>
            <a:off x="6544414" y="2463800"/>
            <a:ext cx="4872037" cy="35941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21"/>
          </p:nvPr>
        </p:nvSpPr>
        <p:spPr/>
        <p:txBody>
          <a:bodyPr/>
          <a:lstStyle/>
          <a:p>
            <a:r>
              <a:rPr lang="en-US" dirty="0"/>
              <a:t>MELODY #5.1 P Scenario discussion</a:t>
            </a:r>
          </a:p>
        </p:txBody>
      </p:sp>
    </p:spTree>
    <p:extLst>
      <p:ext uri="{BB962C8B-B14F-4D97-AF65-F5344CB8AC3E}">
        <p14:creationId xmlns:p14="http://schemas.microsoft.com/office/powerpoint/2010/main" val="19409069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806211"/>
            <a:ext cx="10663238" cy="884477"/>
          </a:xfrm>
          <a:prstGeom prst="rect">
            <a:avLst/>
          </a:prstGeom>
        </p:spPr>
        <p:txBody>
          <a:bodyPr vert="horz" lIns="0" tIns="0" rIns="0" bIns="0" rtlCol="0" anchor="t">
            <a:normAutofit/>
          </a:bodyPr>
          <a:lstStyle/>
          <a:p>
            <a:r>
              <a:rPr lang="en-US"/>
              <a:t>Click to edit Master title style</a:t>
            </a:r>
          </a:p>
        </p:txBody>
      </p:sp>
      <p:sp>
        <p:nvSpPr>
          <p:cNvPr id="3" name="Text Placeholder 2"/>
          <p:cNvSpPr>
            <a:spLocks noGrp="1"/>
          </p:cNvSpPr>
          <p:nvPr>
            <p:ph type="body" idx="1"/>
          </p:nvPr>
        </p:nvSpPr>
        <p:spPr>
          <a:xfrm>
            <a:off x="766763" y="1825625"/>
            <a:ext cx="10658475"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Box 13" title="AlexandriaAlternativeReference"/>
          <p:cNvSpPr txBox="1"/>
          <p:nvPr userDrawn="1"/>
        </p:nvSpPr>
        <p:spPr>
          <a:xfrm>
            <a:off x="1117063" y="6587241"/>
            <a:ext cx="1440000" cy="215444"/>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tab pos="3780000" algn="r"/>
              </a:tabLst>
              <a:defRPr/>
            </a:pPr>
            <a:r>
              <a:rPr kumimoji="0" lang="en-US" sz="800" b="0" i="1" u="none" strike="noStrike" kern="1200" cap="none" spc="0" normalizeH="0" baseline="0" noProof="0">
                <a:ln>
                  <a:noFill/>
                </a:ln>
                <a:solidFill>
                  <a:prstClr val="white">
                    <a:lumMod val="50000"/>
                  </a:prstClr>
                </a:solidFill>
                <a:effectLst/>
                <a:uLnTx/>
                <a:uFillTx/>
                <a:latin typeface="Segoe UI" pitchFamily="34" charset="0"/>
                <a:ea typeface="Segoe UI" pitchFamily="34" charset="0"/>
                <a:cs typeface="Segoe UI" pitchFamily="34" charset="0"/>
              </a:rPr>
              <a:t> </a:t>
            </a:r>
            <a:endParaRPr kumimoji="0" lang="nl-BE" sz="800" b="0" i="1" u="none" strike="noStrike" kern="1200" cap="none" spc="0" normalizeH="0" baseline="0" noProof="0" dirty="0">
              <a:ln>
                <a:noFill/>
              </a:ln>
              <a:solidFill>
                <a:prstClr val="white">
                  <a:lumMod val="50000"/>
                </a:prstClr>
              </a:solidFill>
              <a:effectLst/>
              <a:uLnTx/>
              <a:uFillTx/>
              <a:latin typeface="Segoe UI" pitchFamily="34" charset="0"/>
              <a:ea typeface="Segoe UI" pitchFamily="34" charset="0"/>
              <a:cs typeface="Segoe UI" pitchFamily="34" charset="0"/>
            </a:endParaRPr>
          </a:p>
        </p:txBody>
      </p:sp>
      <p:sp>
        <p:nvSpPr>
          <p:cNvPr id="15"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11353799" y="6479665"/>
            <a:ext cx="369833" cy="143176"/>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6" name="Footer Placeholder 5"/>
          <p:cNvSpPr>
            <a:spLocks noGrp="1"/>
          </p:cNvSpPr>
          <p:nvPr>
            <p:ph type="ftr" sz="quarter" idx="3"/>
          </p:nvPr>
        </p:nvSpPr>
        <p:spPr>
          <a:xfrm>
            <a:off x="452927" y="6479664"/>
            <a:ext cx="10776247" cy="148485"/>
          </a:xfrm>
          <a:prstGeom prst="rect">
            <a:avLst/>
          </a:prstGeom>
        </p:spPr>
        <p:txBody>
          <a:bodyPr lIns="0" tIns="0" rIns="0" bIns="0" anchor="ctr"/>
          <a:lstStyle>
            <a:lvl1pPr>
              <a:defRPr sz="1000" b="1"/>
            </a:lvl1pPr>
          </a:lstStyle>
          <a:p>
            <a:r>
              <a:rPr lang="en-US" dirty="0"/>
              <a:t>MELODY #5.1 P Scenario discussion</a:t>
            </a:r>
          </a:p>
        </p:txBody>
      </p:sp>
    </p:spTree>
    <p:extLst>
      <p:ext uri="{BB962C8B-B14F-4D97-AF65-F5344CB8AC3E}">
        <p14:creationId xmlns:p14="http://schemas.microsoft.com/office/powerpoint/2010/main" val="682264741"/>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8" r:id="rId4"/>
    <p:sldLayoutId id="2147483702" r:id="rId5"/>
    <p:sldLayoutId id="2147483703" r:id="rId6"/>
    <p:sldLayoutId id="2147483704" r:id="rId7"/>
    <p:sldLayoutId id="2147483694" r:id="rId8"/>
    <p:sldLayoutId id="2147483670" r:id="rId9"/>
    <p:sldLayoutId id="2147483671" r:id="rId10"/>
    <p:sldLayoutId id="2147483667" r:id="rId11"/>
    <p:sldLayoutId id="2147483665" r:id="rId12"/>
    <p:sldLayoutId id="2147483698" r:id="rId13"/>
    <p:sldLayoutId id="2147483699" r:id="rId14"/>
    <p:sldLayoutId id="2147483685" r:id="rId15"/>
    <p:sldLayoutId id="2147483701" r:id="rId16"/>
    <p:sldLayoutId id="2147483697" r:id="rId17"/>
    <p:sldLayoutId id="2147483700" r:id="rId18"/>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dt="0"/>
  <p:txStyles>
    <p:title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p:titleStyle>
    <p:body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pos="483">
          <p15:clr>
            <a:srgbClr val="F26B43"/>
          </p15:clr>
        </p15:guide>
        <p15:guide id="4" pos="7197">
          <p15:clr>
            <a:srgbClr val="F26B43"/>
          </p15:clr>
        </p15:guide>
        <p15:guide id="5" orient="horz" pos="504">
          <p15:clr>
            <a:srgbClr val="F26B43"/>
          </p15:clr>
        </p15:guide>
        <p15:guide id="6" orient="horz" pos="3816">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6.png"/><Relationship Id="rId5" Type="http://schemas.openxmlformats.org/officeDocument/2006/relationships/image" Target="../media/image5.jpg"/><Relationship Id="rId4" Type="http://schemas.openxmlformats.org/officeDocument/2006/relationships/image" Target="../media/image4.jpe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image" Target="../media/image6.png"/><Relationship Id="rId5" Type="http://schemas.openxmlformats.org/officeDocument/2006/relationships/image" Target="../media/image5.jpg"/><Relationship Id="rId4" Type="http://schemas.openxmlformats.org/officeDocument/2006/relationships/image" Target="../media/image4.jpe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6.png"/><Relationship Id="rId5" Type="http://schemas.openxmlformats.org/officeDocument/2006/relationships/image" Target="../media/image5.jp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6.png"/><Relationship Id="rId5" Type="http://schemas.openxmlformats.org/officeDocument/2006/relationships/image" Target="../media/image5.jpg"/><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Scenario discussion</a:t>
            </a:r>
            <a:br>
              <a:rPr lang="en-US" dirty="0"/>
            </a:br>
            <a:br>
              <a:rPr lang="en-US" dirty="0"/>
            </a:br>
            <a:r>
              <a:rPr lang="en-US" sz="3600" b="1" dirty="0">
                <a:solidFill>
                  <a:schemeClr val="tx1"/>
                </a:solidFill>
              </a:rPr>
              <a:t>9. Paint stripping factory</a:t>
            </a:r>
            <a:endParaRPr lang="en-US" b="1" dirty="0">
              <a:solidFill>
                <a:schemeClr val="tx1"/>
              </a:solidFill>
            </a:endParaRPr>
          </a:p>
        </p:txBody>
      </p:sp>
    </p:spTree>
    <p:extLst>
      <p:ext uri="{BB962C8B-B14F-4D97-AF65-F5344CB8AC3E}">
        <p14:creationId xmlns:p14="http://schemas.microsoft.com/office/powerpoint/2010/main" val="36458622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358245"/>
            <a:ext cx="9120062" cy="1471612"/>
          </a:xfrm>
        </p:spPr>
        <p:txBody>
          <a:bodyPr/>
          <a:lstStyle/>
          <a:p>
            <a:r>
              <a:rPr lang="en-US" dirty="0">
                <a:solidFill>
                  <a:schemeClr val="accent6">
                    <a:lumMod val="50000"/>
                  </a:schemeClr>
                </a:solidFill>
              </a:rPr>
              <a:t>What do you </a:t>
            </a:r>
            <a:r>
              <a:rPr lang="en-US" b="1" dirty="0">
                <a:solidFill>
                  <a:schemeClr val="accent6">
                    <a:lumMod val="50000"/>
                  </a:schemeClr>
                </a:solidFill>
              </a:rPr>
              <a:t>ask</a:t>
            </a:r>
            <a:r>
              <a:rPr lang="en-US" b="1" dirty="0"/>
              <a:t> yourself </a:t>
            </a:r>
            <a:r>
              <a:rPr lang="en-US" dirty="0"/>
              <a:t>concerning:</a:t>
            </a:r>
          </a:p>
        </p:txBody>
      </p:sp>
      <p:sp>
        <p:nvSpPr>
          <p:cNvPr id="6" name="Title 5"/>
          <p:cNvSpPr>
            <a:spLocks noGrp="1"/>
          </p:cNvSpPr>
          <p:nvPr>
            <p:ph type="title"/>
          </p:nvPr>
        </p:nvSpPr>
        <p:spPr>
          <a:xfrm>
            <a:off x="766761" y="367308"/>
            <a:ext cx="10658476" cy="884477"/>
          </a:xfrm>
        </p:spPr>
        <p:txBody>
          <a:bodyPr lIns="0" tIns="0" rIns="0" bIns="0">
            <a:noAutofit/>
          </a:bodyPr>
          <a:lstStyle/>
          <a:p>
            <a:r>
              <a:rPr lang="en-US" sz="3600" dirty="0"/>
              <a:t>5.1 Scenario 9 </a:t>
            </a:r>
            <a:r>
              <a:rPr lang="en-GB" sz="3600" dirty="0"/>
              <a:t>Paint stripping factory</a:t>
            </a:r>
            <a:endParaRPr lang="da-DK" sz="36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10</a:t>
            </a:fld>
            <a:endParaRPr lang="aa-ET" dirty="0"/>
          </a:p>
        </p:txBody>
      </p:sp>
      <p:pic>
        <p:nvPicPr>
          <p:cNvPr id="10" name="Picture 9"/>
          <p:cNvPicPr>
            <a:picLocks noChangeAspect="1"/>
          </p:cNvPicPr>
          <p:nvPr/>
        </p:nvPicPr>
        <p:blipFill>
          <a:blip r:embed="rId3"/>
          <a:stretch>
            <a:fillRect/>
          </a:stretch>
        </p:blipFill>
        <p:spPr>
          <a:xfrm flipH="1">
            <a:off x="910589" y="1451430"/>
            <a:ext cx="1182569" cy="1316497"/>
          </a:xfrm>
          <a:prstGeom prst="rect">
            <a:avLst/>
          </a:prstGeom>
        </p:spPr>
      </p:pic>
      <p:graphicFrame>
        <p:nvGraphicFramePr>
          <p:cNvPr id="2" name="Tabella 2">
            <a:extLst>
              <a:ext uri="{FF2B5EF4-FFF2-40B4-BE49-F238E27FC236}">
                <a16:creationId xmlns:a16="http://schemas.microsoft.com/office/drawing/2014/main" id="{8ABBCBA6-AB36-4CD2-9180-D4E9BEC36F27}"/>
              </a:ext>
            </a:extLst>
          </p:cNvPr>
          <p:cNvGraphicFramePr>
            <a:graphicFrameLocks noGrp="1"/>
          </p:cNvGraphicFramePr>
          <p:nvPr>
            <p:extLst>
              <p:ext uri="{D42A27DB-BD31-4B8C-83A1-F6EECF244321}">
                <p14:modId xmlns:p14="http://schemas.microsoft.com/office/powerpoint/2010/main" val="2616590731"/>
              </p:ext>
            </p:extLst>
          </p:nvPr>
        </p:nvGraphicFramePr>
        <p:xfrm>
          <a:off x="766761" y="2767927"/>
          <a:ext cx="10658476" cy="3657390"/>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it-IT" dirty="0" err="1"/>
                        <a:t>Issue</a:t>
                      </a:r>
                      <a:endParaRPr lang="it-IT" dirty="0"/>
                    </a:p>
                  </a:txBody>
                  <a:tcPr anchor="ctr"/>
                </a:tc>
                <a:tc>
                  <a:txBody>
                    <a:bodyPr/>
                    <a:lstStyle/>
                    <a:p>
                      <a:pPr algn="ctr"/>
                      <a:r>
                        <a:rPr lang="it-IT" dirty="0"/>
                        <a:t>?</a:t>
                      </a:r>
                    </a:p>
                  </a:txBody>
                  <a:tcPr anchor="ctr"/>
                </a:tc>
                <a:extLst>
                  <a:ext uri="{0D108BD9-81ED-4DB2-BD59-A6C34878D82A}">
                    <a16:rowId xmlns:a16="http://schemas.microsoft.com/office/drawing/2014/main" val="4001992366"/>
                  </a:ext>
                </a:extLst>
              </a:tr>
              <a:tr h="731478">
                <a:tc>
                  <a:txBody>
                    <a:bodyPr/>
                    <a:lstStyle/>
                    <a:p>
                      <a:r>
                        <a:rPr lang="it-IT" sz="1400" b="1" dirty="0"/>
                        <a:t>RISK ASSESSMENT NEEDS</a:t>
                      </a:r>
                    </a:p>
                  </a:txBody>
                  <a:tcPr/>
                </a:tc>
                <a:tc>
                  <a:txBody>
                    <a:bodyPr/>
                    <a:lstStyle/>
                    <a:p>
                      <a:endParaRPr lang="it-IT" dirty="0"/>
                    </a:p>
                  </a:txBody>
                  <a:tcPr/>
                </a:tc>
                <a:extLst>
                  <a:ext uri="{0D108BD9-81ED-4DB2-BD59-A6C34878D82A}">
                    <a16:rowId xmlns:a16="http://schemas.microsoft.com/office/drawing/2014/main" val="1046857827"/>
                  </a:ext>
                </a:extLst>
              </a:tr>
              <a:tr h="731478">
                <a:tc>
                  <a:txBody>
                    <a:bodyPr/>
                    <a:lstStyle/>
                    <a:p>
                      <a:r>
                        <a:rPr lang="it-IT" sz="1400" b="1" dirty="0"/>
                        <a:t>SECUREING THE AREA NEEDS</a:t>
                      </a:r>
                    </a:p>
                  </a:txBody>
                  <a:tcPr/>
                </a:tc>
                <a:tc>
                  <a:txBody>
                    <a:bodyPr/>
                    <a:lstStyle/>
                    <a:p>
                      <a:endParaRPr lang="it-IT" dirty="0"/>
                    </a:p>
                  </a:txBody>
                  <a:tcPr/>
                </a:tc>
                <a:extLst>
                  <a:ext uri="{0D108BD9-81ED-4DB2-BD59-A6C34878D82A}">
                    <a16:rowId xmlns:a16="http://schemas.microsoft.com/office/drawing/2014/main" val="3083009163"/>
                  </a:ext>
                </a:extLst>
              </a:tr>
              <a:tr h="731478">
                <a:tc>
                  <a:txBody>
                    <a:bodyPr/>
                    <a:lstStyle/>
                    <a:p>
                      <a:r>
                        <a:rPr lang="it-IT" sz="1400" b="1" dirty="0"/>
                        <a:t>ISOLATION OF PEOPLE AND PET ANIMAL NEEDS</a:t>
                      </a:r>
                    </a:p>
                  </a:txBody>
                  <a:tcPr/>
                </a:tc>
                <a:tc>
                  <a:txBody>
                    <a:bodyPr/>
                    <a:lstStyle/>
                    <a:p>
                      <a:endParaRPr lang="it-IT" dirty="0"/>
                    </a:p>
                  </a:txBody>
                  <a:tcPr/>
                </a:tc>
                <a:extLst>
                  <a:ext uri="{0D108BD9-81ED-4DB2-BD59-A6C34878D82A}">
                    <a16:rowId xmlns:a16="http://schemas.microsoft.com/office/drawing/2014/main" val="2825654998"/>
                  </a:ext>
                </a:extLst>
              </a:tr>
              <a:tr h="731478">
                <a:tc>
                  <a:txBody>
                    <a:bodyPr/>
                    <a:lstStyle/>
                    <a:p>
                      <a:r>
                        <a:rPr lang="it-IT" sz="1400" b="1" dirty="0"/>
                        <a:t>REGISTRATION OF VICTIMS NEEDS</a:t>
                      </a:r>
                    </a:p>
                  </a:txBody>
                  <a:tcPr/>
                </a:tc>
                <a:tc>
                  <a:txBody>
                    <a:bodyPr/>
                    <a:lstStyle/>
                    <a:p>
                      <a:endParaRPr lang="it-IT" dirty="0"/>
                    </a:p>
                  </a:txBody>
                  <a:tcPr/>
                </a:tc>
                <a:extLst>
                  <a:ext uri="{0D108BD9-81ED-4DB2-BD59-A6C34878D82A}">
                    <a16:rowId xmlns:a16="http://schemas.microsoft.com/office/drawing/2014/main" val="3335498470"/>
                  </a:ext>
                </a:extLst>
              </a:tr>
            </a:tbl>
          </a:graphicData>
        </a:graphic>
      </p:graphicFrame>
      <p:sp>
        <p:nvSpPr>
          <p:cNvPr id="8" name="Footer Placeholder 5">
            <a:extLst>
              <a:ext uri="{FF2B5EF4-FFF2-40B4-BE49-F238E27FC236}">
                <a16:creationId xmlns:a16="http://schemas.microsoft.com/office/drawing/2014/main" id="{97F00AED-CAC9-4E91-9CF4-4ADAB961A61B}"/>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12216548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358245"/>
            <a:ext cx="9120062" cy="1471612"/>
          </a:xfrm>
        </p:spPr>
        <p:txBody>
          <a:bodyPr/>
          <a:lstStyle/>
          <a:p>
            <a:r>
              <a:rPr lang="en-US" dirty="0">
                <a:solidFill>
                  <a:schemeClr val="accent6">
                    <a:lumMod val="50000"/>
                  </a:schemeClr>
                </a:solidFill>
              </a:rPr>
              <a:t>What do you do </a:t>
            </a:r>
            <a:r>
              <a:rPr lang="en-US" dirty="0"/>
              <a:t>concerning:</a:t>
            </a:r>
          </a:p>
        </p:txBody>
      </p:sp>
      <p:sp>
        <p:nvSpPr>
          <p:cNvPr id="6" name="Title 5"/>
          <p:cNvSpPr>
            <a:spLocks noGrp="1"/>
          </p:cNvSpPr>
          <p:nvPr>
            <p:ph type="title"/>
          </p:nvPr>
        </p:nvSpPr>
        <p:spPr>
          <a:xfrm>
            <a:off x="766761" y="367308"/>
            <a:ext cx="10658476" cy="884477"/>
          </a:xfrm>
        </p:spPr>
        <p:txBody>
          <a:bodyPr lIns="0" tIns="0" rIns="0" bIns="0">
            <a:noAutofit/>
          </a:bodyPr>
          <a:lstStyle/>
          <a:p>
            <a:r>
              <a:rPr lang="en-US" sz="3600" dirty="0"/>
              <a:t>5.1 Scenario 9 </a:t>
            </a:r>
            <a:r>
              <a:rPr lang="en-GB" sz="3600" dirty="0"/>
              <a:t>Paint stripping factory</a:t>
            </a:r>
            <a:endParaRPr lang="da-DK" sz="36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11</a:t>
            </a:fld>
            <a:endParaRPr lang="aa-ET" dirty="0"/>
          </a:p>
        </p:txBody>
      </p:sp>
      <p:pic>
        <p:nvPicPr>
          <p:cNvPr id="10" name="Picture 9"/>
          <p:cNvPicPr>
            <a:picLocks noChangeAspect="1"/>
          </p:cNvPicPr>
          <p:nvPr/>
        </p:nvPicPr>
        <p:blipFill>
          <a:blip r:embed="rId3"/>
          <a:stretch>
            <a:fillRect/>
          </a:stretch>
        </p:blipFill>
        <p:spPr>
          <a:xfrm flipH="1">
            <a:off x="910589" y="1451430"/>
            <a:ext cx="1182569" cy="1316497"/>
          </a:xfrm>
          <a:prstGeom prst="rect">
            <a:avLst/>
          </a:prstGeom>
        </p:spPr>
      </p:pic>
      <p:graphicFrame>
        <p:nvGraphicFramePr>
          <p:cNvPr id="2" name="Tabella 2">
            <a:extLst>
              <a:ext uri="{FF2B5EF4-FFF2-40B4-BE49-F238E27FC236}">
                <a16:creationId xmlns:a16="http://schemas.microsoft.com/office/drawing/2014/main" id="{8ABBCBA6-AB36-4CD2-9180-D4E9BEC36F27}"/>
              </a:ext>
            </a:extLst>
          </p:cNvPr>
          <p:cNvGraphicFramePr>
            <a:graphicFrameLocks noGrp="1"/>
          </p:cNvGraphicFramePr>
          <p:nvPr>
            <p:extLst>
              <p:ext uri="{D42A27DB-BD31-4B8C-83A1-F6EECF244321}">
                <p14:modId xmlns:p14="http://schemas.microsoft.com/office/powerpoint/2010/main" val="755095361"/>
              </p:ext>
            </p:extLst>
          </p:nvPr>
        </p:nvGraphicFramePr>
        <p:xfrm>
          <a:off x="766761" y="2767927"/>
          <a:ext cx="10658476" cy="3657390"/>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it-IT" dirty="0" err="1"/>
                        <a:t>Issue</a:t>
                      </a:r>
                      <a:endParaRPr lang="it-IT" dirty="0"/>
                    </a:p>
                  </a:txBody>
                  <a:tcPr anchor="ctr"/>
                </a:tc>
                <a:tc>
                  <a:txBody>
                    <a:bodyPr/>
                    <a:lstStyle/>
                    <a:p>
                      <a:pPr algn="ctr"/>
                      <a:r>
                        <a:rPr lang="it-IT" dirty="0"/>
                        <a:t>?</a:t>
                      </a:r>
                    </a:p>
                  </a:txBody>
                  <a:tcPr anchor="ctr"/>
                </a:tc>
                <a:extLst>
                  <a:ext uri="{0D108BD9-81ED-4DB2-BD59-A6C34878D82A}">
                    <a16:rowId xmlns:a16="http://schemas.microsoft.com/office/drawing/2014/main" val="4001992366"/>
                  </a:ext>
                </a:extLst>
              </a:tr>
              <a:tr h="731478">
                <a:tc>
                  <a:txBody>
                    <a:bodyPr/>
                    <a:lstStyle/>
                    <a:p>
                      <a:r>
                        <a:rPr lang="it-IT" sz="1400" b="1" dirty="0"/>
                        <a:t>RISK ASSESSMENT</a:t>
                      </a:r>
                    </a:p>
                  </a:txBody>
                  <a:tcPr/>
                </a:tc>
                <a:tc>
                  <a:txBody>
                    <a:bodyPr/>
                    <a:lstStyle/>
                    <a:p>
                      <a:endParaRPr lang="it-IT" dirty="0"/>
                    </a:p>
                  </a:txBody>
                  <a:tcPr/>
                </a:tc>
                <a:extLst>
                  <a:ext uri="{0D108BD9-81ED-4DB2-BD59-A6C34878D82A}">
                    <a16:rowId xmlns:a16="http://schemas.microsoft.com/office/drawing/2014/main" val="1046857827"/>
                  </a:ext>
                </a:extLst>
              </a:tr>
              <a:tr h="731478">
                <a:tc>
                  <a:txBody>
                    <a:bodyPr/>
                    <a:lstStyle/>
                    <a:p>
                      <a:r>
                        <a:rPr lang="it-IT" sz="1400" b="1" dirty="0"/>
                        <a:t>SECUREING THE AREA</a:t>
                      </a:r>
                    </a:p>
                  </a:txBody>
                  <a:tcPr/>
                </a:tc>
                <a:tc>
                  <a:txBody>
                    <a:bodyPr/>
                    <a:lstStyle/>
                    <a:p>
                      <a:endParaRPr lang="it-IT" dirty="0"/>
                    </a:p>
                  </a:txBody>
                  <a:tcPr/>
                </a:tc>
                <a:extLst>
                  <a:ext uri="{0D108BD9-81ED-4DB2-BD59-A6C34878D82A}">
                    <a16:rowId xmlns:a16="http://schemas.microsoft.com/office/drawing/2014/main" val="3083009163"/>
                  </a:ext>
                </a:extLst>
              </a:tr>
              <a:tr h="731478">
                <a:tc>
                  <a:txBody>
                    <a:bodyPr/>
                    <a:lstStyle/>
                    <a:p>
                      <a:r>
                        <a:rPr lang="it-IT" sz="1400" b="1" dirty="0"/>
                        <a:t>ISOLATION OF PEOPLE AND PET ANIMAL</a:t>
                      </a:r>
                    </a:p>
                  </a:txBody>
                  <a:tcPr/>
                </a:tc>
                <a:tc>
                  <a:txBody>
                    <a:bodyPr/>
                    <a:lstStyle/>
                    <a:p>
                      <a:endParaRPr lang="it-IT" dirty="0"/>
                    </a:p>
                  </a:txBody>
                  <a:tcPr/>
                </a:tc>
                <a:extLst>
                  <a:ext uri="{0D108BD9-81ED-4DB2-BD59-A6C34878D82A}">
                    <a16:rowId xmlns:a16="http://schemas.microsoft.com/office/drawing/2014/main" val="2825654998"/>
                  </a:ext>
                </a:extLst>
              </a:tr>
              <a:tr h="731478">
                <a:tc>
                  <a:txBody>
                    <a:bodyPr/>
                    <a:lstStyle/>
                    <a:p>
                      <a:r>
                        <a:rPr lang="it-IT" sz="1400" b="1" dirty="0"/>
                        <a:t>REGISTRATION OF VICTIMS</a:t>
                      </a:r>
                    </a:p>
                  </a:txBody>
                  <a:tcPr/>
                </a:tc>
                <a:tc>
                  <a:txBody>
                    <a:bodyPr/>
                    <a:lstStyle/>
                    <a:p>
                      <a:endParaRPr lang="it-IT" dirty="0"/>
                    </a:p>
                  </a:txBody>
                  <a:tcPr/>
                </a:tc>
                <a:extLst>
                  <a:ext uri="{0D108BD9-81ED-4DB2-BD59-A6C34878D82A}">
                    <a16:rowId xmlns:a16="http://schemas.microsoft.com/office/drawing/2014/main" val="3335498470"/>
                  </a:ext>
                </a:extLst>
              </a:tr>
            </a:tbl>
          </a:graphicData>
        </a:graphic>
      </p:graphicFrame>
      <p:sp>
        <p:nvSpPr>
          <p:cNvPr id="8" name="Footer Placeholder 5">
            <a:extLst>
              <a:ext uri="{FF2B5EF4-FFF2-40B4-BE49-F238E27FC236}">
                <a16:creationId xmlns:a16="http://schemas.microsoft.com/office/drawing/2014/main" id="{A6F2627C-6BF3-4CFE-A1E5-3FE1E1DA80D8}"/>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39127045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5.2 Scenario 9</a:t>
            </a:r>
            <a:br>
              <a:rPr lang="en-US" dirty="0"/>
            </a:br>
            <a:r>
              <a:rPr lang="en-GB" dirty="0"/>
              <a:t>Paint stripping factory</a:t>
            </a:r>
            <a:endParaRPr lang="en-US" dirty="0"/>
          </a:p>
        </p:txBody>
      </p:sp>
      <p:sp>
        <p:nvSpPr>
          <p:cNvPr id="3" name="Slide Number Placeholder 2"/>
          <p:cNvSpPr>
            <a:spLocks noGrp="1"/>
          </p:cNvSpPr>
          <p:nvPr>
            <p:ph type="sldNum" sz="quarter" idx="4"/>
          </p:nvPr>
        </p:nvSpPr>
        <p:spPr/>
        <p:txBody>
          <a:bodyPr/>
          <a:lstStyle/>
          <a:p>
            <a:fld id="{A814E660-BF25-4843-B2A0-93C6E2B6253B}" type="slidenum">
              <a:rPr lang="aa-ET" smtClean="0"/>
              <a:pPr/>
              <a:t>12</a:t>
            </a:fld>
            <a:endParaRPr lang="aa-ET" dirty="0"/>
          </a:p>
        </p:txBody>
      </p:sp>
      <p:sp>
        <p:nvSpPr>
          <p:cNvPr id="6" name="Footer Placeholder 5">
            <a:extLst>
              <a:ext uri="{FF2B5EF4-FFF2-40B4-BE49-F238E27FC236}">
                <a16:creationId xmlns:a16="http://schemas.microsoft.com/office/drawing/2014/main" id="{DEEA3303-FFC4-4F59-8DB0-7FA48C4E72AF}"/>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136599962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p:txBody>
          <a:bodyPr lIns="0" tIns="0" rIns="0" bIns="0">
            <a:noAutofit/>
          </a:bodyPr>
          <a:lstStyle/>
          <a:p>
            <a:r>
              <a:rPr lang="en-US" sz="3600" dirty="0"/>
              <a:t>5.2 Scenario 9 </a:t>
            </a:r>
            <a:r>
              <a:rPr lang="en-GB" sz="3600" dirty="0"/>
              <a:t>Paint stripping factory</a:t>
            </a:r>
            <a:endParaRPr lang="da-DK" sz="36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13</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pic>
        <p:nvPicPr>
          <p:cNvPr id="11" name="Picture Placeholder 7">
            <a:extLst>
              <a:ext uri="{FF2B5EF4-FFF2-40B4-BE49-F238E27FC236}">
                <a16:creationId xmlns:a16="http://schemas.microsoft.com/office/drawing/2014/main" id="{7440B8E2-5117-4FBB-8FB9-4D030ED3D3BE}"/>
              </a:ext>
            </a:extLst>
          </p:cNvPr>
          <p:cNvPicPr>
            <a:picLocks noChangeAspect="1"/>
          </p:cNvPicPr>
          <p:nvPr/>
        </p:nvPicPr>
        <p:blipFill>
          <a:blip r:embed="rId4" cstate="print">
            <a:extLst>
              <a:ext uri="{28A0092B-C50C-407E-A947-70E740481C1C}">
                <a14:useLocalDpi xmlns:a14="http://schemas.microsoft.com/office/drawing/2010/main" val="0"/>
              </a:ext>
            </a:extLst>
          </a:blip>
          <a:srcRect l="54" r="54"/>
          <a:stretch>
            <a:fillRect/>
          </a:stretch>
        </p:blipFill>
        <p:spPr>
          <a:xfrm>
            <a:off x="8799107" y="2150463"/>
            <a:ext cx="2838147" cy="2840831"/>
          </a:xfrm>
          <a:prstGeom prst="rect">
            <a:avLst/>
          </a:prstGeom>
        </p:spPr>
      </p:pic>
      <p:pic>
        <p:nvPicPr>
          <p:cNvPr id="12" name="Picture 11">
            <a:extLst>
              <a:ext uri="{FF2B5EF4-FFF2-40B4-BE49-F238E27FC236}">
                <a16:creationId xmlns:a16="http://schemas.microsoft.com/office/drawing/2014/main" id="{12B7FE78-77D5-49BA-AD78-F552F094590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54008" y="1901595"/>
            <a:ext cx="4531556" cy="3398667"/>
          </a:xfrm>
          <a:prstGeom prst="rect">
            <a:avLst/>
          </a:prstGeom>
        </p:spPr>
      </p:pic>
      <p:pic>
        <p:nvPicPr>
          <p:cNvPr id="15" name="Picture 2" descr="Fallen body vector image">
            <a:extLst>
              <a:ext uri="{FF2B5EF4-FFF2-40B4-BE49-F238E27FC236}">
                <a16:creationId xmlns:a16="http://schemas.microsoft.com/office/drawing/2014/main" id="{6B48C1F1-FEA0-4857-B63A-A1AC3F9B249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40715" y="3570878"/>
            <a:ext cx="2913293" cy="2913293"/>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Fallen body vector image">
            <a:extLst>
              <a:ext uri="{FF2B5EF4-FFF2-40B4-BE49-F238E27FC236}">
                <a16:creationId xmlns:a16="http://schemas.microsoft.com/office/drawing/2014/main" id="{D3CFAFF8-5736-49B6-9B43-AAE8076EA9C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flipH="1">
            <a:off x="2111669" y="4267159"/>
            <a:ext cx="2913293" cy="2913293"/>
          </a:xfrm>
          <a:prstGeom prst="rect">
            <a:avLst/>
          </a:prstGeom>
          <a:noFill/>
          <a:extLst>
            <a:ext uri="{909E8E84-426E-40DD-AFC4-6F175D3DCCD1}">
              <a14:hiddenFill xmlns:a14="http://schemas.microsoft.com/office/drawing/2010/main">
                <a:solidFill>
                  <a:srgbClr val="FFFFFF"/>
                </a:solidFill>
              </a14:hiddenFill>
            </a:ext>
          </a:extLst>
        </p:spPr>
      </p:pic>
      <p:sp>
        <p:nvSpPr>
          <p:cNvPr id="13" name="Footer Placeholder 5">
            <a:extLst>
              <a:ext uri="{FF2B5EF4-FFF2-40B4-BE49-F238E27FC236}">
                <a16:creationId xmlns:a16="http://schemas.microsoft.com/office/drawing/2014/main" id="{41082BF1-2434-4A86-A280-072E2F71201B}"/>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15187363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341888"/>
            <a:ext cx="9120062" cy="1471612"/>
          </a:xfrm>
        </p:spPr>
        <p:txBody>
          <a:bodyPr/>
          <a:lstStyle/>
          <a:p>
            <a:r>
              <a:rPr lang="en-US" dirty="0"/>
              <a:t>Key facts</a:t>
            </a:r>
          </a:p>
        </p:txBody>
      </p:sp>
      <p:sp>
        <p:nvSpPr>
          <p:cNvPr id="6" name="Title 5"/>
          <p:cNvSpPr>
            <a:spLocks noGrp="1"/>
          </p:cNvSpPr>
          <p:nvPr>
            <p:ph type="title"/>
          </p:nvPr>
        </p:nvSpPr>
        <p:spPr/>
        <p:txBody>
          <a:bodyPr lIns="0" tIns="0" rIns="0" bIns="0">
            <a:noAutofit/>
          </a:bodyPr>
          <a:lstStyle/>
          <a:p>
            <a:r>
              <a:rPr lang="en-US" sz="3600" dirty="0"/>
              <a:t>5.2 Scenario 9 </a:t>
            </a:r>
            <a:r>
              <a:rPr lang="en-GB" sz="3600" dirty="0"/>
              <a:t>Paint stripping factory</a:t>
            </a:r>
            <a:endParaRPr lang="da-DK" sz="3600" dirty="0"/>
          </a:p>
        </p:txBody>
      </p:sp>
      <p:sp>
        <p:nvSpPr>
          <p:cNvPr id="7" name="Text Placeholder 6"/>
          <p:cNvSpPr>
            <a:spLocks noGrp="1"/>
          </p:cNvSpPr>
          <p:nvPr>
            <p:ph type="body" sz="quarter" idx="19"/>
          </p:nvPr>
        </p:nvSpPr>
        <p:spPr>
          <a:xfrm>
            <a:off x="766763" y="2737502"/>
            <a:ext cx="10658474" cy="3659861"/>
          </a:xfrm>
        </p:spPr>
        <p:txBody>
          <a:bodyPr>
            <a:normAutofit fontScale="85000" lnSpcReduction="20000"/>
          </a:bodyPr>
          <a:lstStyle/>
          <a:p>
            <a:r>
              <a:rPr lang="en-GB" sz="2400" dirty="0"/>
              <a:t>Two factory workers were found unconscious on the ground floor of a paint-stripping factory.</a:t>
            </a:r>
          </a:p>
          <a:p>
            <a:r>
              <a:rPr lang="en-GB" sz="2400" dirty="0"/>
              <a:t>The possible cause of the accident seems to be a suspected chemical leak that released toxic fumes. </a:t>
            </a:r>
          </a:p>
          <a:p>
            <a:r>
              <a:rPr lang="en-GB" sz="2400" dirty="0"/>
              <a:t>The colleague of the two unconscious workers, who found them, makes the emergency call.</a:t>
            </a:r>
          </a:p>
          <a:p>
            <a:r>
              <a:rPr lang="en-GB" sz="2400" dirty="0"/>
              <a:t>While on the scene, two ambulance attendants, who were unprotected, started to feel headache, chest pain and eye irritation.</a:t>
            </a:r>
          </a:p>
          <a:p>
            <a:r>
              <a:rPr lang="en-GB" sz="2400" dirty="0"/>
              <a:t>Fire crews were at the scene wearing protective clothing. </a:t>
            </a:r>
          </a:p>
          <a:p>
            <a:r>
              <a:rPr lang="en-GB" sz="2400" dirty="0"/>
              <a:t>Later investigations lead to the conclusion that a mistake in the process caused a release of methylene chloride.</a:t>
            </a:r>
          </a:p>
        </p:txBody>
      </p:sp>
      <p:sp>
        <p:nvSpPr>
          <p:cNvPr id="9" name="Slide Number Placeholder 8"/>
          <p:cNvSpPr>
            <a:spLocks noGrp="1"/>
          </p:cNvSpPr>
          <p:nvPr>
            <p:ph type="sldNum" sz="quarter" idx="4"/>
          </p:nvPr>
        </p:nvSpPr>
        <p:spPr/>
        <p:txBody>
          <a:bodyPr/>
          <a:lstStyle/>
          <a:p>
            <a:fld id="{A814E660-BF25-4843-B2A0-93C6E2B6253B}" type="slidenum">
              <a:rPr lang="aa-ET" smtClean="0"/>
              <a:pPr/>
              <a:t>14</a:t>
            </a:fld>
            <a:endParaRPr lang="aa-ET" dirty="0"/>
          </a:p>
        </p:txBody>
      </p:sp>
      <p:pic>
        <p:nvPicPr>
          <p:cNvPr id="10" name="Picture 9"/>
          <p:cNvPicPr>
            <a:picLocks noChangeAspect="1"/>
          </p:cNvPicPr>
          <p:nvPr/>
        </p:nvPicPr>
        <p:blipFill>
          <a:blip r:embed="rId3"/>
          <a:stretch>
            <a:fillRect/>
          </a:stretch>
        </p:blipFill>
        <p:spPr>
          <a:xfrm flipH="1">
            <a:off x="910589" y="1421005"/>
            <a:ext cx="1182569" cy="1316497"/>
          </a:xfrm>
          <a:prstGeom prst="rect">
            <a:avLst/>
          </a:prstGeom>
        </p:spPr>
      </p:pic>
      <p:sp>
        <p:nvSpPr>
          <p:cNvPr id="8" name="Footer Placeholder 5">
            <a:extLst>
              <a:ext uri="{FF2B5EF4-FFF2-40B4-BE49-F238E27FC236}">
                <a16:creationId xmlns:a16="http://schemas.microsoft.com/office/drawing/2014/main" id="{E66395BA-CFEC-4E37-9232-69CBBA31EF10}"/>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25390722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Forensic evidence</a:t>
            </a:r>
          </a:p>
        </p:txBody>
      </p:sp>
      <p:sp>
        <p:nvSpPr>
          <p:cNvPr id="6" name="Title 5"/>
          <p:cNvSpPr>
            <a:spLocks noGrp="1"/>
          </p:cNvSpPr>
          <p:nvPr>
            <p:ph type="title"/>
          </p:nvPr>
        </p:nvSpPr>
        <p:spPr/>
        <p:txBody>
          <a:bodyPr lIns="0" tIns="0" rIns="0" bIns="0">
            <a:normAutofit/>
          </a:bodyPr>
          <a:lstStyle/>
          <a:p>
            <a:r>
              <a:rPr lang="en-US" dirty="0"/>
              <a:t>5.2 Scenario 9 </a:t>
            </a:r>
            <a:r>
              <a:rPr lang="en-GB" dirty="0"/>
              <a:t>Paint stripping factory</a:t>
            </a:r>
            <a:endParaRPr lang="da-DK" dirty="0"/>
          </a:p>
        </p:txBody>
      </p:sp>
      <p:sp>
        <p:nvSpPr>
          <p:cNvPr id="7" name="Text Placeholder 6"/>
          <p:cNvSpPr>
            <a:spLocks noGrp="1"/>
          </p:cNvSpPr>
          <p:nvPr>
            <p:ph type="body" sz="quarter" idx="19"/>
          </p:nvPr>
        </p:nvSpPr>
        <p:spPr>
          <a:xfrm>
            <a:off x="766763" y="3429000"/>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15</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graphicFrame>
        <p:nvGraphicFramePr>
          <p:cNvPr id="2" name="Tabella 2">
            <a:extLst>
              <a:ext uri="{FF2B5EF4-FFF2-40B4-BE49-F238E27FC236}">
                <a16:creationId xmlns:a16="http://schemas.microsoft.com/office/drawing/2014/main" id="{AC1ACCD7-5298-40B6-99F8-AD7F26107EAA}"/>
              </a:ext>
            </a:extLst>
          </p:cNvPr>
          <p:cNvGraphicFramePr>
            <a:graphicFrameLocks noGrp="1"/>
          </p:cNvGraphicFramePr>
          <p:nvPr/>
        </p:nvGraphicFramePr>
        <p:xfrm>
          <a:off x="766762" y="3425881"/>
          <a:ext cx="10462413" cy="2739188"/>
        </p:xfrm>
        <a:graphic>
          <a:graphicData uri="http://schemas.openxmlformats.org/drawingml/2006/table">
            <a:tbl>
              <a:tblPr firstRow="1" bandRow="1">
                <a:tableStyleId>{F5AB1C69-6EDB-4FF4-983F-18BD219EF322}</a:tableStyleId>
              </a:tblPr>
              <a:tblGrid>
                <a:gridCol w="561295">
                  <a:extLst>
                    <a:ext uri="{9D8B030D-6E8A-4147-A177-3AD203B41FA5}">
                      <a16:colId xmlns:a16="http://schemas.microsoft.com/office/drawing/2014/main" val="236688349"/>
                    </a:ext>
                  </a:extLst>
                </a:gridCol>
                <a:gridCol w="4243563">
                  <a:extLst>
                    <a:ext uri="{9D8B030D-6E8A-4147-A177-3AD203B41FA5}">
                      <a16:colId xmlns:a16="http://schemas.microsoft.com/office/drawing/2014/main" val="574894220"/>
                    </a:ext>
                  </a:extLst>
                </a:gridCol>
                <a:gridCol w="5657555">
                  <a:extLst>
                    <a:ext uri="{9D8B030D-6E8A-4147-A177-3AD203B41FA5}">
                      <a16:colId xmlns:a16="http://schemas.microsoft.com/office/drawing/2014/main" val="2589924314"/>
                    </a:ext>
                  </a:extLst>
                </a:gridCol>
              </a:tblGrid>
              <a:tr h="486188">
                <a:tc gridSpan="2">
                  <a:txBody>
                    <a:bodyPr/>
                    <a:lstStyle/>
                    <a:p>
                      <a:pPr algn="ctr"/>
                      <a:r>
                        <a:rPr lang="it-IT" dirty="0" err="1"/>
                        <a:t>What</a:t>
                      </a:r>
                      <a:r>
                        <a:rPr lang="it-IT" dirty="0"/>
                        <a:t> </a:t>
                      </a:r>
                      <a:r>
                        <a:rPr lang="it-IT" dirty="0" err="1"/>
                        <a:t>would</a:t>
                      </a:r>
                      <a:r>
                        <a:rPr lang="it-IT" dirty="0"/>
                        <a:t> </a:t>
                      </a:r>
                      <a:r>
                        <a:rPr lang="it-IT" dirty="0" err="1"/>
                        <a:t>you</a:t>
                      </a:r>
                      <a:r>
                        <a:rPr lang="it-IT" dirty="0"/>
                        <a:t> </a:t>
                      </a:r>
                      <a:r>
                        <a:rPr lang="en-GB" noProof="0" dirty="0"/>
                        <a:t>consider</a:t>
                      </a:r>
                      <a:r>
                        <a:rPr lang="it-IT" dirty="0"/>
                        <a:t> </a:t>
                      </a:r>
                      <a:r>
                        <a:rPr lang="it-IT" dirty="0" err="1"/>
                        <a:t>as</a:t>
                      </a:r>
                      <a:r>
                        <a:rPr lang="it-IT" dirty="0"/>
                        <a:t> </a:t>
                      </a:r>
                      <a:r>
                        <a:rPr lang="it-IT" dirty="0" err="1"/>
                        <a:t>evidence</a:t>
                      </a:r>
                      <a:r>
                        <a:rPr lang="it-IT" dirty="0"/>
                        <a:t> on </a:t>
                      </a:r>
                      <a:r>
                        <a:rPr lang="it-IT" dirty="0" err="1"/>
                        <a:t>this</a:t>
                      </a:r>
                      <a:r>
                        <a:rPr lang="it-IT" dirty="0"/>
                        <a:t>  scene</a:t>
                      </a:r>
                    </a:p>
                  </a:txBody>
                  <a:tcPr anchor="ctr"/>
                </a:tc>
                <a:tc hMerge="1">
                  <a:txBody>
                    <a:bodyPr/>
                    <a:lstStyle/>
                    <a:p>
                      <a:endParaRPr lang="it-IT"/>
                    </a:p>
                  </a:txBody>
                  <a:tcPr/>
                </a:tc>
                <a:tc>
                  <a:txBody>
                    <a:bodyPr/>
                    <a:lstStyle/>
                    <a:p>
                      <a:pPr algn="ctr"/>
                      <a:r>
                        <a:rPr lang="it-IT" dirty="0" err="1"/>
                        <a:t>What</a:t>
                      </a:r>
                      <a:r>
                        <a:rPr lang="it-IT" dirty="0"/>
                        <a:t> </a:t>
                      </a:r>
                      <a:r>
                        <a:rPr lang="it-IT" dirty="0" err="1"/>
                        <a:t>would</a:t>
                      </a:r>
                      <a:r>
                        <a:rPr lang="it-IT" dirty="0"/>
                        <a:t> </a:t>
                      </a:r>
                      <a:r>
                        <a:rPr lang="it-IT" dirty="0" err="1"/>
                        <a:t>you</a:t>
                      </a:r>
                      <a:r>
                        <a:rPr lang="it-IT" dirty="0"/>
                        <a:t> do to </a:t>
                      </a:r>
                      <a:r>
                        <a:rPr lang="it-IT" dirty="0" err="1"/>
                        <a:t>preserve</a:t>
                      </a:r>
                      <a:r>
                        <a:rPr lang="it-IT" dirty="0"/>
                        <a:t> </a:t>
                      </a:r>
                      <a:r>
                        <a:rPr lang="it-IT" dirty="0" err="1"/>
                        <a:t>it</a:t>
                      </a:r>
                      <a:endParaRPr lang="it-IT" dirty="0"/>
                    </a:p>
                  </a:txBody>
                  <a:tcPr anchor="ctr"/>
                </a:tc>
                <a:extLst>
                  <a:ext uri="{0D108BD9-81ED-4DB2-BD59-A6C34878D82A}">
                    <a16:rowId xmlns:a16="http://schemas.microsoft.com/office/drawing/2014/main" val="1356539239"/>
                  </a:ext>
                </a:extLst>
              </a:tr>
              <a:tr h="524777">
                <a:tc>
                  <a:txBody>
                    <a:bodyPr/>
                    <a:lstStyle/>
                    <a:p>
                      <a:pPr algn="ctr"/>
                      <a:r>
                        <a:rPr lang="it-IT" b="1" dirty="0"/>
                        <a:t>1</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2488958595"/>
                  </a:ext>
                </a:extLst>
              </a:tr>
              <a:tr h="524777">
                <a:tc>
                  <a:txBody>
                    <a:bodyPr/>
                    <a:lstStyle/>
                    <a:p>
                      <a:pPr algn="ctr"/>
                      <a:r>
                        <a:rPr lang="it-IT" b="1" dirty="0"/>
                        <a:t>2</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3132847827"/>
                  </a:ext>
                </a:extLst>
              </a:tr>
              <a:tr h="524777">
                <a:tc>
                  <a:txBody>
                    <a:bodyPr/>
                    <a:lstStyle/>
                    <a:p>
                      <a:pPr algn="ctr"/>
                      <a:r>
                        <a:rPr lang="it-IT" b="1" dirty="0"/>
                        <a:t>3</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3080173020"/>
                  </a:ext>
                </a:extLst>
              </a:tr>
              <a:tr h="524777">
                <a:tc>
                  <a:txBody>
                    <a:bodyPr/>
                    <a:lstStyle/>
                    <a:p>
                      <a:pPr algn="ctr"/>
                      <a:r>
                        <a:rPr lang="it-IT" b="1" dirty="0"/>
                        <a:t>…</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2114824504"/>
                  </a:ext>
                </a:extLst>
              </a:tr>
            </a:tbl>
          </a:graphicData>
        </a:graphic>
      </p:graphicFrame>
      <p:sp>
        <p:nvSpPr>
          <p:cNvPr id="11" name="Footer Placeholder 5">
            <a:extLst>
              <a:ext uri="{FF2B5EF4-FFF2-40B4-BE49-F238E27FC236}">
                <a16:creationId xmlns:a16="http://schemas.microsoft.com/office/drawing/2014/main" id="{91BE2102-BFB2-48EA-B32A-AD59BBF022FD}"/>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298240983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5.6 Scenario 9</a:t>
            </a:r>
            <a:br>
              <a:rPr lang="en-US" dirty="0"/>
            </a:br>
            <a:r>
              <a:rPr lang="en-GB" dirty="0"/>
              <a:t>Paint stripping factory</a:t>
            </a:r>
            <a:endParaRPr lang="en-US" dirty="0"/>
          </a:p>
        </p:txBody>
      </p:sp>
      <p:sp>
        <p:nvSpPr>
          <p:cNvPr id="3" name="Slide Number Placeholder 2"/>
          <p:cNvSpPr>
            <a:spLocks noGrp="1"/>
          </p:cNvSpPr>
          <p:nvPr>
            <p:ph type="sldNum" sz="quarter" idx="4"/>
          </p:nvPr>
        </p:nvSpPr>
        <p:spPr/>
        <p:txBody>
          <a:bodyPr/>
          <a:lstStyle/>
          <a:p>
            <a:fld id="{A814E660-BF25-4843-B2A0-93C6E2B6253B}" type="slidenum">
              <a:rPr lang="aa-ET" smtClean="0"/>
              <a:pPr/>
              <a:t>16</a:t>
            </a:fld>
            <a:endParaRPr lang="aa-ET" dirty="0"/>
          </a:p>
        </p:txBody>
      </p:sp>
      <p:sp>
        <p:nvSpPr>
          <p:cNvPr id="7" name="Footer Placeholder 5">
            <a:extLst>
              <a:ext uri="{FF2B5EF4-FFF2-40B4-BE49-F238E27FC236}">
                <a16:creationId xmlns:a16="http://schemas.microsoft.com/office/drawing/2014/main" id="{34F0A5C8-473A-4434-8698-D83C9E821F6A}"/>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330914289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p:txBody>
          <a:bodyPr lIns="0" tIns="0" rIns="0" bIns="0">
            <a:noAutofit/>
          </a:bodyPr>
          <a:lstStyle/>
          <a:p>
            <a:r>
              <a:rPr lang="en-US" sz="3600" dirty="0"/>
              <a:t>5.6 Scenario 9 </a:t>
            </a:r>
            <a:r>
              <a:rPr lang="en-GB" sz="3600" dirty="0"/>
              <a:t>Paint stripping factory</a:t>
            </a:r>
            <a:endParaRPr lang="da-DK" sz="36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17</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pic>
        <p:nvPicPr>
          <p:cNvPr id="11" name="Picture Placeholder 7">
            <a:extLst>
              <a:ext uri="{FF2B5EF4-FFF2-40B4-BE49-F238E27FC236}">
                <a16:creationId xmlns:a16="http://schemas.microsoft.com/office/drawing/2014/main" id="{D06C723C-E8C8-4B0A-BD29-8E8E0347AFC4}"/>
              </a:ext>
            </a:extLst>
          </p:cNvPr>
          <p:cNvPicPr>
            <a:picLocks noChangeAspect="1"/>
          </p:cNvPicPr>
          <p:nvPr/>
        </p:nvPicPr>
        <p:blipFill>
          <a:blip r:embed="rId4" cstate="print">
            <a:extLst>
              <a:ext uri="{28A0092B-C50C-407E-A947-70E740481C1C}">
                <a14:useLocalDpi xmlns:a14="http://schemas.microsoft.com/office/drawing/2010/main" val="0"/>
              </a:ext>
            </a:extLst>
          </a:blip>
          <a:srcRect l="54" r="54"/>
          <a:stretch>
            <a:fillRect/>
          </a:stretch>
        </p:blipFill>
        <p:spPr>
          <a:xfrm>
            <a:off x="8799107" y="2150463"/>
            <a:ext cx="2838147" cy="2840831"/>
          </a:xfrm>
          <a:prstGeom prst="rect">
            <a:avLst/>
          </a:prstGeom>
        </p:spPr>
      </p:pic>
      <p:pic>
        <p:nvPicPr>
          <p:cNvPr id="12" name="Picture 11">
            <a:extLst>
              <a:ext uri="{FF2B5EF4-FFF2-40B4-BE49-F238E27FC236}">
                <a16:creationId xmlns:a16="http://schemas.microsoft.com/office/drawing/2014/main" id="{CA195C06-6EE0-4A0A-9790-B5E7FBD48C2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54008" y="1901595"/>
            <a:ext cx="4531556" cy="3398667"/>
          </a:xfrm>
          <a:prstGeom prst="rect">
            <a:avLst/>
          </a:prstGeom>
        </p:spPr>
      </p:pic>
      <p:pic>
        <p:nvPicPr>
          <p:cNvPr id="16" name="Picture 2" descr="Fallen body vector image">
            <a:extLst>
              <a:ext uri="{FF2B5EF4-FFF2-40B4-BE49-F238E27FC236}">
                <a16:creationId xmlns:a16="http://schemas.microsoft.com/office/drawing/2014/main" id="{D30C15F4-5792-491F-BFF9-E837BE0DC1C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40715" y="3570878"/>
            <a:ext cx="2913293" cy="2913293"/>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Fallen body vector image">
            <a:extLst>
              <a:ext uri="{FF2B5EF4-FFF2-40B4-BE49-F238E27FC236}">
                <a16:creationId xmlns:a16="http://schemas.microsoft.com/office/drawing/2014/main" id="{FFFC7F81-7497-4D22-8007-D7AB1A8ADF9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flipH="1">
            <a:off x="2111669" y="4267159"/>
            <a:ext cx="2913293" cy="2913293"/>
          </a:xfrm>
          <a:prstGeom prst="rect">
            <a:avLst/>
          </a:prstGeom>
          <a:noFill/>
          <a:extLst>
            <a:ext uri="{909E8E84-426E-40DD-AFC4-6F175D3DCCD1}">
              <a14:hiddenFill xmlns:a14="http://schemas.microsoft.com/office/drawing/2010/main">
                <a:solidFill>
                  <a:srgbClr val="FFFFFF"/>
                </a:solidFill>
              </a14:hiddenFill>
            </a:ext>
          </a:extLst>
        </p:spPr>
      </p:pic>
      <p:sp>
        <p:nvSpPr>
          <p:cNvPr id="13" name="Footer Placeholder 5">
            <a:extLst>
              <a:ext uri="{FF2B5EF4-FFF2-40B4-BE49-F238E27FC236}">
                <a16:creationId xmlns:a16="http://schemas.microsoft.com/office/drawing/2014/main" id="{0941502C-C5EF-4794-ACC2-C652B2242BA8}"/>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202785938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161299"/>
            <a:ext cx="9120062" cy="1471612"/>
          </a:xfrm>
        </p:spPr>
        <p:txBody>
          <a:bodyPr/>
          <a:lstStyle/>
          <a:p>
            <a:r>
              <a:rPr lang="en-US" dirty="0"/>
              <a:t>Key facts</a:t>
            </a:r>
          </a:p>
        </p:txBody>
      </p:sp>
      <p:sp>
        <p:nvSpPr>
          <p:cNvPr id="6" name="Title 5"/>
          <p:cNvSpPr>
            <a:spLocks noGrp="1"/>
          </p:cNvSpPr>
          <p:nvPr>
            <p:ph type="title"/>
          </p:nvPr>
        </p:nvSpPr>
        <p:spPr/>
        <p:txBody>
          <a:bodyPr lIns="0" tIns="0" rIns="0" bIns="0">
            <a:noAutofit/>
          </a:bodyPr>
          <a:lstStyle/>
          <a:p>
            <a:r>
              <a:rPr lang="en-US" sz="3600" dirty="0"/>
              <a:t>5.6 Scenario 9 </a:t>
            </a:r>
            <a:r>
              <a:rPr lang="en-GB" sz="3600" dirty="0"/>
              <a:t>Paint stripping factory</a:t>
            </a:r>
            <a:endParaRPr lang="da-DK" sz="3600" dirty="0"/>
          </a:p>
        </p:txBody>
      </p:sp>
      <p:sp>
        <p:nvSpPr>
          <p:cNvPr id="7" name="Text Placeholder 6"/>
          <p:cNvSpPr>
            <a:spLocks noGrp="1"/>
          </p:cNvSpPr>
          <p:nvPr>
            <p:ph type="body" sz="quarter" idx="19"/>
          </p:nvPr>
        </p:nvSpPr>
        <p:spPr>
          <a:xfrm>
            <a:off x="766763" y="2757267"/>
            <a:ext cx="10658474" cy="3432517"/>
          </a:xfrm>
        </p:spPr>
        <p:txBody>
          <a:bodyPr>
            <a:normAutofit fontScale="85000" lnSpcReduction="20000"/>
          </a:bodyPr>
          <a:lstStyle/>
          <a:p>
            <a:r>
              <a:rPr lang="en-GB" sz="2400" dirty="0"/>
              <a:t>Two factory workers were found unconscious on the ground floor of a paint-stripping factory.</a:t>
            </a:r>
          </a:p>
          <a:p>
            <a:r>
              <a:rPr lang="en-GB" sz="2400" dirty="0"/>
              <a:t>The possible cause of the accident seems to be a suspected chemical leak that released toxic fumes. </a:t>
            </a:r>
          </a:p>
          <a:p>
            <a:r>
              <a:rPr lang="en-GB" sz="2400" dirty="0"/>
              <a:t>The colleague of the two unconscious workers, who found them, makes the emergency call.</a:t>
            </a:r>
          </a:p>
          <a:p>
            <a:r>
              <a:rPr lang="en-GB" sz="2400" dirty="0"/>
              <a:t>While on the scene, two ambulance attendants, who were unprotected, started to feel headache, chest pain, eye irritation and other symptoms.</a:t>
            </a:r>
          </a:p>
          <a:p>
            <a:r>
              <a:rPr lang="en-GB" sz="2400" dirty="0"/>
              <a:t>Fire crews were at the scene wearing protective clothing. </a:t>
            </a:r>
          </a:p>
          <a:p>
            <a:r>
              <a:rPr lang="en-GB" dirty="0"/>
              <a:t>Later investigations lead to the conclusion that a mistake in the process caused a release of methylene chloride.</a:t>
            </a: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18</a:t>
            </a:fld>
            <a:endParaRPr lang="aa-ET" dirty="0"/>
          </a:p>
        </p:txBody>
      </p:sp>
      <p:pic>
        <p:nvPicPr>
          <p:cNvPr id="10" name="Picture 9"/>
          <p:cNvPicPr>
            <a:picLocks noChangeAspect="1"/>
          </p:cNvPicPr>
          <p:nvPr/>
        </p:nvPicPr>
        <p:blipFill>
          <a:blip r:embed="rId3"/>
          <a:stretch>
            <a:fillRect/>
          </a:stretch>
        </p:blipFill>
        <p:spPr>
          <a:xfrm flipH="1">
            <a:off x="910589" y="1240416"/>
            <a:ext cx="1182569" cy="1316497"/>
          </a:xfrm>
          <a:prstGeom prst="rect">
            <a:avLst/>
          </a:prstGeom>
        </p:spPr>
      </p:pic>
      <p:sp>
        <p:nvSpPr>
          <p:cNvPr id="8" name="Footer Placeholder 5">
            <a:extLst>
              <a:ext uri="{FF2B5EF4-FFF2-40B4-BE49-F238E27FC236}">
                <a16:creationId xmlns:a16="http://schemas.microsoft.com/office/drawing/2014/main" id="{72EAA52B-EC8D-42B9-9B49-60ACDCDF8977}"/>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8395391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ella 2">
            <a:extLst>
              <a:ext uri="{FF2B5EF4-FFF2-40B4-BE49-F238E27FC236}">
                <a16:creationId xmlns:a16="http://schemas.microsoft.com/office/drawing/2014/main" id="{2E702370-EC2F-434A-A424-61A0151498EA}"/>
              </a:ext>
            </a:extLst>
          </p:cNvPr>
          <p:cNvGraphicFramePr>
            <a:graphicFrameLocks noGrp="1"/>
          </p:cNvGraphicFramePr>
          <p:nvPr>
            <p:extLst>
              <p:ext uri="{D42A27DB-BD31-4B8C-83A1-F6EECF244321}">
                <p14:modId xmlns:p14="http://schemas.microsoft.com/office/powerpoint/2010/main" val="263380018"/>
              </p:ext>
            </p:extLst>
          </p:nvPr>
        </p:nvGraphicFramePr>
        <p:xfrm>
          <a:off x="1045367" y="3056754"/>
          <a:ext cx="10462413" cy="3106689"/>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351326">
                <a:tc>
                  <a:txBody>
                    <a:bodyPr/>
                    <a:lstStyle/>
                    <a:p>
                      <a:pPr algn="ctr"/>
                      <a:r>
                        <a:rPr lang="en-US" noProof="0" dirty="0"/>
                        <a:t>Casualty #1</a:t>
                      </a:r>
                    </a:p>
                  </a:txBody>
                  <a:tcPr anchor="ctr"/>
                </a:tc>
                <a:tc>
                  <a:txBody>
                    <a:bodyPr/>
                    <a:lstStyle/>
                    <a:p>
                      <a:pPr algn="ctr"/>
                      <a:r>
                        <a:rPr lang="en-US" noProof="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40929">
                <a:tc>
                  <a:txBody>
                    <a:bodyPr/>
                    <a:lstStyle/>
                    <a:p>
                      <a:pPr algn="ctr"/>
                      <a:r>
                        <a:rPr lang="en-US" b="1" noProof="0" dirty="0"/>
                        <a:t>36 YEARS OLD</a:t>
                      </a:r>
                      <a:r>
                        <a:rPr lang="pl-PL" b="1" noProof="0" dirty="0"/>
                        <a:t> </a:t>
                      </a:r>
                      <a:r>
                        <a:rPr lang="en-US" b="1" noProof="0" dirty="0"/>
                        <a:t>MAN</a:t>
                      </a:r>
                      <a:endParaRPr lang="pl-PL" b="1" noProof="0" dirty="0"/>
                    </a:p>
                    <a:p>
                      <a:pPr algn="ctr"/>
                      <a:endParaRPr lang="en-US" b="1" noProof="0" dirty="0"/>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b="1" noProof="0" dirty="0"/>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1" noProof="0" dirty="0"/>
                        <a:t>Laying on the ground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1" noProof="0" dirty="0"/>
                        <a:t>Unconscious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b="1" noProof="0" dirty="0"/>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sp>
        <p:nvSpPr>
          <p:cNvPr id="4" name="Text Placeholder 3"/>
          <p:cNvSpPr>
            <a:spLocks noGrp="1"/>
          </p:cNvSpPr>
          <p:nvPr>
            <p:ph type="body" sz="quarter" idx="17"/>
          </p:nvPr>
        </p:nvSpPr>
        <p:spPr>
          <a:xfrm>
            <a:off x="2305175" y="1636950"/>
            <a:ext cx="9120062" cy="1471612"/>
          </a:xfrm>
        </p:spPr>
        <p:txBody>
          <a:bodyPr/>
          <a:lstStyle/>
          <a:p>
            <a:r>
              <a:rPr lang="en-US" dirty="0"/>
              <a:t>Status of the casualties, triage, treatment</a:t>
            </a:r>
          </a:p>
        </p:txBody>
      </p:sp>
      <p:sp>
        <p:nvSpPr>
          <p:cNvPr id="6" name="Title 5"/>
          <p:cNvSpPr>
            <a:spLocks noGrp="1"/>
          </p:cNvSpPr>
          <p:nvPr>
            <p:ph type="title"/>
          </p:nvPr>
        </p:nvSpPr>
        <p:spPr/>
        <p:txBody>
          <a:bodyPr lIns="0" tIns="0" rIns="0" bIns="0">
            <a:noAutofit/>
          </a:bodyPr>
          <a:lstStyle/>
          <a:p>
            <a:r>
              <a:rPr lang="en-US" sz="3600" dirty="0"/>
              <a:t>5.6 Scenario 9 </a:t>
            </a:r>
            <a:r>
              <a:rPr lang="en-GB" sz="3600" dirty="0"/>
              <a:t>Paint stripping factory</a:t>
            </a:r>
            <a:endParaRPr lang="da-DK" sz="3600" dirty="0"/>
          </a:p>
        </p:txBody>
      </p:sp>
      <p:sp>
        <p:nvSpPr>
          <p:cNvPr id="7" name="Text Placeholder 6"/>
          <p:cNvSpPr>
            <a:spLocks noGrp="1"/>
          </p:cNvSpPr>
          <p:nvPr>
            <p:ph type="body" sz="quarter" idx="19"/>
          </p:nvPr>
        </p:nvSpPr>
        <p:spPr>
          <a:xfrm>
            <a:off x="684220" y="3860704"/>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19</a:t>
            </a:fld>
            <a:endParaRPr lang="aa-ET" dirty="0"/>
          </a:p>
        </p:txBody>
      </p:sp>
      <p:pic>
        <p:nvPicPr>
          <p:cNvPr id="10" name="Picture 9"/>
          <p:cNvPicPr>
            <a:picLocks noChangeAspect="1"/>
          </p:cNvPicPr>
          <p:nvPr/>
        </p:nvPicPr>
        <p:blipFill>
          <a:blip r:embed="rId3"/>
          <a:stretch>
            <a:fillRect/>
          </a:stretch>
        </p:blipFill>
        <p:spPr>
          <a:xfrm flipH="1">
            <a:off x="910589" y="1716067"/>
            <a:ext cx="1182569" cy="1316497"/>
          </a:xfrm>
          <a:prstGeom prst="rect">
            <a:avLst/>
          </a:prstGeom>
        </p:spPr>
      </p:pic>
      <p:grpSp>
        <p:nvGrpSpPr>
          <p:cNvPr id="11" name="Group 10">
            <a:extLst>
              <a:ext uri="{FF2B5EF4-FFF2-40B4-BE49-F238E27FC236}">
                <a16:creationId xmlns:a16="http://schemas.microsoft.com/office/drawing/2014/main" id="{E44E41E8-24CB-4EDF-94C3-B48E5EACC80B}"/>
              </a:ext>
            </a:extLst>
          </p:cNvPr>
          <p:cNvGrpSpPr/>
          <p:nvPr/>
        </p:nvGrpSpPr>
        <p:grpSpPr>
          <a:xfrm>
            <a:off x="5614061" y="3860703"/>
            <a:ext cx="559994" cy="2167170"/>
            <a:chOff x="5326456" y="3618553"/>
            <a:chExt cx="559994" cy="2167170"/>
          </a:xfrm>
        </p:grpSpPr>
        <p:sp>
          <p:nvSpPr>
            <p:cNvPr id="12" name="Schemat blokowy: proces 10">
              <a:extLst>
                <a:ext uri="{FF2B5EF4-FFF2-40B4-BE49-F238E27FC236}">
                  <a16:creationId xmlns:a16="http://schemas.microsoft.com/office/drawing/2014/main" id="{23A2FAD0-BEEE-4BA4-9515-394CF5681D6A}"/>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3" name="Schemat blokowy: proces 11">
              <a:extLst>
                <a:ext uri="{FF2B5EF4-FFF2-40B4-BE49-F238E27FC236}">
                  <a16:creationId xmlns:a16="http://schemas.microsoft.com/office/drawing/2014/main" id="{AB2E5F42-697B-4E95-B46D-98FAE02F4C72}"/>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4" name="Schemat blokowy: proces 12">
              <a:extLst>
                <a:ext uri="{FF2B5EF4-FFF2-40B4-BE49-F238E27FC236}">
                  <a16:creationId xmlns:a16="http://schemas.microsoft.com/office/drawing/2014/main" id="{C110AAC9-7451-4A04-B675-4E6EC8379CB5}"/>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5" name="Schemat blokowy: proces 13">
              <a:extLst>
                <a:ext uri="{FF2B5EF4-FFF2-40B4-BE49-F238E27FC236}">
                  <a16:creationId xmlns:a16="http://schemas.microsoft.com/office/drawing/2014/main" id="{834CAE23-5773-4CEA-B49D-15852C3F5D95}"/>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17" name="Footer Placeholder 5">
            <a:extLst>
              <a:ext uri="{FF2B5EF4-FFF2-40B4-BE49-F238E27FC236}">
                <a16:creationId xmlns:a16="http://schemas.microsoft.com/office/drawing/2014/main" id="{9BDBC234-DDCD-4C2D-9822-7AC9DD53837A}"/>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442057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4.1 Scenario 9</a:t>
            </a:r>
            <a:br>
              <a:rPr lang="en-US" dirty="0"/>
            </a:br>
            <a:r>
              <a:rPr lang="en-GB" dirty="0"/>
              <a:t>Paint stripping factory</a:t>
            </a:r>
            <a:endParaRPr lang="en-US" dirty="0"/>
          </a:p>
        </p:txBody>
      </p:sp>
      <p:sp>
        <p:nvSpPr>
          <p:cNvPr id="3" name="Slide Number Placeholder 2"/>
          <p:cNvSpPr>
            <a:spLocks noGrp="1"/>
          </p:cNvSpPr>
          <p:nvPr>
            <p:ph type="sldNum" sz="quarter" idx="4"/>
          </p:nvPr>
        </p:nvSpPr>
        <p:spPr/>
        <p:txBody>
          <a:bodyPr/>
          <a:lstStyle/>
          <a:p>
            <a:fld id="{A814E660-BF25-4843-B2A0-93C6E2B6253B}" type="slidenum">
              <a:rPr lang="aa-ET" smtClean="0"/>
              <a:pPr/>
              <a:t>2</a:t>
            </a:fld>
            <a:endParaRPr lang="aa-ET" dirty="0"/>
          </a:p>
        </p:txBody>
      </p:sp>
      <p:sp>
        <p:nvSpPr>
          <p:cNvPr id="6" name="Footer Placeholder 5">
            <a:extLst>
              <a:ext uri="{FF2B5EF4-FFF2-40B4-BE49-F238E27FC236}">
                <a16:creationId xmlns:a16="http://schemas.microsoft.com/office/drawing/2014/main" id="{1523235D-E34A-4627-A9B7-02D73EB05A74}"/>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24954707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ella 2">
            <a:extLst>
              <a:ext uri="{FF2B5EF4-FFF2-40B4-BE49-F238E27FC236}">
                <a16:creationId xmlns:a16="http://schemas.microsoft.com/office/drawing/2014/main" id="{2E702370-EC2F-434A-A424-61A0151498EA}"/>
              </a:ext>
            </a:extLst>
          </p:cNvPr>
          <p:cNvGraphicFramePr>
            <a:graphicFrameLocks noGrp="1"/>
          </p:cNvGraphicFramePr>
          <p:nvPr>
            <p:extLst>
              <p:ext uri="{D42A27DB-BD31-4B8C-83A1-F6EECF244321}">
                <p14:modId xmlns:p14="http://schemas.microsoft.com/office/powerpoint/2010/main" val="3910722668"/>
              </p:ext>
            </p:extLst>
          </p:nvPr>
        </p:nvGraphicFramePr>
        <p:xfrm>
          <a:off x="1045367" y="3056754"/>
          <a:ext cx="10462413" cy="3083771"/>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0">
                <a:tc>
                  <a:txBody>
                    <a:bodyPr/>
                    <a:lstStyle/>
                    <a:p>
                      <a:pPr algn="ctr"/>
                      <a:r>
                        <a:rPr lang="en-US" noProof="0" dirty="0"/>
                        <a:t>Casualty #2</a:t>
                      </a:r>
                    </a:p>
                  </a:txBody>
                  <a:tcPr anchor="ctr"/>
                </a:tc>
                <a:tc>
                  <a:txBody>
                    <a:bodyPr/>
                    <a:lstStyle/>
                    <a:p>
                      <a:pPr algn="ctr"/>
                      <a:r>
                        <a:rPr lang="en-US" noProof="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algn="ctr"/>
                      <a:r>
                        <a:rPr lang="en-US" b="1" noProof="0" dirty="0"/>
                        <a:t>31 YEARS OLD</a:t>
                      </a:r>
                      <a:r>
                        <a:rPr lang="pl-PL" b="1" noProof="0" dirty="0"/>
                        <a:t> </a:t>
                      </a:r>
                      <a:r>
                        <a:rPr lang="en-US" b="1" noProof="0" dirty="0"/>
                        <a:t>MAN</a:t>
                      </a:r>
                      <a:endParaRPr lang="pl-PL" b="1" noProof="0" dirty="0"/>
                    </a:p>
                    <a:p>
                      <a:pPr algn="ctr"/>
                      <a:endParaRPr lang="en-US" b="1" noProof="0" dirty="0"/>
                    </a:p>
                    <a:p>
                      <a:endParaRPr lang="it-IT" b="1" dirty="0"/>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1" noProof="0" dirty="0"/>
                        <a:t>Laying on the ground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1" noProof="0" dirty="0"/>
                        <a:t>Unconscious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1" noProof="0" dirty="0"/>
                        <a:t>Skin irritation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1" noProof="0" dirty="0"/>
                        <a:t>Slow breathing</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b="1" noProof="0" dirty="0"/>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sp>
        <p:nvSpPr>
          <p:cNvPr id="4" name="Text Placeholder 3"/>
          <p:cNvSpPr>
            <a:spLocks noGrp="1"/>
          </p:cNvSpPr>
          <p:nvPr>
            <p:ph type="body" sz="quarter" idx="17"/>
          </p:nvPr>
        </p:nvSpPr>
        <p:spPr>
          <a:xfrm>
            <a:off x="2305175" y="1636950"/>
            <a:ext cx="9120062" cy="1471612"/>
          </a:xfrm>
        </p:spPr>
        <p:txBody>
          <a:bodyPr/>
          <a:lstStyle/>
          <a:p>
            <a:r>
              <a:rPr lang="en-US" dirty="0"/>
              <a:t>Status of the casualties, triage, treatment</a:t>
            </a:r>
          </a:p>
        </p:txBody>
      </p:sp>
      <p:sp>
        <p:nvSpPr>
          <p:cNvPr id="6" name="Title 5"/>
          <p:cNvSpPr>
            <a:spLocks noGrp="1"/>
          </p:cNvSpPr>
          <p:nvPr>
            <p:ph type="title"/>
          </p:nvPr>
        </p:nvSpPr>
        <p:spPr/>
        <p:txBody>
          <a:bodyPr lIns="0" tIns="0" rIns="0" bIns="0">
            <a:noAutofit/>
          </a:bodyPr>
          <a:lstStyle/>
          <a:p>
            <a:r>
              <a:rPr lang="en-US" sz="3600" dirty="0"/>
              <a:t>5.6 Scenario 9 </a:t>
            </a:r>
            <a:r>
              <a:rPr lang="en-GB" sz="3600" dirty="0"/>
              <a:t>Paint stripping factory</a:t>
            </a:r>
            <a:endParaRPr lang="da-DK" sz="3600" dirty="0"/>
          </a:p>
        </p:txBody>
      </p:sp>
      <p:sp>
        <p:nvSpPr>
          <p:cNvPr id="7" name="Text Placeholder 6"/>
          <p:cNvSpPr>
            <a:spLocks noGrp="1"/>
          </p:cNvSpPr>
          <p:nvPr>
            <p:ph type="body" sz="quarter" idx="19"/>
          </p:nvPr>
        </p:nvSpPr>
        <p:spPr>
          <a:xfrm>
            <a:off x="684220" y="3860704"/>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20</a:t>
            </a:fld>
            <a:endParaRPr lang="aa-ET" dirty="0"/>
          </a:p>
        </p:txBody>
      </p:sp>
      <p:pic>
        <p:nvPicPr>
          <p:cNvPr id="10" name="Picture 9"/>
          <p:cNvPicPr>
            <a:picLocks noChangeAspect="1"/>
          </p:cNvPicPr>
          <p:nvPr/>
        </p:nvPicPr>
        <p:blipFill>
          <a:blip r:embed="rId3"/>
          <a:stretch>
            <a:fillRect/>
          </a:stretch>
        </p:blipFill>
        <p:spPr>
          <a:xfrm flipH="1">
            <a:off x="910589" y="1716067"/>
            <a:ext cx="1182569" cy="1316497"/>
          </a:xfrm>
          <a:prstGeom prst="rect">
            <a:avLst/>
          </a:prstGeom>
        </p:spPr>
      </p:pic>
      <p:grpSp>
        <p:nvGrpSpPr>
          <p:cNvPr id="11" name="Group 10">
            <a:extLst>
              <a:ext uri="{FF2B5EF4-FFF2-40B4-BE49-F238E27FC236}">
                <a16:creationId xmlns:a16="http://schemas.microsoft.com/office/drawing/2014/main" id="{E44E41E8-24CB-4EDF-94C3-B48E5EACC80B}"/>
              </a:ext>
            </a:extLst>
          </p:cNvPr>
          <p:cNvGrpSpPr/>
          <p:nvPr/>
        </p:nvGrpSpPr>
        <p:grpSpPr>
          <a:xfrm>
            <a:off x="5614061" y="3860703"/>
            <a:ext cx="559994" cy="2167170"/>
            <a:chOff x="5326456" y="3618553"/>
            <a:chExt cx="559994" cy="2167170"/>
          </a:xfrm>
        </p:grpSpPr>
        <p:sp>
          <p:nvSpPr>
            <p:cNvPr id="12" name="Schemat blokowy: proces 10">
              <a:extLst>
                <a:ext uri="{FF2B5EF4-FFF2-40B4-BE49-F238E27FC236}">
                  <a16:creationId xmlns:a16="http://schemas.microsoft.com/office/drawing/2014/main" id="{23A2FAD0-BEEE-4BA4-9515-394CF5681D6A}"/>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3" name="Schemat blokowy: proces 11">
              <a:extLst>
                <a:ext uri="{FF2B5EF4-FFF2-40B4-BE49-F238E27FC236}">
                  <a16:creationId xmlns:a16="http://schemas.microsoft.com/office/drawing/2014/main" id="{AB2E5F42-697B-4E95-B46D-98FAE02F4C72}"/>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4" name="Schemat blokowy: proces 12">
              <a:extLst>
                <a:ext uri="{FF2B5EF4-FFF2-40B4-BE49-F238E27FC236}">
                  <a16:creationId xmlns:a16="http://schemas.microsoft.com/office/drawing/2014/main" id="{C110AAC9-7451-4A04-B675-4E6EC8379CB5}"/>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5" name="Schemat blokowy: proces 13">
              <a:extLst>
                <a:ext uri="{FF2B5EF4-FFF2-40B4-BE49-F238E27FC236}">
                  <a16:creationId xmlns:a16="http://schemas.microsoft.com/office/drawing/2014/main" id="{834CAE23-5773-4CEA-B49D-15852C3F5D95}"/>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17" name="Footer Placeholder 5">
            <a:extLst>
              <a:ext uri="{FF2B5EF4-FFF2-40B4-BE49-F238E27FC236}">
                <a16:creationId xmlns:a16="http://schemas.microsoft.com/office/drawing/2014/main" id="{B94403F5-A3D1-492E-905A-ECFF7E18FA58}"/>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32292546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ella 2">
            <a:extLst>
              <a:ext uri="{FF2B5EF4-FFF2-40B4-BE49-F238E27FC236}">
                <a16:creationId xmlns:a16="http://schemas.microsoft.com/office/drawing/2014/main" id="{2E702370-EC2F-434A-A424-61A0151498EA}"/>
              </a:ext>
            </a:extLst>
          </p:cNvPr>
          <p:cNvGraphicFramePr>
            <a:graphicFrameLocks noGrp="1"/>
          </p:cNvGraphicFramePr>
          <p:nvPr>
            <p:extLst>
              <p:ext uri="{D42A27DB-BD31-4B8C-83A1-F6EECF244321}">
                <p14:modId xmlns:p14="http://schemas.microsoft.com/office/powerpoint/2010/main" val="3233945051"/>
              </p:ext>
            </p:extLst>
          </p:nvPr>
        </p:nvGraphicFramePr>
        <p:xfrm>
          <a:off x="1045367" y="3056754"/>
          <a:ext cx="10462413" cy="3083771"/>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0">
                <a:tc>
                  <a:txBody>
                    <a:bodyPr/>
                    <a:lstStyle/>
                    <a:p>
                      <a:pPr algn="ctr"/>
                      <a:r>
                        <a:rPr lang="en-US" noProof="0" dirty="0"/>
                        <a:t>Casualty #3</a:t>
                      </a:r>
                    </a:p>
                  </a:txBody>
                  <a:tcPr anchor="ctr"/>
                </a:tc>
                <a:tc>
                  <a:txBody>
                    <a:bodyPr/>
                    <a:lstStyle/>
                    <a:p>
                      <a:pPr algn="ctr"/>
                      <a:r>
                        <a:rPr lang="en-US" noProof="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algn="ctr"/>
                      <a:r>
                        <a:rPr lang="en-US" b="1" noProof="0" dirty="0"/>
                        <a:t>27 YEARS OLD</a:t>
                      </a:r>
                      <a:r>
                        <a:rPr lang="pl-PL" b="1" noProof="0" dirty="0"/>
                        <a:t> </a:t>
                      </a:r>
                      <a:r>
                        <a:rPr lang="en-GB" b="1" noProof="0" dirty="0"/>
                        <a:t>WO</a:t>
                      </a:r>
                      <a:r>
                        <a:rPr lang="en-US" b="1" noProof="0" dirty="0"/>
                        <a:t>MAN</a:t>
                      </a:r>
                      <a:endParaRPr lang="pl-PL" b="1" noProof="0" dirty="0"/>
                    </a:p>
                    <a:p>
                      <a:pPr algn="ctr"/>
                      <a:endParaRPr lang="en-US" b="1" noProof="0" dirty="0"/>
                    </a:p>
                    <a:p>
                      <a:endParaRPr lang="it-IT" b="1" dirty="0"/>
                    </a:p>
                    <a:p>
                      <a:pPr marL="285750" indent="-285750">
                        <a:buFont typeface="Arial" panose="020B0604020202020204" pitchFamily="34" charset="0"/>
                        <a:buChar char="•"/>
                      </a:pPr>
                      <a:r>
                        <a:rPr lang="en-GB" b="1" noProof="0" dirty="0"/>
                        <a:t>Headache</a:t>
                      </a:r>
                    </a:p>
                    <a:p>
                      <a:pPr marL="285750" indent="-285750">
                        <a:buFont typeface="Arial" panose="020B0604020202020204" pitchFamily="34" charset="0"/>
                        <a:buChar char="•"/>
                      </a:pPr>
                      <a:r>
                        <a:rPr lang="en-GB" b="1" noProof="0" dirty="0"/>
                        <a:t>Chest pain</a:t>
                      </a:r>
                    </a:p>
                    <a:p>
                      <a:pPr marL="285750" indent="-285750">
                        <a:buFont typeface="Arial" panose="020B0604020202020204" pitchFamily="34" charset="0"/>
                        <a:buChar char="•"/>
                      </a:pPr>
                      <a:r>
                        <a:rPr lang="en-GB" b="1" noProof="0" dirty="0"/>
                        <a:t>Eye irritation</a:t>
                      </a:r>
                    </a:p>
                    <a:p>
                      <a:pPr marL="285750" indent="-285750">
                        <a:buFont typeface="Arial" panose="020B0604020202020204" pitchFamily="34" charset="0"/>
                        <a:buChar char="•"/>
                      </a:pPr>
                      <a:r>
                        <a:rPr lang="en-GB" b="1" noProof="0" dirty="0"/>
                        <a:t>Decreased psychomotor functions</a:t>
                      </a:r>
                    </a:p>
                    <a:p>
                      <a:pPr marL="285750" indent="-285750">
                        <a:buFont typeface="Arial" panose="020B0604020202020204" pitchFamily="34" charset="0"/>
                        <a:buChar char="•"/>
                      </a:pPr>
                      <a:endParaRPr lang="en-GB" b="1" noProof="0" dirty="0"/>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sp>
        <p:nvSpPr>
          <p:cNvPr id="4" name="Text Placeholder 3"/>
          <p:cNvSpPr>
            <a:spLocks noGrp="1"/>
          </p:cNvSpPr>
          <p:nvPr>
            <p:ph type="body" sz="quarter" idx="17"/>
          </p:nvPr>
        </p:nvSpPr>
        <p:spPr>
          <a:xfrm>
            <a:off x="2305175" y="1636950"/>
            <a:ext cx="9120062" cy="1471612"/>
          </a:xfrm>
        </p:spPr>
        <p:txBody>
          <a:bodyPr/>
          <a:lstStyle/>
          <a:p>
            <a:r>
              <a:rPr lang="en-US" dirty="0"/>
              <a:t>Status of the casualties, triage, treatment</a:t>
            </a:r>
          </a:p>
        </p:txBody>
      </p:sp>
      <p:sp>
        <p:nvSpPr>
          <p:cNvPr id="6" name="Title 5"/>
          <p:cNvSpPr>
            <a:spLocks noGrp="1"/>
          </p:cNvSpPr>
          <p:nvPr>
            <p:ph type="title"/>
          </p:nvPr>
        </p:nvSpPr>
        <p:spPr/>
        <p:txBody>
          <a:bodyPr lIns="0" tIns="0" rIns="0" bIns="0">
            <a:noAutofit/>
          </a:bodyPr>
          <a:lstStyle/>
          <a:p>
            <a:r>
              <a:rPr lang="en-US" sz="3600" dirty="0"/>
              <a:t>5.6 Scenario 9 </a:t>
            </a:r>
            <a:r>
              <a:rPr lang="en-GB" sz="3600" dirty="0"/>
              <a:t>Paint stripping factory</a:t>
            </a:r>
            <a:endParaRPr lang="da-DK" sz="3600" dirty="0"/>
          </a:p>
        </p:txBody>
      </p:sp>
      <p:sp>
        <p:nvSpPr>
          <p:cNvPr id="7" name="Text Placeholder 6"/>
          <p:cNvSpPr>
            <a:spLocks noGrp="1"/>
          </p:cNvSpPr>
          <p:nvPr>
            <p:ph type="body" sz="quarter" idx="19"/>
          </p:nvPr>
        </p:nvSpPr>
        <p:spPr>
          <a:xfrm>
            <a:off x="684220" y="3860704"/>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21</a:t>
            </a:fld>
            <a:endParaRPr lang="aa-ET" dirty="0"/>
          </a:p>
        </p:txBody>
      </p:sp>
      <p:pic>
        <p:nvPicPr>
          <p:cNvPr id="10" name="Picture 9"/>
          <p:cNvPicPr>
            <a:picLocks noChangeAspect="1"/>
          </p:cNvPicPr>
          <p:nvPr/>
        </p:nvPicPr>
        <p:blipFill>
          <a:blip r:embed="rId3"/>
          <a:stretch>
            <a:fillRect/>
          </a:stretch>
        </p:blipFill>
        <p:spPr>
          <a:xfrm flipH="1">
            <a:off x="910589" y="1716067"/>
            <a:ext cx="1182569" cy="1316497"/>
          </a:xfrm>
          <a:prstGeom prst="rect">
            <a:avLst/>
          </a:prstGeom>
        </p:spPr>
      </p:pic>
      <p:grpSp>
        <p:nvGrpSpPr>
          <p:cNvPr id="11" name="Group 10">
            <a:extLst>
              <a:ext uri="{FF2B5EF4-FFF2-40B4-BE49-F238E27FC236}">
                <a16:creationId xmlns:a16="http://schemas.microsoft.com/office/drawing/2014/main" id="{E44E41E8-24CB-4EDF-94C3-B48E5EACC80B}"/>
              </a:ext>
            </a:extLst>
          </p:cNvPr>
          <p:cNvGrpSpPr/>
          <p:nvPr/>
        </p:nvGrpSpPr>
        <p:grpSpPr>
          <a:xfrm>
            <a:off x="5614061" y="3860703"/>
            <a:ext cx="559994" cy="2167170"/>
            <a:chOff x="5326456" y="3618553"/>
            <a:chExt cx="559994" cy="2167170"/>
          </a:xfrm>
        </p:grpSpPr>
        <p:sp>
          <p:nvSpPr>
            <p:cNvPr id="12" name="Schemat blokowy: proces 10">
              <a:extLst>
                <a:ext uri="{FF2B5EF4-FFF2-40B4-BE49-F238E27FC236}">
                  <a16:creationId xmlns:a16="http://schemas.microsoft.com/office/drawing/2014/main" id="{23A2FAD0-BEEE-4BA4-9515-394CF5681D6A}"/>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3" name="Schemat blokowy: proces 11">
              <a:extLst>
                <a:ext uri="{FF2B5EF4-FFF2-40B4-BE49-F238E27FC236}">
                  <a16:creationId xmlns:a16="http://schemas.microsoft.com/office/drawing/2014/main" id="{AB2E5F42-697B-4E95-B46D-98FAE02F4C72}"/>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4" name="Schemat blokowy: proces 12">
              <a:extLst>
                <a:ext uri="{FF2B5EF4-FFF2-40B4-BE49-F238E27FC236}">
                  <a16:creationId xmlns:a16="http://schemas.microsoft.com/office/drawing/2014/main" id="{C110AAC9-7451-4A04-B675-4E6EC8379CB5}"/>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5" name="Schemat blokowy: proces 13">
              <a:extLst>
                <a:ext uri="{FF2B5EF4-FFF2-40B4-BE49-F238E27FC236}">
                  <a16:creationId xmlns:a16="http://schemas.microsoft.com/office/drawing/2014/main" id="{834CAE23-5773-4CEA-B49D-15852C3F5D95}"/>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17" name="Footer Placeholder 5">
            <a:extLst>
              <a:ext uri="{FF2B5EF4-FFF2-40B4-BE49-F238E27FC236}">
                <a16:creationId xmlns:a16="http://schemas.microsoft.com/office/drawing/2014/main" id="{BA7F949B-DB79-4B17-8ADE-0240EC0D6871}"/>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7855134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ella 2">
            <a:extLst>
              <a:ext uri="{FF2B5EF4-FFF2-40B4-BE49-F238E27FC236}">
                <a16:creationId xmlns:a16="http://schemas.microsoft.com/office/drawing/2014/main" id="{2E702370-EC2F-434A-A424-61A0151498EA}"/>
              </a:ext>
            </a:extLst>
          </p:cNvPr>
          <p:cNvGraphicFramePr>
            <a:graphicFrameLocks noGrp="1"/>
          </p:cNvGraphicFramePr>
          <p:nvPr>
            <p:extLst>
              <p:ext uri="{D42A27DB-BD31-4B8C-83A1-F6EECF244321}">
                <p14:modId xmlns:p14="http://schemas.microsoft.com/office/powerpoint/2010/main" val="1774352360"/>
              </p:ext>
            </p:extLst>
          </p:nvPr>
        </p:nvGraphicFramePr>
        <p:xfrm>
          <a:off x="1045367" y="3056754"/>
          <a:ext cx="10462413" cy="3200400"/>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0">
                <a:tc>
                  <a:txBody>
                    <a:bodyPr/>
                    <a:lstStyle/>
                    <a:p>
                      <a:pPr algn="ctr"/>
                      <a:r>
                        <a:rPr lang="en-US" noProof="0" dirty="0"/>
                        <a:t>Casualty #4</a:t>
                      </a:r>
                    </a:p>
                  </a:txBody>
                  <a:tcPr anchor="ctr"/>
                </a:tc>
                <a:tc>
                  <a:txBody>
                    <a:bodyPr/>
                    <a:lstStyle/>
                    <a:p>
                      <a:pPr algn="ctr"/>
                      <a:r>
                        <a:rPr lang="en-US" noProof="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algn="ctr"/>
                      <a:r>
                        <a:rPr lang="en-US" b="1" noProof="0" dirty="0"/>
                        <a:t>49 YEARS OLD</a:t>
                      </a:r>
                      <a:r>
                        <a:rPr lang="pl-PL" b="1" noProof="0" dirty="0"/>
                        <a:t> </a:t>
                      </a:r>
                      <a:r>
                        <a:rPr lang="en-US" b="1" noProof="0" dirty="0"/>
                        <a:t>MAN</a:t>
                      </a:r>
                      <a:endParaRPr lang="pl-PL" b="1" noProof="0" dirty="0"/>
                    </a:p>
                    <a:p>
                      <a:pPr algn="ctr"/>
                      <a:endParaRPr lang="en-US" b="1" noProof="0" dirty="0"/>
                    </a:p>
                    <a:p>
                      <a:endParaRPr lang="it-IT" b="1" dirty="0"/>
                    </a:p>
                    <a:p>
                      <a:pPr marL="285750" indent="-285750">
                        <a:buFont typeface="Arial" panose="020B0604020202020204" pitchFamily="34" charset="0"/>
                        <a:buChar char="•"/>
                      </a:pPr>
                      <a:r>
                        <a:rPr lang="en-GB" b="1" noProof="0" dirty="0"/>
                        <a:t>Headache</a:t>
                      </a:r>
                    </a:p>
                    <a:p>
                      <a:pPr marL="285750" indent="-285750">
                        <a:buFont typeface="Arial" panose="020B0604020202020204" pitchFamily="34" charset="0"/>
                        <a:buChar char="•"/>
                      </a:pPr>
                      <a:r>
                        <a:rPr lang="en-GB" b="1" noProof="0" dirty="0"/>
                        <a:t>Chest pain</a:t>
                      </a:r>
                    </a:p>
                    <a:p>
                      <a:pPr marL="285750" indent="-285750">
                        <a:buFont typeface="Arial" panose="020B0604020202020204" pitchFamily="34" charset="0"/>
                        <a:buChar char="•"/>
                      </a:pPr>
                      <a:r>
                        <a:rPr lang="en-GB" b="1" noProof="0" dirty="0"/>
                        <a:t>Eye irritation</a:t>
                      </a:r>
                    </a:p>
                    <a:p>
                      <a:pPr marL="285750" indent="-285750">
                        <a:buFont typeface="Arial" panose="020B0604020202020204" pitchFamily="34" charset="0"/>
                        <a:buChar char="•"/>
                      </a:pPr>
                      <a:r>
                        <a:rPr lang="en-GB" b="1" noProof="0" dirty="0"/>
                        <a:t>Throat irritation</a:t>
                      </a:r>
                    </a:p>
                    <a:p>
                      <a:pPr marL="285750" indent="-285750">
                        <a:buFont typeface="Arial" panose="020B0604020202020204" pitchFamily="34" charset="0"/>
                        <a:buChar char="•"/>
                      </a:pPr>
                      <a:r>
                        <a:rPr lang="en-GB" b="1" noProof="0" dirty="0"/>
                        <a:t>Fatigue</a:t>
                      </a:r>
                    </a:p>
                    <a:p>
                      <a:pPr marL="285750" indent="-285750">
                        <a:buFont typeface="Arial" panose="020B0604020202020204" pitchFamily="34" charset="0"/>
                        <a:buChar char="•"/>
                      </a:pPr>
                      <a:endParaRPr lang="en-GB" b="1" noProof="0" dirty="0"/>
                    </a:p>
                    <a:p>
                      <a:pPr marL="285750" indent="-285750">
                        <a:buFont typeface="Arial" panose="020B0604020202020204" pitchFamily="34" charset="0"/>
                        <a:buChar char="•"/>
                      </a:pPr>
                      <a:endParaRPr lang="en-GB" b="1" noProof="0" dirty="0"/>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sp>
        <p:nvSpPr>
          <p:cNvPr id="4" name="Text Placeholder 3"/>
          <p:cNvSpPr>
            <a:spLocks noGrp="1"/>
          </p:cNvSpPr>
          <p:nvPr>
            <p:ph type="body" sz="quarter" idx="17"/>
          </p:nvPr>
        </p:nvSpPr>
        <p:spPr>
          <a:xfrm>
            <a:off x="2305175" y="1636950"/>
            <a:ext cx="9120062" cy="1471612"/>
          </a:xfrm>
        </p:spPr>
        <p:txBody>
          <a:bodyPr/>
          <a:lstStyle/>
          <a:p>
            <a:r>
              <a:rPr lang="en-US" dirty="0"/>
              <a:t>Status of the casualties, triage, treatment</a:t>
            </a:r>
          </a:p>
        </p:txBody>
      </p:sp>
      <p:sp>
        <p:nvSpPr>
          <p:cNvPr id="6" name="Title 5"/>
          <p:cNvSpPr>
            <a:spLocks noGrp="1"/>
          </p:cNvSpPr>
          <p:nvPr>
            <p:ph type="title"/>
          </p:nvPr>
        </p:nvSpPr>
        <p:spPr/>
        <p:txBody>
          <a:bodyPr lIns="0" tIns="0" rIns="0" bIns="0">
            <a:noAutofit/>
          </a:bodyPr>
          <a:lstStyle/>
          <a:p>
            <a:r>
              <a:rPr lang="en-US" sz="3600" dirty="0"/>
              <a:t>5.6 Scenario 9 </a:t>
            </a:r>
            <a:r>
              <a:rPr lang="en-GB" sz="3600" dirty="0"/>
              <a:t>Paint stripping factory</a:t>
            </a:r>
            <a:endParaRPr lang="da-DK" sz="3600" dirty="0"/>
          </a:p>
        </p:txBody>
      </p:sp>
      <p:sp>
        <p:nvSpPr>
          <p:cNvPr id="7" name="Text Placeholder 6"/>
          <p:cNvSpPr>
            <a:spLocks noGrp="1"/>
          </p:cNvSpPr>
          <p:nvPr>
            <p:ph type="body" sz="quarter" idx="19"/>
          </p:nvPr>
        </p:nvSpPr>
        <p:spPr>
          <a:xfrm>
            <a:off x="684220" y="3860704"/>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22</a:t>
            </a:fld>
            <a:endParaRPr lang="aa-ET" dirty="0"/>
          </a:p>
        </p:txBody>
      </p:sp>
      <p:pic>
        <p:nvPicPr>
          <p:cNvPr id="10" name="Picture 9"/>
          <p:cNvPicPr>
            <a:picLocks noChangeAspect="1"/>
          </p:cNvPicPr>
          <p:nvPr/>
        </p:nvPicPr>
        <p:blipFill>
          <a:blip r:embed="rId3"/>
          <a:stretch>
            <a:fillRect/>
          </a:stretch>
        </p:blipFill>
        <p:spPr>
          <a:xfrm flipH="1">
            <a:off x="910589" y="1716067"/>
            <a:ext cx="1182569" cy="1316497"/>
          </a:xfrm>
          <a:prstGeom prst="rect">
            <a:avLst/>
          </a:prstGeom>
        </p:spPr>
      </p:pic>
      <p:grpSp>
        <p:nvGrpSpPr>
          <p:cNvPr id="11" name="Group 10">
            <a:extLst>
              <a:ext uri="{FF2B5EF4-FFF2-40B4-BE49-F238E27FC236}">
                <a16:creationId xmlns:a16="http://schemas.microsoft.com/office/drawing/2014/main" id="{E44E41E8-24CB-4EDF-94C3-B48E5EACC80B}"/>
              </a:ext>
            </a:extLst>
          </p:cNvPr>
          <p:cNvGrpSpPr/>
          <p:nvPr/>
        </p:nvGrpSpPr>
        <p:grpSpPr>
          <a:xfrm>
            <a:off x="5614061" y="3860703"/>
            <a:ext cx="559994" cy="2167170"/>
            <a:chOff x="5326456" y="3618553"/>
            <a:chExt cx="559994" cy="2167170"/>
          </a:xfrm>
        </p:grpSpPr>
        <p:sp>
          <p:nvSpPr>
            <p:cNvPr id="12" name="Schemat blokowy: proces 10">
              <a:extLst>
                <a:ext uri="{FF2B5EF4-FFF2-40B4-BE49-F238E27FC236}">
                  <a16:creationId xmlns:a16="http://schemas.microsoft.com/office/drawing/2014/main" id="{23A2FAD0-BEEE-4BA4-9515-394CF5681D6A}"/>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3" name="Schemat blokowy: proces 11">
              <a:extLst>
                <a:ext uri="{FF2B5EF4-FFF2-40B4-BE49-F238E27FC236}">
                  <a16:creationId xmlns:a16="http://schemas.microsoft.com/office/drawing/2014/main" id="{AB2E5F42-697B-4E95-B46D-98FAE02F4C72}"/>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4" name="Schemat blokowy: proces 12">
              <a:extLst>
                <a:ext uri="{FF2B5EF4-FFF2-40B4-BE49-F238E27FC236}">
                  <a16:creationId xmlns:a16="http://schemas.microsoft.com/office/drawing/2014/main" id="{C110AAC9-7451-4A04-B675-4E6EC8379CB5}"/>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5" name="Schemat blokowy: proces 13">
              <a:extLst>
                <a:ext uri="{FF2B5EF4-FFF2-40B4-BE49-F238E27FC236}">
                  <a16:creationId xmlns:a16="http://schemas.microsoft.com/office/drawing/2014/main" id="{834CAE23-5773-4CEA-B49D-15852C3F5D95}"/>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17" name="Footer Placeholder 5">
            <a:extLst>
              <a:ext uri="{FF2B5EF4-FFF2-40B4-BE49-F238E27FC236}">
                <a16:creationId xmlns:a16="http://schemas.microsoft.com/office/drawing/2014/main" id="{30D5CAE5-AFE4-49AD-86FB-A431D7FB9BED}"/>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258696517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6.1 Scenario 9</a:t>
            </a:r>
            <a:br>
              <a:rPr lang="en-US" dirty="0"/>
            </a:br>
            <a:r>
              <a:rPr lang="en-GB" dirty="0"/>
              <a:t>Paint stripping factory</a:t>
            </a:r>
            <a:endParaRPr lang="en-US" dirty="0"/>
          </a:p>
        </p:txBody>
      </p:sp>
      <p:sp>
        <p:nvSpPr>
          <p:cNvPr id="3" name="Slide Number Placeholder 2"/>
          <p:cNvSpPr>
            <a:spLocks noGrp="1"/>
          </p:cNvSpPr>
          <p:nvPr>
            <p:ph type="sldNum" sz="quarter" idx="4"/>
          </p:nvPr>
        </p:nvSpPr>
        <p:spPr/>
        <p:txBody>
          <a:bodyPr/>
          <a:lstStyle/>
          <a:p>
            <a:fld id="{A814E660-BF25-4843-B2A0-93C6E2B6253B}" type="slidenum">
              <a:rPr lang="aa-ET" smtClean="0"/>
              <a:pPr/>
              <a:t>23</a:t>
            </a:fld>
            <a:endParaRPr lang="aa-ET" dirty="0"/>
          </a:p>
        </p:txBody>
      </p:sp>
      <p:sp>
        <p:nvSpPr>
          <p:cNvPr id="7" name="Footer Placeholder 5">
            <a:extLst>
              <a:ext uri="{FF2B5EF4-FFF2-40B4-BE49-F238E27FC236}">
                <a16:creationId xmlns:a16="http://schemas.microsoft.com/office/drawing/2014/main" id="{43BD6C63-C2FF-459D-9EDD-280E8035FAE4}"/>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345731832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286897"/>
            <a:ext cx="9120062" cy="1471612"/>
          </a:xfrm>
        </p:spPr>
        <p:txBody>
          <a:bodyPr/>
          <a:lstStyle/>
          <a:p>
            <a:r>
              <a:rPr lang="en-US" dirty="0"/>
              <a:t>The emergency call</a:t>
            </a:r>
          </a:p>
        </p:txBody>
      </p:sp>
      <p:sp>
        <p:nvSpPr>
          <p:cNvPr id="6" name="Title 5"/>
          <p:cNvSpPr>
            <a:spLocks noGrp="1"/>
          </p:cNvSpPr>
          <p:nvPr>
            <p:ph type="title"/>
          </p:nvPr>
        </p:nvSpPr>
        <p:spPr/>
        <p:txBody>
          <a:bodyPr lIns="0" tIns="0" rIns="0" bIns="0">
            <a:normAutofit/>
          </a:bodyPr>
          <a:lstStyle/>
          <a:p>
            <a:r>
              <a:rPr lang="en-US" sz="4000" dirty="0"/>
              <a:t>6.1 Scenario 9 Emergency call</a:t>
            </a:r>
            <a:endParaRPr lang="da-DK" sz="4000" dirty="0"/>
          </a:p>
        </p:txBody>
      </p:sp>
      <p:sp>
        <p:nvSpPr>
          <p:cNvPr id="7" name="Text Placeholder 6"/>
          <p:cNvSpPr>
            <a:spLocks noGrp="1"/>
          </p:cNvSpPr>
          <p:nvPr>
            <p:ph type="body" sz="quarter" idx="19"/>
          </p:nvPr>
        </p:nvSpPr>
        <p:spPr>
          <a:xfrm>
            <a:off x="766763" y="2643321"/>
            <a:ext cx="10658474" cy="3731839"/>
          </a:xfrm>
        </p:spPr>
        <p:txBody>
          <a:bodyPr>
            <a:normAutofit/>
          </a:bodyPr>
          <a:lstStyle/>
          <a:p>
            <a:pPr marL="88900" indent="0">
              <a:buNone/>
            </a:pPr>
            <a:r>
              <a:rPr lang="en-US" sz="1800" dirty="0"/>
              <a:t>An emergency call arrives at the dispatch office at 4.25 PM</a:t>
            </a:r>
          </a:p>
          <a:p>
            <a:r>
              <a:rPr lang="en-US" sz="1800" i="1" dirty="0"/>
              <a:t>The caller identifies himself as a worker of the paint stripping factory and requests medical assistance for two of his colleagues that are laying unconscious on the ground floor of the factory.</a:t>
            </a:r>
          </a:p>
          <a:p>
            <a:r>
              <a:rPr lang="en-GB" sz="1800" b="1" dirty="0"/>
              <a:t>DO requests general information on the colleagues’ conditions</a:t>
            </a:r>
          </a:p>
          <a:p>
            <a:r>
              <a:rPr lang="en-US" sz="1800" i="1" dirty="0"/>
              <a:t>The caller </a:t>
            </a:r>
            <a:r>
              <a:rPr lang="en-GB" sz="1800" i="1" dirty="0"/>
              <a:t>reports that they don’t move. He didn’t go close to the scene, but he called them, and they did not answer.</a:t>
            </a:r>
            <a:endParaRPr lang="en-US" sz="1800" i="1" dirty="0"/>
          </a:p>
          <a:p>
            <a:r>
              <a:rPr lang="en-GB" sz="1800" b="1" dirty="0"/>
              <a:t>DO asks if the caller noticed any particular smell</a:t>
            </a:r>
          </a:p>
          <a:p>
            <a:r>
              <a:rPr lang="en-GB" sz="1800" i="1" dirty="0"/>
              <a:t>The caller says that he didn’t notice any particular smell.</a:t>
            </a:r>
          </a:p>
          <a:p>
            <a:r>
              <a:rPr lang="en-US" sz="1800" b="1" dirty="0"/>
              <a:t>DO asks whether there are other people directly involved in the accident</a:t>
            </a:r>
          </a:p>
          <a:p>
            <a:r>
              <a:rPr lang="en-US" sz="1800" i="1" dirty="0"/>
              <a:t>The caller reports that no one else seems to be involved in the accident.</a:t>
            </a:r>
          </a:p>
          <a:p>
            <a:endParaRPr lang="en-US" sz="1800" i="1"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24</a:t>
            </a:fld>
            <a:endParaRPr lang="aa-ET" dirty="0"/>
          </a:p>
        </p:txBody>
      </p:sp>
      <p:pic>
        <p:nvPicPr>
          <p:cNvPr id="10" name="Picture 9"/>
          <p:cNvPicPr>
            <a:picLocks noChangeAspect="1"/>
          </p:cNvPicPr>
          <p:nvPr/>
        </p:nvPicPr>
        <p:blipFill>
          <a:blip r:embed="rId3"/>
          <a:stretch>
            <a:fillRect/>
          </a:stretch>
        </p:blipFill>
        <p:spPr>
          <a:xfrm flipH="1">
            <a:off x="910589" y="1366014"/>
            <a:ext cx="1182569" cy="1316497"/>
          </a:xfrm>
          <a:prstGeom prst="rect">
            <a:avLst/>
          </a:prstGeom>
        </p:spPr>
      </p:pic>
      <p:sp>
        <p:nvSpPr>
          <p:cNvPr id="8" name="Footer Placeholder 5">
            <a:extLst>
              <a:ext uri="{FF2B5EF4-FFF2-40B4-BE49-F238E27FC236}">
                <a16:creationId xmlns:a16="http://schemas.microsoft.com/office/drawing/2014/main" id="{B4FC7CBC-C7CD-44E8-B431-B137ED75809F}"/>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32717122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lIns="0" tIns="0" rIns="0" bIns="0">
            <a:normAutofit/>
          </a:bodyPr>
          <a:lstStyle/>
          <a:p>
            <a:r>
              <a:rPr lang="en-US" sz="4000" dirty="0"/>
              <a:t>6.1 Scenario 9_a Emergency call</a:t>
            </a:r>
            <a:endParaRPr lang="da-DK" sz="4000" dirty="0"/>
          </a:p>
        </p:txBody>
      </p:sp>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25</a:t>
            </a:fld>
            <a:endParaRPr lang="aa-ET" dirty="0"/>
          </a:p>
        </p:txBody>
      </p:sp>
      <p:graphicFrame>
        <p:nvGraphicFramePr>
          <p:cNvPr id="2" name="Tabella 1"/>
          <p:cNvGraphicFramePr>
            <a:graphicFrameLocks noGrp="1"/>
          </p:cNvGraphicFramePr>
          <p:nvPr>
            <p:extLst>
              <p:ext uri="{D42A27DB-BD31-4B8C-83A1-F6EECF244321}">
                <p14:modId xmlns:p14="http://schemas.microsoft.com/office/powerpoint/2010/main" val="1208324054"/>
              </p:ext>
            </p:extLst>
          </p:nvPr>
        </p:nvGraphicFramePr>
        <p:xfrm>
          <a:off x="766762" y="3122883"/>
          <a:ext cx="10658475" cy="2595880"/>
        </p:xfrm>
        <a:graphic>
          <a:graphicData uri="http://schemas.openxmlformats.org/drawingml/2006/table">
            <a:tbl>
              <a:tblPr firstRow="1" bandRow="1">
                <a:tableStyleId>{F5AB1C69-6EDB-4FF4-983F-18BD219EF322}</a:tableStyleId>
              </a:tblPr>
              <a:tblGrid>
                <a:gridCol w="10658475">
                  <a:extLst>
                    <a:ext uri="{9D8B030D-6E8A-4147-A177-3AD203B41FA5}">
                      <a16:colId xmlns:a16="http://schemas.microsoft.com/office/drawing/2014/main" val="20000"/>
                    </a:ext>
                  </a:extLst>
                </a:gridCol>
              </a:tblGrid>
              <a:tr h="370840">
                <a:tc>
                  <a:txBody>
                    <a:bodyPr/>
                    <a:lstStyle/>
                    <a:p>
                      <a:r>
                        <a:rPr lang="en-GB" noProof="0"/>
                        <a:t>Provide a</a:t>
                      </a:r>
                      <a:r>
                        <a:rPr lang="en-GB" baseline="0" noProof="0"/>
                        <a:t> question for the given answer</a:t>
                      </a:r>
                      <a:endParaRPr lang="en-GB" noProof="0"/>
                    </a:p>
                  </a:txBody>
                  <a:tcPr/>
                </a:tc>
                <a:extLst>
                  <a:ext uri="{0D108BD9-81ED-4DB2-BD59-A6C34878D82A}">
                    <a16:rowId xmlns:a16="http://schemas.microsoft.com/office/drawing/2014/main" val="10000"/>
                  </a:ext>
                </a:extLst>
              </a:tr>
              <a:tr h="370840">
                <a:tc>
                  <a:txBody>
                    <a:bodyPr/>
                    <a:lstStyle/>
                    <a:p>
                      <a:r>
                        <a:rPr lang="en-GB" noProof="0"/>
                        <a:t>DO: </a:t>
                      </a:r>
                    </a:p>
                  </a:txBody>
                  <a:tcPr/>
                </a:tc>
                <a:extLst>
                  <a:ext uri="{0D108BD9-81ED-4DB2-BD59-A6C34878D82A}">
                    <a16:rowId xmlns:a16="http://schemas.microsoft.com/office/drawing/2014/main" val="10001"/>
                  </a:ext>
                </a:extLst>
              </a:tr>
              <a:tr h="370840">
                <a:tc>
                  <a:txBody>
                    <a:bodyPr/>
                    <a:lstStyle/>
                    <a:p>
                      <a:r>
                        <a:rPr lang="en-GB" sz="1800" i="1" noProof="0" dirty="0"/>
                        <a:t>The caller reports that they were handling chemicals normally used in the production of paint stripper</a:t>
                      </a:r>
                      <a:r>
                        <a:rPr lang="en-GB" sz="1800" i="1" baseline="0" noProof="0" dirty="0"/>
                        <a:t>.</a:t>
                      </a:r>
                    </a:p>
                  </a:txBody>
                  <a:tcPr/>
                </a:tc>
                <a:extLst>
                  <a:ext uri="{0D108BD9-81ED-4DB2-BD59-A6C34878D82A}">
                    <a16:rowId xmlns:a16="http://schemas.microsoft.com/office/drawing/2014/main" val="10002"/>
                  </a:ext>
                </a:extLst>
              </a:tr>
              <a:tr h="370840">
                <a:tc>
                  <a:txBody>
                    <a:bodyPr/>
                    <a:lstStyle/>
                    <a:p>
                      <a:r>
                        <a:rPr lang="en-GB" baseline="0" noProof="0" dirty="0"/>
                        <a:t>DO:</a:t>
                      </a:r>
                    </a:p>
                  </a:txBody>
                  <a:tcPr/>
                </a:tc>
                <a:extLst>
                  <a:ext uri="{0D108BD9-81ED-4DB2-BD59-A6C34878D82A}">
                    <a16:rowId xmlns:a16="http://schemas.microsoft.com/office/drawing/2014/main" val="10003"/>
                  </a:ext>
                </a:extLst>
              </a:tr>
              <a:tr h="370840">
                <a:tc>
                  <a:txBody>
                    <a:bodyPr/>
                    <a:lstStyle/>
                    <a:p>
                      <a:r>
                        <a:rPr lang="en-GB" i="1" baseline="0" noProof="0" dirty="0"/>
                        <a:t>The caller declares that they were supposed to be mixing chemicals to produce paint stripper.</a:t>
                      </a:r>
                    </a:p>
                  </a:txBody>
                  <a:tcPr/>
                </a:tc>
                <a:extLst>
                  <a:ext uri="{0D108BD9-81ED-4DB2-BD59-A6C34878D82A}">
                    <a16:rowId xmlns:a16="http://schemas.microsoft.com/office/drawing/2014/main" val="10004"/>
                  </a:ext>
                </a:extLst>
              </a:tr>
              <a:tr h="370840">
                <a:tc>
                  <a:txBody>
                    <a:bodyPr/>
                    <a:lstStyle/>
                    <a:p>
                      <a:r>
                        <a:rPr lang="en-GB" baseline="0" noProof="0"/>
                        <a:t>DO:</a:t>
                      </a:r>
                    </a:p>
                  </a:txBody>
                  <a:tcPr/>
                </a:tc>
                <a:extLst>
                  <a:ext uri="{0D108BD9-81ED-4DB2-BD59-A6C34878D82A}">
                    <a16:rowId xmlns:a16="http://schemas.microsoft.com/office/drawing/2014/main" val="10005"/>
                  </a:ext>
                </a:extLst>
              </a:tr>
              <a:tr h="370840">
                <a:tc>
                  <a:txBody>
                    <a:bodyPr/>
                    <a:lstStyle/>
                    <a:p>
                      <a:r>
                        <a:rPr lang="en-GB" i="1" baseline="0" noProof="0" dirty="0"/>
                        <a:t>The caller says that he didn’t notice any strange vapor or liquid from the tanks or valves.</a:t>
                      </a:r>
                    </a:p>
                  </a:txBody>
                  <a:tcPr/>
                </a:tc>
                <a:extLst>
                  <a:ext uri="{0D108BD9-81ED-4DB2-BD59-A6C34878D82A}">
                    <a16:rowId xmlns:a16="http://schemas.microsoft.com/office/drawing/2014/main" val="10006"/>
                  </a:ext>
                </a:extLst>
              </a:tr>
            </a:tbl>
          </a:graphicData>
        </a:graphic>
      </p:graphicFrame>
      <p:sp>
        <p:nvSpPr>
          <p:cNvPr id="12" name="Text Placeholder 3">
            <a:extLst>
              <a:ext uri="{FF2B5EF4-FFF2-40B4-BE49-F238E27FC236}">
                <a16:creationId xmlns:a16="http://schemas.microsoft.com/office/drawing/2014/main" id="{B9AFCE83-F482-470E-A062-46F6A54C5A42}"/>
              </a:ext>
            </a:extLst>
          </p:cNvPr>
          <p:cNvSpPr>
            <a:spLocks noGrp="1"/>
          </p:cNvSpPr>
          <p:nvPr>
            <p:ph type="body" sz="quarter" idx="17"/>
          </p:nvPr>
        </p:nvSpPr>
        <p:spPr>
          <a:xfrm>
            <a:off x="2305175" y="1286897"/>
            <a:ext cx="9120062" cy="1471612"/>
          </a:xfrm>
        </p:spPr>
        <p:txBody>
          <a:bodyPr/>
          <a:lstStyle/>
          <a:p>
            <a:r>
              <a:rPr lang="en-US" dirty="0"/>
              <a:t>The emergency call</a:t>
            </a:r>
          </a:p>
        </p:txBody>
      </p:sp>
      <p:pic>
        <p:nvPicPr>
          <p:cNvPr id="13" name="Picture 12">
            <a:extLst>
              <a:ext uri="{FF2B5EF4-FFF2-40B4-BE49-F238E27FC236}">
                <a16:creationId xmlns:a16="http://schemas.microsoft.com/office/drawing/2014/main" id="{DAB34F27-D095-4E0A-8A85-C34031C3B813}"/>
              </a:ext>
            </a:extLst>
          </p:cNvPr>
          <p:cNvPicPr>
            <a:picLocks noChangeAspect="1"/>
          </p:cNvPicPr>
          <p:nvPr/>
        </p:nvPicPr>
        <p:blipFill>
          <a:blip r:embed="rId3"/>
          <a:stretch>
            <a:fillRect/>
          </a:stretch>
        </p:blipFill>
        <p:spPr>
          <a:xfrm flipH="1">
            <a:off x="910589" y="1366014"/>
            <a:ext cx="1182569" cy="1316497"/>
          </a:xfrm>
          <a:prstGeom prst="rect">
            <a:avLst/>
          </a:prstGeom>
        </p:spPr>
      </p:pic>
      <p:sp>
        <p:nvSpPr>
          <p:cNvPr id="10" name="Footer Placeholder 5">
            <a:extLst>
              <a:ext uri="{FF2B5EF4-FFF2-40B4-BE49-F238E27FC236}">
                <a16:creationId xmlns:a16="http://schemas.microsoft.com/office/drawing/2014/main" id="{1DAAA4AB-37D5-461A-894A-8FB4CC2DCB4D}"/>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175436022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lIns="0" tIns="0" rIns="0" bIns="0">
            <a:normAutofit/>
          </a:bodyPr>
          <a:lstStyle/>
          <a:p>
            <a:r>
              <a:rPr lang="en-US" sz="4000" dirty="0"/>
              <a:t>6.1 Scenario 9_b Emergency call</a:t>
            </a:r>
            <a:endParaRPr lang="da-DK" sz="4000" dirty="0"/>
          </a:p>
        </p:txBody>
      </p:sp>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26</a:t>
            </a:fld>
            <a:endParaRPr lang="aa-ET" dirty="0"/>
          </a:p>
        </p:txBody>
      </p:sp>
      <p:graphicFrame>
        <p:nvGraphicFramePr>
          <p:cNvPr id="2" name="Tabella 1"/>
          <p:cNvGraphicFramePr>
            <a:graphicFrameLocks noGrp="1"/>
          </p:cNvGraphicFramePr>
          <p:nvPr/>
        </p:nvGraphicFramePr>
        <p:xfrm>
          <a:off x="766762" y="2840809"/>
          <a:ext cx="10658475" cy="3388360"/>
        </p:xfrm>
        <a:graphic>
          <a:graphicData uri="http://schemas.openxmlformats.org/drawingml/2006/table">
            <a:tbl>
              <a:tblPr firstRow="1" bandRow="1">
                <a:tableStyleId>{F5AB1C69-6EDB-4FF4-983F-18BD219EF322}</a:tableStyleId>
              </a:tblPr>
              <a:tblGrid>
                <a:gridCol w="10658475">
                  <a:extLst>
                    <a:ext uri="{9D8B030D-6E8A-4147-A177-3AD203B41FA5}">
                      <a16:colId xmlns:a16="http://schemas.microsoft.com/office/drawing/2014/main" val="20000"/>
                    </a:ext>
                  </a:extLst>
                </a:gridCol>
              </a:tblGrid>
              <a:tr h="370840">
                <a:tc>
                  <a:txBody>
                    <a:bodyPr/>
                    <a:lstStyle/>
                    <a:p>
                      <a:r>
                        <a:rPr lang="it-IT" dirty="0" err="1"/>
                        <a:t>Consider</a:t>
                      </a:r>
                      <a:r>
                        <a:rPr lang="it-IT" baseline="0" dirty="0"/>
                        <a:t> the </a:t>
                      </a:r>
                      <a:r>
                        <a:rPr lang="it-IT" baseline="0" dirty="0" err="1"/>
                        <a:t>following</a:t>
                      </a:r>
                      <a:r>
                        <a:rPr lang="it-IT" baseline="0" dirty="0"/>
                        <a:t>:</a:t>
                      </a:r>
                      <a:endParaRPr lang="it-IT" dirty="0"/>
                    </a:p>
                  </a:txBody>
                  <a:tcPr/>
                </a:tc>
                <a:extLst>
                  <a:ext uri="{0D108BD9-81ED-4DB2-BD59-A6C34878D82A}">
                    <a16:rowId xmlns:a16="http://schemas.microsoft.com/office/drawing/2014/main" val="10000"/>
                  </a:ext>
                </a:extLst>
              </a:tr>
              <a:tr h="370840">
                <a:tc>
                  <a:txBody>
                    <a:bodyPr/>
                    <a:lstStyle/>
                    <a:p>
                      <a:pPr marL="342900" indent="-342900">
                        <a:buAutoNum type="arabicParenR"/>
                      </a:pPr>
                      <a:r>
                        <a:rPr lang="it-IT" baseline="0" dirty="0" err="1"/>
                        <a:t>Is</a:t>
                      </a:r>
                      <a:r>
                        <a:rPr lang="it-IT" baseline="0" dirty="0"/>
                        <a:t> </a:t>
                      </a:r>
                      <a:r>
                        <a:rPr lang="it-IT" baseline="0" dirty="0" err="1"/>
                        <a:t>there</a:t>
                      </a:r>
                      <a:r>
                        <a:rPr lang="it-IT" baseline="0" dirty="0"/>
                        <a:t> </a:t>
                      </a:r>
                      <a:r>
                        <a:rPr lang="it-IT" baseline="0" dirty="0" err="1"/>
                        <a:t>anything</a:t>
                      </a:r>
                      <a:r>
                        <a:rPr lang="it-IT" baseline="0" dirty="0"/>
                        <a:t> else </a:t>
                      </a:r>
                      <a:r>
                        <a:rPr lang="it-IT" baseline="0" dirty="0" err="1"/>
                        <a:t>you</a:t>
                      </a:r>
                      <a:r>
                        <a:rPr lang="it-IT" baseline="0" dirty="0"/>
                        <a:t> </a:t>
                      </a:r>
                      <a:r>
                        <a:rPr lang="it-IT" baseline="0" dirty="0" err="1"/>
                        <a:t>would</a:t>
                      </a:r>
                      <a:r>
                        <a:rPr lang="it-IT" baseline="0" dirty="0"/>
                        <a:t> </a:t>
                      </a:r>
                      <a:r>
                        <a:rPr lang="it-IT" baseline="0" dirty="0" err="1"/>
                        <a:t>need</a:t>
                      </a:r>
                      <a:r>
                        <a:rPr lang="it-IT" baseline="0" dirty="0"/>
                        <a:t> to </a:t>
                      </a:r>
                      <a:r>
                        <a:rPr lang="it-IT" baseline="0" dirty="0" err="1"/>
                        <a:t>know</a:t>
                      </a:r>
                      <a:r>
                        <a:rPr lang="it-IT" baseline="0" dirty="0"/>
                        <a:t> </a:t>
                      </a:r>
                      <a:r>
                        <a:rPr lang="it-IT" baseline="0" dirty="0" err="1"/>
                        <a:t>before</a:t>
                      </a:r>
                      <a:r>
                        <a:rPr lang="it-IT" baseline="0" dirty="0"/>
                        <a:t> </a:t>
                      </a:r>
                      <a:r>
                        <a:rPr lang="it-IT" baseline="0" dirty="0" err="1"/>
                        <a:t>passing</a:t>
                      </a:r>
                      <a:r>
                        <a:rPr lang="it-IT" baseline="0" dirty="0"/>
                        <a:t> the call to the </a:t>
                      </a:r>
                      <a:r>
                        <a:rPr lang="it-IT" baseline="0" dirty="0" err="1"/>
                        <a:t>emergency</a:t>
                      </a:r>
                      <a:r>
                        <a:rPr lang="it-IT" baseline="0" dirty="0"/>
                        <a:t> service?</a:t>
                      </a:r>
                    </a:p>
                    <a:p>
                      <a:pPr marL="342900" indent="-342900">
                        <a:buAutoNum type="arabicParenR"/>
                      </a:pPr>
                      <a:endParaRPr lang="it-IT" baseline="0" dirty="0"/>
                    </a:p>
                    <a:p>
                      <a:pPr marL="342900" indent="-342900">
                        <a:buAutoNum type="arabicParenR"/>
                      </a:pPr>
                      <a:endParaRPr lang="it-IT" baseline="0" dirty="0"/>
                    </a:p>
                  </a:txBody>
                  <a:tcPr/>
                </a:tc>
                <a:extLst>
                  <a:ext uri="{0D108BD9-81ED-4DB2-BD59-A6C34878D82A}">
                    <a16:rowId xmlns:a16="http://schemas.microsoft.com/office/drawing/2014/main" val="10001"/>
                  </a:ext>
                </a:extLst>
              </a:tr>
              <a:tr h="370840">
                <a:tc>
                  <a:txBody>
                    <a:bodyPr/>
                    <a:lstStyle/>
                    <a:p>
                      <a:pPr marL="0" indent="0">
                        <a:buNone/>
                      </a:pPr>
                      <a:r>
                        <a:rPr lang="it-IT" baseline="0" dirty="0"/>
                        <a:t>2) </a:t>
                      </a:r>
                      <a:r>
                        <a:rPr lang="it-IT" baseline="0" dirty="0" err="1"/>
                        <a:t>Would</a:t>
                      </a:r>
                      <a:r>
                        <a:rPr lang="it-IT" baseline="0" dirty="0"/>
                        <a:t> </a:t>
                      </a:r>
                      <a:r>
                        <a:rPr lang="it-IT" baseline="0" dirty="0" err="1"/>
                        <a:t>you</a:t>
                      </a:r>
                      <a:r>
                        <a:rPr lang="it-IT" baseline="0" dirty="0"/>
                        <a:t> pass the call to </a:t>
                      </a:r>
                      <a:r>
                        <a:rPr lang="it-IT" baseline="0" dirty="0" err="1"/>
                        <a:t>other</a:t>
                      </a:r>
                      <a:r>
                        <a:rPr lang="it-IT" baseline="0" dirty="0"/>
                        <a:t> </a:t>
                      </a:r>
                      <a:r>
                        <a:rPr lang="it-IT" baseline="0" dirty="0" err="1"/>
                        <a:t>emergency</a:t>
                      </a:r>
                      <a:r>
                        <a:rPr lang="it-IT" baseline="0" dirty="0"/>
                        <a:t> </a:t>
                      </a:r>
                      <a:r>
                        <a:rPr lang="it-IT" baseline="0" dirty="0" err="1"/>
                        <a:t>services</a:t>
                      </a:r>
                      <a:r>
                        <a:rPr lang="it-IT" baseline="0" dirty="0"/>
                        <a:t> </a:t>
                      </a:r>
                      <a:r>
                        <a:rPr lang="it-IT" baseline="0" dirty="0" err="1"/>
                        <a:t>beyond</a:t>
                      </a:r>
                      <a:r>
                        <a:rPr lang="it-IT" baseline="0" dirty="0"/>
                        <a:t> the </a:t>
                      </a:r>
                      <a:r>
                        <a:rPr lang="it-IT" baseline="0" dirty="0" err="1"/>
                        <a:t>one</a:t>
                      </a:r>
                      <a:r>
                        <a:rPr lang="it-IT" baseline="0" dirty="0"/>
                        <a:t> </a:t>
                      </a:r>
                      <a:r>
                        <a:rPr lang="it-IT" baseline="0" dirty="0" err="1"/>
                        <a:t>requested</a:t>
                      </a:r>
                      <a:r>
                        <a:rPr lang="it-IT" baseline="0" dirty="0"/>
                        <a:t> by the </a:t>
                      </a:r>
                      <a:r>
                        <a:rPr lang="it-IT" baseline="0" dirty="0" err="1"/>
                        <a:t>caller</a:t>
                      </a:r>
                      <a:r>
                        <a:rPr lang="it-IT" baseline="0" dirty="0"/>
                        <a:t>?</a:t>
                      </a:r>
                    </a:p>
                    <a:p>
                      <a:pPr marL="342900" indent="-342900">
                        <a:buAutoNum type="arabicParenR"/>
                      </a:pPr>
                      <a:endParaRPr lang="it-IT" baseline="0" dirty="0"/>
                    </a:p>
                    <a:p>
                      <a:pPr marL="0" indent="0">
                        <a:buNone/>
                      </a:pPr>
                      <a:endParaRPr lang="it-IT" baseline="0" dirty="0"/>
                    </a:p>
                  </a:txBody>
                  <a:tcPr/>
                </a:tc>
                <a:extLst>
                  <a:ext uri="{0D108BD9-81ED-4DB2-BD59-A6C34878D82A}">
                    <a16:rowId xmlns:a16="http://schemas.microsoft.com/office/drawing/2014/main" val="10002"/>
                  </a:ext>
                </a:extLst>
              </a:tr>
              <a:tr h="370840">
                <a:tc>
                  <a:txBody>
                    <a:bodyPr/>
                    <a:lstStyle/>
                    <a:p>
                      <a:r>
                        <a:rPr lang="it-IT" i="0" baseline="0" dirty="0"/>
                        <a:t>3) </a:t>
                      </a:r>
                      <a:r>
                        <a:rPr lang="it-IT" i="0" baseline="0" dirty="0" err="1"/>
                        <a:t>What</a:t>
                      </a:r>
                      <a:r>
                        <a:rPr lang="it-IT" i="0" baseline="0" dirty="0"/>
                        <a:t> </a:t>
                      </a:r>
                      <a:r>
                        <a:rPr lang="it-IT" i="0" baseline="0" dirty="0" err="1"/>
                        <a:t>message</a:t>
                      </a:r>
                      <a:r>
                        <a:rPr lang="it-IT" i="0" baseline="0" dirty="0"/>
                        <a:t> </a:t>
                      </a:r>
                      <a:r>
                        <a:rPr lang="it-IT" i="0" baseline="0" dirty="0" err="1"/>
                        <a:t>would</a:t>
                      </a:r>
                      <a:r>
                        <a:rPr lang="it-IT" i="0" baseline="0" dirty="0"/>
                        <a:t> </a:t>
                      </a:r>
                      <a:r>
                        <a:rPr lang="it-IT" i="0" baseline="0" dirty="0" err="1"/>
                        <a:t>you</a:t>
                      </a:r>
                      <a:r>
                        <a:rPr lang="it-IT" i="0" baseline="0" dirty="0"/>
                        <a:t> </a:t>
                      </a:r>
                      <a:r>
                        <a:rPr lang="it-IT" i="0" baseline="0" dirty="0" err="1"/>
                        <a:t>refer</a:t>
                      </a:r>
                      <a:r>
                        <a:rPr lang="it-IT" i="0" baseline="0" dirty="0"/>
                        <a:t> to the </a:t>
                      </a:r>
                      <a:r>
                        <a:rPr lang="it-IT" i="0" baseline="0" dirty="0" err="1"/>
                        <a:t>emergency</a:t>
                      </a:r>
                      <a:r>
                        <a:rPr lang="it-IT" i="0" baseline="0" dirty="0"/>
                        <a:t> service(s)?</a:t>
                      </a:r>
                    </a:p>
                    <a:p>
                      <a:endParaRPr lang="it-IT" i="0" baseline="0" dirty="0"/>
                    </a:p>
                    <a:p>
                      <a:endParaRPr lang="it-IT" i="0" baseline="0" dirty="0"/>
                    </a:p>
                    <a:p>
                      <a:endParaRPr lang="it-IT" i="0" baseline="0" dirty="0"/>
                    </a:p>
                  </a:txBody>
                  <a:tcPr/>
                </a:tc>
                <a:extLst>
                  <a:ext uri="{0D108BD9-81ED-4DB2-BD59-A6C34878D82A}">
                    <a16:rowId xmlns:a16="http://schemas.microsoft.com/office/drawing/2014/main" val="10003"/>
                  </a:ext>
                </a:extLst>
              </a:tr>
            </a:tbl>
          </a:graphicData>
        </a:graphic>
      </p:graphicFrame>
      <p:sp>
        <p:nvSpPr>
          <p:cNvPr id="12" name="Text Placeholder 3">
            <a:extLst>
              <a:ext uri="{FF2B5EF4-FFF2-40B4-BE49-F238E27FC236}">
                <a16:creationId xmlns:a16="http://schemas.microsoft.com/office/drawing/2014/main" id="{452D453D-DD27-48B5-9FEF-4711B38F5FF1}"/>
              </a:ext>
            </a:extLst>
          </p:cNvPr>
          <p:cNvSpPr>
            <a:spLocks noGrp="1"/>
          </p:cNvSpPr>
          <p:nvPr>
            <p:ph type="body" sz="quarter" idx="17"/>
          </p:nvPr>
        </p:nvSpPr>
        <p:spPr>
          <a:xfrm>
            <a:off x="2305175" y="1286897"/>
            <a:ext cx="9120062" cy="1471612"/>
          </a:xfrm>
        </p:spPr>
        <p:txBody>
          <a:bodyPr/>
          <a:lstStyle/>
          <a:p>
            <a:r>
              <a:rPr lang="en-US" dirty="0"/>
              <a:t>The emergency call</a:t>
            </a:r>
          </a:p>
        </p:txBody>
      </p:sp>
      <p:pic>
        <p:nvPicPr>
          <p:cNvPr id="13" name="Picture 12">
            <a:extLst>
              <a:ext uri="{FF2B5EF4-FFF2-40B4-BE49-F238E27FC236}">
                <a16:creationId xmlns:a16="http://schemas.microsoft.com/office/drawing/2014/main" id="{6FCAE4AD-856C-4B9C-86EC-8D08751235F1}"/>
              </a:ext>
            </a:extLst>
          </p:cNvPr>
          <p:cNvPicPr>
            <a:picLocks noChangeAspect="1"/>
          </p:cNvPicPr>
          <p:nvPr/>
        </p:nvPicPr>
        <p:blipFill>
          <a:blip r:embed="rId3"/>
          <a:stretch>
            <a:fillRect/>
          </a:stretch>
        </p:blipFill>
        <p:spPr>
          <a:xfrm flipH="1">
            <a:off x="910589" y="1366014"/>
            <a:ext cx="1182569" cy="1316497"/>
          </a:xfrm>
          <a:prstGeom prst="rect">
            <a:avLst/>
          </a:prstGeom>
        </p:spPr>
      </p:pic>
      <p:sp>
        <p:nvSpPr>
          <p:cNvPr id="10" name="Footer Placeholder 5">
            <a:extLst>
              <a:ext uri="{FF2B5EF4-FFF2-40B4-BE49-F238E27FC236}">
                <a16:creationId xmlns:a16="http://schemas.microsoft.com/office/drawing/2014/main" id="{924D2DB3-FB5F-4427-B7D6-DC9A48CBE9C4}"/>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11826743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lIns="0" tIns="0" rIns="0" bIns="0">
            <a:normAutofit/>
          </a:bodyPr>
          <a:lstStyle/>
          <a:p>
            <a:r>
              <a:rPr lang="en-US" sz="4000" dirty="0"/>
              <a:t>6.1 Scenario 9_c Emergency call</a:t>
            </a:r>
            <a:endParaRPr lang="da-DK" sz="4000" dirty="0"/>
          </a:p>
        </p:txBody>
      </p:sp>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27</a:t>
            </a:fld>
            <a:endParaRPr lang="aa-ET" dirty="0"/>
          </a:p>
        </p:txBody>
      </p:sp>
      <p:graphicFrame>
        <p:nvGraphicFramePr>
          <p:cNvPr id="2" name="Tabella 1"/>
          <p:cNvGraphicFramePr>
            <a:graphicFrameLocks noGrp="1"/>
          </p:cNvGraphicFramePr>
          <p:nvPr/>
        </p:nvGraphicFramePr>
        <p:xfrm>
          <a:off x="766762" y="2792026"/>
          <a:ext cx="10658475" cy="3409590"/>
        </p:xfrm>
        <a:graphic>
          <a:graphicData uri="http://schemas.openxmlformats.org/drawingml/2006/table">
            <a:tbl>
              <a:tblPr firstRow="1" bandRow="1">
                <a:tableStyleId>{F5AB1C69-6EDB-4FF4-983F-18BD219EF322}</a:tableStyleId>
              </a:tblPr>
              <a:tblGrid>
                <a:gridCol w="10658475">
                  <a:extLst>
                    <a:ext uri="{9D8B030D-6E8A-4147-A177-3AD203B41FA5}">
                      <a16:colId xmlns:a16="http://schemas.microsoft.com/office/drawing/2014/main" val="20000"/>
                    </a:ext>
                  </a:extLst>
                </a:gridCol>
              </a:tblGrid>
              <a:tr h="308611">
                <a:tc>
                  <a:txBody>
                    <a:bodyPr/>
                    <a:lstStyle/>
                    <a:p>
                      <a:r>
                        <a:rPr lang="it-IT" baseline="0" dirty="0"/>
                        <a:t>List the </a:t>
                      </a:r>
                      <a:r>
                        <a:rPr lang="it-IT" baseline="0" dirty="0" err="1"/>
                        <a:t>questions</a:t>
                      </a:r>
                      <a:r>
                        <a:rPr lang="it-IT" baseline="0" dirty="0"/>
                        <a:t> </a:t>
                      </a:r>
                      <a:r>
                        <a:rPr lang="it-IT" baseline="0" dirty="0" err="1"/>
                        <a:t>you</a:t>
                      </a:r>
                      <a:r>
                        <a:rPr lang="it-IT" baseline="0" dirty="0"/>
                        <a:t> </a:t>
                      </a:r>
                      <a:r>
                        <a:rPr lang="it-IT" baseline="0" dirty="0" err="1"/>
                        <a:t>would</a:t>
                      </a:r>
                      <a:r>
                        <a:rPr lang="it-IT" baseline="0" dirty="0"/>
                        <a:t> </a:t>
                      </a:r>
                      <a:r>
                        <a:rPr lang="it-IT" baseline="0" dirty="0" err="1"/>
                        <a:t>ask</a:t>
                      </a:r>
                      <a:r>
                        <a:rPr lang="it-IT" baseline="0" dirty="0"/>
                        <a:t> to the </a:t>
                      </a:r>
                      <a:r>
                        <a:rPr lang="it-IT" baseline="0" dirty="0" err="1"/>
                        <a:t>person</a:t>
                      </a:r>
                      <a:r>
                        <a:rPr lang="it-IT" baseline="0" dirty="0"/>
                        <a:t> </a:t>
                      </a:r>
                      <a:r>
                        <a:rPr lang="it-IT" baseline="0" dirty="0" err="1"/>
                        <a:t>calling</a:t>
                      </a:r>
                      <a:r>
                        <a:rPr lang="it-IT" baseline="0" dirty="0"/>
                        <a:t> and </a:t>
                      </a:r>
                      <a:r>
                        <a:rPr lang="it-IT" baseline="0" dirty="0" err="1"/>
                        <a:t>specify</a:t>
                      </a:r>
                      <a:r>
                        <a:rPr lang="it-IT" baseline="0" dirty="0"/>
                        <a:t> </a:t>
                      </a:r>
                      <a:r>
                        <a:rPr lang="it-IT" baseline="0" dirty="0" err="1"/>
                        <a:t>why</a:t>
                      </a:r>
                      <a:endParaRPr lang="it-IT" dirty="0"/>
                    </a:p>
                  </a:txBody>
                  <a:tcPr/>
                </a:tc>
                <a:extLst>
                  <a:ext uri="{0D108BD9-81ED-4DB2-BD59-A6C34878D82A}">
                    <a16:rowId xmlns:a16="http://schemas.microsoft.com/office/drawing/2014/main" val="10000"/>
                  </a:ext>
                </a:extLst>
              </a:tr>
              <a:tr h="3043830">
                <a:tc>
                  <a:txBody>
                    <a:bodyPr/>
                    <a:lstStyle/>
                    <a:p>
                      <a:pPr marL="342900" indent="-342900">
                        <a:buFont typeface="+mj-lt"/>
                        <a:buAutoNum type="arabicParenR"/>
                      </a:pPr>
                      <a:r>
                        <a:rPr lang="it-IT" baseline="0" dirty="0"/>
                        <a:t>…</a:t>
                      </a:r>
                    </a:p>
                    <a:p>
                      <a:pPr marL="342900" indent="-342900">
                        <a:buFont typeface="+mj-lt"/>
                        <a:buAutoNum type="arabicParenR"/>
                      </a:pPr>
                      <a:endParaRPr lang="it-IT" baseline="0" dirty="0"/>
                    </a:p>
                    <a:p>
                      <a:pPr marL="342900" indent="-342900">
                        <a:buFont typeface="+mj-lt"/>
                        <a:buAutoNum type="arabicParenR"/>
                      </a:pPr>
                      <a:endParaRPr lang="it-IT" baseline="0" dirty="0"/>
                    </a:p>
                    <a:p>
                      <a:pPr marL="342900" indent="-342900">
                        <a:buFont typeface="+mj-lt"/>
                        <a:buAutoNum type="arabicParenR"/>
                      </a:pPr>
                      <a:r>
                        <a:rPr lang="it-IT" baseline="0" dirty="0"/>
                        <a:t>…</a:t>
                      </a:r>
                    </a:p>
                    <a:p>
                      <a:pPr marL="342900" indent="-342900">
                        <a:buFont typeface="+mj-lt"/>
                        <a:buAutoNum type="arabicParenR"/>
                      </a:pPr>
                      <a:endParaRPr lang="it-IT" baseline="0" dirty="0"/>
                    </a:p>
                    <a:p>
                      <a:pPr marL="342900" indent="-342900">
                        <a:buFont typeface="+mj-lt"/>
                        <a:buAutoNum type="arabicParenR"/>
                      </a:pPr>
                      <a:endParaRPr lang="it-IT" baseline="0" dirty="0"/>
                    </a:p>
                    <a:p>
                      <a:pPr marL="342900" indent="-342900">
                        <a:buFont typeface="+mj-lt"/>
                        <a:buAutoNum type="arabicParenR"/>
                      </a:pPr>
                      <a:r>
                        <a:rPr lang="it-IT" baseline="0" dirty="0"/>
                        <a:t>…</a:t>
                      </a:r>
                    </a:p>
                    <a:p>
                      <a:pPr marL="342900" indent="-342900">
                        <a:buFont typeface="+mj-lt"/>
                        <a:buAutoNum type="arabicParenR"/>
                      </a:pPr>
                      <a:endParaRPr lang="it-IT" baseline="0" dirty="0"/>
                    </a:p>
                    <a:p>
                      <a:pPr marL="342900" indent="-342900">
                        <a:buFont typeface="+mj-lt"/>
                        <a:buAutoNum type="arabicParenR"/>
                      </a:pPr>
                      <a:endParaRPr lang="it-IT" baseline="0" dirty="0"/>
                    </a:p>
                    <a:p>
                      <a:pPr marL="342900" indent="-342900">
                        <a:buFont typeface="+mj-lt"/>
                        <a:buAutoNum type="arabicParenR"/>
                      </a:pPr>
                      <a:r>
                        <a:rPr lang="it-IT" baseline="0" dirty="0"/>
                        <a:t>…</a:t>
                      </a:r>
                    </a:p>
                  </a:txBody>
                  <a:tcPr/>
                </a:tc>
                <a:extLst>
                  <a:ext uri="{0D108BD9-81ED-4DB2-BD59-A6C34878D82A}">
                    <a16:rowId xmlns:a16="http://schemas.microsoft.com/office/drawing/2014/main" val="10001"/>
                  </a:ext>
                </a:extLst>
              </a:tr>
            </a:tbl>
          </a:graphicData>
        </a:graphic>
      </p:graphicFrame>
      <p:sp>
        <p:nvSpPr>
          <p:cNvPr id="12" name="Text Placeholder 3">
            <a:extLst>
              <a:ext uri="{FF2B5EF4-FFF2-40B4-BE49-F238E27FC236}">
                <a16:creationId xmlns:a16="http://schemas.microsoft.com/office/drawing/2014/main" id="{0760B94E-19DE-43F9-A897-51173FC6FA9A}"/>
              </a:ext>
            </a:extLst>
          </p:cNvPr>
          <p:cNvSpPr>
            <a:spLocks noGrp="1"/>
          </p:cNvSpPr>
          <p:nvPr>
            <p:ph type="body" sz="quarter" idx="17"/>
          </p:nvPr>
        </p:nvSpPr>
        <p:spPr>
          <a:xfrm>
            <a:off x="2305175" y="1286897"/>
            <a:ext cx="9120062" cy="1471612"/>
          </a:xfrm>
        </p:spPr>
        <p:txBody>
          <a:bodyPr/>
          <a:lstStyle/>
          <a:p>
            <a:r>
              <a:rPr lang="en-US" dirty="0"/>
              <a:t>The emergency call</a:t>
            </a:r>
          </a:p>
        </p:txBody>
      </p:sp>
      <p:pic>
        <p:nvPicPr>
          <p:cNvPr id="13" name="Picture 12">
            <a:extLst>
              <a:ext uri="{FF2B5EF4-FFF2-40B4-BE49-F238E27FC236}">
                <a16:creationId xmlns:a16="http://schemas.microsoft.com/office/drawing/2014/main" id="{2CA8CAAD-FF9F-43C6-AA89-05964D58D762}"/>
              </a:ext>
            </a:extLst>
          </p:cNvPr>
          <p:cNvPicPr>
            <a:picLocks noChangeAspect="1"/>
          </p:cNvPicPr>
          <p:nvPr/>
        </p:nvPicPr>
        <p:blipFill>
          <a:blip r:embed="rId3"/>
          <a:stretch>
            <a:fillRect/>
          </a:stretch>
        </p:blipFill>
        <p:spPr>
          <a:xfrm flipH="1">
            <a:off x="910589" y="1366014"/>
            <a:ext cx="1182569" cy="1316497"/>
          </a:xfrm>
          <a:prstGeom prst="rect">
            <a:avLst/>
          </a:prstGeom>
        </p:spPr>
      </p:pic>
      <p:sp>
        <p:nvSpPr>
          <p:cNvPr id="10" name="Footer Placeholder 5">
            <a:extLst>
              <a:ext uri="{FF2B5EF4-FFF2-40B4-BE49-F238E27FC236}">
                <a16:creationId xmlns:a16="http://schemas.microsoft.com/office/drawing/2014/main" id="{C2F56BD0-0CCA-4568-AB95-B7134B26CF19}"/>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389147498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p:txBody>
          <a:bodyPr lIns="0" tIns="0" rIns="0" bIns="0">
            <a:noAutofit/>
          </a:bodyPr>
          <a:lstStyle/>
          <a:p>
            <a:r>
              <a:rPr lang="en-US" sz="3600" dirty="0"/>
              <a:t>4.1 Scenario 9 </a:t>
            </a:r>
            <a:r>
              <a:rPr lang="en-GB" sz="3600" dirty="0"/>
              <a:t>Paint stripping factory</a:t>
            </a:r>
            <a:endParaRPr lang="da-DK" sz="36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3</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pic>
        <p:nvPicPr>
          <p:cNvPr id="8" name="Picture Placeholder 7">
            <a:extLst>
              <a:ext uri="{FF2B5EF4-FFF2-40B4-BE49-F238E27FC236}">
                <a16:creationId xmlns:a16="http://schemas.microsoft.com/office/drawing/2014/main" id="{379EBA62-1DAA-48C4-9A79-F0B2413946E1}"/>
              </a:ext>
            </a:extLst>
          </p:cNvPr>
          <p:cNvPicPr>
            <a:picLocks noGrp="1" noChangeAspect="1"/>
          </p:cNvPicPr>
          <p:nvPr>
            <p:ph type="pic" sz="quarter" idx="15"/>
          </p:nvPr>
        </p:nvPicPr>
        <p:blipFill>
          <a:blip r:embed="rId4" cstate="print">
            <a:extLst>
              <a:ext uri="{28A0092B-C50C-407E-A947-70E740481C1C}">
                <a14:useLocalDpi xmlns:a14="http://schemas.microsoft.com/office/drawing/2010/main" val="0"/>
              </a:ext>
            </a:extLst>
          </a:blip>
          <a:srcRect l="54" r="54"/>
          <a:stretch>
            <a:fillRect/>
          </a:stretch>
        </p:blipFill>
        <p:spPr>
          <a:xfrm>
            <a:off x="8799107" y="2150463"/>
            <a:ext cx="2838147" cy="2840831"/>
          </a:xfrm>
        </p:spPr>
      </p:pic>
      <p:pic>
        <p:nvPicPr>
          <p:cNvPr id="14" name="Picture 13">
            <a:extLst>
              <a:ext uri="{FF2B5EF4-FFF2-40B4-BE49-F238E27FC236}">
                <a16:creationId xmlns:a16="http://schemas.microsoft.com/office/drawing/2014/main" id="{5156B471-254F-45C6-B480-E14BEC8F9D2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54008" y="1901595"/>
            <a:ext cx="4531556" cy="3398667"/>
          </a:xfrm>
          <a:prstGeom prst="rect">
            <a:avLst/>
          </a:prstGeom>
        </p:spPr>
      </p:pic>
      <p:pic>
        <p:nvPicPr>
          <p:cNvPr id="15" name="Picture 2" descr="Fallen body vector image">
            <a:extLst>
              <a:ext uri="{FF2B5EF4-FFF2-40B4-BE49-F238E27FC236}">
                <a16:creationId xmlns:a16="http://schemas.microsoft.com/office/drawing/2014/main" id="{57C7C143-50B9-4855-AC12-C547828FDA5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40715" y="3570878"/>
            <a:ext cx="2913293" cy="2913293"/>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Fallen body vector image">
            <a:extLst>
              <a:ext uri="{FF2B5EF4-FFF2-40B4-BE49-F238E27FC236}">
                <a16:creationId xmlns:a16="http://schemas.microsoft.com/office/drawing/2014/main" id="{64B03104-71E5-44FB-A559-4BCF9F39F43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flipH="1">
            <a:off x="2111669" y="4267159"/>
            <a:ext cx="2913293" cy="2913293"/>
          </a:xfrm>
          <a:prstGeom prst="rect">
            <a:avLst/>
          </a:prstGeom>
          <a:noFill/>
          <a:extLst>
            <a:ext uri="{909E8E84-426E-40DD-AFC4-6F175D3DCCD1}">
              <a14:hiddenFill xmlns:a14="http://schemas.microsoft.com/office/drawing/2010/main">
                <a:solidFill>
                  <a:srgbClr val="FFFFFF"/>
                </a:solidFill>
              </a14:hiddenFill>
            </a:ext>
          </a:extLst>
        </p:spPr>
      </p:pic>
      <p:sp>
        <p:nvSpPr>
          <p:cNvPr id="11" name="Footer Placeholder 5">
            <a:extLst>
              <a:ext uri="{FF2B5EF4-FFF2-40B4-BE49-F238E27FC236}">
                <a16:creationId xmlns:a16="http://schemas.microsoft.com/office/drawing/2014/main" id="{839F13D9-0573-45F8-BA41-003267B5AD49}"/>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33909641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Key facts</a:t>
            </a:r>
          </a:p>
        </p:txBody>
      </p:sp>
      <p:sp>
        <p:nvSpPr>
          <p:cNvPr id="6" name="Title 5"/>
          <p:cNvSpPr>
            <a:spLocks noGrp="1"/>
          </p:cNvSpPr>
          <p:nvPr>
            <p:ph type="title"/>
          </p:nvPr>
        </p:nvSpPr>
        <p:spPr/>
        <p:txBody>
          <a:bodyPr lIns="0" tIns="0" rIns="0" bIns="0">
            <a:noAutofit/>
          </a:bodyPr>
          <a:lstStyle/>
          <a:p>
            <a:r>
              <a:rPr lang="en-US" sz="3600" dirty="0"/>
              <a:t>4.1 Scenario 9 </a:t>
            </a:r>
            <a:r>
              <a:rPr lang="en-GB" sz="3600" dirty="0"/>
              <a:t>Paint stripping factory</a:t>
            </a:r>
            <a:endParaRPr lang="da-DK" sz="36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4</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sp>
        <p:nvSpPr>
          <p:cNvPr id="12" name="Text Placeholder 6">
            <a:extLst>
              <a:ext uri="{FF2B5EF4-FFF2-40B4-BE49-F238E27FC236}">
                <a16:creationId xmlns:a16="http://schemas.microsoft.com/office/drawing/2014/main" id="{250BF81B-D428-4371-BE90-02064B60EF8F}"/>
              </a:ext>
            </a:extLst>
          </p:cNvPr>
          <p:cNvSpPr txBox="1">
            <a:spLocks/>
          </p:cNvSpPr>
          <p:nvPr/>
        </p:nvSpPr>
        <p:spPr>
          <a:xfrm>
            <a:off x="766763" y="3429000"/>
            <a:ext cx="10658474" cy="2628900"/>
          </a:xfrm>
          <a:prstGeom prst="rect">
            <a:avLst/>
          </a:prstGeom>
        </p:spPr>
        <p:txBody>
          <a:bodyPr vert="horz" lIns="91440" tIns="45720" rIns="91440" bIns="45720" rtlCol="0">
            <a:normAutofit fontScale="92500" lnSpcReduction="20000"/>
          </a:bodyPr>
          <a:lst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Two factory workers were found unconscious on the ground floor of a paint-stripping factory.</a:t>
            </a:r>
            <a:endParaRPr lang="en-US" dirty="0"/>
          </a:p>
          <a:p>
            <a:r>
              <a:rPr lang="en-GB" dirty="0"/>
              <a:t>The possible cause of the accident seems to be a suspected chemical leak that released toxic fumes. </a:t>
            </a:r>
          </a:p>
          <a:p>
            <a:r>
              <a:rPr lang="en-GB" dirty="0"/>
              <a:t>The colleague of the two unconscious workers, who found them, makes the emergency call.</a:t>
            </a:r>
          </a:p>
          <a:p>
            <a:r>
              <a:rPr lang="en-GB" dirty="0"/>
              <a:t>While on the scene, two ambulance attendants, who were unprotected, started to feel headache, chest pain and eye irritation.</a:t>
            </a:r>
          </a:p>
          <a:p>
            <a:pPr marL="88900" indent="0">
              <a:buNone/>
            </a:pPr>
            <a:endParaRPr lang="en-US" dirty="0"/>
          </a:p>
          <a:p>
            <a:pPr marL="88900" indent="0">
              <a:buFont typeface="Arial" panose="020B0604020202020204" pitchFamily="34" charset="0"/>
              <a:buNone/>
            </a:pPr>
            <a:endParaRPr lang="en-US" dirty="0"/>
          </a:p>
          <a:p>
            <a:pPr marL="88900" indent="0">
              <a:buFont typeface="Arial" panose="020B0604020202020204" pitchFamily="34" charset="0"/>
              <a:buNone/>
            </a:pPr>
            <a:endParaRPr lang="en-US" dirty="0"/>
          </a:p>
        </p:txBody>
      </p:sp>
      <p:sp>
        <p:nvSpPr>
          <p:cNvPr id="11" name="Footer Placeholder 5">
            <a:extLst>
              <a:ext uri="{FF2B5EF4-FFF2-40B4-BE49-F238E27FC236}">
                <a16:creationId xmlns:a16="http://schemas.microsoft.com/office/drawing/2014/main" id="{4BDA212B-56D9-4040-A59B-284725DEABA1}"/>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427465306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785119"/>
            <a:ext cx="9120062" cy="1471612"/>
          </a:xfrm>
        </p:spPr>
        <p:txBody>
          <a:bodyPr/>
          <a:lstStyle/>
          <a:p>
            <a:r>
              <a:rPr lang="en-US" dirty="0">
                <a:solidFill>
                  <a:schemeClr val="accent6">
                    <a:lumMod val="50000"/>
                  </a:schemeClr>
                </a:solidFill>
              </a:rPr>
              <a:t>What would you </a:t>
            </a:r>
            <a:r>
              <a:rPr lang="en-US" b="1" dirty="0">
                <a:solidFill>
                  <a:schemeClr val="accent6">
                    <a:lumMod val="50000"/>
                  </a:schemeClr>
                </a:solidFill>
              </a:rPr>
              <a:t>ask</a:t>
            </a:r>
            <a:r>
              <a:rPr lang="en-US" b="1" dirty="0"/>
              <a:t> based on the METHANE protocol?</a:t>
            </a:r>
            <a:endParaRPr lang="en-US" dirty="0"/>
          </a:p>
        </p:txBody>
      </p:sp>
      <p:sp>
        <p:nvSpPr>
          <p:cNvPr id="6" name="Title 5"/>
          <p:cNvSpPr>
            <a:spLocks noGrp="1"/>
          </p:cNvSpPr>
          <p:nvPr>
            <p:ph type="title"/>
          </p:nvPr>
        </p:nvSpPr>
        <p:spPr>
          <a:xfrm>
            <a:off x="766761" y="367308"/>
            <a:ext cx="10658476" cy="884477"/>
          </a:xfrm>
        </p:spPr>
        <p:txBody>
          <a:bodyPr lIns="0" tIns="0" rIns="0" bIns="0">
            <a:noAutofit/>
          </a:bodyPr>
          <a:lstStyle/>
          <a:p>
            <a:r>
              <a:rPr lang="en-US" sz="3600" dirty="0"/>
              <a:t>4.1 Scenario 9 </a:t>
            </a:r>
            <a:r>
              <a:rPr lang="en-GB" sz="3600" dirty="0"/>
              <a:t>Paint stripping factory</a:t>
            </a:r>
            <a:endParaRPr lang="da-DK" sz="36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5</a:t>
            </a:fld>
            <a:endParaRPr lang="aa-ET" dirty="0"/>
          </a:p>
        </p:txBody>
      </p:sp>
      <p:pic>
        <p:nvPicPr>
          <p:cNvPr id="10" name="Picture 9"/>
          <p:cNvPicPr>
            <a:picLocks noChangeAspect="1"/>
          </p:cNvPicPr>
          <p:nvPr/>
        </p:nvPicPr>
        <p:blipFill>
          <a:blip r:embed="rId3"/>
          <a:stretch>
            <a:fillRect/>
          </a:stretch>
        </p:blipFill>
        <p:spPr>
          <a:xfrm flipH="1">
            <a:off x="910589" y="878304"/>
            <a:ext cx="1182569" cy="1316497"/>
          </a:xfrm>
          <a:prstGeom prst="rect">
            <a:avLst/>
          </a:prstGeom>
        </p:spPr>
      </p:pic>
      <p:graphicFrame>
        <p:nvGraphicFramePr>
          <p:cNvPr id="2" name="Tabella 2">
            <a:extLst>
              <a:ext uri="{FF2B5EF4-FFF2-40B4-BE49-F238E27FC236}">
                <a16:creationId xmlns:a16="http://schemas.microsoft.com/office/drawing/2014/main" id="{8ABBCBA6-AB36-4CD2-9180-D4E9BEC36F27}"/>
              </a:ext>
            </a:extLst>
          </p:cNvPr>
          <p:cNvGraphicFramePr>
            <a:graphicFrameLocks noGrp="1"/>
          </p:cNvGraphicFramePr>
          <p:nvPr>
            <p:extLst>
              <p:ext uri="{D42A27DB-BD31-4B8C-83A1-F6EECF244321}">
                <p14:modId xmlns:p14="http://schemas.microsoft.com/office/powerpoint/2010/main" val="415347016"/>
              </p:ext>
            </p:extLst>
          </p:nvPr>
        </p:nvGraphicFramePr>
        <p:xfrm>
          <a:off x="766761" y="2395785"/>
          <a:ext cx="10658476" cy="4007478"/>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en-US" noProof="0"/>
                        <a:t>Issue</a:t>
                      </a:r>
                    </a:p>
                  </a:txBody>
                  <a:tcPr anchor="ctr"/>
                </a:tc>
                <a:tc>
                  <a:txBody>
                    <a:bodyPr/>
                    <a:lstStyle/>
                    <a:p>
                      <a:pPr algn="ctr"/>
                      <a:r>
                        <a:rPr lang="en-US" noProof="0"/>
                        <a:t>Possible question</a:t>
                      </a:r>
                    </a:p>
                  </a:txBody>
                  <a:tcPr anchor="ctr"/>
                </a:tc>
                <a:extLst>
                  <a:ext uri="{0D108BD9-81ED-4DB2-BD59-A6C34878D82A}">
                    <a16:rowId xmlns:a16="http://schemas.microsoft.com/office/drawing/2014/main" val="4001992366"/>
                  </a:ext>
                </a:extLst>
              </a:tr>
              <a:tr h="468000">
                <a:tc>
                  <a:txBody>
                    <a:bodyPr/>
                    <a:lstStyle/>
                    <a:p>
                      <a:r>
                        <a:rPr lang="en-GB" sz="1400" b="1" noProof="0" dirty="0"/>
                        <a:t>Major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1046857827"/>
                  </a:ext>
                </a:extLst>
              </a:tr>
              <a:tr h="468000">
                <a:tc>
                  <a:txBody>
                    <a:bodyPr/>
                    <a:lstStyle/>
                    <a:p>
                      <a:r>
                        <a:rPr lang="en-GB" sz="1400" b="1" noProof="0" dirty="0"/>
                        <a:t>Exact location</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083009163"/>
                  </a:ext>
                </a:extLst>
              </a:tr>
              <a:tr h="468000">
                <a:tc>
                  <a:txBody>
                    <a:bodyPr/>
                    <a:lstStyle/>
                    <a:p>
                      <a:r>
                        <a:rPr lang="en-GB" sz="1400" b="1" noProof="0" dirty="0"/>
                        <a:t>Type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2825654998"/>
                  </a:ext>
                </a:extLst>
              </a:tr>
              <a:tr h="468000">
                <a:tc>
                  <a:txBody>
                    <a:bodyPr/>
                    <a:lstStyle/>
                    <a:p>
                      <a:r>
                        <a:rPr lang="en-GB" sz="1400" b="1" noProof="0" dirty="0"/>
                        <a:t>Hazard</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335498470"/>
                  </a:ext>
                </a:extLst>
              </a:tr>
              <a:tr h="468000">
                <a:tc>
                  <a:txBody>
                    <a:bodyPr/>
                    <a:lstStyle/>
                    <a:p>
                      <a:r>
                        <a:rPr lang="en-GB" sz="1400" b="1" noProof="0" dirty="0"/>
                        <a:t>Access</a:t>
                      </a:r>
                      <a:endParaRPr lang="en-US" sz="1400" b="1" noProof="0" dirty="0"/>
                    </a:p>
                  </a:txBody>
                  <a:tcPr/>
                </a:tc>
                <a:tc>
                  <a:txBody>
                    <a:bodyPr/>
                    <a:lstStyle/>
                    <a:p>
                      <a:endParaRPr lang="en-US" noProof="0" dirty="0"/>
                    </a:p>
                  </a:txBody>
                  <a:tcPr/>
                </a:tc>
                <a:extLst>
                  <a:ext uri="{0D108BD9-81ED-4DB2-BD59-A6C34878D82A}">
                    <a16:rowId xmlns:a16="http://schemas.microsoft.com/office/drawing/2014/main" val="1781576083"/>
                  </a:ext>
                </a:extLst>
              </a:tr>
              <a:tr h="468000">
                <a:tc>
                  <a:txBody>
                    <a:bodyPr/>
                    <a:lstStyle/>
                    <a:p>
                      <a:r>
                        <a:rPr lang="en-GB" sz="1400" b="1" noProof="0" dirty="0"/>
                        <a:t>Number of casualties</a:t>
                      </a:r>
                      <a:endParaRPr lang="en-US" sz="1400" b="1" noProof="0" dirty="0"/>
                    </a:p>
                  </a:txBody>
                  <a:tcPr/>
                </a:tc>
                <a:tc>
                  <a:txBody>
                    <a:bodyPr/>
                    <a:lstStyle/>
                    <a:p>
                      <a:endParaRPr lang="en-US" noProof="0" dirty="0"/>
                    </a:p>
                  </a:txBody>
                  <a:tcPr/>
                </a:tc>
                <a:extLst>
                  <a:ext uri="{0D108BD9-81ED-4DB2-BD59-A6C34878D82A}">
                    <a16:rowId xmlns:a16="http://schemas.microsoft.com/office/drawing/2014/main" val="873210608"/>
                  </a:ext>
                </a:extLst>
              </a:tr>
              <a:tr h="468000">
                <a:tc>
                  <a:txBody>
                    <a:bodyPr/>
                    <a:lstStyle/>
                    <a:p>
                      <a:r>
                        <a:rPr lang="en-GB" sz="1400" b="1" noProof="0" dirty="0"/>
                        <a:t>Emergency services</a:t>
                      </a:r>
                      <a:endParaRPr lang="en-US" sz="1400" b="1" noProof="0" dirty="0"/>
                    </a:p>
                  </a:txBody>
                  <a:tcPr/>
                </a:tc>
                <a:tc>
                  <a:txBody>
                    <a:bodyPr/>
                    <a:lstStyle/>
                    <a:p>
                      <a:endParaRPr lang="en-US" noProof="0" dirty="0"/>
                    </a:p>
                  </a:txBody>
                  <a:tcPr/>
                </a:tc>
                <a:extLst>
                  <a:ext uri="{0D108BD9-81ED-4DB2-BD59-A6C34878D82A}">
                    <a16:rowId xmlns:a16="http://schemas.microsoft.com/office/drawing/2014/main" val="784654550"/>
                  </a:ext>
                </a:extLst>
              </a:tr>
            </a:tbl>
          </a:graphicData>
        </a:graphic>
      </p:graphicFrame>
      <p:sp>
        <p:nvSpPr>
          <p:cNvPr id="8" name="Footer Placeholder 5">
            <a:extLst>
              <a:ext uri="{FF2B5EF4-FFF2-40B4-BE49-F238E27FC236}">
                <a16:creationId xmlns:a16="http://schemas.microsoft.com/office/drawing/2014/main" id="{3FFF6654-AFFA-49A9-8D3B-25EB9DD6F391}"/>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33266070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766761" y="367308"/>
            <a:ext cx="10658476" cy="884477"/>
          </a:xfrm>
        </p:spPr>
        <p:txBody>
          <a:bodyPr lIns="0" tIns="0" rIns="0" bIns="0">
            <a:noAutofit/>
          </a:bodyPr>
          <a:lstStyle/>
          <a:p>
            <a:r>
              <a:rPr lang="en-US" sz="3600" dirty="0"/>
              <a:t>4.1 Scenario 9 </a:t>
            </a:r>
            <a:r>
              <a:rPr lang="en-GB" sz="3600" dirty="0"/>
              <a:t>Paint stripping factory</a:t>
            </a:r>
            <a:endParaRPr lang="da-DK" sz="36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6</a:t>
            </a:fld>
            <a:endParaRPr lang="aa-ET" dirty="0"/>
          </a:p>
        </p:txBody>
      </p:sp>
      <p:graphicFrame>
        <p:nvGraphicFramePr>
          <p:cNvPr id="12" name="Tabella 2">
            <a:extLst>
              <a:ext uri="{FF2B5EF4-FFF2-40B4-BE49-F238E27FC236}">
                <a16:creationId xmlns:a16="http://schemas.microsoft.com/office/drawing/2014/main" id="{F43F41AF-D655-469E-B57C-952555151FB3}"/>
              </a:ext>
            </a:extLst>
          </p:cNvPr>
          <p:cNvGraphicFramePr>
            <a:graphicFrameLocks noGrp="1"/>
          </p:cNvGraphicFramePr>
          <p:nvPr/>
        </p:nvGraphicFramePr>
        <p:xfrm>
          <a:off x="766761" y="2499375"/>
          <a:ext cx="10658476" cy="3323478"/>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en-US" noProof="0"/>
                        <a:t>Issue</a:t>
                      </a:r>
                    </a:p>
                  </a:txBody>
                  <a:tcPr anchor="ctr"/>
                </a:tc>
                <a:tc>
                  <a:txBody>
                    <a:bodyPr/>
                    <a:lstStyle/>
                    <a:p>
                      <a:pPr algn="ctr"/>
                      <a:r>
                        <a:rPr lang="en-US" noProof="0"/>
                        <a:t>Possible question</a:t>
                      </a:r>
                    </a:p>
                  </a:txBody>
                  <a:tcPr anchor="ctr"/>
                </a:tc>
                <a:extLst>
                  <a:ext uri="{0D108BD9-81ED-4DB2-BD59-A6C34878D82A}">
                    <a16:rowId xmlns:a16="http://schemas.microsoft.com/office/drawing/2014/main" val="4001992366"/>
                  </a:ext>
                </a:extLst>
              </a:tr>
              <a:tr h="648000">
                <a:tc>
                  <a:txBody>
                    <a:bodyPr/>
                    <a:lstStyle/>
                    <a:p>
                      <a:r>
                        <a:rPr lang="en-GB" sz="1400" b="1" noProof="0" dirty="0"/>
                        <a:t>Identification of the caller</a:t>
                      </a:r>
                      <a:endParaRPr lang="en-US" sz="1400" b="1" noProof="0" dirty="0"/>
                    </a:p>
                  </a:txBody>
                  <a:tcPr/>
                </a:tc>
                <a:tc>
                  <a:txBody>
                    <a:bodyPr/>
                    <a:lstStyle/>
                    <a:p>
                      <a:endParaRPr lang="en-US" noProof="0" dirty="0"/>
                    </a:p>
                  </a:txBody>
                  <a:tcPr/>
                </a:tc>
                <a:extLst>
                  <a:ext uri="{0D108BD9-81ED-4DB2-BD59-A6C34878D82A}">
                    <a16:rowId xmlns:a16="http://schemas.microsoft.com/office/drawing/2014/main" val="1046857827"/>
                  </a:ext>
                </a:extLst>
              </a:tr>
              <a:tr h="648000">
                <a:tc>
                  <a:txBody>
                    <a:bodyPr/>
                    <a:lstStyle/>
                    <a:p>
                      <a:r>
                        <a:rPr lang="en-GB" sz="1400" b="1" noProof="0" dirty="0"/>
                        <a:t>Location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083009163"/>
                  </a:ext>
                </a:extLst>
              </a:tr>
              <a:tr h="648000">
                <a:tc>
                  <a:txBody>
                    <a:bodyPr/>
                    <a:lstStyle/>
                    <a:p>
                      <a:r>
                        <a:rPr lang="en-GB" sz="1400" b="1" noProof="0" dirty="0"/>
                        <a:t>Type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2825654998"/>
                  </a:ext>
                </a:extLst>
              </a:tr>
              <a:tr h="648000">
                <a:tc>
                  <a:txBody>
                    <a:bodyPr/>
                    <a:lstStyle/>
                    <a:p>
                      <a:r>
                        <a:rPr lang="en-GB" sz="1400" b="1" noProof="0" dirty="0"/>
                        <a:t>State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335498470"/>
                  </a:ext>
                </a:extLst>
              </a:tr>
            </a:tbl>
          </a:graphicData>
        </a:graphic>
      </p:graphicFrame>
      <p:sp>
        <p:nvSpPr>
          <p:cNvPr id="14" name="Text Placeholder 3">
            <a:extLst>
              <a:ext uri="{FF2B5EF4-FFF2-40B4-BE49-F238E27FC236}">
                <a16:creationId xmlns:a16="http://schemas.microsoft.com/office/drawing/2014/main" id="{A7E1855E-B7CA-4B1C-8029-8443BFBAB71B}"/>
              </a:ext>
            </a:extLst>
          </p:cNvPr>
          <p:cNvSpPr txBox="1">
            <a:spLocks/>
          </p:cNvSpPr>
          <p:nvPr/>
        </p:nvSpPr>
        <p:spPr>
          <a:xfrm>
            <a:off x="2305175" y="945463"/>
            <a:ext cx="9120062" cy="1471612"/>
          </a:xfrm>
          <a:prstGeom prst="rect">
            <a:avLst/>
          </a:prstGeom>
        </p:spPr>
        <p:txBody>
          <a:bodyPr vert="horz" lIns="0" tIns="0" rIns="0" bIns="0" rtlCol="0" anchor="ctr" anchorCtr="0">
            <a:noAutofit/>
          </a:bodyPr>
          <a:lstStyle>
            <a:lvl1pPr marL="0" indent="0" algn="l" defTabSz="914400" rtl="0" eaLnBrk="1" latinLnBrk="0" hangingPunct="1">
              <a:lnSpc>
                <a:spcPct val="100000"/>
              </a:lnSpc>
              <a:spcBef>
                <a:spcPts val="1000"/>
              </a:spcBef>
              <a:buClr>
                <a:schemeClr val="accent1"/>
              </a:buClr>
              <a:buFontTx/>
              <a:buNone/>
              <a:defRPr sz="2800" kern="1200">
                <a:solidFill>
                  <a:schemeClr val="accent2"/>
                </a:solidFill>
                <a:latin typeface="Segoe UI Semibold" panose="020B0702040204020203" pitchFamily="34" charset="0"/>
                <a:ea typeface="+mn-ea"/>
                <a:cs typeface="Segoe UI Semibold" panose="020B0702040204020203" pitchFamily="34" charset="0"/>
              </a:defRPr>
            </a:lvl1pPr>
            <a:lvl2pPr marL="457200" indent="0" algn="l" defTabSz="914400" rtl="0" eaLnBrk="1" latinLnBrk="0" hangingPunct="1">
              <a:lnSpc>
                <a:spcPct val="100000"/>
              </a:lnSpc>
              <a:spcBef>
                <a:spcPts val="500"/>
              </a:spcBef>
              <a:buClr>
                <a:schemeClr val="accent2"/>
              </a:buClr>
              <a:buFontTx/>
              <a:buNone/>
              <a:defRPr sz="2400" kern="1200">
                <a:solidFill>
                  <a:schemeClr val="tx1"/>
                </a:solidFill>
                <a:latin typeface="+mj-lt"/>
                <a:ea typeface="+mn-ea"/>
                <a:cs typeface="+mn-cs"/>
              </a:defRPr>
            </a:lvl2pPr>
            <a:lvl3pPr marL="914400" indent="0" algn="l" defTabSz="914400" rtl="0" eaLnBrk="1" latinLnBrk="0" hangingPunct="1">
              <a:lnSpc>
                <a:spcPct val="100000"/>
              </a:lnSpc>
              <a:spcBef>
                <a:spcPts val="500"/>
              </a:spcBef>
              <a:buClr>
                <a:schemeClr val="accent4"/>
              </a:buClr>
              <a:buFontTx/>
              <a:buNone/>
              <a:defRPr sz="2000" kern="1200">
                <a:solidFill>
                  <a:schemeClr val="tx1"/>
                </a:solidFill>
                <a:latin typeface="+mj-lt"/>
                <a:ea typeface="+mn-ea"/>
                <a:cs typeface="+mn-cs"/>
              </a:defRPr>
            </a:lvl3pPr>
            <a:lvl4pPr marL="1371600" indent="0" algn="l" defTabSz="914400" rtl="0" eaLnBrk="1" latinLnBrk="0" hangingPunct="1">
              <a:lnSpc>
                <a:spcPct val="100000"/>
              </a:lnSpc>
              <a:spcBef>
                <a:spcPts val="500"/>
              </a:spcBef>
              <a:buClr>
                <a:schemeClr val="accent3"/>
              </a:buClr>
              <a:buFontTx/>
              <a:buNone/>
              <a:defRPr sz="1800" kern="1200">
                <a:solidFill>
                  <a:schemeClr val="tx1"/>
                </a:solidFill>
                <a:latin typeface="+mj-lt"/>
                <a:ea typeface="+mn-ea"/>
                <a:cs typeface="+mn-cs"/>
              </a:defRPr>
            </a:lvl4pPr>
            <a:lvl5pPr marL="1828800" indent="0" algn="l" defTabSz="914400" rtl="0" eaLnBrk="1" latinLnBrk="0" hangingPunct="1">
              <a:lnSpc>
                <a:spcPct val="100000"/>
              </a:lnSpc>
              <a:spcBef>
                <a:spcPts val="500"/>
              </a:spcBef>
              <a:buClr>
                <a:schemeClr val="bg1">
                  <a:lumMod val="50000"/>
                </a:schemeClr>
              </a:buClr>
              <a:buFontTx/>
              <a:buNone/>
              <a:defRPr lang="en-US" sz="18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chemeClr val="accent6">
                    <a:lumMod val="50000"/>
                  </a:schemeClr>
                </a:solidFill>
              </a:rPr>
              <a:t>What would you </a:t>
            </a:r>
            <a:r>
              <a:rPr lang="en-US" b="1" dirty="0">
                <a:solidFill>
                  <a:schemeClr val="accent6">
                    <a:lumMod val="50000"/>
                  </a:schemeClr>
                </a:solidFill>
              </a:rPr>
              <a:t>ask</a:t>
            </a:r>
            <a:r>
              <a:rPr lang="en-US" b="1" dirty="0"/>
              <a:t> based on the Four W’s protocol?</a:t>
            </a:r>
            <a:endParaRPr lang="en-US" dirty="0"/>
          </a:p>
        </p:txBody>
      </p:sp>
      <p:pic>
        <p:nvPicPr>
          <p:cNvPr id="15" name="Picture 14">
            <a:extLst>
              <a:ext uri="{FF2B5EF4-FFF2-40B4-BE49-F238E27FC236}">
                <a16:creationId xmlns:a16="http://schemas.microsoft.com/office/drawing/2014/main" id="{9CD371BE-1AC0-43ED-8C4E-524143C5C1FE}"/>
              </a:ext>
            </a:extLst>
          </p:cNvPr>
          <p:cNvPicPr>
            <a:picLocks noChangeAspect="1"/>
          </p:cNvPicPr>
          <p:nvPr/>
        </p:nvPicPr>
        <p:blipFill>
          <a:blip r:embed="rId3"/>
          <a:stretch>
            <a:fillRect/>
          </a:stretch>
        </p:blipFill>
        <p:spPr>
          <a:xfrm flipH="1">
            <a:off x="910589" y="1038648"/>
            <a:ext cx="1182569" cy="1316497"/>
          </a:xfrm>
          <a:prstGeom prst="rect">
            <a:avLst/>
          </a:prstGeom>
        </p:spPr>
      </p:pic>
      <p:sp>
        <p:nvSpPr>
          <p:cNvPr id="8" name="Footer Placeholder 5">
            <a:extLst>
              <a:ext uri="{FF2B5EF4-FFF2-40B4-BE49-F238E27FC236}">
                <a16:creationId xmlns:a16="http://schemas.microsoft.com/office/drawing/2014/main" id="{E4C7CAA5-ED0E-4B4F-8A9F-AE3BC0A9D550}"/>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39646440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5.1 Scenario 9</a:t>
            </a:r>
            <a:br>
              <a:rPr lang="en-US" dirty="0"/>
            </a:br>
            <a:r>
              <a:rPr lang="en-GB" dirty="0"/>
              <a:t>Paint stripping factory</a:t>
            </a:r>
            <a:endParaRPr lang="en-US" dirty="0"/>
          </a:p>
        </p:txBody>
      </p:sp>
      <p:sp>
        <p:nvSpPr>
          <p:cNvPr id="3" name="Slide Number Placeholder 2"/>
          <p:cNvSpPr>
            <a:spLocks noGrp="1"/>
          </p:cNvSpPr>
          <p:nvPr>
            <p:ph type="sldNum" sz="quarter" idx="4"/>
          </p:nvPr>
        </p:nvSpPr>
        <p:spPr/>
        <p:txBody>
          <a:bodyPr/>
          <a:lstStyle/>
          <a:p>
            <a:fld id="{A814E660-BF25-4843-B2A0-93C6E2B6253B}" type="slidenum">
              <a:rPr lang="aa-ET" smtClean="0"/>
              <a:pPr/>
              <a:t>7</a:t>
            </a:fld>
            <a:endParaRPr lang="aa-ET" dirty="0"/>
          </a:p>
        </p:txBody>
      </p:sp>
      <p:sp>
        <p:nvSpPr>
          <p:cNvPr id="6" name="Footer Placeholder 5">
            <a:extLst>
              <a:ext uri="{FF2B5EF4-FFF2-40B4-BE49-F238E27FC236}">
                <a16:creationId xmlns:a16="http://schemas.microsoft.com/office/drawing/2014/main" id="{F3BB50BC-CD75-4985-BE4B-79145484A75A}"/>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61052840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p:txBody>
          <a:bodyPr lIns="0" tIns="0" rIns="0" bIns="0">
            <a:noAutofit/>
          </a:bodyPr>
          <a:lstStyle/>
          <a:p>
            <a:r>
              <a:rPr lang="en-US" sz="3600" dirty="0"/>
              <a:t>5.1 Scenario 9 </a:t>
            </a:r>
            <a:r>
              <a:rPr lang="en-GB" sz="3600" dirty="0"/>
              <a:t>Paint stripping factory</a:t>
            </a:r>
            <a:endParaRPr lang="da-DK" sz="36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8</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pic>
        <p:nvPicPr>
          <p:cNvPr id="13" name="Picture Placeholder 7">
            <a:extLst>
              <a:ext uri="{FF2B5EF4-FFF2-40B4-BE49-F238E27FC236}">
                <a16:creationId xmlns:a16="http://schemas.microsoft.com/office/drawing/2014/main" id="{420F3CA5-08A4-49B9-AB40-B6729C116AC6}"/>
              </a:ext>
            </a:extLst>
          </p:cNvPr>
          <p:cNvPicPr>
            <a:picLocks noGrp="1" noChangeAspect="1"/>
          </p:cNvPicPr>
          <p:nvPr>
            <p:ph type="pic" sz="quarter" idx="15"/>
          </p:nvPr>
        </p:nvPicPr>
        <p:blipFill>
          <a:blip r:embed="rId4" cstate="print">
            <a:extLst>
              <a:ext uri="{28A0092B-C50C-407E-A947-70E740481C1C}">
                <a14:useLocalDpi xmlns:a14="http://schemas.microsoft.com/office/drawing/2010/main" val="0"/>
              </a:ext>
            </a:extLst>
          </a:blip>
          <a:srcRect l="54" r="54"/>
          <a:stretch>
            <a:fillRect/>
          </a:stretch>
        </p:blipFill>
        <p:spPr>
          <a:xfrm>
            <a:off x="8799107" y="2150463"/>
            <a:ext cx="2838147" cy="2840831"/>
          </a:xfrm>
        </p:spPr>
      </p:pic>
      <p:pic>
        <p:nvPicPr>
          <p:cNvPr id="14" name="Picture 13">
            <a:extLst>
              <a:ext uri="{FF2B5EF4-FFF2-40B4-BE49-F238E27FC236}">
                <a16:creationId xmlns:a16="http://schemas.microsoft.com/office/drawing/2014/main" id="{01B205D5-BF09-4734-B8FD-BFB2A692976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54008" y="1901595"/>
            <a:ext cx="4531556" cy="3398667"/>
          </a:xfrm>
          <a:prstGeom prst="rect">
            <a:avLst/>
          </a:prstGeom>
        </p:spPr>
      </p:pic>
      <p:pic>
        <p:nvPicPr>
          <p:cNvPr id="15" name="Picture 2" descr="Fallen body vector image">
            <a:extLst>
              <a:ext uri="{FF2B5EF4-FFF2-40B4-BE49-F238E27FC236}">
                <a16:creationId xmlns:a16="http://schemas.microsoft.com/office/drawing/2014/main" id="{16BC6CB3-9D0B-41DA-8876-4B16FB4263F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40715" y="3570878"/>
            <a:ext cx="2913293" cy="2913293"/>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Fallen body vector image">
            <a:extLst>
              <a:ext uri="{FF2B5EF4-FFF2-40B4-BE49-F238E27FC236}">
                <a16:creationId xmlns:a16="http://schemas.microsoft.com/office/drawing/2014/main" id="{9240DCA3-9EC9-452E-A879-F37AD84ADBA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flipH="1">
            <a:off x="2111669" y="4267159"/>
            <a:ext cx="2913293" cy="2913293"/>
          </a:xfrm>
          <a:prstGeom prst="rect">
            <a:avLst/>
          </a:prstGeom>
          <a:noFill/>
          <a:extLst>
            <a:ext uri="{909E8E84-426E-40DD-AFC4-6F175D3DCCD1}">
              <a14:hiddenFill xmlns:a14="http://schemas.microsoft.com/office/drawing/2010/main">
                <a:solidFill>
                  <a:srgbClr val="FFFFFF"/>
                </a:solidFill>
              </a14:hiddenFill>
            </a:ext>
          </a:extLst>
        </p:spPr>
      </p:pic>
      <p:sp>
        <p:nvSpPr>
          <p:cNvPr id="11" name="Footer Placeholder 5">
            <a:extLst>
              <a:ext uri="{FF2B5EF4-FFF2-40B4-BE49-F238E27FC236}">
                <a16:creationId xmlns:a16="http://schemas.microsoft.com/office/drawing/2014/main" id="{848EF1D9-FAB3-4C69-BE7A-333992AC2F39}"/>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97571497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376646"/>
            <a:ext cx="9120062" cy="1471612"/>
          </a:xfrm>
        </p:spPr>
        <p:txBody>
          <a:bodyPr/>
          <a:lstStyle/>
          <a:p>
            <a:r>
              <a:rPr lang="en-US" dirty="0"/>
              <a:t>Key facts</a:t>
            </a:r>
          </a:p>
        </p:txBody>
      </p:sp>
      <p:sp>
        <p:nvSpPr>
          <p:cNvPr id="6" name="Title 5"/>
          <p:cNvSpPr>
            <a:spLocks noGrp="1"/>
          </p:cNvSpPr>
          <p:nvPr>
            <p:ph type="title"/>
          </p:nvPr>
        </p:nvSpPr>
        <p:spPr/>
        <p:txBody>
          <a:bodyPr lIns="0" tIns="0" rIns="0" bIns="0">
            <a:noAutofit/>
          </a:bodyPr>
          <a:lstStyle/>
          <a:p>
            <a:r>
              <a:rPr lang="en-US" sz="3600" dirty="0"/>
              <a:t>5.1 Scenario 9 </a:t>
            </a:r>
            <a:r>
              <a:rPr lang="en-GB" sz="3600" dirty="0"/>
              <a:t>Paint stripping factory</a:t>
            </a:r>
            <a:endParaRPr lang="da-DK" sz="3600" dirty="0"/>
          </a:p>
        </p:txBody>
      </p:sp>
      <p:sp>
        <p:nvSpPr>
          <p:cNvPr id="7" name="Text Placeholder 6"/>
          <p:cNvSpPr>
            <a:spLocks noGrp="1"/>
          </p:cNvSpPr>
          <p:nvPr>
            <p:ph type="body" sz="quarter" idx="19"/>
          </p:nvPr>
        </p:nvSpPr>
        <p:spPr>
          <a:xfrm>
            <a:off x="766763" y="2772259"/>
            <a:ext cx="10658474" cy="3625105"/>
          </a:xfrm>
        </p:spPr>
        <p:txBody>
          <a:bodyPr>
            <a:normAutofit/>
          </a:bodyPr>
          <a:lstStyle/>
          <a:p>
            <a:r>
              <a:rPr lang="en-GB" sz="2200" dirty="0"/>
              <a:t>Two factory workers were found unconscious on the ground floor of a paint-stripping factory.</a:t>
            </a:r>
          </a:p>
          <a:p>
            <a:r>
              <a:rPr lang="en-GB" sz="2200" dirty="0"/>
              <a:t>The possible cause of the accident seems to be a suspected chemical leak that released toxic fumes. </a:t>
            </a:r>
          </a:p>
          <a:p>
            <a:r>
              <a:rPr lang="en-GB" sz="2200" dirty="0"/>
              <a:t>The colleague of the two unconscious workers, who found them, makes the emergency call.</a:t>
            </a:r>
          </a:p>
          <a:p>
            <a:r>
              <a:rPr lang="en-GB" sz="2200" dirty="0"/>
              <a:t>While on the scene, two ambulance attendants, who were unprotected, started to feel headache, chest pain and eye irritation.</a:t>
            </a:r>
          </a:p>
          <a:p>
            <a:r>
              <a:rPr lang="en-GB" sz="2200" dirty="0"/>
              <a:t>Fire crews were at the scene wearing protective clothing. </a:t>
            </a:r>
          </a:p>
        </p:txBody>
      </p:sp>
      <p:sp>
        <p:nvSpPr>
          <p:cNvPr id="9" name="Slide Number Placeholder 8"/>
          <p:cNvSpPr>
            <a:spLocks noGrp="1"/>
          </p:cNvSpPr>
          <p:nvPr>
            <p:ph type="sldNum" sz="quarter" idx="4"/>
          </p:nvPr>
        </p:nvSpPr>
        <p:spPr/>
        <p:txBody>
          <a:bodyPr/>
          <a:lstStyle/>
          <a:p>
            <a:fld id="{A814E660-BF25-4843-B2A0-93C6E2B6253B}" type="slidenum">
              <a:rPr lang="aa-ET" smtClean="0"/>
              <a:pPr/>
              <a:t>9</a:t>
            </a:fld>
            <a:endParaRPr lang="aa-ET" dirty="0"/>
          </a:p>
        </p:txBody>
      </p:sp>
      <p:pic>
        <p:nvPicPr>
          <p:cNvPr id="10" name="Picture 9"/>
          <p:cNvPicPr>
            <a:picLocks noChangeAspect="1"/>
          </p:cNvPicPr>
          <p:nvPr/>
        </p:nvPicPr>
        <p:blipFill>
          <a:blip r:embed="rId3"/>
          <a:stretch>
            <a:fillRect/>
          </a:stretch>
        </p:blipFill>
        <p:spPr>
          <a:xfrm flipH="1">
            <a:off x="910589" y="1455763"/>
            <a:ext cx="1182569" cy="1316497"/>
          </a:xfrm>
          <a:prstGeom prst="rect">
            <a:avLst/>
          </a:prstGeom>
        </p:spPr>
      </p:pic>
      <p:sp>
        <p:nvSpPr>
          <p:cNvPr id="8" name="Footer Placeholder 5">
            <a:extLst>
              <a:ext uri="{FF2B5EF4-FFF2-40B4-BE49-F238E27FC236}">
                <a16:creationId xmlns:a16="http://schemas.microsoft.com/office/drawing/2014/main" id="{A7206AEC-8AC7-44B7-9381-65B92645709B}"/>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79181774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heme/theme1.xml><?xml version="1.0" encoding="utf-8"?>
<a:theme xmlns:a="http://schemas.openxmlformats.org/drawingml/2006/main" name="Office Theme">
  <a:themeElements>
    <a:clrScheme name="Custom 3">
      <a:dk1>
        <a:sysClr val="windowText" lastClr="000000"/>
      </a:dk1>
      <a:lt1>
        <a:sysClr val="window" lastClr="FFFFFF"/>
      </a:lt1>
      <a:dk2>
        <a:srgbClr val="515151"/>
      </a:dk2>
      <a:lt2>
        <a:srgbClr val="E7E6E6"/>
      </a:lt2>
      <a:accent1>
        <a:srgbClr val="023B7E"/>
      </a:accent1>
      <a:accent2>
        <a:srgbClr val="8CD3F6"/>
      </a:accent2>
      <a:accent3>
        <a:srgbClr val="035ECD"/>
      </a:accent3>
      <a:accent4>
        <a:srgbClr val="1FA8ED"/>
      </a:accent4>
      <a:accent5>
        <a:srgbClr val="D2EDFB"/>
      </a:accent5>
      <a:accent6>
        <a:srgbClr val="87BCFD"/>
      </a:accent6>
      <a:hlink>
        <a:srgbClr val="4C9BFC"/>
      </a:hlink>
      <a:folHlink>
        <a:srgbClr val="B3D5FD"/>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956CA55C041E9469925763F31B11A3D" ma:contentTypeVersion="1" ma:contentTypeDescription="Create a new document." ma:contentTypeScope="" ma:versionID="92af989f628d10ce198c0306dde8dcc2">
  <xsd:schema xmlns:xsd="http://www.w3.org/2001/XMLSchema" xmlns:xs="http://www.w3.org/2001/XMLSchema" xmlns:p="http://schemas.microsoft.com/office/2006/metadata/properties" xmlns:ns2="43d95f8d-e158-4ad4-850d-afacdd2d9ffb" targetNamespace="http://schemas.microsoft.com/office/2006/metadata/properties" ma:root="true" ma:fieldsID="0479815a72fa3ef5f5ce1ff27ab952f6" ns2:_="">
    <xsd:import namespace="43d95f8d-e158-4ad4-850d-afacdd2d9ffb"/>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3d95f8d-e158-4ad4-850d-afacdd2d9ffb"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1890A9C-5141-46E3-8622-FB72B9FEC1BD}">
  <ds:schemaRefs>
    <ds:schemaRef ds:uri="http://schemas.microsoft.com/sharepoint/v3/contenttype/forms"/>
  </ds:schemaRefs>
</ds:datastoreItem>
</file>

<file path=customXml/itemProps2.xml><?xml version="1.0" encoding="utf-8"?>
<ds:datastoreItem xmlns:ds="http://schemas.openxmlformats.org/officeDocument/2006/customXml" ds:itemID="{6B6115BD-B8E5-43B8-BE87-CD9F9669264D}">
  <ds:schemaRefs>
    <ds:schemaRef ds:uri="http://purl.org/dc/dcmitype/"/>
    <ds:schemaRef ds:uri="http://schemas.openxmlformats.org/package/2006/metadata/core-properties"/>
    <ds:schemaRef ds:uri="43d95f8d-e158-4ad4-850d-afacdd2d9ffb"/>
    <ds:schemaRef ds:uri="http://schemas.microsoft.com/office/2006/documentManagement/types"/>
    <ds:schemaRef ds:uri="http://purl.org/dc/elements/1.1/"/>
    <ds:schemaRef ds:uri="http://schemas.microsoft.com/office/infopath/2007/PartnerControls"/>
    <ds:schemaRef ds:uri="http://schemas.microsoft.com/office/2006/metadata/properties"/>
    <ds:schemaRef ds:uri="http://www.w3.org/XML/1998/namespace"/>
    <ds:schemaRef ds:uri="http://purl.org/dc/terms/"/>
  </ds:schemaRefs>
</ds:datastoreItem>
</file>

<file path=customXml/itemProps3.xml><?xml version="1.0" encoding="utf-8"?>
<ds:datastoreItem xmlns:ds="http://schemas.openxmlformats.org/officeDocument/2006/customXml" ds:itemID="{F88F3618-1739-43D3-91C2-1EA9EA546E7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3d95f8d-e158-4ad4-850d-afacdd2d9ff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11840</TotalTime>
  <Words>11871</Words>
  <Application>Microsoft Office PowerPoint</Application>
  <PresentationFormat>Widescreen</PresentationFormat>
  <Paragraphs>884</Paragraphs>
  <Slides>27</Slides>
  <Notes>27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27</vt:i4>
      </vt:variant>
    </vt:vector>
  </HeadingPairs>
  <TitlesOfParts>
    <vt:vector size="33" baseType="lpstr">
      <vt:lpstr>Arial</vt:lpstr>
      <vt:lpstr>FranklinGotTExtCon</vt:lpstr>
      <vt:lpstr>Georgia</vt:lpstr>
      <vt:lpstr>Segoe UI</vt:lpstr>
      <vt:lpstr>Segoe UI Semibold</vt:lpstr>
      <vt:lpstr>Office Theme</vt:lpstr>
      <vt:lpstr>Scenario discussion  9. Paint stripping factory</vt:lpstr>
      <vt:lpstr>4.1 Scenario 9 Paint stripping factory</vt:lpstr>
      <vt:lpstr>4.1 Scenario 9 Paint stripping factory</vt:lpstr>
      <vt:lpstr>4.1 Scenario 9 Paint stripping factory</vt:lpstr>
      <vt:lpstr>4.1 Scenario 9 Paint stripping factory</vt:lpstr>
      <vt:lpstr>4.1 Scenario 9 Paint stripping factory</vt:lpstr>
      <vt:lpstr>5.1 Scenario 9 Paint stripping factory</vt:lpstr>
      <vt:lpstr>5.1 Scenario 9 Paint stripping factory</vt:lpstr>
      <vt:lpstr>5.1 Scenario 9 Paint stripping factory</vt:lpstr>
      <vt:lpstr>5.1 Scenario 9 Paint stripping factory</vt:lpstr>
      <vt:lpstr>5.1 Scenario 9 Paint stripping factory</vt:lpstr>
      <vt:lpstr>5.2 Scenario 9 Paint stripping factory</vt:lpstr>
      <vt:lpstr>5.2 Scenario 9 Paint stripping factory</vt:lpstr>
      <vt:lpstr>5.2 Scenario 9 Paint stripping factory</vt:lpstr>
      <vt:lpstr>5.2 Scenario 9 Paint stripping factory</vt:lpstr>
      <vt:lpstr>5.6 Scenario 9 Paint stripping factory</vt:lpstr>
      <vt:lpstr>5.6 Scenario 9 Paint stripping factory</vt:lpstr>
      <vt:lpstr>5.6 Scenario 9 Paint stripping factory</vt:lpstr>
      <vt:lpstr>5.6 Scenario 9 Paint stripping factory</vt:lpstr>
      <vt:lpstr>5.6 Scenario 9 Paint stripping factory</vt:lpstr>
      <vt:lpstr>5.6 Scenario 9 Paint stripping factory</vt:lpstr>
      <vt:lpstr>5.6 Scenario 9 Paint stripping factory</vt:lpstr>
      <vt:lpstr>6.1 Scenario 9 Paint stripping factory</vt:lpstr>
      <vt:lpstr>6.1 Scenario 9 Emergency call</vt:lpstr>
      <vt:lpstr>6.1 Scenario 9_a Emergency call</vt:lpstr>
      <vt:lpstr>6.1 Scenario 9_b Emergency call</vt:lpstr>
      <vt:lpstr>6.1 Scenario 9_c Emergency call</vt:lpstr>
    </vt:vector>
  </TitlesOfParts>
  <Company>SCK CEN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Dillen Roel</dc:creator>
  <cp:lastModifiedBy>Peter den Outer</cp:lastModifiedBy>
  <cp:revision>755</cp:revision>
  <cp:lastPrinted>2020-01-20T09:16:47Z</cp:lastPrinted>
  <dcterms:created xsi:type="dcterms:W3CDTF">2019-10-21T09:10:33Z</dcterms:created>
  <dcterms:modified xsi:type="dcterms:W3CDTF">2022-11-23T10:51:57Z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exandriaPath">
    <vt:lpwstr/>
  </property>
  <property fmtid="{D5CDD505-2E9C-101B-9397-08002B2CF9AE}" pid="3" name="ID">
    <vt:lpwstr>36860591</vt:lpwstr>
  </property>
  <property fmtid="{D5CDD505-2E9C-101B-9397-08002B2CF9AE}" pid="4" name="Name">
    <vt:lpwstr>PowerPoint Presentation with sample slides.pptx</vt:lpwstr>
  </property>
  <property fmtid="{D5CDD505-2E9C-101B-9397-08002B2CF9AE}" pid="5" name="SuppMarkings">
    <vt:lpwstr> </vt:lpwstr>
  </property>
  <property fmtid="{D5CDD505-2E9C-101B-9397-08002B2CF9AE}" pid="6" name="Security Clearance">
    <vt:lpwstr> </vt:lpwstr>
  </property>
  <property fmtid="{D5CDD505-2E9C-101B-9397-08002B2CF9AE}" pid="7" name="HyperLink">
    <vt:lpwstr>https://ecm.sckcen.be/OTCS/llisapi.dll/open/36860591</vt:lpwstr>
  </property>
  <property fmtid="{D5CDD505-2E9C-101B-9397-08002B2CF9AE}" pid="8" name="Common Attributes_Reference Number">
    <vt:lpwstr>&lt;generated automatically&gt;</vt:lpwstr>
  </property>
  <property fmtid="{D5CDD505-2E9C-101B-9397-08002B2CF9AE}" pid="9" name="Common Attributes_Short Reference">
    <vt:lpwstr>&lt;generated automatically&gt;</vt:lpwstr>
  </property>
  <property fmtid="{D5CDD505-2E9C-101B-9397-08002B2CF9AE}" pid="10" name="Common Attributes_Alternative Reference">
    <vt:lpwstr> </vt:lpwstr>
  </property>
  <property fmtid="{D5CDD505-2E9C-101B-9397-08002B2CF9AE}" pid="11" name="Common Attributes_Document Type">
    <vt:lpwstr>Presentation</vt:lpwstr>
  </property>
  <property fmtid="{D5CDD505-2E9C-101B-9397-08002B2CF9AE}" pid="12" name="Common Attributes_Author_Author Name">
    <vt:lpwstr>&lt;default creator&gt;</vt:lpwstr>
  </property>
  <property fmtid="{D5CDD505-2E9C-101B-9397-08002B2CF9AE}" pid="13" name="Common Attributes_Author_Author Affiliation">
    <vt:lpwstr>SCK•CEN</vt:lpwstr>
  </property>
  <property fmtid="{D5CDD505-2E9C-101B-9397-08002B2CF9AE}" pid="14" name="Common Attributes_Information Security Classification">
    <vt:lpwstr>Restricted</vt:lpwstr>
  </property>
  <property fmtid="{D5CDD505-2E9C-101B-9397-08002B2CF9AE}" pid="15" name="Common Attributes_ISC Motivation">
    <vt:lpwstr>ISC was automatically assigned.</vt:lpwstr>
  </property>
  <property fmtid="{D5CDD505-2E9C-101B-9397-08002B2CF9AE}" pid="16" name="Event Attributes_Event_Event Type">
    <vt:lpwstr> </vt:lpwstr>
  </property>
  <property fmtid="{D5CDD505-2E9C-101B-9397-08002B2CF9AE}" pid="17" name="Event Attributes_Event_Event Name">
    <vt:lpwstr> </vt:lpwstr>
  </property>
  <property fmtid="{D5CDD505-2E9C-101B-9397-08002B2CF9AE}" pid="18" name="Event Attributes_Event_Event Start Date">
    <vt:filetime>1900-01-01T00:00:00Z</vt:filetime>
  </property>
  <property fmtid="{D5CDD505-2E9C-101B-9397-08002B2CF9AE}" pid="19" name="Event Attributes_Event_Event End Date">
    <vt:filetime>1900-01-01T00:00:00Z</vt:filetime>
  </property>
  <property fmtid="{D5CDD505-2E9C-101B-9397-08002B2CF9AE}" pid="20" name="Event Attributes_Event_Event Location">
    <vt:lpwstr> </vt:lpwstr>
  </property>
  <property fmtid="{D5CDD505-2E9C-101B-9397-08002B2CF9AE}" pid="21" name="ContentTypeId">
    <vt:lpwstr>0x0101004956CA55C041E9469925763F31B11A3D</vt:lpwstr>
  </property>
</Properties>
</file>