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0"/>
  </p:notesMasterIdLst>
  <p:handoutMasterIdLst>
    <p:handoutMasterId r:id="rId31"/>
  </p:handoutMasterIdLst>
  <p:sldIdLst>
    <p:sldId id="256" r:id="rId5"/>
    <p:sldId id="385" r:id="rId6"/>
    <p:sldId id="386" r:id="rId7"/>
    <p:sldId id="387" r:id="rId8"/>
    <p:sldId id="388" r:id="rId9"/>
    <p:sldId id="389"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90" r:id="rId23"/>
    <p:sldId id="391" r:id="rId24"/>
    <p:sldId id="365" r:id="rId25"/>
    <p:sldId id="366" r:id="rId26"/>
    <p:sldId id="382" r:id="rId27"/>
    <p:sldId id="383" r:id="rId28"/>
    <p:sldId id="38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82" autoAdjust="0"/>
    <p:restoredTop sz="64382" autoAdjust="0"/>
  </p:normalViewPr>
  <p:slideViewPr>
    <p:cSldViewPr snapToGrid="0">
      <p:cViewPr varScale="1">
        <p:scale>
          <a:sx n="62" d="100"/>
          <a:sy n="62" d="100"/>
        </p:scale>
        <p:origin x="2160" y="66"/>
      </p:cViewPr>
      <p:guideLst/>
    </p:cSldViewPr>
  </p:slideViewPr>
  <p:notesTextViewPr>
    <p:cViewPr>
      <p:scale>
        <a:sx n="150" d="100"/>
        <a:sy n="150" d="100"/>
      </p:scale>
      <p:origin x="0" y="-1782"/>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b="0" dirty="0">
                <a:solidFill>
                  <a:schemeClr val="tx1"/>
                </a:solidFill>
              </a:rPr>
              <a:t>18. Chemical incident in garage</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18  Chemical incident in garage</a:t>
            </a:r>
            <a:r>
              <a:rPr lang="en-US" sz="800" b="0" kern="1200" dirty="0">
                <a:solidFill>
                  <a:schemeClr val="tx1"/>
                </a:solidFill>
                <a:effectLst/>
                <a:latin typeface="+mn-lt"/>
                <a:ea typeface="+mn-ea"/>
                <a:cs typeface="+mn-cs"/>
              </a:rPr>
              <a:t>: </a:t>
            </a:r>
            <a:r>
              <a:rPr lang="en-US" sz="800" dirty="0"/>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t>a. Do you think it is necessary to protect yourself first? Why?</a:t>
            </a:r>
          </a:p>
          <a:p>
            <a:r>
              <a:rPr lang="en-US" sz="800" dirty="0"/>
              <a:t>b. Can it be a CBRN scene? What are the signs that make you think so?</a:t>
            </a:r>
          </a:p>
          <a:p>
            <a:r>
              <a:rPr lang="en-US" sz="800" dirty="0"/>
              <a:t>c. Do you look for signs and symbols (ADR, UN, GHS symbols).  What is their meaning?</a:t>
            </a:r>
          </a:p>
          <a:p>
            <a:r>
              <a:rPr lang="en-US" sz="800" dirty="0"/>
              <a:t>d. Strange odor / smell at the scene. What could it mean?</a:t>
            </a:r>
          </a:p>
          <a:p>
            <a:r>
              <a:rPr lang="en-US" sz="800" dirty="0"/>
              <a:t>e. Any signs of poisoning? </a:t>
            </a:r>
          </a:p>
          <a:p>
            <a:r>
              <a:rPr lang="en-US" sz="800" dirty="0"/>
              <a:t>f. Do you think that it</a:t>
            </a:r>
            <a:r>
              <a:rPr lang="en-US" sz="800" baseline="0" dirty="0"/>
              <a:t> is necessary to isolate people and pet animals?</a:t>
            </a:r>
          </a:p>
          <a:p>
            <a:r>
              <a:rPr lang="en-US" sz="800" baseline="0" dirty="0"/>
              <a:t>g. What do you need to know to register the victims?</a:t>
            </a:r>
          </a:p>
          <a:p>
            <a:r>
              <a:rPr lang="en-US" sz="800" baseline="0" dirty="0" err="1"/>
              <a:t>Etc</a:t>
            </a:r>
            <a:r>
              <a:rPr lang="en-US" sz="800" baseline="0" dirty="0"/>
              <a:t>…</a:t>
            </a:r>
            <a:endParaRPr lang="en-US" sz="800" dirty="0"/>
          </a:p>
          <a:p>
            <a:endParaRPr lang="en-US" sz="800" dirty="0"/>
          </a:p>
          <a:p>
            <a:r>
              <a:rPr lang="en-US" sz="800" dirty="0"/>
              <a:t>In this slide,</a:t>
            </a:r>
            <a:r>
              <a:rPr lang="en-US" sz="800" baseline="0" dirty="0"/>
              <a:t> the trainer should facilitate the trainees' discussion on focusing on the elements that are missing, and that are key to perform their work at the best.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18  Chemical incident in garage</a:t>
            </a:r>
            <a:r>
              <a:rPr lang="en-US" sz="800" b="0" kern="1200" dirty="0">
                <a:solidFill>
                  <a:schemeClr val="tx1"/>
                </a:solidFill>
                <a:effectLst/>
                <a:latin typeface="+mn-lt"/>
                <a:ea typeface="+mn-ea"/>
                <a:cs typeface="+mn-cs"/>
              </a:rPr>
              <a:t>: </a:t>
            </a:r>
            <a:r>
              <a:rPr lang="en-US" sz="800" dirty="0"/>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18  Chemical incident in garage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rPr>
              <a:t>A group of home-grown terrorists are experimenting with the production of chemical weapons in a small garage in an urban neighbourhood of a small town. During one of the experiments something went wrong, and a small explosion occurs. The two persons in the garage are exposed to hydrogen cyanide. The first collapses directly and remains unconscious in the garage, the second manages to escape from the garage and collapses on the street. Bystanders try to assist the person, but a bad odour (bitter almonds) prevents moving in too close. They decide to make an emergency call for an ambulance and the police are then alerted because the person might be seriously unwell and resuscitation could be necessary.</a:t>
            </a:r>
            <a:r>
              <a:rPr lang="nl-NL"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Meanwhile residents from neighbouring flats are calling emergency services complaining of a bad smell. The fire department is called to what seems to be a regular odour nuisance. The vapour causing the odour nuisance is coming from the garage as a result of the failed experiment.</a:t>
            </a:r>
          </a:p>
          <a:p>
            <a:r>
              <a:rPr lang="en-US" sz="800" dirty="0">
                <a:solidFill>
                  <a:srgbClr val="000000"/>
                </a:solidFill>
                <a:effectLst/>
                <a:latin typeface="+mn-lt"/>
                <a:ea typeface="Calibri" panose="020F0502020204030204" pitchFamily="34" charset="0"/>
              </a:rPr>
              <a:t>Symptoms of the victim are:</a:t>
            </a:r>
          </a:p>
          <a:p>
            <a:r>
              <a:rPr lang="en-US" sz="800" dirty="0">
                <a:solidFill>
                  <a:srgbClr val="000000"/>
                </a:solidFill>
                <a:effectLst/>
                <a:latin typeface="+mn-lt"/>
                <a:ea typeface="Calibri" panose="020F0502020204030204" pitchFamily="34" charset="0"/>
              </a:rPr>
              <a:t>Victim 1 outside the garage: victim is unconscious and shows rapid breathing (dyspnea) and muscle spasms (in which neck and spine are arched backwards). His skin is cold and clammy. There is vomit present on his clothing and face.</a:t>
            </a:r>
          </a:p>
          <a:p>
            <a:r>
              <a:rPr lang="en-US" sz="800" dirty="0">
                <a:solidFill>
                  <a:srgbClr val="000000"/>
                </a:solidFill>
                <a:effectLst/>
                <a:latin typeface="+mn-lt"/>
                <a:ea typeface="Calibri" panose="020F0502020204030204" pitchFamily="34" charset="0"/>
              </a:rPr>
              <a:t>Victim 2 inside the garage: victim is unconscious, has seizures, a disordered heart rhythm, dilated pupils and a very slow respiration. </a:t>
            </a:r>
          </a:p>
          <a:p>
            <a:r>
              <a:rPr lang="en-GB" sz="800" dirty="0">
                <a:solidFill>
                  <a:srgbClr val="000000"/>
                </a:solidFill>
                <a:effectLst/>
                <a:latin typeface="+mn-lt"/>
                <a:ea typeface="Calibri" panose="020F0502020204030204" pitchFamily="34" charset="0"/>
              </a:rPr>
              <a:t>Inside the garage different laboratory equipment is present and some of the equipment is still running causing a smouldering fire inside the garage. Production manuals for the production of hydrogen cyanide are present in the garage. Both victims carry a mobile phone.</a:t>
            </a:r>
            <a:endParaRPr lang="nl-NL" sz="800" dirty="0">
              <a:solidFill>
                <a:srgbClr val="000000"/>
              </a:solidFill>
              <a:effectLst/>
              <a:latin typeface="+mn-lt"/>
              <a:ea typeface="Calibri" panose="020F0502020204030204" pitchFamily="34" charset="0"/>
            </a:endParaRPr>
          </a:p>
          <a:p>
            <a:endParaRPr lang="nl-NL" sz="800" dirty="0">
              <a:solidFill>
                <a:srgbClr val="000000"/>
              </a:solidFill>
              <a:effectLst/>
              <a:latin typeface="+mn-lt"/>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trainer could consider adapting the scenario in such a way that the victims are self referring to the GP office or EMS to allow trainees from these target audiences to perform a risk assessment.  </a:t>
            </a:r>
            <a:endParaRPr lang="nl-NL" sz="800" dirty="0">
              <a:solidFill>
                <a:srgbClr val="000000"/>
              </a:solidFill>
              <a:effectLst/>
              <a:latin typeface="+mn-lt"/>
              <a:ea typeface="Calibri" panose="020F0502020204030204" pitchFamily="34" charset="0"/>
            </a:endParaRPr>
          </a:p>
          <a:p>
            <a:pPr marL="0" indent="0">
              <a:buFont typeface="Arial" panose="020B0604020202020204" pitchFamily="34" charset="0"/>
              <a:buNone/>
            </a:pP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18  Chemical incident in garage: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unconscious person, </a:t>
            </a:r>
            <a:r>
              <a:rPr lang="en-US" sz="800" b="0" kern="1200" dirty="0" err="1">
                <a:solidFill>
                  <a:schemeClr val="tx1"/>
                </a:solidFill>
                <a:effectLst/>
                <a:latin typeface="+mn-lt"/>
                <a:ea typeface="+mn-ea"/>
                <a:cs typeface="+mn-cs"/>
              </a:rPr>
              <a:t>streetview</a:t>
            </a:r>
            <a:r>
              <a:rPr lang="en-US" sz="800" b="0" kern="1200" dirty="0">
                <a:solidFill>
                  <a:schemeClr val="tx1"/>
                </a:solidFill>
                <a:effectLst/>
                <a:latin typeface="+mn-lt"/>
                <a:ea typeface="+mn-ea"/>
                <a:cs typeface="+mn-cs"/>
              </a:rPr>
              <a:t> of garage and improvised laboratory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GB" sz="800" dirty="0">
                <a:solidFill>
                  <a:srgbClr val="000000"/>
                </a:solidFill>
                <a:effectLst/>
                <a:latin typeface="+mn-lt"/>
                <a:ea typeface="Calibri" panose="020F0502020204030204" pitchFamily="34" charset="0"/>
                <a:cs typeface="Times New Roman" panose="02020603050405020304" pitchFamily="18" charset="0"/>
              </a:rPr>
              <a:t>https://www.shutterstock.com/image-photo/london-march-26-anticuts-protester-lies-122189566, </a:t>
            </a:r>
            <a:r>
              <a:rPr lang="en-US" sz="800" dirty="0">
                <a:solidFill>
                  <a:srgbClr val="000000"/>
                </a:solidFill>
                <a:effectLst/>
                <a:latin typeface="+mn-lt"/>
                <a:ea typeface="Calibri" panose="020F0502020204030204" pitchFamily="34" charset="0"/>
                <a:cs typeface="Times New Roman" panose="02020603050405020304" pitchFamily="18" charset="0"/>
              </a:rPr>
              <a:t>Material licensed by </a:t>
            </a:r>
            <a:r>
              <a:rPr lang="en-US" sz="800" dirty="0" err="1">
                <a:solidFill>
                  <a:srgbClr val="000000"/>
                </a:solidFill>
                <a:effectLst/>
                <a:latin typeface="+mn-lt"/>
                <a:ea typeface="Calibri" panose="020F0502020204030204" pitchFamily="34" charset="0"/>
                <a:cs typeface="Times New Roman" panose="02020603050405020304" pitchFamily="18" charset="0"/>
              </a:rPr>
              <a:t>shutterstock</a:t>
            </a:r>
            <a:r>
              <a:rPr lang="en-US" sz="800" dirty="0">
                <a:solidFill>
                  <a:srgbClr val="000000"/>
                </a:solidFill>
                <a:effectLst/>
                <a:latin typeface="+mn-lt"/>
                <a:ea typeface="Calibri" panose="020F0502020204030204" pitchFamily="34" charset="0"/>
                <a:cs typeface="Times New Roman" panose="02020603050405020304" pitchFamily="18" charset="0"/>
              </a:rPr>
              <a:t>, purchased by RIVM</a:t>
            </a:r>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https://www.rawpixel.com/image/6024400/garage-doors-free-public-domain-cc0-photo, CC0 1.0 Universal (CC0 1.0) Public Domain Dedication</a:t>
            </a:r>
          </a:p>
          <a:p>
            <a:r>
              <a:rPr lang="en-GB" sz="800" dirty="0">
                <a:solidFill>
                  <a:srgbClr val="000000"/>
                </a:solidFill>
                <a:effectLst/>
                <a:latin typeface="+mn-lt"/>
                <a:ea typeface="Calibri" panose="020F0502020204030204" pitchFamily="34" charset="0"/>
                <a:cs typeface="Times New Roman" panose="02020603050405020304" pitchFamily="18" charset="0"/>
              </a:rPr>
              <a:t>https://d12m281ylf13f0.cloudfront.net/images09/MethLa1.jpg, shown on https://www.nachi.org/meth-labs.htm</a:t>
            </a:r>
          </a:p>
          <a:p>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a:t>
            </a:r>
            <a:r>
              <a:rPr lang="en-US" sz="800">
                <a:solidFill>
                  <a:srgbClr val="000000"/>
                </a:solidFill>
                <a:effectLst/>
                <a:latin typeface="+mn-lt"/>
                <a:ea typeface="Calibri" panose="020F0502020204030204" pitchFamily="34" charset="0"/>
                <a:cs typeface="Times New Roman" panose="02020603050405020304" pitchFamily="18" charset="0"/>
              </a:rPr>
              <a:t>In case your photo hasn’t been properly acknowledged, please contact www.melodytraining.eu and the photo will be removed.</a:t>
            </a:r>
          </a:p>
          <a:p>
            <a:r>
              <a:rPr lang="en-US" sz="800" b="1" kern="1200">
                <a:solidFill>
                  <a:schemeClr val="tx1"/>
                </a:solidFill>
                <a:effectLst/>
                <a:latin typeface="+mn-lt"/>
                <a:ea typeface="+mn-ea"/>
                <a:cs typeface="+mn-cs"/>
              </a:rPr>
              <a:t>Text </a:t>
            </a:r>
            <a:r>
              <a:rPr lang="en-US" sz="800" b="1" kern="1200" dirty="0">
                <a:solidFill>
                  <a:schemeClr val="tx1"/>
                </a:solidFill>
                <a:effectLst/>
                <a:latin typeface="+mn-lt"/>
                <a:ea typeface="+mn-ea"/>
                <a:cs typeface="+mn-cs"/>
              </a:rPr>
              <a:t>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18  Chemical incident in garage</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 and focus on what they consider evidence, and what they plan to protect it.</a:t>
            </a:r>
          </a:p>
          <a:p>
            <a:r>
              <a:rPr lang="en-GB" sz="800" b="0" kern="1200" baseline="0" dirty="0">
                <a:solidFill>
                  <a:schemeClr val="tx1"/>
                </a:solidFill>
                <a:effectLst/>
                <a:latin typeface="+mn-lt"/>
                <a:ea typeface="+mn-ea"/>
                <a:cs typeface="+mn-cs"/>
              </a:rPr>
              <a:t>e.g. :</a:t>
            </a:r>
          </a:p>
          <a:p>
            <a:r>
              <a:rPr lang="en-GB" sz="800" b="0" kern="1200" baseline="0" dirty="0">
                <a:solidFill>
                  <a:schemeClr val="tx1"/>
                </a:solidFill>
                <a:effectLst/>
                <a:latin typeface="+mn-lt"/>
                <a:ea typeface="+mn-ea"/>
                <a:cs typeface="+mn-cs"/>
              </a:rPr>
              <a:t>- Computer and mobile phones are relevant evidence. It should be avoided that decontamination procedures disrupt the information they can provide.</a:t>
            </a:r>
          </a:p>
          <a:p>
            <a:pPr marL="171450" indent="-171450">
              <a:buFontTx/>
              <a:buChar char="-"/>
            </a:pPr>
            <a:r>
              <a:rPr lang="en-GB" sz="800" b="0" kern="1200" baseline="0" dirty="0">
                <a:solidFill>
                  <a:schemeClr val="tx1"/>
                </a:solidFill>
                <a:effectLst/>
                <a:latin typeface="+mn-lt"/>
                <a:ea typeface="+mn-ea"/>
                <a:cs typeface="+mn-cs"/>
              </a:rPr>
              <a:t>Writings and labels may be damaged by decontamination, at least images should be collected if possible.</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18  Chemical incident in garage</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latin typeface="+mn-lt"/>
              </a:rPr>
              <a:t>a. Which</a:t>
            </a:r>
            <a:r>
              <a:rPr lang="en-US" sz="800" baseline="0" dirty="0">
                <a:latin typeface="+mn-lt"/>
              </a:rPr>
              <a:t> kind of items you would consider forensic evidences on this scene</a:t>
            </a:r>
            <a:r>
              <a:rPr lang="en-US" sz="800" dirty="0">
                <a:latin typeface="+mn-lt"/>
              </a:rPr>
              <a:t>?</a:t>
            </a:r>
          </a:p>
          <a:p>
            <a:r>
              <a:rPr lang="en-US" sz="800" dirty="0">
                <a:latin typeface="+mn-lt"/>
              </a:rPr>
              <a:t>b.</a:t>
            </a:r>
            <a:r>
              <a:rPr lang="en-US" sz="800" baseline="0" dirty="0">
                <a:latin typeface="+mn-lt"/>
              </a:rPr>
              <a:t> Do you have the possibility to preserve it?</a:t>
            </a:r>
          </a:p>
          <a:p>
            <a:r>
              <a:rPr lang="en-US" sz="800" baseline="0" dirty="0">
                <a:latin typeface="+mn-lt"/>
              </a:rPr>
              <a:t>c. How would you do that?</a:t>
            </a:r>
          </a:p>
          <a:p>
            <a:r>
              <a:rPr lang="en-US" sz="800" baseline="0" dirty="0">
                <a:latin typeface="+mn-lt"/>
              </a:rPr>
              <a:t>…</a:t>
            </a:r>
          </a:p>
          <a:p>
            <a:endParaRPr lang="en-US" sz="800" dirty="0">
              <a:latin typeface="+mn-lt"/>
            </a:endParaRPr>
          </a:p>
          <a:p>
            <a:r>
              <a:rPr lang="en-GB" sz="800" b="0" noProof="0" dirty="0">
                <a:effectLst/>
                <a:latin typeface="+mn-lt"/>
                <a:ea typeface="Calibri" panose="020F0502020204030204" pitchFamily="34" charset="0"/>
              </a:rPr>
              <a:t>Things to consider: A thorough forensic investigation is expected to take place. Identity of the perpetrators and recent contacts in the mobile phones is of great interest. Manuals and production equipment will be considered evidence and loss due to the fire or extinguishing activities should be prevented. </a:t>
            </a:r>
          </a:p>
          <a:p>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18  Chemical incident in garages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rPr>
              <a:t>A group of home-grown terrorists are experimenting with the production of chemical weapons in a small garage in an urban neighbourhood of a small town. During one of the experiments something went wrong, and a small explosion occurs. The two persons in the garage are exposed to hydrogen cyanide. The first collapses directly and remains unconscious in the garage, the second manages to escape from the garage and collapses on the street. Bystanders try to assist the person, but a bad odour (bitter almonds) prevents moving in too close. They decide to make an emergency call for an ambulance and the police are then alerted because the person might be seriously unwell and resuscitation could be necessary.</a:t>
            </a:r>
            <a:r>
              <a:rPr lang="nl-NL"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Meanwhile residents from neighbouring flats are calling emergency services complaining of a bad smell. The fire department is called to what seems to be a regular odour nuisance. The vapour causing the odour nuisance is coming from the garage as a result of the failed experiment.</a:t>
            </a:r>
          </a:p>
          <a:p>
            <a:r>
              <a:rPr lang="en-US" sz="800" dirty="0">
                <a:solidFill>
                  <a:srgbClr val="000000"/>
                </a:solidFill>
                <a:effectLst/>
                <a:latin typeface="+mn-lt"/>
                <a:ea typeface="Calibri" panose="020F0502020204030204" pitchFamily="34" charset="0"/>
              </a:rPr>
              <a:t>Symptoms of the victim are:</a:t>
            </a:r>
          </a:p>
          <a:p>
            <a:r>
              <a:rPr lang="en-US" sz="800" dirty="0">
                <a:solidFill>
                  <a:srgbClr val="000000"/>
                </a:solidFill>
                <a:effectLst/>
                <a:latin typeface="+mn-lt"/>
                <a:ea typeface="Calibri" panose="020F0502020204030204" pitchFamily="34" charset="0"/>
              </a:rPr>
              <a:t>Victim 1 outside the garage: victim is unconscious and shows rapid breathing (dyspnea) and muscle spasms (in which neck and spine are arched backwards). His skin is cold and clammy. There is vomit present on his clothing and face.</a:t>
            </a:r>
          </a:p>
          <a:p>
            <a:r>
              <a:rPr lang="en-US" sz="800" dirty="0">
                <a:solidFill>
                  <a:srgbClr val="000000"/>
                </a:solidFill>
                <a:effectLst/>
                <a:latin typeface="+mn-lt"/>
                <a:ea typeface="Calibri" panose="020F0502020204030204" pitchFamily="34" charset="0"/>
              </a:rPr>
              <a:t>Victim 2 inside the garage: victim is unconscious, has seizures, a disordered heart rhythm, dilated pupils and a very slow respiration. </a:t>
            </a:r>
          </a:p>
          <a:p>
            <a:r>
              <a:rPr lang="en-GB" sz="800" dirty="0">
                <a:solidFill>
                  <a:srgbClr val="000000"/>
                </a:solidFill>
                <a:effectLst/>
                <a:latin typeface="+mn-lt"/>
                <a:ea typeface="Calibri" panose="020F0502020204030204" pitchFamily="34" charset="0"/>
              </a:rPr>
              <a:t>Inside the garage different laboratory equipment is present and some of the equipment is still running causing a smouldering fire inside the garage. Production manuals for the production of hydrogen cyanide are present in the garage. Both victims carry a mobile phone.</a:t>
            </a:r>
            <a:endParaRPr lang="nl-NL" sz="800" dirty="0">
              <a:solidFill>
                <a:srgbClr val="000000"/>
              </a:solidFill>
              <a:effectLst/>
              <a:latin typeface="+mn-lt"/>
              <a:ea typeface="Calibri" panose="020F0502020204030204" pitchFamily="34" charset="0"/>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trainer could consider adapting the scenario in such a way that the victims are self referring to the GP office or EMS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18  Chemical incident in garage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rPr>
              <a:t>A group of home-grown terrorists are experimenting with the production of chemical weapons in a small garage in an urban neighbourhood of a small town. During one of the experiments something went wrong, and a small explosion occurs. The two persons in the garage are exposed to hydrogen cyanide. The first collapses directly and remains unconscious in the garage, the second manages to escape from the garage and collapses on the street. Bystanders try to assist the person, but a bad odour (bitter almonds) prevents moving in too close. They decide to make an emergency call for an ambulance and the police are then alerted because the person might be seriously unwell and resuscitation could be necessary.</a:t>
            </a:r>
            <a:r>
              <a:rPr lang="nl-NL"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Meanwhile residents from neighbouring flats are calling emergency services complaining of a bad smell. The fire department is called to what seems to be a regular odour nuisance. The vapour causing the odour nuisance is coming from the garage as a result of the failed experiment.</a:t>
            </a:r>
          </a:p>
          <a:p>
            <a:r>
              <a:rPr lang="en-US" sz="800" dirty="0">
                <a:solidFill>
                  <a:srgbClr val="000000"/>
                </a:solidFill>
                <a:effectLst/>
                <a:latin typeface="+mn-lt"/>
                <a:ea typeface="Calibri" panose="020F0502020204030204" pitchFamily="34" charset="0"/>
              </a:rPr>
              <a:t>Symptoms of the victim are:</a:t>
            </a:r>
          </a:p>
          <a:p>
            <a:r>
              <a:rPr lang="en-US" sz="800" dirty="0">
                <a:solidFill>
                  <a:srgbClr val="000000"/>
                </a:solidFill>
                <a:effectLst/>
                <a:latin typeface="+mn-lt"/>
                <a:ea typeface="Calibri" panose="020F0502020204030204" pitchFamily="34" charset="0"/>
              </a:rPr>
              <a:t>Victim 1 outside the garage: victim is unconscious and shows rapid breathing (dyspnea) and muscle spasms (in which neck and spine are arched backwards). His skin is cold and clammy. There is vomit present on his clothing and face.</a:t>
            </a:r>
          </a:p>
          <a:p>
            <a:r>
              <a:rPr lang="en-US" sz="800" dirty="0">
                <a:solidFill>
                  <a:srgbClr val="000000"/>
                </a:solidFill>
                <a:effectLst/>
                <a:latin typeface="+mn-lt"/>
                <a:ea typeface="Calibri" panose="020F0502020204030204" pitchFamily="34" charset="0"/>
              </a:rPr>
              <a:t>Victim 2 inside the garage: victim is unconscious, has seizures, a disordered heart rhythm, dilated pupils and a very slow respiration. </a:t>
            </a:r>
          </a:p>
          <a:p>
            <a:r>
              <a:rPr lang="en-GB" sz="800" dirty="0">
                <a:solidFill>
                  <a:srgbClr val="000000"/>
                </a:solidFill>
                <a:effectLst/>
                <a:latin typeface="+mn-lt"/>
                <a:ea typeface="Calibri" panose="020F0502020204030204" pitchFamily="34" charset="0"/>
              </a:rPr>
              <a:t>Inside the garage different laboratory equipment is present and some of the equipment is still running causing a smouldering fire inside the garage. Production manuals for the production of hydrogen cyanide are present in the garage. Both victims carry a mobile phone.</a:t>
            </a:r>
            <a:endParaRPr lang="nl-NL" sz="800" dirty="0">
              <a:solidFill>
                <a:srgbClr val="000000"/>
              </a:solidFill>
              <a:effectLst/>
              <a:latin typeface="+mn-lt"/>
              <a:ea typeface="Calibri" panose="020F0502020204030204" pitchFamily="34" charset="0"/>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trainer could consider adapting the scenario in such a way that the victims are self referring to the GP office or EMS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unconscious person, improvised laboratory, street view of garage boxes</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GB" sz="800" dirty="0">
                <a:solidFill>
                  <a:srgbClr val="000000"/>
                </a:solidFill>
                <a:effectLst/>
                <a:latin typeface="+mn-lt"/>
                <a:ea typeface="Calibri" panose="020F0502020204030204" pitchFamily="34" charset="0"/>
                <a:cs typeface="Times New Roman" panose="02020603050405020304" pitchFamily="18" charset="0"/>
              </a:rPr>
              <a:t>https://www.shutterstock.com/image-photo/london-march-26-anticuts-protester-lies-122189566, </a:t>
            </a:r>
            <a:r>
              <a:rPr lang="en-US" sz="800" dirty="0">
                <a:solidFill>
                  <a:srgbClr val="000000"/>
                </a:solidFill>
                <a:effectLst/>
                <a:latin typeface="+mn-lt"/>
                <a:ea typeface="Calibri" panose="020F0502020204030204" pitchFamily="34" charset="0"/>
                <a:cs typeface="Times New Roman" panose="02020603050405020304" pitchFamily="18" charset="0"/>
              </a:rPr>
              <a:t>Material licensed by </a:t>
            </a:r>
            <a:r>
              <a:rPr lang="en-US" sz="800" dirty="0" err="1">
                <a:solidFill>
                  <a:srgbClr val="000000"/>
                </a:solidFill>
                <a:effectLst/>
                <a:latin typeface="+mn-lt"/>
                <a:ea typeface="Calibri" panose="020F0502020204030204" pitchFamily="34" charset="0"/>
                <a:cs typeface="Times New Roman" panose="02020603050405020304" pitchFamily="18" charset="0"/>
              </a:rPr>
              <a:t>shutterstock</a:t>
            </a:r>
            <a:r>
              <a:rPr lang="en-US" sz="800" dirty="0">
                <a:solidFill>
                  <a:srgbClr val="000000"/>
                </a:solidFill>
                <a:effectLst/>
                <a:latin typeface="+mn-lt"/>
                <a:ea typeface="Calibri" panose="020F0502020204030204" pitchFamily="34" charset="0"/>
                <a:cs typeface="Times New Roman" panose="02020603050405020304" pitchFamily="18" charset="0"/>
              </a:rPr>
              <a:t>, purchased by </a:t>
            </a:r>
            <a:r>
              <a:rPr lang="en-US" sz="800" dirty="0" err="1">
                <a:solidFill>
                  <a:srgbClr val="000000"/>
                </a:solidFill>
                <a:effectLst/>
                <a:latin typeface="+mn-lt"/>
                <a:ea typeface="Calibri" panose="020F0502020204030204" pitchFamily="34" charset="0"/>
                <a:cs typeface="Times New Roman" panose="02020603050405020304" pitchFamily="18" charset="0"/>
              </a:rPr>
              <a:t>SCK</a:t>
            </a:r>
            <a:r>
              <a:rPr lang="en-US" sz="800" dirty="0">
                <a:solidFill>
                  <a:srgbClr val="000000"/>
                </a:solidFill>
                <a:effectLst/>
                <a:latin typeface="+mn-lt"/>
                <a:ea typeface="Calibri" panose="020F0502020204030204" pitchFamily="34" charset="0"/>
                <a:cs typeface="Times New Roman" panose="02020603050405020304" pitchFamily="18" charset="0"/>
              </a:rPr>
              <a:t>-CEN</a:t>
            </a:r>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https://www.rawpixel.com/image/6024400/garage-doors-free-public-domain-cc0-photo, CC0 1.0 Universal (CC0 1.0) Public Domain Dedication</a:t>
            </a:r>
          </a:p>
          <a:p>
            <a:r>
              <a:rPr lang="en-GB" sz="800" dirty="0">
                <a:solidFill>
                  <a:srgbClr val="000000"/>
                </a:solidFill>
                <a:effectLst/>
                <a:latin typeface="+mn-lt"/>
                <a:ea typeface="Calibri" panose="020F0502020204030204" pitchFamily="34" charset="0"/>
                <a:cs typeface="Times New Roman" panose="02020603050405020304" pitchFamily="18" charset="0"/>
              </a:rPr>
              <a:t>https://d12m281ylf13f0.cloudfront.net/images09/MethLa1.jpg, shown on https://www.nachi.org/meth-labs.htm</a:t>
            </a:r>
          </a:p>
          <a:p>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18  Chemical incident in garage</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trainees directly by asking questions. The best possible option is that the trainees will answer correctly, and they can back up their thesis with arguments.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t>a. Do you think it is necessary to protect yourself first?</a:t>
            </a:r>
          </a:p>
          <a:p>
            <a:r>
              <a:rPr lang="en-US" sz="800" dirty="0"/>
              <a:t>b. Can it be a CBRN scene?</a:t>
            </a:r>
          </a:p>
          <a:p>
            <a:r>
              <a:rPr lang="en-US" sz="800" kern="1200" noProof="0" dirty="0">
                <a:solidFill>
                  <a:schemeClr val="tx1"/>
                </a:solidFill>
                <a:effectLst/>
                <a:latin typeface="+mn-lt"/>
                <a:ea typeface="+mn-ea"/>
                <a:cs typeface="+mn-cs"/>
              </a:rPr>
              <a:t>c. What risks could be associated with this scenario?</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18  Chemical incident in garage</a:t>
            </a:r>
            <a:r>
              <a:rPr lang="en-US" sz="800" b="0" kern="1200" dirty="0">
                <a:solidFill>
                  <a:schemeClr val="tx1"/>
                </a:solidFill>
                <a:effectLst/>
                <a:latin typeface="+mn-lt"/>
                <a:ea typeface="+mn-ea"/>
                <a:cs typeface="+mn-cs"/>
              </a:rPr>
              <a: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650305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18  Chemical incident in garage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GB" sz="800" dirty="0">
                <a:solidFill>
                  <a:srgbClr val="000000"/>
                </a:solidFill>
                <a:effectLst/>
                <a:latin typeface="+mn-lt"/>
                <a:ea typeface="Calibri" panose="020F0502020204030204" pitchFamily="34" charset="0"/>
              </a:rPr>
              <a:t>A group of home-grown terrorists are experimenting with the production of chemical weapons in a small garage in an urban neighbourhood of a small town. During one of the experiments something went wrong, and a small explosion occurs. The two persons in the garage are exposed to hydrogen cyanide. The first collapses directly and remains unconscious in the garage, the second manages to escape from the garage and collapses on the street. Bystanders try to assist the person, but a bad odour (bitter almonds) prevents moving in too close. They decide to make an emergency call for an ambulance and the police are then alerted because the person might be seriously unwell and resuscitation could be necessary.</a:t>
            </a:r>
            <a:r>
              <a:rPr lang="nl-NL"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Meanwhile residents from neighbouring flats are calling emergency services complaining of a bad smell. The fire department is called to what seems to be a regular odour nuisance. The vapour causing the odour nuisance is coming from the garage as a result of the failed experiment.</a:t>
            </a:r>
          </a:p>
          <a:p>
            <a:r>
              <a:rPr lang="en-US" sz="800" dirty="0">
                <a:solidFill>
                  <a:srgbClr val="000000"/>
                </a:solidFill>
                <a:effectLst/>
                <a:latin typeface="+mn-lt"/>
                <a:ea typeface="Calibri" panose="020F0502020204030204" pitchFamily="34" charset="0"/>
              </a:rPr>
              <a:t>Symptoms of the victim are:</a:t>
            </a:r>
          </a:p>
          <a:p>
            <a:r>
              <a:rPr lang="en-US" sz="800" dirty="0">
                <a:solidFill>
                  <a:srgbClr val="000000"/>
                </a:solidFill>
                <a:effectLst/>
                <a:latin typeface="+mn-lt"/>
                <a:ea typeface="Calibri" panose="020F0502020204030204" pitchFamily="34" charset="0"/>
              </a:rPr>
              <a:t>Victim 1 outside the garage: victim is unconscious and shows rapid breathing (dyspnea) and muscle spasms (in which neck and spine are arched backwards). His skin is cold and clammy. There is vomit present on his clothing and face.</a:t>
            </a:r>
          </a:p>
          <a:p>
            <a:r>
              <a:rPr lang="en-US" sz="800" dirty="0">
                <a:solidFill>
                  <a:srgbClr val="000000"/>
                </a:solidFill>
                <a:effectLst/>
                <a:latin typeface="+mn-lt"/>
                <a:ea typeface="Calibri" panose="020F0502020204030204" pitchFamily="34" charset="0"/>
              </a:rPr>
              <a:t>Victim 2 inside the garage: victim is unconscious, has seizures, a disordered heart rhythm, dilated pupils and a very slow respiration. </a:t>
            </a:r>
          </a:p>
          <a:p>
            <a:r>
              <a:rPr lang="en-GB" sz="800" dirty="0">
                <a:solidFill>
                  <a:srgbClr val="000000"/>
                </a:solidFill>
                <a:effectLst/>
                <a:latin typeface="+mn-lt"/>
                <a:ea typeface="Calibri" panose="020F0502020204030204" pitchFamily="34" charset="0"/>
              </a:rPr>
              <a:t>Inside the garage different laboratory equipment is present and some of the equipment is still running causing a smouldering fire inside the garage. Production manuals for the production of hydrogen cyanide are present in the garage. Both victims carry a mobile phone.</a:t>
            </a:r>
            <a:endParaRPr lang="nl-NL" sz="800" dirty="0">
              <a:solidFill>
                <a:srgbClr val="000000"/>
              </a:solidFill>
              <a:effectLst/>
              <a:latin typeface="+mn-lt"/>
              <a:ea typeface="Calibri" panose="020F0502020204030204" pitchFamily="34" charset="0"/>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18  Chemical incident in garage</a:t>
            </a:r>
            <a:r>
              <a:rPr lang="en-US" sz="800" b="0" kern="1200" dirty="0">
                <a:solidFill>
                  <a:schemeClr val="tx1"/>
                </a:solidFill>
                <a:effectLst/>
                <a:latin typeface="+mn-lt"/>
                <a:ea typeface="+mn-ea"/>
                <a:cs typeface="+mn-cs"/>
              </a:rPr>
              <a: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immediate or dead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 or black </a:t>
            </a:r>
            <a:r>
              <a:rPr lang="en-US" sz="800" kern="1200" dirty="0">
                <a:solidFill>
                  <a:schemeClr val="tx1"/>
                </a:solidFill>
                <a:effectLst/>
                <a:latin typeface="+mn-lt"/>
                <a:ea typeface="+mn-ea"/>
                <a:cs typeface="+mn-cs"/>
              </a:rPr>
              <a:t>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072368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6.1 Scenario 18  Chemical incident in garage</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18  Chemical incident in garage </a:t>
            </a:r>
            <a:r>
              <a:rPr lang="en-US" sz="800" b="0" kern="1200" dirty="0">
                <a:solidFill>
                  <a:schemeClr val="tx1"/>
                </a:solidFill>
                <a:effectLst/>
                <a:latin typeface="+mn-lt"/>
                <a:ea typeface="+mn-ea"/>
                <a:cs typeface="+mn-cs"/>
              </a:rPr>
              <a:t>Emergency call</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6.1_1_a and 6.1_1_b (Training Option 1) or can be used when playing as the one who performs the emergency call (Training Option 2).</a:t>
            </a:r>
          </a:p>
          <a:p>
            <a:pPr>
              <a:lnSpc>
                <a:spcPct val="107000"/>
              </a:lnSpc>
              <a:spcAft>
                <a:spcPts val="800"/>
              </a:spcAft>
            </a:pPr>
            <a:endParaRPr lang="en-GB" sz="800" b="1"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rPr>
              <a:t>A group of home-grown terrorists are experimenting with the production of chemical weapons in a small garage in an urban neighbourhood of a small town. During one of the experiments something went wrong, and a small explosion occurs. The two persons in the garage are exposed to hydrogen cyanide. The first collapses directly and remains unconscious in the garage, the second manages to escape from the garage and collapses on the street. Bystanders try to assist the person, but a bad odour (bitter almonds) prevents moving in too close. They decide to make an emergency call for an ambulance and the police are then alerted because the person might be seriously unwell and resuscitation could be necessary.</a:t>
            </a:r>
            <a:r>
              <a:rPr lang="nl-NL"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Meanwhile residents from neighbouring flats are calling emergency services complaining of a bad smell. The fire department is called to what seems to be a regular odour nuisance. The vapour causing the odour nuisance is coming from the garage as a result of the failed experiment.</a:t>
            </a:r>
          </a:p>
          <a:p>
            <a:r>
              <a:rPr lang="en-US" sz="800" dirty="0">
                <a:solidFill>
                  <a:srgbClr val="000000"/>
                </a:solidFill>
                <a:effectLst/>
                <a:latin typeface="+mn-lt"/>
                <a:ea typeface="Calibri" panose="020F0502020204030204" pitchFamily="34" charset="0"/>
              </a:rPr>
              <a:t>Symptoms of the victim are:</a:t>
            </a:r>
          </a:p>
          <a:p>
            <a:r>
              <a:rPr lang="en-US" sz="800" dirty="0">
                <a:solidFill>
                  <a:srgbClr val="000000"/>
                </a:solidFill>
                <a:effectLst/>
                <a:latin typeface="+mn-lt"/>
                <a:ea typeface="Calibri" panose="020F0502020204030204" pitchFamily="34" charset="0"/>
              </a:rPr>
              <a:t>Victim 1 outside the garage: victim is unconscious and shows rapid breathing (dyspnea) and muscle spasms (in which neck and spine are arched backwards). His skin is cold and clammy. There is vomit present on his clothing and face.</a:t>
            </a:r>
          </a:p>
          <a:p>
            <a:r>
              <a:rPr lang="en-US" sz="800" dirty="0">
                <a:solidFill>
                  <a:srgbClr val="000000"/>
                </a:solidFill>
                <a:effectLst/>
                <a:latin typeface="+mn-lt"/>
                <a:ea typeface="Calibri" panose="020F0502020204030204" pitchFamily="34" charset="0"/>
              </a:rPr>
              <a:t>Victim 2 inside the garage: victim is unconscious, has seizures, a disordered heart rhythm, dilated pupils and a very slow respiration. </a:t>
            </a:r>
          </a:p>
          <a:p>
            <a:r>
              <a:rPr lang="en-GB" sz="800" dirty="0">
                <a:solidFill>
                  <a:srgbClr val="000000"/>
                </a:solidFill>
                <a:effectLst/>
                <a:latin typeface="+mn-lt"/>
                <a:ea typeface="Calibri" panose="020F0502020204030204" pitchFamily="34" charset="0"/>
              </a:rPr>
              <a:t>Inside the garage different laboratory equipment is present and some of the equipment is still running causing a smouldering fire inside the garage. Production manuals for the production of hydrogen cyanide are present in the garage. Both victims carry a mobile phone.</a:t>
            </a:r>
            <a:endParaRPr lang="nl-NL" sz="800" dirty="0">
              <a:solidFill>
                <a:srgbClr val="000000"/>
              </a:solidFill>
              <a:effectLst/>
              <a:latin typeface="+mn-lt"/>
              <a:ea typeface="Calibri" panose="020F0502020204030204" pitchFamily="34" charset="0"/>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18  Chemical incident in garage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r>
              <a:rPr lang="en-GB" sz="800" dirty="0">
                <a:solidFill>
                  <a:srgbClr val="000000"/>
                </a:solidFill>
                <a:effectLst/>
                <a:latin typeface="+mn-lt"/>
                <a:ea typeface="Calibri" panose="020F0502020204030204" pitchFamily="34" charset="0"/>
              </a:rPr>
              <a:t>A group of home-grown terrorists are experimenting with the production of chemical weapons in a small garage in an urban neighbourhood of a small town. During one of the experiments something went wrong, and a small explosion occurs. The two persons in the garage are exposed to hydrogen cyanide. The first collapses directly and remains unconscious in the garage, the second manages to escape from the garage and collapses on the street. Bystanders try to assist the person, but a bad odour (bitter almonds) prevents moving in too close. They decide to make an emergency call for an ambulance and the police are then alerted because the person might be seriously unwell and resuscitation could be necessary.</a:t>
            </a:r>
            <a:r>
              <a:rPr lang="nl-NL"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Meanwhile residents from neighbouring flats are calling emergency services complaining of a bad smell. The fire department is called to what seems to be a regular odour nuisance. The vapour causing the odour nuisance is coming from the garage as a result of the failed experiment.</a:t>
            </a:r>
          </a:p>
          <a:p>
            <a:r>
              <a:rPr lang="en-US" sz="800" dirty="0">
                <a:solidFill>
                  <a:srgbClr val="000000"/>
                </a:solidFill>
                <a:effectLst/>
                <a:latin typeface="+mn-lt"/>
                <a:ea typeface="Calibri" panose="020F0502020204030204" pitchFamily="34" charset="0"/>
              </a:rPr>
              <a:t>Symptoms of the victim are:</a:t>
            </a:r>
          </a:p>
          <a:p>
            <a:r>
              <a:rPr lang="en-US" sz="800" dirty="0">
                <a:solidFill>
                  <a:srgbClr val="000000"/>
                </a:solidFill>
                <a:effectLst/>
                <a:latin typeface="+mn-lt"/>
                <a:ea typeface="Calibri" panose="020F0502020204030204" pitchFamily="34" charset="0"/>
              </a:rPr>
              <a:t>Victim 1 outside the garage: victim is unconscious and shows rapid breathing (dyspnea) and muscle spasms (in which neck and spine are arched backwards). His skin is cold and clammy. There is vomit present on his clothing and face.</a:t>
            </a:r>
          </a:p>
          <a:p>
            <a:r>
              <a:rPr lang="en-US" sz="800" dirty="0">
                <a:solidFill>
                  <a:srgbClr val="000000"/>
                </a:solidFill>
                <a:effectLst/>
                <a:latin typeface="+mn-lt"/>
                <a:ea typeface="Calibri" panose="020F0502020204030204" pitchFamily="34" charset="0"/>
              </a:rPr>
              <a:t>Victim 2 inside the garage: victim is unconscious, has seizures, a disordered heart rhythm, dilated pupils and a very slow respiration. </a:t>
            </a:r>
          </a:p>
          <a:p>
            <a:r>
              <a:rPr lang="en-GB" sz="800" dirty="0">
                <a:solidFill>
                  <a:srgbClr val="000000"/>
                </a:solidFill>
                <a:effectLst/>
                <a:latin typeface="+mn-lt"/>
                <a:ea typeface="Calibri" panose="020F0502020204030204" pitchFamily="34" charset="0"/>
              </a:rPr>
              <a:t>Inside the garage different laboratory equipment is present and some of the equipment is still running causing a smouldering fire inside the garage. Production manuals for the production of hydrogen cyanide are present in the garage. Both victims carry a mobile phone.</a:t>
            </a:r>
            <a:endParaRPr lang="nl-NL" sz="800" dirty="0">
              <a:solidFill>
                <a:srgbClr val="000000"/>
              </a:solidFill>
              <a:effectLst/>
              <a:latin typeface="+mn-lt"/>
              <a:ea typeface="Calibri" panose="020F0502020204030204" pitchFamily="34" charset="0"/>
            </a:endParaRPr>
          </a:p>
          <a:p>
            <a:endParaRPr lang="en-GB" sz="800" dirty="0">
              <a:solidFill>
                <a:srgbClr val="000000"/>
              </a:solidFill>
              <a:effectLst/>
              <a:latin typeface="+mn-lt"/>
              <a:ea typeface="Calibri" panose="020F0502020204030204" pitchFamily="34" charset="0"/>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marL="0" algn="l" rtl="0" eaLnBrk="1" fontAlgn="t" latinLnBrk="0" hangingPunct="1">
              <a:spcBef>
                <a:spcPts val="0"/>
              </a:spcBef>
              <a:spcAft>
                <a:spcPts val="0"/>
              </a:spcAft>
            </a:pPr>
            <a:r>
              <a:rPr lang="en-GB" sz="800" b="1" i="0" u="none" strike="noStrike" kern="1200" dirty="0">
                <a:solidFill>
                  <a:srgbClr val="FFFFFF"/>
                </a:solidFill>
                <a:effectLst/>
                <a:latin typeface="+mn-lt"/>
              </a:rPr>
              <a:t>  DO: </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A person has become unwell on the street</a:t>
            </a:r>
            <a:endParaRPr lang="en-GB" sz="800" b="0" i="1" u="none" strike="noStrike" dirty="0">
              <a:effectLst/>
              <a:latin typeface="+mn-lt"/>
            </a:endParaRPr>
          </a:p>
          <a:p>
            <a:pPr marL="0" algn="l" rtl="0" eaLnBrk="1" fontAlgn="t" latinLnBrk="0" hangingPunct="1">
              <a:spcBef>
                <a:spcPts val="0"/>
              </a:spcBef>
              <a:spcAft>
                <a:spcPts val="0"/>
              </a:spcAft>
            </a:pPr>
            <a:r>
              <a:rPr lang="en-GB" sz="800" b="1" i="0" u="none" strike="noStrike" kern="1200" baseline="0" dirty="0">
                <a:solidFill>
                  <a:srgbClr val="000000"/>
                </a:solidFill>
                <a:effectLst/>
                <a:latin typeface="+mn-lt"/>
              </a:rPr>
              <a:t>  DO:</a:t>
            </a:r>
            <a:endParaRPr lang="en-GB" sz="800" b="1" i="0" u="none" strike="noStrike" dirty="0">
              <a:effectLst/>
              <a:latin typeface="+mn-lt"/>
            </a:endParaRPr>
          </a:p>
          <a:p>
            <a:pPr marL="91440" marR="0" indent="0" algn="l" rtl="0" eaLnBrk="1" fontAlgn="auto" latinLnBrk="0" hangingPunct="1">
              <a:spcBef>
                <a:spcPts val="0"/>
              </a:spcBef>
              <a:spcAft>
                <a:spcPts val="0"/>
              </a:spcAft>
            </a:pPr>
            <a:r>
              <a:rPr lang="en-US" sz="800" b="0" i="1" u="none" strike="noStrike" kern="1200" dirty="0">
                <a:solidFill>
                  <a:srgbClr val="000000"/>
                </a:solidFill>
                <a:effectLst/>
                <a:latin typeface="+mn-lt"/>
              </a:rPr>
              <a:t>The incident occurred at </a:t>
            </a:r>
            <a:r>
              <a:rPr lang="en-US" sz="800" b="0" i="1" u="none" strike="noStrike" kern="1200" dirty="0" err="1">
                <a:solidFill>
                  <a:srgbClr val="000000"/>
                </a:solidFill>
                <a:effectLst/>
                <a:latin typeface="+mn-lt"/>
              </a:rPr>
              <a:t>Quietstreet</a:t>
            </a:r>
            <a:r>
              <a:rPr lang="en-US" sz="800" b="0" i="1" u="none" strike="noStrike" kern="1200" dirty="0">
                <a:solidFill>
                  <a:srgbClr val="000000"/>
                </a:solidFill>
                <a:effectLst/>
                <a:latin typeface="+mn-lt"/>
              </a:rPr>
              <a:t> 42 in </a:t>
            </a:r>
            <a:r>
              <a:rPr lang="en-US" sz="800" b="0" i="1" u="none" strike="noStrike" kern="1200" dirty="0" err="1">
                <a:solidFill>
                  <a:srgbClr val="000000"/>
                </a:solidFill>
                <a:effectLst/>
                <a:latin typeface="+mn-lt"/>
              </a:rPr>
              <a:t>Calmtown</a:t>
            </a:r>
            <a:r>
              <a:rPr lang="en-US" sz="800" b="0" i="1" u="none" strike="noStrike" kern="1200" dirty="0">
                <a:solidFill>
                  <a:srgbClr val="000000"/>
                </a:solidFill>
                <a:effectLst/>
                <a:latin typeface="+mn-lt"/>
              </a:rPr>
              <a:t>.</a:t>
            </a:r>
            <a:endParaRPr lang="en-GB" sz="800" b="0" i="0" u="none" strike="noStrike" dirty="0">
              <a:effectLst/>
              <a:latin typeface="+mn-lt"/>
            </a:endParaRPr>
          </a:p>
          <a:p>
            <a:pPr marL="0" algn="l" rtl="0" eaLnBrk="1" fontAlgn="t" latinLnBrk="0" hangingPunct="1">
              <a:spcBef>
                <a:spcPts val="0"/>
              </a:spcBef>
              <a:spcAft>
                <a:spcPts val="0"/>
              </a:spcAft>
            </a:pPr>
            <a:r>
              <a:rPr lang="en-GB" sz="800" b="1" i="0" u="none" strike="noStrike" kern="1200" baseline="0" dirty="0">
                <a:solidFill>
                  <a:srgbClr val="000000"/>
                </a:solidFill>
                <a:effectLst/>
                <a:latin typeface="+mn-lt"/>
              </a:rPr>
              <a:t>  DO:</a:t>
            </a:r>
            <a:endParaRPr lang="en-GB" sz="800" b="1"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He came walking out of a garage, was disoriented and just collapsed 25 meters from the garage </a:t>
            </a:r>
            <a:endParaRPr lang="en-GB" sz="800" b="0" i="1" u="none" strike="noStrike" dirty="0">
              <a:effectLst/>
              <a:latin typeface="+mn-lt"/>
            </a:endParaRPr>
          </a:p>
          <a:p>
            <a:pPr marL="91440" indent="0" algn="l" rtl="0" eaLnBrk="1" fontAlgn="t" latinLnBrk="0" hangingPunct="1">
              <a:spcBef>
                <a:spcPts val="0"/>
              </a:spcBef>
              <a:spcAft>
                <a:spcPts val="0"/>
              </a:spcAft>
            </a:pPr>
            <a:r>
              <a:rPr lang="en-US" sz="800" b="1" i="0" u="none" strike="noStrike" kern="1200" baseline="0" dirty="0">
                <a:solidFill>
                  <a:srgbClr val="000000"/>
                </a:solidFill>
                <a:effectLst/>
                <a:latin typeface="+mn-lt"/>
              </a:rPr>
              <a:t>DO:</a:t>
            </a:r>
            <a:endParaRPr lang="en-GB" sz="800" b="1"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He is unconscious but when we tried to help a bad chemical smell prevented us from coming closer </a:t>
            </a:r>
            <a:endParaRPr lang="en-GB" sz="800" b="0" i="1" u="none" strike="noStrike" dirty="0">
              <a:effectLst/>
              <a:latin typeface="+mn-lt"/>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18  Chemical incident in garage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r>
              <a:rPr lang="en-GB" sz="800" dirty="0">
                <a:solidFill>
                  <a:srgbClr val="000000"/>
                </a:solidFill>
                <a:effectLst/>
                <a:latin typeface="+mn-lt"/>
                <a:ea typeface="Calibri" panose="020F0502020204030204" pitchFamily="34" charset="0"/>
              </a:rPr>
              <a:t>A group of home-grown terrorists is experimenting with the production of chemical weapons in a small garage in a urban neighbourhood of a small town. During one of the experiments something went wrong, and a small explosion occurs. The two persons in the garage are exposed to hydrogen cyanide. The first collapses directly and remains unconscious in the garage, the second manages to escape from the garage and collapses on the street. Bystanders try to assist the person but a bad odour (bitter almonds) prevents moving in to close. They decide to call the alarm line and ambulance services and police are called in in the premonition that a person has become unwell and resuscitation is needed.</a:t>
            </a:r>
            <a:endParaRPr lang="nl-NL"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Meanwhile residents from neighbouring flats are calling emergency services complaining of a bad smell. The fire department is called to what seems to be a regular odour nuisance. The vapour causing the odour nuisance is coming from the garage as a result of the failed experiment</a:t>
            </a:r>
            <a:endParaRPr lang="nl-NL"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 Symptoms of the victim are:</a:t>
            </a:r>
            <a:endParaRPr lang="nl-NL"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Victim 1 outside: victim is unconscious and shows rapid breathing (</a:t>
            </a:r>
            <a:r>
              <a:rPr lang="en-GB" sz="800" dirty="0" err="1">
                <a:solidFill>
                  <a:srgbClr val="000000"/>
                </a:solidFill>
                <a:effectLst/>
                <a:latin typeface="+mn-lt"/>
                <a:ea typeface="Calibri" panose="020F0502020204030204" pitchFamily="34" charset="0"/>
              </a:rPr>
              <a:t>dyspnea</a:t>
            </a:r>
            <a:r>
              <a:rPr lang="en-GB" sz="800" dirty="0">
                <a:solidFill>
                  <a:srgbClr val="000000"/>
                </a:solidFill>
                <a:effectLst/>
                <a:latin typeface="+mn-lt"/>
                <a:ea typeface="Calibri" panose="020F0502020204030204" pitchFamily="34" charset="0"/>
              </a:rPr>
              <a:t>)and muscle spasms (in which neck and spine are arched backwards. His skin is cold and clammy There is vomit present on his clothing and face.</a:t>
            </a:r>
            <a:endParaRPr lang="nl-NL"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Victim 2 inside the garage: victim is unconscious, has seizures, a disordered heart rhythm, dilated pupils and a very slow respiration </a:t>
            </a:r>
            <a:endParaRPr lang="nl-NL"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Inside the garage different laboratory equipment is present and some of the equipment is still running causing a smouldering fire inside the garage. Production manuals for the production of hydrogen cyanide are present in the garage. Both victims carry a mobile phone.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18  Chemical incident in garage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GB" sz="800" b="0" u="sng" kern="1200" noProof="0" dirty="0">
              <a:solidFill>
                <a:schemeClr val="tx1"/>
              </a:solidFill>
              <a:effectLst/>
              <a:latin typeface="+mn-lt"/>
              <a:ea typeface="+mn-ea"/>
              <a:cs typeface="+mn-cs"/>
            </a:endParaRPr>
          </a:p>
          <a:p>
            <a:r>
              <a:rPr lang="en-GB" sz="800" dirty="0">
                <a:solidFill>
                  <a:srgbClr val="000000"/>
                </a:solidFill>
                <a:effectLst/>
                <a:latin typeface="+mn-lt"/>
                <a:ea typeface="Calibri" panose="020F0502020204030204" pitchFamily="34" charset="0"/>
              </a:rPr>
              <a:t>A group of home-grown terrorists are experimenting with the production of chemical weapons in a small garage in an urban neighbourhood of a small town. During one of the experiments something went wrong, and a small explosion occurs. The two persons in the garage are exposed to hydrogen cyanide. The first collapses directly and remains unconscious in the garage, the second manages to escape from the garage and collapses on the street. Bystanders try to assist the person, but a bad odour (bitter almonds) prevents moving in too close. They decide to make an emergency call for an ambulance and the police are then alerted because the person might be seriously unwell and resuscitation could be necessary.</a:t>
            </a:r>
            <a:r>
              <a:rPr lang="nl-NL"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Meanwhile residents from neighbouring flats are calling emergency services complaining of a bad smell. The fire department is called to what seems to be a regular odour nuisance. The vapour causing the odour nuisance is coming from the garage as a result of the failed experiment.</a:t>
            </a:r>
          </a:p>
          <a:p>
            <a:r>
              <a:rPr lang="en-US" sz="800" dirty="0">
                <a:solidFill>
                  <a:srgbClr val="000000"/>
                </a:solidFill>
                <a:effectLst/>
                <a:latin typeface="+mn-lt"/>
                <a:ea typeface="Calibri" panose="020F0502020204030204" pitchFamily="34" charset="0"/>
              </a:rPr>
              <a:t>Symptoms of the victim are:</a:t>
            </a:r>
          </a:p>
          <a:p>
            <a:r>
              <a:rPr lang="en-US" sz="800" dirty="0">
                <a:solidFill>
                  <a:srgbClr val="000000"/>
                </a:solidFill>
                <a:effectLst/>
                <a:latin typeface="+mn-lt"/>
                <a:ea typeface="Calibri" panose="020F0502020204030204" pitchFamily="34" charset="0"/>
              </a:rPr>
              <a:t>Victim 1 outside the garage: victim is unconscious and shows rapid breathing (dyspnea) and muscle spasms (in which neck and spine are arched backwards). His skin is cold and clammy. There is vomit present on his clothing and face.</a:t>
            </a:r>
          </a:p>
          <a:p>
            <a:r>
              <a:rPr lang="en-US" sz="800" dirty="0">
                <a:solidFill>
                  <a:srgbClr val="000000"/>
                </a:solidFill>
                <a:effectLst/>
                <a:latin typeface="+mn-lt"/>
                <a:ea typeface="Calibri" panose="020F0502020204030204" pitchFamily="34" charset="0"/>
              </a:rPr>
              <a:t>Victim 2 inside the garage: victim is unconscious, has seizures, a disordered heart rhythm, dilated pupils and a very slow respiration. </a:t>
            </a:r>
          </a:p>
          <a:p>
            <a:r>
              <a:rPr lang="en-GB" sz="800" dirty="0">
                <a:solidFill>
                  <a:srgbClr val="000000"/>
                </a:solidFill>
                <a:effectLst/>
                <a:latin typeface="+mn-lt"/>
                <a:ea typeface="Calibri" panose="020F0502020204030204" pitchFamily="34" charset="0"/>
              </a:rPr>
              <a:t>Inside the garage different laboratory equipment is present and some of the equipment is still running causing a smouldering fire inside the garage. Production manuals for the production of hydrogen cyanide are present in the garage. Both victims carry a mobile phone.</a:t>
            </a:r>
            <a:endParaRPr lang="nl-NL" sz="800" dirty="0">
              <a:solidFill>
                <a:srgbClr val="000000"/>
              </a:solidFill>
              <a:effectLst/>
              <a:latin typeface="+mn-lt"/>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18  Chemical incident in garage</a:t>
            </a:r>
            <a:br>
              <a:rPr lang="en-US" sz="800" dirty="0">
                <a:latin typeface="+mn-lt"/>
              </a:rPr>
            </a:b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unconscious person, improvised laboratory, street view of garage boxes</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GB" sz="800" dirty="0">
                <a:solidFill>
                  <a:srgbClr val="000000"/>
                </a:solidFill>
                <a:effectLst/>
                <a:latin typeface="+mn-lt"/>
                <a:ea typeface="Calibri" panose="020F0502020204030204" pitchFamily="34" charset="0"/>
                <a:cs typeface="Times New Roman" panose="02020603050405020304" pitchFamily="18" charset="0"/>
              </a:rPr>
              <a:t>https://www.shutterstock.com/image-photo/london-march-26-anticuts-protester-lies-122189566, </a:t>
            </a:r>
            <a:r>
              <a:rPr lang="en-US" sz="800" dirty="0">
                <a:solidFill>
                  <a:srgbClr val="000000"/>
                </a:solidFill>
                <a:effectLst/>
                <a:latin typeface="+mn-lt"/>
                <a:ea typeface="Calibri" panose="020F0502020204030204" pitchFamily="34" charset="0"/>
                <a:cs typeface="Times New Roman" panose="02020603050405020304" pitchFamily="18" charset="0"/>
              </a:rPr>
              <a:t>Material licensed by </a:t>
            </a:r>
            <a:r>
              <a:rPr lang="en-US" sz="800" dirty="0" err="1">
                <a:solidFill>
                  <a:srgbClr val="000000"/>
                </a:solidFill>
                <a:effectLst/>
                <a:latin typeface="+mn-lt"/>
                <a:ea typeface="Calibri" panose="020F0502020204030204" pitchFamily="34" charset="0"/>
                <a:cs typeface="Times New Roman" panose="02020603050405020304" pitchFamily="18" charset="0"/>
              </a:rPr>
              <a:t>shutterstock</a:t>
            </a:r>
            <a:r>
              <a:rPr lang="en-US" sz="800" dirty="0">
                <a:solidFill>
                  <a:srgbClr val="000000"/>
                </a:solidFill>
                <a:effectLst/>
                <a:latin typeface="+mn-lt"/>
                <a:ea typeface="Calibri" panose="020F0502020204030204" pitchFamily="34" charset="0"/>
                <a:cs typeface="Times New Roman" panose="02020603050405020304" pitchFamily="18" charset="0"/>
              </a:rPr>
              <a:t>, purchased by RIVM</a:t>
            </a:r>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https://www.rawpixel.com/image/6024400/garage-doors-free-public-domain-cc0-photo, CC0 1.0 Universal (CC0 1.0) Public Domain Dedication</a:t>
            </a:r>
          </a:p>
          <a:p>
            <a:r>
              <a:rPr lang="en-GB" sz="800" dirty="0">
                <a:solidFill>
                  <a:srgbClr val="000000"/>
                </a:solidFill>
                <a:effectLst/>
                <a:latin typeface="+mn-lt"/>
                <a:ea typeface="Calibri" panose="020F0502020204030204" pitchFamily="34" charset="0"/>
                <a:cs typeface="Times New Roman" panose="02020603050405020304" pitchFamily="18" charset="0"/>
              </a:rPr>
              <a:t>https://d12m281ylf13f0.cloudfront.net/images09/MethLa1.jpg, shown on https://www.nachi.org/meth-labs.htm</a:t>
            </a:r>
          </a:p>
          <a:p>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18  Chemical incident in garage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a:t>
            </a:r>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18  Chemical incident in garage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METHANE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18  Chemical incident in garage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Four W’s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en-US" sz="800" dirty="0">
                <a:latin typeface="+mn-lt"/>
              </a:rPr>
              <a:t>5.1 Scenario 18  Chemical incident in garage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a:lnSpc>
                <a:spcPct val="107000"/>
              </a:lnSpc>
              <a:spcAft>
                <a:spcPts val="800"/>
              </a:spcAft>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r>
              <a:rPr lang="en-US" sz="800" dirty="0">
                <a:solidFill>
                  <a:srgbClr val="000000"/>
                </a:solidFill>
                <a:effectLst/>
                <a:latin typeface="+mn-lt"/>
                <a:ea typeface="Calibri" panose="020F0502020204030204" pitchFamily="34" charset="0"/>
                <a:cs typeface="Times New Roman" panose="02020603050405020304" pitchFamily="18" charset="0"/>
              </a:rPr>
              <a:t> </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rPr>
              <a:t>A group of home-grown terrorists are experimenting with the production of chemical weapons in a small garage in an urban neighbourhood of a small town. During one of the experiments something went wrong, and a small explosion occurs. The two persons in the garage are exposed to hydrogen cyanide. The first collapses directly and remains unconscious in the garage, the second manages to escape from the garage and collapses on the street. Bystanders try to assist the person, but a bad odour (bitter almonds) prevents moving in too close. They decide to make an emergency call for an ambulance and the police are then alerted because the person might be seriously unwell and resuscitation could be necessary.</a:t>
            </a:r>
            <a:r>
              <a:rPr lang="nl-NL"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solidFill>
                <a:srgbClr val="000000"/>
              </a:solidFill>
              <a:effectLst/>
              <a:latin typeface="+mn-lt"/>
              <a:ea typeface="Calibri" panose="020F0502020204030204" pitchFamily="34" charset="0"/>
            </a:endParaRPr>
          </a:p>
          <a:p>
            <a:r>
              <a:rPr lang="en-GB" sz="800" dirty="0">
                <a:solidFill>
                  <a:srgbClr val="000000"/>
                </a:solidFill>
                <a:effectLst/>
                <a:latin typeface="+mn-lt"/>
                <a:ea typeface="Calibri" panose="020F0502020204030204" pitchFamily="34" charset="0"/>
              </a:rPr>
              <a:t>Meanwhile residents from neighbouring flats are calling emergency services complaining of a bad smell. The fire department is called to what seems to be a regular odour nuisance. The vapour causing the odour nuisance is coming from the garage as a result of the failed experiment.</a:t>
            </a:r>
          </a:p>
          <a:p>
            <a:r>
              <a:rPr lang="en-US" sz="800" dirty="0">
                <a:solidFill>
                  <a:srgbClr val="000000"/>
                </a:solidFill>
                <a:effectLst/>
                <a:latin typeface="+mn-lt"/>
                <a:ea typeface="Calibri" panose="020F0502020204030204" pitchFamily="34" charset="0"/>
              </a:rPr>
              <a:t>Symptoms of the victim are:</a:t>
            </a:r>
          </a:p>
          <a:p>
            <a:r>
              <a:rPr lang="en-US" sz="800" dirty="0">
                <a:solidFill>
                  <a:srgbClr val="000000"/>
                </a:solidFill>
                <a:effectLst/>
                <a:latin typeface="+mn-lt"/>
                <a:ea typeface="Calibri" panose="020F0502020204030204" pitchFamily="34" charset="0"/>
              </a:rPr>
              <a:t>Victim 1 outside the garage: victim is unconscious and shows rapid breathing (dyspnea) and muscle spasms (in which neck and spine are arched backwards). His skin is cold and clammy. There is vomit present on his clothing and face.</a:t>
            </a:r>
          </a:p>
          <a:p>
            <a:r>
              <a:rPr lang="en-US" sz="800" dirty="0">
                <a:solidFill>
                  <a:srgbClr val="000000"/>
                </a:solidFill>
                <a:effectLst/>
                <a:latin typeface="+mn-lt"/>
                <a:ea typeface="Calibri" panose="020F0502020204030204" pitchFamily="34" charset="0"/>
              </a:rPr>
              <a:t>Victim 2 inside the garage: victim is unconscious, has seizures, a disordered heart rhythm, dilated pupils and a very slow respiration. </a:t>
            </a:r>
          </a:p>
          <a:p>
            <a:r>
              <a:rPr lang="en-GB" sz="800" dirty="0">
                <a:solidFill>
                  <a:srgbClr val="000000"/>
                </a:solidFill>
                <a:effectLst/>
                <a:latin typeface="+mn-lt"/>
                <a:ea typeface="Calibri" panose="020F0502020204030204" pitchFamily="34" charset="0"/>
              </a:rPr>
              <a:t>Inside the garage different laboratory equipment is present and some of the equipment is still running causing a smouldering fire inside the garage. Production manuals for the production of hydrogen cyanide are present in the garage. Both victims carry a mobile phone.</a:t>
            </a:r>
            <a:endParaRPr lang="nl-NL" sz="800" dirty="0">
              <a:solidFill>
                <a:srgbClr val="000000"/>
              </a:solidFill>
              <a:effectLst/>
              <a:latin typeface="+mn-lt"/>
              <a:ea typeface="Calibri" panose="020F0502020204030204" pitchFamily="34"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nl-NL" sz="800" dirty="0">
              <a:effectLst/>
              <a:latin typeface="+mn-lt"/>
              <a:ea typeface="Calibri" panose="020F0502020204030204" pitchFamily="34" charset="0"/>
              <a:cs typeface="Times New Roman" panose="02020603050405020304" pitchFamily="18" charset="0"/>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Things to consider: </a:t>
            </a: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victims are self referring to the GP office or EMS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18  Chemical incident in garage: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 </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unconscious person, improvised laboratory, street view of garage boxes</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GB" sz="800" dirty="0">
                <a:solidFill>
                  <a:srgbClr val="000000"/>
                </a:solidFill>
                <a:effectLst/>
                <a:latin typeface="+mn-lt"/>
                <a:ea typeface="Calibri" panose="020F0502020204030204" pitchFamily="34" charset="0"/>
                <a:cs typeface="Times New Roman" panose="02020603050405020304" pitchFamily="18" charset="0"/>
              </a:rPr>
              <a:t>https://www.shutterstock.com/image-photo/london-march-26-anticuts-protester-lies-122189566, </a:t>
            </a:r>
            <a:r>
              <a:rPr lang="en-US" sz="800" dirty="0">
                <a:solidFill>
                  <a:srgbClr val="000000"/>
                </a:solidFill>
                <a:effectLst/>
                <a:latin typeface="+mn-lt"/>
                <a:ea typeface="Calibri" panose="020F0502020204030204" pitchFamily="34" charset="0"/>
                <a:cs typeface="Times New Roman" panose="02020603050405020304" pitchFamily="18" charset="0"/>
              </a:rPr>
              <a:t>Material licensed by </a:t>
            </a:r>
            <a:r>
              <a:rPr lang="en-US" sz="800" dirty="0" err="1">
                <a:solidFill>
                  <a:srgbClr val="000000"/>
                </a:solidFill>
                <a:effectLst/>
                <a:latin typeface="+mn-lt"/>
                <a:ea typeface="Calibri" panose="020F0502020204030204" pitchFamily="34" charset="0"/>
                <a:cs typeface="Times New Roman" panose="02020603050405020304" pitchFamily="18" charset="0"/>
              </a:rPr>
              <a:t>shutterstock</a:t>
            </a:r>
            <a:r>
              <a:rPr lang="en-US" sz="800" dirty="0">
                <a:solidFill>
                  <a:srgbClr val="000000"/>
                </a:solidFill>
                <a:effectLst/>
                <a:latin typeface="+mn-lt"/>
                <a:ea typeface="Calibri" panose="020F0502020204030204" pitchFamily="34" charset="0"/>
                <a:cs typeface="Times New Roman" panose="02020603050405020304" pitchFamily="18" charset="0"/>
              </a:rPr>
              <a:t>, purchased by RIVM</a:t>
            </a:r>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https://www.rawpixel.com/image/6024400/garage-doors-free-public-domain-cc0-photo, CC0 1.0 Universal (CC0 1.0) Public Domain Dedication</a:t>
            </a:r>
          </a:p>
          <a:p>
            <a:r>
              <a:rPr lang="en-GB" sz="800" dirty="0">
                <a:solidFill>
                  <a:srgbClr val="000000"/>
                </a:solidFill>
                <a:effectLst/>
                <a:latin typeface="+mn-lt"/>
                <a:ea typeface="Calibri" panose="020F0502020204030204" pitchFamily="34" charset="0"/>
                <a:cs typeface="Times New Roman" panose="02020603050405020304" pitchFamily="18" charset="0"/>
              </a:rPr>
              <a:t>https://d12m281ylf13f0.cloudfront.net/images09/MethLa1.jpg, shown on https://www.nachi.org/meth-labs.htm</a:t>
            </a:r>
          </a:p>
          <a:p>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18. Chemical incident in garage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18  Chemical incident in garage</a:t>
            </a:r>
            <a:r>
              <a:rPr lang="en-US" sz="800" b="0" kern="1200" dirty="0">
                <a:solidFill>
                  <a:schemeClr val="tx1"/>
                </a:solidFill>
                <a:effectLst/>
                <a:latin typeface="+mn-lt"/>
                <a:ea typeface="+mn-ea"/>
                <a:cs typeface="+mn-cs"/>
              </a:rPr>
              <a:t>: Key facts.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rPr>
              <a:t>Things to consider: In this scenario there are some serious risks for the first responders and the residents of the neighbouring buildings. It is essential to prevent further escalation of the incident and quick decision making is essential to save the person inside the garage and contain the spread of the smouldering fire. Evacuation of the downwind flat should be considered. Exposure risk to ambulance personnel and responders performing the evacuation is present and decontamination of the victim should be performed prior to medical treatment. </a:t>
            </a:r>
            <a:r>
              <a:rPr lang="nl-NL" sz="800" dirty="0" err="1">
                <a:effectLst/>
                <a:latin typeface="+mn-lt"/>
                <a:ea typeface="Calibri" panose="020F0502020204030204" pitchFamily="34" charset="0"/>
              </a:rPr>
              <a:t>Removal</a:t>
            </a:r>
            <a:r>
              <a:rPr lang="nl-NL" sz="800" dirty="0">
                <a:effectLst/>
                <a:latin typeface="+mn-lt"/>
                <a:ea typeface="Calibri" panose="020F0502020204030204" pitchFamily="34" charset="0"/>
              </a:rPr>
              <a:t> of </a:t>
            </a:r>
            <a:r>
              <a:rPr lang="nl-NL" sz="800" dirty="0" err="1">
                <a:effectLst/>
                <a:latin typeface="+mn-lt"/>
                <a:ea typeface="Calibri" panose="020F0502020204030204" pitchFamily="34" charset="0"/>
              </a:rPr>
              <a:t>the</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clothing</a:t>
            </a:r>
            <a:r>
              <a:rPr lang="nl-NL" sz="800" dirty="0">
                <a:effectLst/>
                <a:latin typeface="+mn-lt"/>
                <a:ea typeface="Calibri" panose="020F0502020204030204" pitchFamily="34" charset="0"/>
              </a:rPr>
              <a:t> of </a:t>
            </a:r>
            <a:r>
              <a:rPr lang="nl-NL" sz="800" dirty="0" err="1">
                <a:effectLst/>
                <a:latin typeface="+mn-lt"/>
                <a:ea typeface="Calibri" panose="020F0502020204030204" pitchFamily="34" charset="0"/>
              </a:rPr>
              <a:t>the</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victims</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should</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reduce</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the</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risks</a:t>
            </a:r>
            <a:r>
              <a:rPr lang="nl-NL" sz="800" dirty="0">
                <a:effectLst/>
                <a:latin typeface="+mn-lt"/>
                <a:ea typeface="Calibri" panose="020F0502020204030204" pitchFamily="34" charset="0"/>
              </a:rPr>
              <a:t> of </a:t>
            </a:r>
            <a:r>
              <a:rPr lang="nl-NL" sz="800" dirty="0" err="1">
                <a:effectLst/>
                <a:latin typeface="+mn-lt"/>
                <a:ea typeface="Calibri" panose="020F0502020204030204" pitchFamily="34" charset="0"/>
              </a:rPr>
              <a:t>secondary</a:t>
            </a:r>
            <a:r>
              <a:rPr lang="nl-NL" sz="800" dirty="0">
                <a:effectLst/>
                <a:latin typeface="+mn-lt"/>
                <a:ea typeface="Calibri" panose="020F0502020204030204" pitchFamily="34" charset="0"/>
              </a:rPr>
              <a:t> exposure </a:t>
            </a:r>
            <a:r>
              <a:rPr lang="nl-NL" sz="800" dirty="0" err="1">
                <a:effectLst/>
                <a:latin typeface="+mn-lt"/>
                <a:ea typeface="Calibri" panose="020F0502020204030204" pitchFamily="34" charset="0"/>
              </a:rPr>
              <a:t>significantly</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Additionally</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given</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the</a:t>
            </a:r>
            <a:r>
              <a:rPr lang="nl-NL" sz="800" dirty="0">
                <a:effectLst/>
                <a:latin typeface="+mn-lt"/>
                <a:ea typeface="Calibri" panose="020F0502020204030204" pitchFamily="34" charset="0"/>
              </a:rPr>
              <a:t> high </a:t>
            </a:r>
            <a:r>
              <a:rPr lang="nl-NL" sz="800" dirty="0" err="1">
                <a:effectLst/>
                <a:latin typeface="+mn-lt"/>
                <a:ea typeface="Calibri" panose="020F0502020204030204" pitchFamily="34" charset="0"/>
              </a:rPr>
              <a:t>volatility</a:t>
            </a:r>
            <a:r>
              <a:rPr lang="nl-NL" sz="800" dirty="0">
                <a:effectLst/>
                <a:latin typeface="+mn-lt"/>
                <a:ea typeface="Calibri" panose="020F0502020204030204" pitchFamily="34" charset="0"/>
              </a:rPr>
              <a:t> of </a:t>
            </a:r>
            <a:r>
              <a:rPr lang="nl-NL" sz="800" dirty="0" err="1">
                <a:effectLst/>
                <a:latin typeface="+mn-lt"/>
                <a:ea typeface="Calibri" panose="020F0502020204030204" pitchFamily="34" charset="0"/>
              </a:rPr>
              <a:t>hydrogen</a:t>
            </a:r>
            <a:r>
              <a:rPr lang="nl-NL" sz="800" dirty="0">
                <a:effectLst/>
                <a:latin typeface="+mn-lt"/>
                <a:ea typeface="Calibri" panose="020F0502020204030204" pitchFamily="34" charset="0"/>
              </a:rPr>
              <a:t> cyanide </a:t>
            </a:r>
            <a:r>
              <a:rPr lang="nl-NL" sz="800" dirty="0" err="1">
                <a:effectLst/>
                <a:latin typeface="+mn-lt"/>
                <a:ea typeface="Calibri" panose="020F0502020204030204" pitchFamily="34" charset="0"/>
              </a:rPr>
              <a:t>it</a:t>
            </a:r>
            <a:r>
              <a:rPr lang="nl-NL" sz="800" dirty="0">
                <a:effectLst/>
                <a:latin typeface="+mn-lt"/>
                <a:ea typeface="Calibri" panose="020F0502020204030204" pitchFamily="34" charset="0"/>
              </a:rPr>
              <a:t> is </a:t>
            </a:r>
            <a:r>
              <a:rPr lang="nl-NL" sz="800" dirty="0" err="1">
                <a:effectLst/>
                <a:latin typeface="+mn-lt"/>
                <a:ea typeface="Calibri" panose="020F0502020204030204" pitchFamily="34" charset="0"/>
              </a:rPr>
              <a:t>not</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expected</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that</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the</a:t>
            </a:r>
            <a:r>
              <a:rPr lang="nl-NL" sz="800" dirty="0">
                <a:effectLst/>
                <a:latin typeface="+mn-lt"/>
                <a:ea typeface="Calibri" panose="020F0502020204030204" pitchFamily="34" charset="0"/>
              </a:rPr>
              <a:t> risk of </a:t>
            </a:r>
            <a:r>
              <a:rPr lang="nl-NL" sz="800" dirty="0" err="1">
                <a:effectLst/>
                <a:latin typeface="+mn-lt"/>
                <a:ea typeface="Calibri" panose="020F0502020204030204" pitchFamily="34" charset="0"/>
              </a:rPr>
              <a:t>secondary</a:t>
            </a:r>
            <a:r>
              <a:rPr lang="nl-NL" sz="800" dirty="0">
                <a:effectLst/>
                <a:latin typeface="+mn-lt"/>
                <a:ea typeface="Calibri" panose="020F0502020204030204" pitchFamily="34" charset="0"/>
              </a:rPr>
              <a:t> exposure </a:t>
            </a:r>
            <a:r>
              <a:rPr lang="nl-NL" sz="800" dirty="0" err="1">
                <a:effectLst/>
                <a:latin typeface="+mn-lt"/>
                <a:ea typeface="Calibri" panose="020F0502020204030204" pitchFamily="34" charset="0"/>
              </a:rPr>
              <a:t>will</a:t>
            </a:r>
            <a:r>
              <a:rPr lang="nl-NL" sz="800" dirty="0">
                <a:effectLst/>
                <a:latin typeface="+mn-lt"/>
                <a:ea typeface="Calibri" panose="020F0502020204030204" pitchFamily="34" charset="0"/>
              </a:rPr>
              <a:t> </a:t>
            </a:r>
            <a:r>
              <a:rPr lang="nl-NL" sz="800" dirty="0" err="1">
                <a:effectLst/>
                <a:latin typeface="+mn-lt"/>
                <a:ea typeface="Calibri" panose="020F0502020204030204" pitchFamily="34" charset="0"/>
              </a:rPr>
              <a:t>remain</a:t>
            </a:r>
            <a:r>
              <a:rPr lang="nl-NL" sz="800" dirty="0">
                <a:effectLst/>
                <a:latin typeface="+mn-lt"/>
                <a:ea typeface="Calibri" panose="020F0502020204030204" pitchFamily="34" charset="0"/>
              </a:rPr>
              <a:t> present </a:t>
            </a:r>
            <a:r>
              <a:rPr lang="nl-NL" sz="800" dirty="0" err="1">
                <a:effectLst/>
                <a:latin typeface="+mn-lt"/>
                <a:ea typeface="Calibri" panose="020F0502020204030204" pitchFamily="34" charset="0"/>
              </a:rPr>
              <a:t>for</a:t>
            </a:r>
            <a:r>
              <a:rPr lang="nl-NL" sz="800" dirty="0">
                <a:effectLst/>
                <a:latin typeface="+mn-lt"/>
                <a:ea typeface="Calibri" panose="020F0502020204030204" pitchFamily="34" charset="0"/>
              </a:rPr>
              <a:t> a long time. </a:t>
            </a:r>
            <a:r>
              <a:rPr lang="nl-NL" sz="800" dirty="0" err="1">
                <a:effectLst/>
                <a:latin typeface="+mn-lt"/>
                <a:ea typeface="Calibri" panose="020F0502020204030204" pitchFamily="34" charset="0"/>
              </a:rPr>
              <a:t>Evacuation</a:t>
            </a:r>
            <a:r>
              <a:rPr lang="nl-NL" sz="800" dirty="0">
                <a:effectLst/>
                <a:latin typeface="+mn-lt"/>
                <a:ea typeface="Calibri" panose="020F0502020204030204" pitchFamily="34" charset="0"/>
              </a:rPr>
              <a:t> should  be performed by personnel wearing respiratory protection. </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improvised laboratories in garages</a:t>
            </a:r>
          </a:p>
          <a:p>
            <a:r>
              <a:rPr lang="en-US" sz="800" b="0" kern="1200" dirty="0">
                <a:solidFill>
                  <a:schemeClr val="tx1"/>
                </a:solidFill>
                <a:effectLst/>
                <a:latin typeface="+mn-lt"/>
                <a:ea typeface="+mn-ea"/>
                <a:cs typeface="+mn-cs"/>
              </a:rPr>
              <a:t>https://ag.nv.gov/Hot_Topics/Issue/Meth_House/</a:t>
            </a:r>
          </a:p>
          <a:p>
            <a:r>
              <a:rPr lang="en-US" sz="800" b="0" kern="1200" dirty="0">
                <a:solidFill>
                  <a:schemeClr val="tx1"/>
                </a:solidFill>
                <a:effectLst/>
                <a:latin typeface="+mn-lt"/>
                <a:ea typeface="+mn-ea"/>
                <a:cs typeface="+mn-cs"/>
              </a:rPr>
              <a:t>https://www.epa.gov/sites/default/files/documents/meth_lab_guidelines.pdf?VersionId=tiPBDYy5j1FYu50VrFWtQ5xmkarazoyZ</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‹nr.›</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‹nr.›</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18. Chemical incident in garage </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a:t>
            </a:r>
            <a:r>
              <a:rPr lang="en-US" sz="4400" dirty="0"/>
              <a:t>8  Chemical incident in garage</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1449875227"/>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11E6F9EF-072A-456C-813E-F1B4C5C0268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a:t>
            </a:r>
            <a:r>
              <a:rPr lang="en-US" sz="4400" dirty="0"/>
              <a:t>8  Chemical incident in garage</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27486012"/>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a:t>RISK ASSESSMENT</a:t>
                      </a:r>
                      <a:endParaRPr lang="it-IT" sz="1400" b="1" dirty="0"/>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F8B5A254-441C-4854-8045-DA84F4AC41B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1</a:t>
            </a:r>
            <a:r>
              <a:rPr lang="en-US" sz="4400" dirty="0"/>
              <a:t>8</a:t>
            </a:r>
            <a:br>
              <a:rPr lang="en-US" sz="4400" dirty="0"/>
            </a:br>
            <a:r>
              <a:rPr lang="en-US" sz="4400" dirty="0"/>
              <a:t>Chemical incident in garage</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F72E7519-EE97-4535-B4A0-DA2244AAEE5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a:bodyPr>
          <a:lstStyle/>
          <a:p>
            <a:r>
              <a:rPr lang="en-US" dirty="0"/>
              <a:t>5.2 Scenario 1</a:t>
            </a:r>
            <a:r>
              <a:rPr lang="en-US" sz="4400" dirty="0"/>
              <a:t>8  Chemical incident in garage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5" name="Picture 14">
            <a:extLst>
              <a:ext uri="{FF2B5EF4-FFF2-40B4-BE49-F238E27FC236}">
                <a16:creationId xmlns:a16="http://schemas.microsoft.com/office/drawing/2014/main" id="{ACA9B078-6717-4CDE-99C6-D056273913F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162862" y="2593338"/>
            <a:ext cx="4279640" cy="3139621"/>
          </a:xfrm>
          <a:prstGeom prst="rect">
            <a:avLst/>
          </a:prstGeom>
        </p:spPr>
      </p:pic>
      <p:pic>
        <p:nvPicPr>
          <p:cNvPr id="17" name="Picture 16">
            <a:extLst>
              <a:ext uri="{FF2B5EF4-FFF2-40B4-BE49-F238E27FC236}">
                <a16:creationId xmlns:a16="http://schemas.microsoft.com/office/drawing/2014/main" id="{8D3EEA4B-A43E-49A2-BB5B-397A033CA5A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101584" y="3907501"/>
            <a:ext cx="3771575" cy="2510321"/>
          </a:xfrm>
          <a:prstGeom prst="rect">
            <a:avLst/>
          </a:prstGeom>
        </p:spPr>
      </p:pic>
      <p:pic>
        <p:nvPicPr>
          <p:cNvPr id="19" name="Picture 18">
            <a:extLst>
              <a:ext uri="{FF2B5EF4-FFF2-40B4-BE49-F238E27FC236}">
                <a16:creationId xmlns:a16="http://schemas.microsoft.com/office/drawing/2014/main" id="{2B9D708A-A2A3-4434-A252-F8447791A27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46279" y="3701496"/>
            <a:ext cx="3493758" cy="2365756"/>
          </a:xfrm>
          <a:prstGeom prst="rect">
            <a:avLst/>
          </a:prstGeom>
        </p:spPr>
      </p:pic>
      <p:sp>
        <p:nvSpPr>
          <p:cNvPr id="11" name="Footer Placeholder 5">
            <a:extLst>
              <a:ext uri="{FF2B5EF4-FFF2-40B4-BE49-F238E27FC236}">
                <a16:creationId xmlns:a16="http://schemas.microsoft.com/office/drawing/2014/main" id="{C3DC89C0-6C8C-48A5-99F5-6AE53537E00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63959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dirty="0"/>
              <a:t>5.2 Scenario 1</a:t>
            </a:r>
            <a:r>
              <a:rPr lang="en-US" sz="4400" dirty="0"/>
              <a:t>8  Chemical incident in garage</a:t>
            </a:r>
            <a:endParaRPr lang="da-DK" dirty="0"/>
          </a:p>
        </p:txBody>
      </p:sp>
      <p:sp>
        <p:nvSpPr>
          <p:cNvPr id="7" name="Text Placeholder 6"/>
          <p:cNvSpPr>
            <a:spLocks noGrp="1"/>
          </p:cNvSpPr>
          <p:nvPr>
            <p:ph type="body" sz="quarter" idx="19"/>
          </p:nvPr>
        </p:nvSpPr>
        <p:spPr>
          <a:xfrm>
            <a:off x="766763" y="3139237"/>
            <a:ext cx="10658474" cy="2918663"/>
          </a:xfrm>
        </p:spPr>
        <p:txBody>
          <a:bodyPr>
            <a:normAutofit fontScale="92500" lnSpcReduction="20000"/>
          </a:bodyPr>
          <a:lstStyle/>
          <a:p>
            <a:r>
              <a:rPr lang="en-US" dirty="0"/>
              <a:t>A resident in a residential area has made an emergency call stating that a person has become unwell and has fainted on the street </a:t>
            </a:r>
          </a:p>
          <a:p>
            <a:r>
              <a:rPr lang="en-US" dirty="0"/>
              <a:t>He seems to have exited a garage nearby </a:t>
            </a:r>
          </a:p>
          <a:p>
            <a:r>
              <a:rPr lang="en-US" dirty="0"/>
              <a:t>When trying to assist the unconscious person a bad chemical odor prevented the person from coming too close </a:t>
            </a:r>
          </a:p>
          <a:p>
            <a:r>
              <a:rPr lang="en-US" dirty="0"/>
              <a:t>Inside the garage laboratory equipment is found next to manuals for the production of toxic chemical substances </a:t>
            </a:r>
          </a:p>
          <a:p>
            <a:r>
              <a:rPr lang="en-US" dirty="0"/>
              <a:t>Both victims have a cell phone on them </a:t>
            </a:r>
          </a:p>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718715"/>
            <a:ext cx="1182569" cy="1316497"/>
          </a:xfrm>
          <a:prstGeom prst="rect">
            <a:avLst/>
          </a:prstGeom>
        </p:spPr>
      </p:pic>
      <p:sp>
        <p:nvSpPr>
          <p:cNvPr id="8" name="Footer Placeholder 5">
            <a:extLst>
              <a:ext uri="{FF2B5EF4-FFF2-40B4-BE49-F238E27FC236}">
                <a16:creationId xmlns:a16="http://schemas.microsoft.com/office/drawing/2014/main" id="{C2042C97-6682-4A71-856E-C09F4FCC3B0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a:bodyPr>
          <a:lstStyle/>
          <a:p>
            <a:r>
              <a:rPr lang="en-US" dirty="0"/>
              <a:t>5.2 Scenario 1</a:t>
            </a:r>
            <a:r>
              <a:rPr lang="en-US" sz="4400" dirty="0"/>
              <a:t>8  Chemical incident in garage</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255DBEF9-06CC-42DA-BE30-53C01400E7C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5.6 Scenario 1</a:t>
            </a:r>
            <a:r>
              <a:rPr lang="en-US" sz="4400" dirty="0"/>
              <a:t>8</a:t>
            </a:r>
            <a:br>
              <a:rPr lang="en-US" sz="4400" dirty="0"/>
            </a:br>
            <a:r>
              <a:rPr lang="en-US" sz="4400" dirty="0"/>
              <a:t>Chemical incident in garage</a:t>
            </a:r>
            <a:endParaRPr lang="en-US" sz="1400"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7" name="Footer Placeholder 5">
            <a:extLst>
              <a:ext uri="{FF2B5EF4-FFF2-40B4-BE49-F238E27FC236}">
                <a16:creationId xmlns:a16="http://schemas.microsoft.com/office/drawing/2014/main" id="{DB6E851C-6BCE-4B86-8C7A-A2D5F5E5E80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a:xfrm>
            <a:off x="616010" y="775874"/>
            <a:ext cx="10658476" cy="884477"/>
          </a:xfrm>
        </p:spPr>
        <p:txBody>
          <a:bodyPr lIns="0" tIns="0" rIns="0" bIns="0">
            <a:normAutofit/>
          </a:bodyPr>
          <a:lstStyle/>
          <a:p>
            <a:r>
              <a:rPr lang="en-US" dirty="0"/>
              <a:t>5.6 Scenario 1</a:t>
            </a:r>
            <a:r>
              <a:rPr lang="en-US" sz="4400" dirty="0"/>
              <a:t>8  Chemical incident in garage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8FC0B9BD-D98E-487D-A18A-643E116A4B0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162862" y="2593338"/>
            <a:ext cx="4279640" cy="3139621"/>
          </a:xfrm>
          <a:prstGeom prst="rect">
            <a:avLst/>
          </a:prstGeom>
        </p:spPr>
      </p:pic>
      <p:pic>
        <p:nvPicPr>
          <p:cNvPr id="12" name="Picture 11">
            <a:extLst>
              <a:ext uri="{FF2B5EF4-FFF2-40B4-BE49-F238E27FC236}">
                <a16:creationId xmlns:a16="http://schemas.microsoft.com/office/drawing/2014/main" id="{7F8646E0-3065-4044-83BE-73FD0189B6E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101584" y="3907501"/>
            <a:ext cx="3771575" cy="2510321"/>
          </a:xfrm>
          <a:prstGeom prst="rect">
            <a:avLst/>
          </a:prstGeom>
        </p:spPr>
      </p:pic>
      <p:pic>
        <p:nvPicPr>
          <p:cNvPr id="16" name="Picture 15">
            <a:extLst>
              <a:ext uri="{FF2B5EF4-FFF2-40B4-BE49-F238E27FC236}">
                <a16:creationId xmlns:a16="http://schemas.microsoft.com/office/drawing/2014/main" id="{D0D560ED-AE9E-4CDE-A9C0-6736CD890C05}"/>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46279" y="3701496"/>
            <a:ext cx="3493758" cy="2365756"/>
          </a:xfrm>
          <a:prstGeom prst="rect">
            <a:avLst/>
          </a:prstGeom>
        </p:spPr>
      </p:pic>
      <p:sp>
        <p:nvSpPr>
          <p:cNvPr id="13" name="Footer Placeholder 5">
            <a:extLst>
              <a:ext uri="{FF2B5EF4-FFF2-40B4-BE49-F238E27FC236}">
                <a16:creationId xmlns:a16="http://schemas.microsoft.com/office/drawing/2014/main" id="{5D4A47D5-F886-4E79-9ED1-8F45568B828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093158" y="1746480"/>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dirty="0"/>
              <a:t>5.6 Scenario 1</a:t>
            </a:r>
            <a:r>
              <a:rPr lang="en-US" sz="4400" dirty="0"/>
              <a:t>8  Chemical incident in garage</a:t>
            </a:r>
            <a:endParaRPr lang="da-DK" dirty="0"/>
          </a:p>
        </p:txBody>
      </p:sp>
      <p:sp>
        <p:nvSpPr>
          <p:cNvPr id="7" name="Text Placeholder 6"/>
          <p:cNvSpPr>
            <a:spLocks noGrp="1"/>
          </p:cNvSpPr>
          <p:nvPr>
            <p:ph type="body" sz="quarter" idx="19"/>
          </p:nvPr>
        </p:nvSpPr>
        <p:spPr>
          <a:xfrm>
            <a:off x="755652" y="3355516"/>
            <a:ext cx="10658474" cy="3076956"/>
          </a:xfrm>
        </p:spPr>
        <p:txBody>
          <a:bodyPr>
            <a:normAutofit/>
          </a:bodyPr>
          <a:lstStyle/>
          <a:p>
            <a:r>
              <a:rPr lang="en-US" dirty="0"/>
              <a:t>A resident in a residential area has made an emergency call stating that a person has become unwell and has fainted on the street </a:t>
            </a:r>
          </a:p>
          <a:p>
            <a:r>
              <a:rPr lang="en-US" dirty="0"/>
              <a:t>He seems to have exited a garage nearby </a:t>
            </a:r>
          </a:p>
          <a:p>
            <a:r>
              <a:rPr lang="en-US" dirty="0"/>
              <a:t>When trying to assist the unconscious person a bad chemical odor prevented the person from coming too close </a:t>
            </a:r>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8" name="Footer Placeholder 5">
            <a:extLst>
              <a:ext uri="{FF2B5EF4-FFF2-40B4-BE49-F238E27FC236}">
                <a16:creationId xmlns:a16="http://schemas.microsoft.com/office/drawing/2014/main" id="{FB9EC9C2-381A-49AD-B8E1-30BD487A75E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80716550"/>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27 year old male unconscious and shows rapid breathing (tachypnea), shortness of breath (dyspnea) and muscle spasms (in which neck and spine are arched backwards). His skin is cold and clammy. There is vomit present on his clothing and face</a:t>
                      </a: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a:bodyPr>
          <a:lstStyle/>
          <a:p>
            <a:r>
              <a:rPr lang="en-US" dirty="0"/>
              <a:t>5.6 Scenario 1</a:t>
            </a:r>
            <a:r>
              <a:rPr lang="en-US" sz="4400" dirty="0"/>
              <a:t>8  Chemical incident in garage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D5F63193-72A2-4B2E-BCCF-36C55763F34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403328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900" y="2252663"/>
            <a:ext cx="8839200" cy="2352674"/>
          </a:xfrm>
        </p:spPr>
        <p:txBody>
          <a:bodyPr>
            <a:normAutofit/>
          </a:bodyPr>
          <a:lstStyle/>
          <a:p>
            <a:r>
              <a:rPr lang="en-US" dirty="0"/>
              <a:t>4.1 Scenario 1</a:t>
            </a:r>
            <a:r>
              <a:rPr lang="en-US" sz="4400" dirty="0"/>
              <a:t>8</a:t>
            </a:r>
            <a:br>
              <a:rPr lang="en-US" sz="4400" dirty="0"/>
            </a:br>
            <a:r>
              <a:rPr lang="en-US" sz="4400" dirty="0"/>
              <a:t>Chemical incident in garage </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DD092785-80C8-4A6B-B330-68514490DBF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517107599"/>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0" indent="0" algn="ctr">
                        <a:buNone/>
                      </a:pPr>
                      <a:r>
                        <a:rPr lang="en-US" b="1" noProof="0" dirty="0"/>
                        <a:t>32 year old male is inside the garage: victim is unconscious, has seizures, a disordered heart rhythm, dilated pupils and very slow respiration </a:t>
                      </a:r>
                      <a:endParaRPr lang="en-US" b="0" noProof="0" dirty="0"/>
                    </a:p>
                    <a:p>
                      <a:pPr marL="0" indent="0" algn="ctr">
                        <a:buNone/>
                      </a:pPr>
                      <a:endParaRPr lang="en-US" b="1" noProof="0" dirty="0"/>
                    </a:p>
                    <a:p>
                      <a:pPr algn="ctr"/>
                      <a:endParaRPr lang="en-US" b="1" noProof="0" dirty="0"/>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a:bodyPr>
          <a:lstStyle/>
          <a:p>
            <a:r>
              <a:rPr lang="en-US" dirty="0"/>
              <a:t>5.6 Scenario 18 </a:t>
            </a:r>
            <a:r>
              <a:rPr lang="en-US" sz="4400" dirty="0"/>
              <a:t>Chemical incident in garage</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6C838CFD-5A9F-4B5B-90D4-E63BD7F51E0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1405317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1</a:t>
            </a:r>
            <a:r>
              <a:rPr lang="en-US" sz="4400" dirty="0"/>
              <a:t>8</a:t>
            </a:r>
            <a:br>
              <a:rPr lang="en-US" sz="4400" dirty="0"/>
            </a:br>
            <a:r>
              <a:rPr lang="en-US" sz="4400" dirty="0"/>
              <a:t>Chemical incident in garage</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21</a:t>
            </a:fld>
            <a:endParaRPr lang="aa-ET" dirty="0"/>
          </a:p>
        </p:txBody>
      </p:sp>
      <p:sp>
        <p:nvSpPr>
          <p:cNvPr id="6" name="Footer Placeholder 5">
            <a:extLst>
              <a:ext uri="{FF2B5EF4-FFF2-40B4-BE49-F238E27FC236}">
                <a16:creationId xmlns:a16="http://schemas.microsoft.com/office/drawing/2014/main" id="{3493B311-A61D-48D6-8224-F1BD5E6F8DE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a:xfrm>
            <a:off x="766761" y="844658"/>
            <a:ext cx="10658476" cy="884477"/>
          </a:xfrm>
        </p:spPr>
        <p:txBody>
          <a:bodyPr lIns="0" tIns="0" rIns="0" bIns="0">
            <a:normAutofit/>
          </a:bodyPr>
          <a:lstStyle/>
          <a:p>
            <a:r>
              <a:rPr lang="en-US" dirty="0"/>
              <a:t>6.1 Scenario 1</a:t>
            </a:r>
            <a:r>
              <a:rPr lang="en-US" sz="4400" dirty="0"/>
              <a:t>8 Chemical incident in garage</a:t>
            </a:r>
            <a:endParaRPr lang="da-DK" dirty="0"/>
          </a:p>
        </p:txBody>
      </p:sp>
      <p:sp>
        <p:nvSpPr>
          <p:cNvPr id="7" name="Text Placeholder 6"/>
          <p:cNvSpPr>
            <a:spLocks noGrp="1"/>
          </p:cNvSpPr>
          <p:nvPr>
            <p:ph type="body" sz="quarter" idx="19"/>
          </p:nvPr>
        </p:nvSpPr>
        <p:spPr>
          <a:xfrm>
            <a:off x="766763" y="2250491"/>
            <a:ext cx="10658474" cy="4124669"/>
          </a:xfrm>
        </p:spPr>
        <p:txBody>
          <a:bodyPr>
            <a:normAutofit/>
          </a:bodyPr>
          <a:lstStyle/>
          <a:p>
            <a:pPr marL="88900" indent="0">
              <a:buNone/>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door </a:t>
            </a:r>
          </a:p>
          <a:p>
            <a:pPr marL="88900" indent="0">
              <a:buNone/>
            </a:pPr>
            <a:r>
              <a:rPr lang="en-US" sz="1800" b="1" dirty="0"/>
              <a:t>DO requests general information on what happened </a:t>
            </a:r>
          </a:p>
          <a:p>
            <a:pPr marL="88900" indent="0">
              <a:buNone/>
            </a:pPr>
            <a:r>
              <a:rPr lang="en-US" sz="1800" i="1" dirty="0"/>
              <a:t>A person has become unwell on the street</a:t>
            </a:r>
          </a:p>
          <a:p>
            <a:pPr marL="88900" indent="0">
              <a:buNone/>
            </a:pPr>
            <a:r>
              <a:rPr lang="en-US" sz="1800" b="1" dirty="0"/>
              <a:t>DO asks the caller the exact location</a:t>
            </a:r>
          </a:p>
          <a:p>
            <a:pPr marL="88900" indent="0">
              <a:buNone/>
            </a:pPr>
            <a:r>
              <a:rPr lang="en-US" sz="1800" i="1" dirty="0"/>
              <a:t>The incident occurred at </a:t>
            </a:r>
            <a:r>
              <a:rPr lang="en-US" sz="1800" i="1" dirty="0" err="1"/>
              <a:t>Quietstreet</a:t>
            </a:r>
            <a:r>
              <a:rPr lang="en-US" sz="1800" i="1" dirty="0"/>
              <a:t> 42 in </a:t>
            </a:r>
            <a:r>
              <a:rPr lang="en-US" sz="1800" i="1" dirty="0" err="1"/>
              <a:t>Calmtown</a:t>
            </a:r>
            <a:r>
              <a:rPr lang="en-US" sz="1800" i="1" dirty="0"/>
              <a:t> </a:t>
            </a:r>
          </a:p>
          <a:p>
            <a:pPr marL="88900" indent="0">
              <a:buNone/>
            </a:pPr>
            <a:r>
              <a:rPr lang="en-US" sz="1800" b="1" dirty="0"/>
              <a:t>DO asks the caller what happened </a:t>
            </a:r>
          </a:p>
          <a:p>
            <a:pPr marL="88900" indent="0">
              <a:buNone/>
            </a:pPr>
            <a:r>
              <a:rPr lang="en-US" sz="1800" i="1" dirty="0"/>
              <a:t>He came walking out of a garage, was disoriented and just collapsed 25 meters from the garage </a:t>
            </a:r>
          </a:p>
          <a:p>
            <a:pPr marL="88900" indent="0">
              <a:buNone/>
            </a:pPr>
            <a:r>
              <a:rPr lang="en-US" sz="1800" b="1" dirty="0"/>
              <a:t>DO asks if there are any injuries </a:t>
            </a:r>
          </a:p>
          <a:p>
            <a:pPr marL="88900" indent="0">
              <a:buNone/>
            </a:pPr>
            <a:r>
              <a:rPr lang="en-US" sz="1800" i="1" dirty="0"/>
              <a:t>He is unconscious but when we tried to help a bad smell prevented us from coming closer </a:t>
            </a:r>
          </a:p>
          <a:p>
            <a:pPr marL="88900" indent="0">
              <a:buNone/>
            </a:pPr>
            <a:r>
              <a:rPr lang="en-US" sz="1800" b="1" dirty="0"/>
              <a:t>DO tells the caller that help is underway</a:t>
            </a:r>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2927D576-538F-40D4-A5C3-2C720313D15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1</a:t>
            </a:r>
            <a:r>
              <a:rPr lang="en-US" sz="4400" dirty="0"/>
              <a:t>8 Chemical incident in garage</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3764994447"/>
              </p:ext>
            </p:extLst>
          </p:nvPr>
        </p:nvGraphicFramePr>
        <p:xfrm>
          <a:off x="726141" y="2219398"/>
          <a:ext cx="10699096" cy="3755993"/>
        </p:xfrm>
        <a:graphic>
          <a:graphicData uri="http://schemas.openxmlformats.org/drawingml/2006/table">
            <a:tbl>
              <a:tblPr firstRow="1" bandRow="1">
                <a:tableStyleId>{F5AB1C69-6EDB-4FF4-983F-18BD219EF322}</a:tableStyleId>
              </a:tblPr>
              <a:tblGrid>
                <a:gridCol w="10699096">
                  <a:extLst>
                    <a:ext uri="{9D8B030D-6E8A-4147-A177-3AD203B41FA5}">
                      <a16:colId xmlns:a16="http://schemas.microsoft.com/office/drawing/2014/main" val="20000"/>
                    </a:ext>
                  </a:extLst>
                </a:gridCol>
              </a:tblGrid>
              <a:tr h="342687">
                <a:tc>
                  <a:txBody>
                    <a:bodyPr/>
                    <a:lstStyle/>
                    <a:p>
                      <a:r>
                        <a:rPr lang="en-GB" noProof="0" dirty="0"/>
                        <a:t>Provide a</a:t>
                      </a:r>
                      <a:r>
                        <a:rPr lang="en-GB" baseline="0" noProof="0" dirty="0"/>
                        <a:t> question for the given answer</a:t>
                      </a:r>
                      <a:endParaRPr lang="en-GB" noProof="0" dirty="0"/>
                    </a:p>
                  </a:txBody>
                  <a:tcPr/>
                </a:tc>
                <a:extLst>
                  <a:ext uri="{0D108BD9-81ED-4DB2-BD59-A6C34878D82A}">
                    <a16:rowId xmlns:a16="http://schemas.microsoft.com/office/drawing/2014/main" val="10000"/>
                  </a:ext>
                </a:extLst>
              </a:tr>
              <a:tr h="342687">
                <a:tc>
                  <a:txBody>
                    <a:bodyPr/>
                    <a:lstStyle/>
                    <a:p>
                      <a:r>
                        <a:rPr lang="en-GB" noProof="0" dirty="0"/>
                        <a:t>DO: </a:t>
                      </a:r>
                      <a:r>
                        <a:rPr lang="en-US" noProof="0" dirty="0"/>
                        <a:t>requests general information on what happened </a:t>
                      </a:r>
                      <a:endParaRPr lang="en-GB" noProof="0" dirty="0"/>
                    </a:p>
                  </a:txBody>
                  <a:tcPr/>
                </a:tc>
                <a:extLst>
                  <a:ext uri="{0D108BD9-81ED-4DB2-BD59-A6C34878D82A}">
                    <a16:rowId xmlns:a16="http://schemas.microsoft.com/office/drawing/2014/main" val="10001"/>
                  </a:ext>
                </a:extLst>
              </a:tr>
              <a:tr h="468938">
                <a:tc>
                  <a:txBody>
                    <a:bodyPr/>
                    <a:lstStyle/>
                    <a:p>
                      <a:pPr marL="88900" indent="0">
                        <a:buNone/>
                      </a:pPr>
                      <a:r>
                        <a:rPr lang="en-US" sz="1800" i="1" dirty="0"/>
                        <a:t>A person has become unwell on the street</a:t>
                      </a:r>
                    </a:p>
                  </a:txBody>
                  <a:tcPr/>
                </a:tc>
                <a:extLst>
                  <a:ext uri="{0D108BD9-81ED-4DB2-BD59-A6C34878D82A}">
                    <a16:rowId xmlns:a16="http://schemas.microsoft.com/office/drawing/2014/main" val="10002"/>
                  </a:ext>
                </a:extLst>
              </a:tr>
              <a:tr h="342687">
                <a:tc>
                  <a:txBody>
                    <a:bodyPr/>
                    <a:lstStyle/>
                    <a:p>
                      <a:r>
                        <a:rPr lang="en-GB" baseline="0" noProof="0" dirty="0"/>
                        <a:t>DO: </a:t>
                      </a:r>
                      <a:r>
                        <a:rPr lang="en-US" baseline="0" noProof="0" dirty="0"/>
                        <a:t>asks the caller the exact location</a:t>
                      </a:r>
                    </a:p>
                  </a:txBody>
                  <a:tcPr/>
                </a:tc>
                <a:extLst>
                  <a:ext uri="{0D108BD9-81ED-4DB2-BD59-A6C34878D82A}">
                    <a16:rowId xmlns:a16="http://schemas.microsoft.com/office/drawing/2014/main" val="10003"/>
                  </a:ext>
                </a:extLst>
              </a:tr>
              <a:tr h="342687">
                <a:tc>
                  <a:txBody>
                    <a:bodyPr/>
                    <a:lstStyle/>
                    <a:p>
                      <a:pPr marL="88900" marR="0" lvl="0" indent="0" algn="l" defTabSz="914400" rtl="0" eaLnBrk="1" fontAlgn="auto" latinLnBrk="0" hangingPunct="1">
                        <a:lnSpc>
                          <a:spcPct val="100000"/>
                        </a:lnSpc>
                        <a:spcBef>
                          <a:spcPts val="0"/>
                        </a:spcBef>
                        <a:spcAft>
                          <a:spcPts val="0"/>
                        </a:spcAft>
                        <a:buClrTx/>
                        <a:buSzTx/>
                        <a:buFontTx/>
                        <a:buNone/>
                        <a:tabLst/>
                        <a:defRPr/>
                      </a:pPr>
                      <a:r>
                        <a:rPr lang="en-US" sz="1800" i="1" dirty="0"/>
                        <a:t>The incident occurred at </a:t>
                      </a:r>
                      <a:r>
                        <a:rPr lang="en-US" sz="1800" i="1" dirty="0" err="1"/>
                        <a:t>Quietstreet</a:t>
                      </a:r>
                      <a:r>
                        <a:rPr lang="en-US" sz="1800" i="1" dirty="0"/>
                        <a:t> 42 in </a:t>
                      </a:r>
                      <a:r>
                        <a:rPr lang="en-US" sz="1800" i="1" dirty="0" err="1"/>
                        <a:t>Calmtown</a:t>
                      </a:r>
                      <a:r>
                        <a:rPr lang="en-US" sz="1800" i="1" dirty="0"/>
                        <a:t>.</a:t>
                      </a:r>
                    </a:p>
                  </a:txBody>
                  <a:tcPr/>
                </a:tc>
                <a:extLst>
                  <a:ext uri="{0D108BD9-81ED-4DB2-BD59-A6C34878D82A}">
                    <a16:rowId xmlns:a16="http://schemas.microsoft.com/office/drawing/2014/main" val="10004"/>
                  </a:ext>
                </a:extLst>
              </a:tr>
              <a:tr h="452415">
                <a:tc>
                  <a:txBody>
                    <a:bodyPr/>
                    <a:lstStyle/>
                    <a:p>
                      <a:r>
                        <a:rPr lang="en-GB" baseline="0" noProof="0" dirty="0"/>
                        <a:t>DO: </a:t>
                      </a:r>
                      <a:r>
                        <a:rPr lang="en-US" baseline="0" noProof="0" dirty="0"/>
                        <a:t>asks the caller what happened </a:t>
                      </a:r>
                    </a:p>
                  </a:txBody>
                  <a:tcPr/>
                </a:tc>
                <a:extLst>
                  <a:ext uri="{0D108BD9-81ED-4DB2-BD59-A6C34878D82A}">
                    <a16:rowId xmlns:a16="http://schemas.microsoft.com/office/drawing/2014/main" val="10005"/>
                  </a:ext>
                </a:extLst>
              </a:tr>
              <a:tr h="342687">
                <a:tc>
                  <a:txBody>
                    <a:bodyPr/>
                    <a:lstStyle/>
                    <a:p>
                      <a:pPr marL="88900" indent="0">
                        <a:buNone/>
                      </a:pPr>
                      <a:r>
                        <a:rPr lang="en-US" sz="1800" i="1" dirty="0"/>
                        <a:t>He came walking out of a garage, was disoriented and just collapsed 25 meters from the garage </a:t>
                      </a:r>
                    </a:p>
                  </a:txBody>
                  <a:tcPr/>
                </a:tc>
                <a:extLst>
                  <a:ext uri="{0D108BD9-81ED-4DB2-BD59-A6C34878D82A}">
                    <a16:rowId xmlns:a16="http://schemas.microsoft.com/office/drawing/2014/main" val="10006"/>
                  </a:ext>
                </a:extLst>
              </a:tr>
              <a:tr h="342687">
                <a:tc>
                  <a:txBody>
                    <a:bodyPr/>
                    <a:lstStyle/>
                    <a:p>
                      <a:pPr marL="88900" indent="0">
                        <a:buNone/>
                      </a:pPr>
                      <a:r>
                        <a:rPr lang="en-US" sz="1800" kern="1200" baseline="0" dirty="0">
                          <a:solidFill>
                            <a:schemeClr val="dk1"/>
                          </a:solidFill>
                          <a:latin typeface="+mn-lt"/>
                          <a:ea typeface="+mn-ea"/>
                          <a:cs typeface="+mn-cs"/>
                        </a:rPr>
                        <a:t>DO: asks if there are any injuries </a:t>
                      </a:r>
                    </a:p>
                  </a:txBody>
                  <a:tcPr/>
                </a:tc>
                <a:extLst>
                  <a:ext uri="{0D108BD9-81ED-4DB2-BD59-A6C34878D82A}">
                    <a16:rowId xmlns:a16="http://schemas.microsoft.com/office/drawing/2014/main" val="3198575420"/>
                  </a:ext>
                </a:extLst>
              </a:tr>
              <a:tr h="593735">
                <a:tc>
                  <a:txBody>
                    <a:bodyPr/>
                    <a:lstStyle/>
                    <a:p>
                      <a:pPr marL="88900" indent="0">
                        <a:buNone/>
                      </a:pPr>
                      <a:r>
                        <a:rPr lang="en-US" sz="1800" i="1" dirty="0"/>
                        <a:t>He is unconscious but when we tried to help a bad smell prevented us from coming closer </a:t>
                      </a:r>
                    </a:p>
                    <a:p>
                      <a:pPr marL="88900" indent="0">
                        <a:buNone/>
                      </a:pPr>
                      <a:endParaRPr lang="en-US" sz="1800" b="1" dirty="0"/>
                    </a:p>
                  </a:txBody>
                  <a:tcPr/>
                </a:tc>
                <a:extLst>
                  <a:ext uri="{0D108BD9-81ED-4DB2-BD59-A6C34878D82A}">
                    <a16:rowId xmlns:a16="http://schemas.microsoft.com/office/drawing/2014/main" val="514711148"/>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1078391" y="1286897"/>
            <a:ext cx="837637" cy="932501"/>
          </a:xfrm>
          <a:prstGeom prst="rect">
            <a:avLst/>
          </a:prstGeom>
        </p:spPr>
      </p:pic>
      <p:sp>
        <p:nvSpPr>
          <p:cNvPr id="10" name="Footer Placeholder 5">
            <a:extLst>
              <a:ext uri="{FF2B5EF4-FFF2-40B4-BE49-F238E27FC236}">
                <a16:creationId xmlns:a16="http://schemas.microsoft.com/office/drawing/2014/main" id="{AA94D646-EE53-4260-A33A-E4F4AC8A19C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1</a:t>
            </a:r>
            <a:r>
              <a:rPr lang="en-US" sz="4400" dirty="0"/>
              <a:t>8 Chemical incident in garage</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151500669"/>
              </p:ext>
            </p:extLst>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US" noProof="0"/>
                        <a:t>Consider</a:t>
                      </a:r>
                      <a:r>
                        <a:rPr lang="en-US" baseline="0" noProof="0"/>
                        <a:t> the following:</a:t>
                      </a:r>
                      <a:endParaRPr lang="en-US"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US" baseline="0" noProof="0"/>
                        <a:t>Is there anything else you would need to know before passing the call to the emergency service?</a:t>
                      </a:r>
                    </a:p>
                    <a:p>
                      <a:pPr marL="342900" indent="-342900">
                        <a:buAutoNum type="arabicParenR"/>
                      </a:pPr>
                      <a:endParaRPr lang="en-US" baseline="0" noProof="0"/>
                    </a:p>
                    <a:p>
                      <a:pPr marL="342900" indent="-342900">
                        <a:buAutoNum type="arabicParenR"/>
                      </a:pPr>
                      <a:endParaRPr lang="en-US" baseline="0" noProof="0"/>
                    </a:p>
                  </a:txBody>
                  <a:tcPr/>
                </a:tc>
                <a:extLst>
                  <a:ext uri="{0D108BD9-81ED-4DB2-BD59-A6C34878D82A}">
                    <a16:rowId xmlns:a16="http://schemas.microsoft.com/office/drawing/2014/main" val="10001"/>
                  </a:ext>
                </a:extLst>
              </a:tr>
              <a:tr h="370840">
                <a:tc>
                  <a:txBody>
                    <a:bodyPr/>
                    <a:lstStyle/>
                    <a:p>
                      <a:pPr marL="0" indent="0">
                        <a:buNone/>
                      </a:pPr>
                      <a:r>
                        <a:rPr lang="en-US" baseline="0" noProof="0"/>
                        <a:t>2) Would you pass the call to other emergency services beyond the one requested by the caller?</a:t>
                      </a:r>
                    </a:p>
                    <a:p>
                      <a:pPr marL="342900" indent="-342900">
                        <a:buAutoNum type="arabicParenR"/>
                      </a:pPr>
                      <a:endParaRPr lang="en-US" baseline="0" noProof="0"/>
                    </a:p>
                    <a:p>
                      <a:pPr marL="0" indent="0">
                        <a:buNone/>
                      </a:pPr>
                      <a:endParaRPr lang="en-US" baseline="0" noProof="0"/>
                    </a:p>
                  </a:txBody>
                  <a:tcPr/>
                </a:tc>
                <a:extLst>
                  <a:ext uri="{0D108BD9-81ED-4DB2-BD59-A6C34878D82A}">
                    <a16:rowId xmlns:a16="http://schemas.microsoft.com/office/drawing/2014/main" val="10002"/>
                  </a:ext>
                </a:extLst>
              </a:tr>
              <a:tr h="370840">
                <a:tc>
                  <a:txBody>
                    <a:bodyPr/>
                    <a:lstStyle/>
                    <a:p>
                      <a:r>
                        <a:rPr lang="en-US" i="0" baseline="0" noProof="0" dirty="0"/>
                        <a:t>3) What message would you refer to the emergency service(s)?</a:t>
                      </a:r>
                    </a:p>
                    <a:p>
                      <a:endParaRPr lang="en-US" i="0" baseline="0" noProof="0" dirty="0"/>
                    </a:p>
                    <a:p>
                      <a:endParaRPr lang="en-US" i="0" baseline="0" noProof="0" dirty="0"/>
                    </a:p>
                    <a:p>
                      <a:endParaRPr lang="en-US"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0E3B261E-CC8C-464A-87DE-13061AAC72F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1</a:t>
            </a:r>
            <a:r>
              <a:rPr lang="en-US" sz="4400" dirty="0"/>
              <a:t>8 Chemical incident in garage</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08484415"/>
              </p:ext>
            </p:extLst>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en-US" baseline="0" noProof="0" dirty="0"/>
                        <a:t>questions you would ask to the person calling and specify why</a:t>
                      </a:r>
                      <a:endParaRPr lang="en-US" noProof="0"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C16A9D88-B5CC-4AB0-A618-30DA6B63C9C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1F6ACFE-298B-4297-9DEA-EF87A3B5292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162862" y="2593021"/>
            <a:ext cx="4279640" cy="3140255"/>
          </a:xfrm>
          <a:prstGeom prst="rect">
            <a:avLst/>
          </a:prstGeom>
        </p:spPr>
      </p:pic>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a:bodyPr>
          <a:lstStyle/>
          <a:p>
            <a:r>
              <a:rPr lang="en-US" dirty="0"/>
              <a:t>4.1 Scenario 1</a:t>
            </a:r>
            <a:r>
              <a:rPr lang="en-US" sz="4400" dirty="0"/>
              <a:t>8  Chemical incident in garage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4"/>
          <a:stretch>
            <a:fillRect/>
          </a:stretch>
        </p:blipFill>
        <p:spPr>
          <a:xfrm flipH="1">
            <a:off x="910589" y="1901595"/>
            <a:ext cx="1182569" cy="1316497"/>
          </a:xfrm>
          <a:prstGeom prst="rect">
            <a:avLst/>
          </a:prstGeom>
        </p:spPr>
      </p:pic>
      <p:pic>
        <p:nvPicPr>
          <p:cNvPr id="2" name="Picture 1">
            <a:extLst>
              <a:ext uri="{FF2B5EF4-FFF2-40B4-BE49-F238E27FC236}">
                <a16:creationId xmlns:a16="http://schemas.microsoft.com/office/drawing/2014/main" id="{73E95EBC-E2B0-45B6-8452-3AE67A2EE42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101584" y="3908613"/>
            <a:ext cx="3771575" cy="2508097"/>
          </a:xfrm>
          <a:prstGeom prst="rect">
            <a:avLst/>
          </a:prstGeom>
        </p:spPr>
      </p:pic>
      <p:pic>
        <p:nvPicPr>
          <p:cNvPr id="8" name="Picture 7">
            <a:extLst>
              <a:ext uri="{FF2B5EF4-FFF2-40B4-BE49-F238E27FC236}">
                <a16:creationId xmlns:a16="http://schemas.microsoft.com/office/drawing/2014/main" id="{5F7B4D1D-41D4-459F-A222-EEF274568B72}"/>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46598" y="3701496"/>
            <a:ext cx="3493120" cy="2365756"/>
          </a:xfrm>
          <a:prstGeom prst="rect">
            <a:avLst/>
          </a:prstGeom>
        </p:spPr>
      </p:pic>
      <p:sp>
        <p:nvSpPr>
          <p:cNvPr id="12" name="Footer Placeholder 5">
            <a:extLst>
              <a:ext uri="{FF2B5EF4-FFF2-40B4-BE49-F238E27FC236}">
                <a16:creationId xmlns:a16="http://schemas.microsoft.com/office/drawing/2014/main" id="{8C2E99BB-873E-4F6E-A34F-9B46856D917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dirty="0"/>
              <a:t>4.1 Scenario 1</a:t>
            </a:r>
            <a:r>
              <a:rPr lang="en-US" sz="4400" dirty="0"/>
              <a:t>8  Chemical incident in garage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3429000"/>
            <a:ext cx="10658474" cy="2968364"/>
          </a:xfrm>
          <a:prstGeom prst="rect">
            <a:avLst/>
          </a:prstGeom>
        </p:spPr>
        <p:txBody>
          <a:bodyPr vert="horz" lIns="91440" tIns="45720" rIns="91440" bIns="45720" rtlCol="0">
            <a:normAutofit lnSpcReduction="1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 resident in a residential area has made an emergency call stating that a person has become unwell and has fainted on the street </a:t>
            </a:r>
          </a:p>
          <a:p>
            <a:r>
              <a:rPr lang="en-US" dirty="0"/>
              <a:t>He seems to have exited a garage nearby </a:t>
            </a:r>
          </a:p>
          <a:p>
            <a:r>
              <a:rPr lang="en-US" dirty="0"/>
              <a:t>When trying to assist the unconscious person a bad chemical odor prevented the person from coming too close </a:t>
            </a:r>
          </a:p>
          <a:p>
            <a:r>
              <a:rPr lang="en-US" dirty="0"/>
              <a:t>A seemingly unrelated complaint came in 10 minutes prior to the incident relating to odor nuisance in a nearby flat </a:t>
            </a:r>
          </a:p>
          <a:p>
            <a:endParaRPr lang="en-US" dirty="0"/>
          </a:p>
          <a:p>
            <a:pPr marL="88900" indent="0">
              <a:buFont typeface="Arial" panose="020B0604020202020204" pitchFamily="34" charset="0"/>
              <a:buNone/>
            </a:pPr>
            <a:endParaRPr lang="en-US" dirty="0"/>
          </a:p>
        </p:txBody>
      </p:sp>
      <p:sp>
        <p:nvSpPr>
          <p:cNvPr id="11" name="Footer Placeholder 5">
            <a:extLst>
              <a:ext uri="{FF2B5EF4-FFF2-40B4-BE49-F238E27FC236}">
                <a16:creationId xmlns:a16="http://schemas.microsoft.com/office/drawing/2014/main" id="{A22947CC-F8BC-4AAA-BBCD-51075D842CA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411183" y="1027016"/>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956872" cy="884477"/>
          </a:xfrm>
        </p:spPr>
        <p:txBody>
          <a:bodyPr lIns="0" tIns="0" rIns="0" bIns="0">
            <a:normAutofit/>
          </a:bodyPr>
          <a:lstStyle/>
          <a:p>
            <a:r>
              <a:rPr lang="en-US" dirty="0"/>
              <a:t>4.1 Scenario 1</a:t>
            </a:r>
            <a:r>
              <a:rPr lang="en-US" sz="4400" dirty="0"/>
              <a:t>8  Chemical incident in garage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766761" y="83565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230068"/>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0A453496-B0D3-4AB7-AB41-1B07B253FDA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rmAutofit/>
          </a:bodyPr>
          <a:lstStyle/>
          <a:p>
            <a:r>
              <a:rPr lang="en-US" dirty="0"/>
              <a:t>4.1 Scenario 1</a:t>
            </a:r>
            <a:r>
              <a:rPr lang="en-US" sz="4400" dirty="0"/>
              <a:t>8  Chemical incident in garage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59FDE4F0-C34E-41DC-8FA6-51F5028B7CA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89974" y="2252663"/>
            <a:ext cx="8839200" cy="2352674"/>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a:t>
            </a:r>
            <a:r>
              <a:rPr lang="en-US" sz="4400" dirty="0"/>
              <a:t>8</a:t>
            </a:r>
            <a:br>
              <a:rPr lang="en-US" sz="4400" dirty="0"/>
            </a:br>
            <a:r>
              <a:rPr lang="en-US" sz="4400" dirty="0"/>
              <a:t>Chemical incident in garage</a:t>
            </a:r>
            <a:endParaRPr lang="en-US" sz="1400"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6" name="Footer Placeholder 5">
            <a:extLst>
              <a:ext uri="{FF2B5EF4-FFF2-40B4-BE49-F238E27FC236}">
                <a16:creationId xmlns:a16="http://schemas.microsoft.com/office/drawing/2014/main" id="{C7065F43-8AF0-4997-84B4-EEDB09B5D00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a:t>
            </a:r>
            <a:r>
              <a:rPr lang="en-US" sz="4400" dirty="0"/>
              <a:t>8  Chemical incident in garage</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CC3E3364-7F96-478F-8F04-8668EFBAE32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162862" y="2593338"/>
            <a:ext cx="4279640" cy="3139621"/>
          </a:xfrm>
          <a:prstGeom prst="rect">
            <a:avLst/>
          </a:prstGeom>
        </p:spPr>
      </p:pic>
      <p:pic>
        <p:nvPicPr>
          <p:cNvPr id="15" name="Picture 14">
            <a:extLst>
              <a:ext uri="{FF2B5EF4-FFF2-40B4-BE49-F238E27FC236}">
                <a16:creationId xmlns:a16="http://schemas.microsoft.com/office/drawing/2014/main" id="{C6896026-D4EC-4158-92B5-71B30D1D3A3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101584" y="3907501"/>
            <a:ext cx="3771575" cy="2510321"/>
          </a:xfrm>
          <a:prstGeom prst="rect">
            <a:avLst/>
          </a:prstGeom>
        </p:spPr>
      </p:pic>
      <p:pic>
        <p:nvPicPr>
          <p:cNvPr id="16" name="Picture 15">
            <a:extLst>
              <a:ext uri="{FF2B5EF4-FFF2-40B4-BE49-F238E27FC236}">
                <a16:creationId xmlns:a16="http://schemas.microsoft.com/office/drawing/2014/main" id="{A4B7EDA0-DEE5-4EE5-9347-6AE8A542AF9A}"/>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46279" y="3701496"/>
            <a:ext cx="3493758" cy="2365756"/>
          </a:xfrm>
          <a:prstGeom prst="rect">
            <a:avLst/>
          </a:prstGeom>
        </p:spPr>
      </p:pic>
      <p:sp>
        <p:nvSpPr>
          <p:cNvPr id="12" name="Footer Placeholder 5">
            <a:extLst>
              <a:ext uri="{FF2B5EF4-FFF2-40B4-BE49-F238E27FC236}">
                <a16:creationId xmlns:a16="http://schemas.microsoft.com/office/drawing/2014/main" id="{6B85DFF3-C68A-44E2-80D8-A046F4585FA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a:t>
            </a:r>
            <a:r>
              <a:rPr lang="en-US" sz="4400" dirty="0"/>
              <a:t>8  Chemical incident in garage</a:t>
            </a:r>
            <a:endParaRPr lang="en-US" sz="1400" dirty="0"/>
          </a:p>
        </p:txBody>
      </p:sp>
      <p:sp>
        <p:nvSpPr>
          <p:cNvPr id="7" name="Text Placeholder 6"/>
          <p:cNvSpPr>
            <a:spLocks noGrp="1"/>
          </p:cNvSpPr>
          <p:nvPr>
            <p:ph type="body" sz="quarter" idx="19"/>
          </p:nvPr>
        </p:nvSpPr>
        <p:spPr>
          <a:xfrm>
            <a:off x="766763" y="3429000"/>
            <a:ext cx="10658474" cy="2628900"/>
          </a:xfrm>
        </p:spPr>
        <p:txBody>
          <a:bodyPr>
            <a:normAutofit lnSpcReduction="10000"/>
          </a:bodyPr>
          <a:lstStyle/>
          <a:p>
            <a:r>
              <a:rPr lang="en-US" dirty="0"/>
              <a:t>A resident in a residential area has made an emergency call stating that a person has become unwell and has fainted on the street </a:t>
            </a:r>
          </a:p>
          <a:p>
            <a:r>
              <a:rPr lang="en-US" dirty="0"/>
              <a:t>He seems to have exited a garage nearby </a:t>
            </a:r>
          </a:p>
          <a:p>
            <a:r>
              <a:rPr lang="en-US" dirty="0"/>
              <a:t>When trying to assist the unconscious person a bad chemical odor prevented the person from coming too close </a:t>
            </a:r>
          </a:p>
          <a:p>
            <a:r>
              <a:rPr lang="en-US" dirty="0"/>
              <a:t>Some smoke seems to be coming from the garage </a:t>
            </a:r>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6B81DFA8-6D9B-4C98-B922-A81D27A0A0E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2.xml><?xml version="1.0" encoding="utf-8"?>
<ds:datastoreItem xmlns:ds="http://schemas.openxmlformats.org/officeDocument/2006/customXml" ds:itemID="{6B6115BD-B8E5-43B8-BE87-CD9F9669264D}">
  <ds:schemaRefs>
    <ds:schemaRef ds:uri="http://purl.org/dc/dcmitype/"/>
    <ds:schemaRef ds:uri="http://schemas.microsoft.com/office/infopath/2007/PartnerControls"/>
    <ds:schemaRef ds:uri="43d95f8d-e158-4ad4-850d-afacdd2d9ffb"/>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 ds:uri="http://purl.org/dc/terms/"/>
  </ds:schemaRefs>
</ds:datastoreItem>
</file>

<file path=customXml/itemProps3.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12086</TotalTime>
  <Words>10807</Words>
  <Application>Microsoft Office PowerPoint</Application>
  <PresentationFormat>Breedbeeld</PresentationFormat>
  <Paragraphs>742</Paragraphs>
  <Slides>25</Slides>
  <Notes>25</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25</vt:i4>
      </vt:variant>
    </vt:vector>
  </HeadingPairs>
  <TitlesOfParts>
    <vt:vector size="32" baseType="lpstr">
      <vt:lpstr>Arial</vt:lpstr>
      <vt:lpstr>Calibri</vt:lpstr>
      <vt:lpstr>FranklinGotTExtCon</vt:lpstr>
      <vt:lpstr>Georgia</vt:lpstr>
      <vt:lpstr>Segoe UI</vt:lpstr>
      <vt:lpstr>Segoe UI Semibold</vt:lpstr>
      <vt:lpstr>Office Theme</vt:lpstr>
      <vt:lpstr>Scenario discussion  18. Chemical incident in garage </vt:lpstr>
      <vt:lpstr>4.1 Scenario 18 Chemical incident in garage </vt:lpstr>
      <vt:lpstr>4.1 Scenario 18  Chemical incident in garage</vt:lpstr>
      <vt:lpstr>4.1 Scenario 18  Chemical incident in garage</vt:lpstr>
      <vt:lpstr>4.1 Scenario 18  Chemical incident in garage</vt:lpstr>
      <vt:lpstr>4.1 Scenario 18  Chemical incident in garage</vt:lpstr>
      <vt:lpstr>5.1 Scenario 18 Chemical incident in garage</vt:lpstr>
      <vt:lpstr>5.1 Scenario 18  Chemical incident in garage</vt:lpstr>
      <vt:lpstr>5.1 Scenario 18  Chemical incident in garage</vt:lpstr>
      <vt:lpstr>5.1 Scenario 18  Chemical incident in garage</vt:lpstr>
      <vt:lpstr>5.1 Scenario 18  Chemical incident in garage</vt:lpstr>
      <vt:lpstr>5.2 Scenario 18 Chemical incident in garage</vt:lpstr>
      <vt:lpstr>5.2 Scenario 18  Chemical incident in garage</vt:lpstr>
      <vt:lpstr>5.2 Scenario 18  Chemical incident in garage</vt:lpstr>
      <vt:lpstr>5.2 Scenario 18  Chemical incident in garage</vt:lpstr>
      <vt:lpstr>5.6 Scenario 18 Chemical incident in garage</vt:lpstr>
      <vt:lpstr>5.6 Scenario 18  Chemical incident in garage</vt:lpstr>
      <vt:lpstr>5.6 Scenario 18  Chemical incident in garage</vt:lpstr>
      <vt:lpstr>5.6 Scenario 18  Chemical incident in garage</vt:lpstr>
      <vt:lpstr>5.6 Scenario 18 Chemical incident in garage</vt:lpstr>
      <vt:lpstr>6.1 Scenario 18 Chemical incident in garage</vt:lpstr>
      <vt:lpstr>6.1 Scenario 18 Chemical incident in garage</vt:lpstr>
      <vt:lpstr>6.1 Scenario 18 Chemical incident in garage</vt:lpstr>
      <vt:lpstr>6.1 Scenario 18 Chemical incident in garage</vt:lpstr>
      <vt:lpstr>6.1 Scenario 18 Chemical incident in garage</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711</cp:revision>
  <cp:lastPrinted>2020-01-20T09:16:47Z</cp:lastPrinted>
  <dcterms:created xsi:type="dcterms:W3CDTF">2019-10-21T09:10:33Z</dcterms:created>
  <dcterms:modified xsi:type="dcterms:W3CDTF">2022-11-29T15:14:06Z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