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391" r:id="rId6"/>
    <p:sldId id="392" r:id="rId7"/>
    <p:sldId id="393" r:id="rId8"/>
    <p:sldId id="394" r:id="rId9"/>
    <p:sldId id="395" r:id="rId10"/>
    <p:sldId id="259" r:id="rId11"/>
    <p:sldId id="277" r:id="rId12"/>
    <p:sldId id="260" r:id="rId13"/>
    <p:sldId id="278" r:id="rId14"/>
    <p:sldId id="339" r:id="rId15"/>
    <p:sldId id="399" r:id="rId16"/>
    <p:sldId id="400" r:id="rId17"/>
    <p:sldId id="401" r:id="rId18"/>
    <p:sldId id="380" r:id="rId19"/>
    <p:sldId id="402" r:id="rId20"/>
    <p:sldId id="396" r:id="rId21"/>
    <p:sldId id="397" r:id="rId22"/>
    <p:sldId id="398" r:id="rId23"/>
    <p:sldId id="360" r:id="rId24"/>
    <p:sldId id="361" r:id="rId25"/>
    <p:sldId id="362" r:id="rId26"/>
    <p:sldId id="403" r:id="rId27"/>
    <p:sldId id="404" r:id="rId28"/>
    <p:sldId id="382" r:id="rId29"/>
    <p:sldId id="383" r:id="rId30"/>
    <p:sldId id="3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2"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4" clrIdx="2">
    <p:extLst>
      <p:ext uri="{19B8F6BF-5375-455C-9EA6-DF929625EA0E}">
        <p15:presenceInfo xmlns:p15="http://schemas.microsoft.com/office/powerpoint/2012/main" userId="Mariachiara Carestia" providerId="None"/>
      </p:ext>
    </p:extLst>
  </p:cmAuthor>
  <p:cmAuthor id="4" name="Riccardo Quaranta" initials=""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50262" autoAdjust="0"/>
  </p:normalViewPr>
  <p:slideViewPr>
    <p:cSldViewPr snapToGrid="0">
      <p:cViewPr varScale="1">
        <p:scale>
          <a:sx n="47" d="100"/>
          <a:sy n="47" d="100"/>
        </p:scale>
        <p:origin x="2250" y="60"/>
      </p:cViewPr>
      <p:guideLst/>
    </p:cSldViewPr>
  </p:slideViewPr>
  <p:notesTextViewPr>
    <p:cViewPr>
      <p:scale>
        <a:sx n="125" d="100"/>
        <a:sy n="125"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carry out the simulation of an entire scenario depending on the role of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Improvised laboratory in apartment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into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Preparations for on-site arrival, en-route (upwind) approach, incident analysis. On-site risk/threat assessment.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Improvised laboratory in apartment: 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Preparations for on-site arrival, en-route (upwind) approach, incident analysis. On-site risk/threat assessment.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j-lt"/>
                <a:ea typeface="+mn-ea"/>
                <a:cs typeface="+mn-cs"/>
              </a:rPr>
              <a:t>Title slide:</a:t>
            </a:r>
            <a:r>
              <a:rPr lang="en-US" sz="800" b="0" kern="1200" dirty="0">
                <a:solidFill>
                  <a:schemeClr val="tx1"/>
                </a:solidFill>
                <a:effectLst/>
                <a:latin typeface="+mj-lt"/>
                <a:ea typeface="+mn-ea"/>
                <a:cs typeface="+mn-cs"/>
              </a:rPr>
              <a:t> </a:t>
            </a:r>
            <a:r>
              <a:rPr lang="en-US" sz="800" dirty="0">
                <a:latin typeface="+mj-lt"/>
              </a:rPr>
              <a:t>5.1 Scenario  Improvised laboratory in apartment: What do you do?</a:t>
            </a:r>
            <a:endParaRPr lang="en-US" sz="800" b="0" kern="1200" dirty="0">
              <a:solidFill>
                <a:srgbClr val="FF0000"/>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j-lt"/>
                <a:ea typeface="+mn-ea"/>
                <a:cs typeface="+mn-cs"/>
              </a:rPr>
              <a:t>Result</a:t>
            </a:r>
            <a:r>
              <a:rPr lang="en-US" sz="800" kern="1200" dirty="0">
                <a:solidFill>
                  <a:schemeClr val="tx1"/>
                </a:solidFill>
                <a:effectLst/>
                <a:latin typeface="+mj-lt"/>
                <a:ea typeface="+mn-ea"/>
                <a:cs typeface="+mn-cs"/>
              </a:rPr>
              <a:t>: The trainee have</a:t>
            </a:r>
            <a:r>
              <a:rPr lang="en-US" sz="800" kern="1200" baseline="0" dirty="0">
                <a:solidFill>
                  <a:schemeClr val="tx1"/>
                </a:solidFill>
                <a:effectLst/>
                <a:latin typeface="+mj-lt"/>
                <a:ea typeface="+mn-ea"/>
                <a:cs typeface="+mn-cs"/>
              </a:rPr>
              <a:t> to report about their potential actions during the first 60 minutes of the intervention</a:t>
            </a:r>
            <a:endParaRPr lang="en-US" sz="800" kern="1200" dirty="0">
              <a:solidFill>
                <a:schemeClr val="tx1"/>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j-lt"/>
                <a:ea typeface="+mn-ea"/>
                <a:cs typeface="+mn-cs"/>
              </a:rPr>
              <a:t>Instructions for the trainer:</a:t>
            </a:r>
            <a:r>
              <a:rPr lang="en-US" sz="800" kern="1200" dirty="0">
                <a:solidFill>
                  <a:schemeClr val="tx1"/>
                </a:solidFill>
                <a:effectLst/>
                <a:latin typeface="+mj-lt"/>
                <a:ea typeface="+mn-ea"/>
                <a:cs typeface="+mn-cs"/>
              </a:rPr>
              <a:t> The trainer</a:t>
            </a:r>
            <a:r>
              <a:rPr lang="en-US" sz="800" kern="1200" baseline="0" dirty="0">
                <a:solidFill>
                  <a:schemeClr val="tx1"/>
                </a:solidFill>
                <a:effectLst/>
                <a:latin typeface="+mj-lt"/>
                <a:ea typeface="+mn-ea"/>
                <a:cs typeface="+mn-cs"/>
              </a:rPr>
              <a:t> can facilitate the discussion on the actions to take during the first hour of the intervention and can address more specifically the discussion according to the category/categories of FR taking part to the course.</a:t>
            </a:r>
          </a:p>
          <a:p>
            <a:endParaRPr lang="en-US" sz="800" b="1" kern="1200" dirty="0">
              <a:solidFill>
                <a:schemeClr val="tx1"/>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j-lt"/>
                <a:ea typeface="+mn-ea"/>
                <a:cs typeface="+mn-cs"/>
              </a:rPr>
              <a:t>References for additional information</a:t>
            </a:r>
            <a:r>
              <a:rPr lang="en-US" sz="800" i="0" kern="1200" dirty="0">
                <a:solidFill>
                  <a:schemeClr val="tx1"/>
                </a:solidFill>
                <a:effectLst/>
                <a:latin typeface="+mj-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j-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j-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j-lt"/>
                <a:ea typeface="Calibri" panose="020F0502020204030204" pitchFamily="34" charset="0"/>
                <a:cs typeface="Times New Roman" panose="02020603050405020304" pitchFamily="18" charset="0"/>
              </a:rPr>
              <a:t>Zoelen</a:t>
            </a:r>
            <a:r>
              <a:rPr lang="en-US" sz="800" dirty="0">
                <a:solidFill>
                  <a:srgbClr val="000000"/>
                </a:solidFill>
                <a:effectLst/>
                <a:latin typeface="+mj-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j-lt"/>
                <a:ea typeface="Calibri" panose="020F0502020204030204" pitchFamily="34" charset="0"/>
                <a:cs typeface="Times New Roman" panose="02020603050405020304" pitchFamily="18" charset="0"/>
              </a:rPr>
              <a:t>Leenders</a:t>
            </a:r>
            <a:r>
              <a:rPr lang="en-US" sz="800" dirty="0">
                <a:solidFill>
                  <a:srgbClr val="000000"/>
                </a:solidFill>
                <a:effectLst/>
                <a:latin typeface="+mj-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j-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j-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j-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j-lt"/>
                <a:ea typeface="Calibri" panose="020F0502020204030204" pitchFamily="34" charset="0"/>
                <a:cs typeface="Times New Roman" panose="02020603050405020304" pitchFamily="18" charset="0"/>
              </a:rPr>
              <a:t>Ishimatsu</a:t>
            </a:r>
            <a:r>
              <a:rPr lang="en-US" sz="800" dirty="0">
                <a:solidFill>
                  <a:srgbClr val="000000"/>
                </a:solidFill>
                <a:effectLst/>
                <a:latin typeface="+mj-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j-lt"/>
                <a:ea typeface="Calibri" panose="020F0502020204030204" pitchFamily="34" charset="0"/>
                <a:cs typeface="Times New Roman" panose="02020603050405020304" pitchFamily="18" charset="0"/>
              </a:rPr>
              <a:t>doi</a:t>
            </a:r>
            <a:r>
              <a:rPr lang="en-US" sz="800" dirty="0">
                <a:solidFill>
                  <a:srgbClr val="000000"/>
                </a:solidFill>
                <a:effectLst/>
                <a:latin typeface="+mj-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j-lt"/>
                <a:ea typeface="Calibri" panose="020F0502020204030204" pitchFamily="34" charset="0"/>
                <a:cs typeface="Times New Roman" panose="02020603050405020304" pitchFamily="18" charset="0"/>
              </a:rPr>
              <a:t>Epub</a:t>
            </a:r>
            <a:r>
              <a:rPr lang="en-US" sz="800" dirty="0">
                <a:solidFill>
                  <a:srgbClr val="000000"/>
                </a:solidFill>
                <a:effectLst/>
                <a:latin typeface="+mj-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j-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j-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j-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j-lt"/>
                <a:ea typeface="Calibri" panose="020F0502020204030204" pitchFamily="34" charset="0"/>
                <a:cs typeface="Times New Roman" panose="02020603050405020304" pitchFamily="18" charset="0"/>
              </a:rPr>
              <a:t>https://nj.gov/health/eoh/rtkweb/documents/fs/2757.pdf</a:t>
            </a:r>
            <a:endParaRPr lang="en-GB" sz="800" dirty="0">
              <a:effectLst/>
              <a:latin typeface="+mj-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j-lt"/>
                <a:ea typeface="Calibri" panose="020F0502020204030204" pitchFamily="34" charset="0"/>
                <a:cs typeface="Times New Roman" panose="02020603050405020304" pitchFamily="18" charset="0"/>
              </a:rPr>
              <a:t>- Adeyinka A, </a:t>
            </a:r>
            <a:r>
              <a:rPr lang="en-GB" sz="800" dirty="0" err="1">
                <a:solidFill>
                  <a:srgbClr val="000000"/>
                </a:solidFill>
                <a:effectLst/>
                <a:latin typeface="+mj-lt"/>
                <a:ea typeface="Calibri" panose="020F0502020204030204" pitchFamily="34" charset="0"/>
                <a:cs typeface="Times New Roman" panose="02020603050405020304" pitchFamily="18" charset="0"/>
              </a:rPr>
              <a:t>Kondamudi</a:t>
            </a:r>
            <a:r>
              <a:rPr lang="en-GB" sz="800" dirty="0">
                <a:solidFill>
                  <a:srgbClr val="000000"/>
                </a:solidFill>
                <a:effectLst/>
                <a:latin typeface="+mj-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j-lt"/>
                <a:ea typeface="Calibri" panose="020F0502020204030204" pitchFamily="34" charset="0"/>
                <a:cs typeface="Times New Roman" panose="02020603050405020304" pitchFamily="18" charset="0"/>
              </a:rPr>
              <a:t>StatPearls</a:t>
            </a:r>
            <a:r>
              <a:rPr lang="en-GB" sz="800" dirty="0">
                <a:solidFill>
                  <a:srgbClr val="000000"/>
                </a:solidFill>
                <a:effectLst/>
                <a:latin typeface="+mj-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j-lt"/>
                <a:ea typeface="Calibri" panose="020F0502020204030204" pitchFamily="34" charset="0"/>
                <a:cs typeface="Times New Roman" panose="02020603050405020304" pitchFamily="18" charset="0"/>
              </a:rPr>
              <a:t>StatPearls</a:t>
            </a:r>
            <a:r>
              <a:rPr lang="en-GB" sz="800" dirty="0">
                <a:solidFill>
                  <a:srgbClr val="000000"/>
                </a:solidFill>
                <a:effectLst/>
                <a:latin typeface="+mj-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j-lt"/>
              <a:ea typeface="Calibri" panose="020F0502020204030204" pitchFamily="34" charset="0"/>
              <a:cs typeface="Times New Roman" panose="02020603050405020304" pitchFamily="18" charset="0"/>
            </a:endParaRPr>
          </a:p>
          <a:p>
            <a:r>
              <a:rPr lang="en-GB" sz="800" dirty="0">
                <a:solidFill>
                  <a:srgbClr val="000000"/>
                </a:solidFill>
                <a:effectLst/>
                <a:latin typeface="+mj-lt"/>
                <a:ea typeface="Calibri" panose="020F0502020204030204" pitchFamily="34" charset="0"/>
                <a:cs typeface="Times New Roman" panose="02020603050405020304" pitchFamily="18" charset="0"/>
              </a:rPr>
              <a:t>- Attalla M, </a:t>
            </a:r>
            <a:r>
              <a:rPr lang="en-GB" sz="800" dirty="0" err="1">
                <a:solidFill>
                  <a:srgbClr val="000000"/>
                </a:solidFill>
                <a:effectLst/>
                <a:latin typeface="+mj-lt"/>
                <a:ea typeface="Calibri" panose="020F0502020204030204" pitchFamily="34" charset="0"/>
                <a:cs typeface="Times New Roman" panose="02020603050405020304" pitchFamily="18" charset="0"/>
              </a:rPr>
              <a:t>Alshamsi</a:t>
            </a:r>
            <a:r>
              <a:rPr lang="en-GB" sz="800" dirty="0">
                <a:solidFill>
                  <a:srgbClr val="000000"/>
                </a:solidFill>
                <a:effectLst/>
                <a:latin typeface="+mj-lt"/>
                <a:ea typeface="Calibri" panose="020F0502020204030204" pitchFamily="34" charset="0"/>
                <a:cs typeface="Times New Roman" panose="02020603050405020304" pitchFamily="18" charset="0"/>
              </a:rPr>
              <a:t> F, Perri D, </a:t>
            </a:r>
            <a:r>
              <a:rPr lang="en-GB" sz="800" dirty="0" err="1">
                <a:solidFill>
                  <a:srgbClr val="000000"/>
                </a:solidFill>
                <a:effectLst/>
                <a:latin typeface="+mj-lt"/>
                <a:ea typeface="Calibri" panose="020F0502020204030204" pitchFamily="34" charset="0"/>
                <a:cs typeface="Times New Roman" panose="02020603050405020304" pitchFamily="18" charset="0"/>
              </a:rPr>
              <a:t>Klimaszyk</a:t>
            </a:r>
            <a:r>
              <a:rPr lang="en-GB" sz="800" dirty="0">
                <a:solidFill>
                  <a:srgbClr val="000000"/>
                </a:solidFill>
                <a:effectLst/>
                <a:latin typeface="+mj-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j-lt"/>
                <a:ea typeface="Calibri" panose="020F0502020204030204" pitchFamily="34" charset="0"/>
                <a:cs typeface="Times New Roman" panose="02020603050405020304" pitchFamily="18" charset="0"/>
              </a:rPr>
              <a:t>Medycyna</a:t>
            </a:r>
            <a:r>
              <a:rPr lang="en-GB" sz="800" dirty="0">
                <a:solidFill>
                  <a:srgbClr val="000000"/>
                </a:solidFill>
                <a:effectLst/>
                <a:latin typeface="+mj-lt"/>
                <a:ea typeface="Calibri" panose="020F0502020204030204" pitchFamily="34" charset="0"/>
                <a:cs typeface="Times New Roman" panose="02020603050405020304" pitchFamily="18" charset="0"/>
              </a:rPr>
              <a:t> </a:t>
            </a:r>
            <a:r>
              <a:rPr lang="en-GB" sz="800" dirty="0" err="1">
                <a:solidFill>
                  <a:srgbClr val="000000"/>
                </a:solidFill>
                <a:effectLst/>
                <a:latin typeface="+mj-lt"/>
                <a:ea typeface="Calibri" panose="020F0502020204030204" pitchFamily="34" charset="0"/>
                <a:cs typeface="Times New Roman" panose="02020603050405020304" pitchFamily="18" charset="0"/>
              </a:rPr>
              <a:t>Praktyczna</a:t>
            </a:r>
            <a:r>
              <a:rPr lang="en-GB" sz="800" dirty="0">
                <a:solidFill>
                  <a:srgbClr val="000000"/>
                </a:solidFill>
                <a:effectLst/>
                <a:latin typeface="+mj-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j-lt"/>
              <a:ea typeface="+mn-ea"/>
              <a:cs typeface="+mn-cs"/>
            </a:endParaRPr>
          </a:p>
          <a:p>
            <a:endParaRPr lang="en-US" sz="800" b="1" kern="1200" dirty="0">
              <a:solidFill>
                <a:schemeClr val="tx1"/>
              </a:solidFill>
              <a:effectLst/>
              <a:latin typeface="+mj-lt"/>
              <a:ea typeface="+mn-ea"/>
              <a:cs typeface="+mn-cs"/>
            </a:endParaRPr>
          </a:p>
          <a:p>
            <a:r>
              <a:rPr lang="en-US" sz="800" b="1" kern="1200" dirty="0">
                <a:solidFill>
                  <a:schemeClr val="tx1"/>
                </a:solidFill>
                <a:effectLst/>
                <a:latin typeface="+mj-lt"/>
                <a:ea typeface="+mn-ea"/>
                <a:cs typeface="+mn-cs"/>
              </a:rPr>
              <a:t>Depicted illustration:</a:t>
            </a:r>
            <a:endParaRPr lang="en-US" sz="800" b="0" kern="1200" dirty="0">
              <a:solidFill>
                <a:schemeClr val="tx1"/>
              </a:solidFill>
              <a:effectLst/>
              <a:latin typeface="+mj-lt"/>
              <a:ea typeface="+mn-ea"/>
              <a:cs typeface="+mn-cs"/>
            </a:endParaRPr>
          </a:p>
          <a:p>
            <a:r>
              <a:rPr lang="en-US" sz="800" b="1" i="0" u="none" strike="noStrike" kern="1200" dirty="0">
                <a:solidFill>
                  <a:schemeClr val="tx1"/>
                </a:solidFill>
                <a:effectLst/>
                <a:latin typeface="+mj-lt"/>
                <a:ea typeface="+mn-ea"/>
                <a:cs typeface="+mn-cs"/>
              </a:rPr>
              <a:t>Picture source &amp; IP</a:t>
            </a:r>
            <a:r>
              <a:rPr lang="en-US" sz="800" b="1" kern="1200" dirty="0">
                <a:solidFill>
                  <a:schemeClr val="tx1"/>
                </a:solidFill>
                <a:effectLst/>
                <a:latin typeface="+mj-lt"/>
                <a:ea typeface="+mn-ea"/>
                <a:cs typeface="+mn-cs"/>
              </a:rPr>
              <a:t>:</a:t>
            </a:r>
            <a:endParaRPr lang="en-US" sz="800" b="0" kern="1200" dirty="0">
              <a:solidFill>
                <a:schemeClr val="tx1"/>
              </a:solidFill>
              <a:effectLst/>
              <a:latin typeface="+mj-lt"/>
              <a:ea typeface="+mn-ea"/>
              <a:cs typeface="+mn-cs"/>
            </a:endParaRPr>
          </a:p>
          <a:p>
            <a:r>
              <a:rPr lang="en-US" sz="800" b="1" kern="1200" dirty="0">
                <a:solidFill>
                  <a:schemeClr val="tx1"/>
                </a:solidFill>
                <a:effectLst/>
                <a:latin typeface="+mj-lt"/>
                <a:ea typeface="+mn-ea"/>
                <a:cs typeface="+mn-cs"/>
              </a:rPr>
              <a:t>Text source &amp; IP: </a:t>
            </a:r>
            <a:endParaRPr lang="en-US" sz="800" b="0" kern="1200" dirty="0">
              <a:solidFill>
                <a:schemeClr val="tx1"/>
              </a:solidFill>
              <a:effectLst/>
              <a:latin typeface="+mj-lt"/>
              <a:ea typeface="+mn-ea"/>
              <a:cs typeface="+mn-cs"/>
            </a:endParaRPr>
          </a:p>
          <a:p>
            <a:endParaRPr lang="en-GB" sz="800" dirty="0">
              <a:latin typeface="+mj-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carry out your work without forensic disruption of the scene</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 Improvised laboratory in apartment.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a:defRPr/>
            </a:pPr>
            <a:endParaRPr lang="en-US" sz="800" dirty="0">
              <a:latin typeface="+mn-lt"/>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When the ambulance service arrived on the spot, the only thing the FRs see at first is the half-opened door, the man with seizures and a lot of laboratory equipment for chemical reactions. To look more closely, the apartment is filled with laboratory glassware, camp stoves, containers, etc. The FRs from the ambulance service start rescuing the victim and, after a while, the symptoms experienced by the neighbour that called the ambulance worsen (headache) while he has been standing by the door since he discovered the victim. While taking care of the man, one of the first responders also starts to feel ill. </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i="1" dirty="0">
                <a:solidFill>
                  <a:srgbClr val="000000"/>
                </a:solidFill>
                <a:effectLst/>
                <a:latin typeface="+mn-lt"/>
                <a:ea typeface="Calibri" panose="020F0502020204030204" pitchFamily="34" charset="0"/>
                <a:cs typeface="Times New Roman" panose="02020603050405020304" pitchFamily="18" charset="0"/>
              </a:rPr>
              <a:t>The following is to be released to the trainees as key facts</a:t>
            </a:r>
            <a:r>
              <a:rPr lang="en-US" sz="800" dirty="0">
                <a:solidFill>
                  <a:srgbClr val="000000"/>
                </a:solidFill>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 first look the first responders spot the following:</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Laboratory equipment</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Some bins with handwritten labels </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A computer</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Three mobile phones.</a:t>
            </a:r>
            <a:endParaRPr lang="en-GB" sz="800" dirty="0">
              <a:effectLst/>
              <a:latin typeface="+mn-lt"/>
              <a:ea typeface="Times New Roman" panose="02020603050405020304" pitchFamily="18" charset="0"/>
            </a:endParaRP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a:t>
            </a:r>
            <a:r>
              <a:rPr lang="en-US" sz="800" b="1" kern="1200" noProof="0" dirty="0">
                <a:solidFill>
                  <a:schemeClr val="tx1"/>
                </a:solidFill>
                <a:effectLst/>
                <a:latin typeface="+mn-lt"/>
                <a:ea typeface="+mn-ea"/>
                <a:cs typeface="+mn-cs"/>
              </a:rPr>
              <a:t>direct the discussion towards</a:t>
            </a:r>
            <a:r>
              <a:rPr lang="en-US" sz="800" b="1" kern="1200" baseline="0" noProof="0" dirty="0">
                <a:solidFill>
                  <a:schemeClr val="tx1"/>
                </a:solidFill>
                <a:effectLst/>
                <a:latin typeface="+mn-lt"/>
                <a:ea typeface="+mn-ea"/>
                <a:cs typeface="+mn-cs"/>
              </a:rPr>
              <a:t> the definition of priorities on the scene concerning evidence preservation</a:t>
            </a:r>
            <a:r>
              <a:rPr lang="en-US" sz="800" kern="1200" baseline="0" noProof="0" dirty="0">
                <a:solidFill>
                  <a:schemeClr val="tx1"/>
                </a:solidFill>
                <a:effectLst/>
                <a:latin typeface="+mn-lt"/>
                <a:ea typeface="+mn-ea"/>
                <a:cs typeface="+mn-cs"/>
              </a:rPr>
              <a:t>.</a:t>
            </a:r>
            <a:endParaRPr lang="en-US" sz="800" kern="1200" baseline="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equipment and materials in the apartment. They should avoid direct contact with it and shall avoid, when possible, decontaminants that can destroy evidence. </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ambulance service arrives on the spot after an emergency call by the neighbour of the victim, they are assumed to be the ones who have also opened the main entrance door to the building on the arrival of the FRs. The front door of the apartment was already half-opened at the arrival of the FRs, maybe an attempt of the victim inside the house to run outside before falling to the floor with seizures.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After the first assessment, one member of the first responders’ team and the neighbour starts to feel a headache and start to show symptoms of intoxication (headache, dizziness, sweating, nausea, etc.).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agent involved in this scenario is Sarin, which is an odorless, volatile substance. Sarin is interesting since the scenario can be compared with the ‘Tokyo sarin attack’ (Japan, 1995) and the ‘Matsumoto sarin attack’ (Japan, 1994). More information on exposure of healthcare workers, both at the scene and at the hospital can be found in the references.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the moment of the first intervention, there are no indications on the substance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Sarin is odourless (if pure). It could be interesting to see if the trainees are able to recognize the ‘cholinergic syndrome’ caused by the agent.</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scenario, the neighbour was alarmed by seeing a person lying on the floor in the doorway but while calling for help, stays in the vicinity because he does not have any indication of a toxic chemical release due to the lack of strange odours.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solidFill>
                  <a:srgbClr val="000000"/>
                </a:solidFill>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solidFill>
                  <a:srgbClr val="000000"/>
                </a:solidFill>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 </a:t>
            </a: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carry out your work without forensic disruption of the scene</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 Improvised laboratory in apartment: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 Apartment flats,  improvised lab</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https://pxhere.com/en/photo/1072278 </a:t>
            </a:r>
            <a:r>
              <a:rPr lang="nl-NL" sz="1600" b="0" i="0" dirty="0">
                <a:solidFill>
                  <a:srgbClr val="2F2F2F"/>
                </a:solidFill>
                <a:effectLst/>
                <a:latin typeface="-apple-system"/>
              </a:rPr>
              <a:t> CC0 Public Domain</a:t>
            </a:r>
            <a:endParaRPr lang="en-US" sz="800" b="0" kern="120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carry out your work without forensic disruption of the scene</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1 Improvised laboratory in apartment: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to be evidence, and how they plan to protect it.</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carry out your work without forensic disruption of the scene</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5.2 Scenario 1 Improvised laboratory in apartment: </a:t>
            </a:r>
            <a:r>
              <a:rPr lang="en-GB" sz="800" b="0" kern="1200" dirty="0">
                <a:solidFill>
                  <a:schemeClr val="tx1"/>
                </a:solidFill>
                <a:effectLst/>
                <a:latin typeface="+mn-lt"/>
                <a:ea typeface="+mn-ea"/>
                <a:cs typeface="+mn-cs"/>
              </a:rPr>
              <a:t>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4080137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 Forensic awareness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carry out your work without forensic disruption of the scene</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Title slide:</a:t>
            </a:r>
            <a:r>
              <a:rPr lang="en-GB" sz="800" b="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5.2 Scenario 1 Improvised laboratory in apartment</a:t>
            </a:r>
            <a:r>
              <a:rPr lang="en-GB" sz="800" b="0" kern="1200" dirty="0">
                <a:solidFill>
                  <a:schemeClr val="tx1"/>
                </a:solidFill>
                <a:effectLst/>
                <a:latin typeface="+mn-lt"/>
                <a:ea typeface="+mn-ea"/>
                <a:cs typeface="+mn-cs"/>
              </a:rPr>
              <a:t>: Forensic Evidence.</a:t>
            </a:r>
            <a:endParaRPr lang="en-GB"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kern="1200" noProof="0" dirty="0">
                <a:solidFill>
                  <a:schemeClr val="tx1"/>
                </a:solidFill>
                <a:effectLst/>
                <a:latin typeface="+mn-lt"/>
                <a:ea typeface="+mn-ea"/>
                <a:cs typeface="+mn-cs"/>
              </a:rPr>
              <a:t>: </a:t>
            </a:r>
            <a:r>
              <a:rPr lang="en-GB" sz="800" kern="1200" dirty="0">
                <a:solidFill>
                  <a:schemeClr val="tx1"/>
                </a:solidFill>
                <a:effectLst/>
                <a:latin typeface="+mn-lt"/>
                <a:ea typeface="+mn-ea"/>
                <a:cs typeface="+mn-cs"/>
              </a:rPr>
              <a:t>The</a:t>
            </a:r>
            <a:r>
              <a:rPr lang="en-GB"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GB" sz="800" b="1" kern="1200" noProof="0" dirty="0">
                <a:solidFill>
                  <a:schemeClr val="tx1"/>
                </a:solidFill>
                <a:effectLst/>
                <a:latin typeface="+mn-lt"/>
                <a:ea typeface="+mn-ea"/>
                <a:cs typeface="+mn-cs"/>
              </a:rPr>
              <a:t>Instructions for the trainer:</a:t>
            </a:r>
            <a:r>
              <a:rPr lang="en-GB"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to be evidence, and how they plan to protect it.</a:t>
            </a:r>
            <a:endParaRPr lang="en-US" sz="800" kern="1200" dirty="0">
              <a:solidFill>
                <a:schemeClr val="tx1"/>
              </a:solidFill>
              <a:effectLst/>
              <a:latin typeface="+mn-lt"/>
              <a:ea typeface="+mn-ea"/>
              <a:cs typeface="+mn-cs"/>
            </a:endParaRP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0" indent="0">
              <a:buFontTx/>
              <a:buNone/>
            </a:pPr>
            <a:r>
              <a:rPr lang="en-GB" sz="800" b="0" kern="1200" baseline="0" dirty="0">
                <a:solidFill>
                  <a:schemeClr val="tx1"/>
                </a:solidFill>
                <a:effectLst/>
                <a:latin typeface="+mn-lt"/>
                <a:ea typeface="+mn-ea"/>
                <a:cs typeface="+mn-cs"/>
              </a:rPr>
              <a:t>- Writings and labels may be damaged by decontamination, at least images should be collected if possible.</a:t>
            </a:r>
          </a:p>
          <a:p>
            <a:pPr marL="0" indent="0">
              <a:buFontTx/>
              <a:buNone/>
            </a:pPr>
            <a:r>
              <a:rPr lang="en-GB" sz="800" b="0" kern="1200" baseline="0" dirty="0">
                <a:solidFill>
                  <a:schemeClr val="tx1"/>
                </a:solidFill>
                <a:effectLst/>
                <a:latin typeface="+mn-lt"/>
                <a:ea typeface="+mn-ea"/>
                <a:cs typeface="+mn-cs"/>
              </a:rPr>
              <a:t>- Should lab equipment be considered evidence?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 Improvised laboratory in apartment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defRPr/>
            </a:pPr>
            <a:endParaRPr lang="en-US" sz="800" dirty="0">
              <a:latin typeface="+mn-lt"/>
            </a:endParaRP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defRPr/>
            </a:pPr>
            <a:endParaRPr lang="en-US" sz="800" dirty="0">
              <a:latin typeface="+mn-lt"/>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pPr algn="just">
              <a:lnSpc>
                <a:spcPct val="107000"/>
              </a:lnSpc>
              <a:spcAft>
                <a:spcPts val="800"/>
              </a:spcAft>
            </a:pPr>
            <a:br>
              <a:rPr lang="en-GB"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When the ambulance service arrived on the spot, the only thing the FRs see at first is the half-opened door, the man with seizures and a lot of laboratory equipment for chemical reactions. To look more closely, the apartment is filled with laboratory glassware, camp stoves, containers, etc. The FRs from the ambulance service start rescuing the victim and, after a while, the symptoms experienced by the neighbour that called the ambulance worsen (headache) while he has been standing by the door since he discovered the victim. While taking care of the man, one of the first responders also starts to feel ill. </a:t>
            </a: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Triage and treatment</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ambulance service arrives on the spot after an emergency call by the neighbour of the victim, they are assumed to be the ones who have also opened the main entrance door to the building on the arrival of the FRs. The front door of the apartment was already half-opened at the arrival of the FRs, maybe an attempt of the victim inside the house to run outside before falling to the floor with seizures.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After the first assessment, one member of the first responders’ team and the neighbour starts to feel a headache and start to show symptoms of intoxication (headache, dizziness, sweating, nausea, etc.).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agent involved in this scenario is Sarin, which is an odorless, volatile substance. Sarin is interesting since the scenario can be compared with the ‘Tokyo sarin attack’ (Japan, 1995) and the ‘Matsumoto sarin attack’ (Japan, 1994). More information on exposure of healthcare workers, both at the scene and at the hospital can be found in the references.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the moment of the first intervention, there are no indications on the substance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Sarin is odourless (if pure). It could be interesting to see if the trainees are able to recognize the ‘cholinergic syndrome’ caused by the agent.</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scenario, the neighbour was alarmed by seeing a person lying on the floor in the doorway but while calling for help, stays in the vicinity because he does not have any indication of a toxic chemical release due to the lack of strange odours.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solidFill>
                  <a:srgbClr val="000000"/>
                </a:solidFill>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solidFill>
                  <a:srgbClr val="000000"/>
                </a:solidFill>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i="1" dirty="0">
                <a:solidFill>
                  <a:srgbClr val="000000"/>
                </a:solidFill>
                <a:effectLst/>
                <a:latin typeface="+mn-lt"/>
                <a:ea typeface="Calibri" panose="020F0502020204030204" pitchFamily="34" charset="0"/>
                <a:cs typeface="Times New Roman" panose="02020603050405020304" pitchFamily="18" charset="0"/>
              </a:rPr>
              <a:t>The following can be released to the trainees if they need additional information</a:t>
            </a:r>
            <a:r>
              <a:rPr lang="en-US" sz="800" dirty="0">
                <a:solidFill>
                  <a:srgbClr val="000000"/>
                </a:solidFill>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 first look the first responders spot the following:</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Laboratory equipment</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Some bins with handwritten labels </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A computer</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Three mobile phones.</a:t>
            </a:r>
            <a:endParaRPr lang="en-GB" sz="800" dirty="0">
              <a:effectLst/>
              <a:latin typeface="+mn-lt"/>
              <a:ea typeface="Times New Roman" panose="02020603050405020304" pitchFamily="18" charset="0"/>
            </a:endParaRPr>
          </a:p>
          <a:p>
            <a:endParaRPr lang="en-US" sz="800" b="0" kern="1200" baseline="0" dirty="0">
              <a:solidFill>
                <a:schemeClr val="tx1"/>
              </a:solidFill>
              <a:effectLst/>
              <a:latin typeface="+mn-lt"/>
              <a:ea typeface="+mn-ea"/>
              <a:cs typeface="+mn-cs"/>
            </a:endParaRPr>
          </a:p>
          <a:p>
            <a:pPr>
              <a:buFont typeface="Arial" panose="020B0604020202020204" pitchFamily="34" charset="0"/>
              <a:buNone/>
            </a:pPr>
            <a:r>
              <a:rPr lang="en-US" sz="800" b="1" kern="1200" dirty="0">
                <a:solidFill>
                  <a:schemeClr val="tx1"/>
                </a:solidFill>
                <a:effectLst/>
                <a:latin typeface="+mn-lt"/>
                <a:ea typeface="+mn-ea"/>
                <a:cs typeface="+mn-cs"/>
              </a:rPr>
              <a:t>Next: </a:t>
            </a:r>
            <a:r>
              <a:rPr lang="en-US" sz="800" kern="1200" dirty="0">
                <a:solidFill>
                  <a:schemeClr val="tx1"/>
                </a:solidFill>
                <a:effectLst/>
                <a:latin typeface="+mn-lt"/>
                <a:ea typeface="+mn-ea"/>
                <a:cs typeface="+mn-cs"/>
              </a:rPr>
              <a:t>Go to next</a:t>
            </a:r>
            <a:r>
              <a:rPr lang="en-US" sz="800" kern="1200" baseline="0" dirty="0">
                <a:solidFill>
                  <a:schemeClr val="tx1"/>
                </a:solidFill>
                <a:effectLst/>
                <a:latin typeface="+mn-lt"/>
                <a:ea typeface="+mn-ea"/>
                <a:cs typeface="+mn-cs"/>
              </a:rPr>
              <a:t> slide.</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5.6 Scenario  1 Improvised laboratory in apartment: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 Apartment flats,  improvised lab</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https://pxhere.com/en/photo/1072278 </a:t>
            </a:r>
            <a:r>
              <a:rPr lang="nl-NL" sz="1600" b="0" i="0" dirty="0">
                <a:solidFill>
                  <a:srgbClr val="2F2F2F"/>
                </a:solidFill>
                <a:effectLst/>
                <a:latin typeface="-apple-system"/>
              </a:rPr>
              <a:t> CC0 Public Domain</a:t>
            </a:r>
            <a:endParaRPr lang="en-US" sz="800" b="0" kern="120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 Improvised laboratory in apartment: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a:t>
            </a:r>
            <a:r>
              <a:rPr lang="en-US" sz="800" dirty="0">
                <a:latin typeface="+mn-lt"/>
              </a:rPr>
              <a:t>scenario </a:t>
            </a:r>
            <a:r>
              <a:rPr lang="en-US" sz="800" kern="1200" dirty="0">
                <a:solidFill>
                  <a:schemeClr val="tx1"/>
                </a:solidFill>
                <a:effectLst/>
                <a:latin typeface="+mn-lt"/>
                <a:ea typeface="+mn-ea"/>
                <a:cs typeface="+mn-cs"/>
              </a:rPr>
              <a:t>evolves as described in previous slides.</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fire fighters arrive after an emergency call. The front door of the apartment was half opened and person inside </a:t>
            </a:r>
            <a:r>
              <a:rPr lang="en-US" sz="800" dirty="0">
                <a:latin typeface="+mn-lt"/>
              </a:rPr>
              <a:t>is </a:t>
            </a:r>
            <a:r>
              <a:rPr lang="en-US" sz="800" kern="1200" dirty="0">
                <a:solidFill>
                  <a:schemeClr val="tx1"/>
                </a:solidFill>
                <a:effectLst/>
                <a:latin typeface="+mn-lt"/>
                <a:ea typeface="+mn-ea"/>
                <a:cs typeface="+mn-cs"/>
              </a:rPr>
              <a:t>lying on the </a:t>
            </a:r>
            <a:r>
              <a:rPr lang="en-US" sz="800" dirty="0">
                <a:latin typeface="+mn-lt"/>
              </a:rPr>
              <a:t>floor having </a:t>
            </a:r>
            <a:r>
              <a:rPr lang="en-US" sz="800" kern="1200" dirty="0">
                <a:solidFill>
                  <a:schemeClr val="tx1"/>
                </a:solidFill>
                <a:effectLst/>
                <a:latin typeface="+mn-lt"/>
                <a:ea typeface="+mn-ea"/>
                <a:cs typeface="+mn-cs"/>
              </a:rPr>
              <a:t>seizures. Inside the apartment the equipment for chemical reactions was noted and no strange </a:t>
            </a:r>
            <a:r>
              <a:rPr lang="en-US" sz="800" kern="1200" dirty="0" err="1">
                <a:solidFill>
                  <a:schemeClr val="tx1"/>
                </a:solidFill>
                <a:effectLst/>
                <a:latin typeface="+mn-lt"/>
                <a:ea typeface="+mn-ea"/>
                <a:cs typeface="+mn-cs"/>
              </a:rPr>
              <a:t>odour</a:t>
            </a:r>
            <a:r>
              <a:rPr lang="en-US" sz="800" kern="1200" dirty="0">
                <a:solidFill>
                  <a:schemeClr val="tx1"/>
                </a:solidFill>
                <a:effectLst/>
                <a:latin typeface="+mn-lt"/>
                <a:ea typeface="+mn-ea"/>
                <a:cs typeface="+mn-cs"/>
              </a:rPr>
              <a:t> is detected. </a:t>
            </a:r>
          </a:p>
          <a:p>
            <a:r>
              <a:rPr lang="en-US" sz="800" kern="1200" baseline="0" dirty="0">
                <a:solidFill>
                  <a:schemeClr val="tx1"/>
                </a:solidFill>
                <a:effectLst/>
                <a:latin typeface="+mn-lt"/>
                <a:ea typeface="+mn-ea"/>
                <a:cs typeface="+mn-cs"/>
              </a:rPr>
              <a:t>Discuss with trainees what agent could be involved and its properties and possible treatment.</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a:t>
            </a:r>
            <a:r>
              <a:rPr lang="en-US" sz="800" dirty="0">
                <a:latin typeface="+mn-lt"/>
              </a:rPr>
              <a:t>trainees by </a:t>
            </a:r>
            <a:r>
              <a:rPr lang="en-US" sz="800" kern="1200" noProof="0" dirty="0">
                <a:solidFill>
                  <a:schemeClr val="tx1"/>
                </a:solidFill>
                <a:effectLst/>
                <a:latin typeface="+mn-lt"/>
                <a:ea typeface="+mn-ea"/>
                <a:cs typeface="+mn-cs"/>
              </a:rPr>
              <a:t>asking questions. The best possible option is that the trainees will answer correctly, and they can back up their thesis </a:t>
            </a:r>
            <a:r>
              <a:rPr lang="en-US" sz="800" dirty="0">
                <a:latin typeface="+mn-lt"/>
              </a:rPr>
              <a:t>with arguments </a:t>
            </a:r>
            <a:r>
              <a:rPr lang="en-US" sz="800" kern="1200" noProof="0" dirty="0">
                <a:solidFill>
                  <a:schemeClr val="tx1"/>
                </a:solidFill>
                <a:effectLst/>
                <a:latin typeface="+mn-lt"/>
                <a:ea typeface="+mn-ea"/>
                <a:cs typeface="+mn-cs"/>
              </a:rPr>
              <a:t>.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Do you think </a:t>
            </a:r>
            <a:r>
              <a:rPr lang="en-GB" sz="800" kern="1200" noProof="0" dirty="0">
                <a:solidFill>
                  <a:schemeClr val="tx1"/>
                </a:solidFill>
                <a:effectLst/>
                <a:latin typeface="+mn-lt"/>
                <a:ea typeface="+mn-ea"/>
                <a:cs typeface="+mn-cs"/>
              </a:rPr>
              <a:t>there are enough FRs/resources to use standard triage procedures, or the mass casualty/disaster triage should be used anyway?</a:t>
            </a:r>
            <a:endParaRPr lang="en-US" sz="800" kern="1200" noProof="0" dirty="0">
              <a:solidFill>
                <a:schemeClr val="tx1"/>
              </a:solidFill>
              <a:effectLst/>
              <a:latin typeface="+mn-lt"/>
              <a:ea typeface="+mn-ea"/>
              <a:cs typeface="+mn-cs"/>
            </a:endParaRP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 Improvised laboratory in apartment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An emergency call is made by a man who reports that his </a:t>
            </a:r>
            <a:r>
              <a:rPr lang="en-US" sz="800" b="0" kern="1200" noProof="0" dirty="0" err="1">
                <a:solidFill>
                  <a:schemeClr val="tx1"/>
                </a:solidFill>
                <a:effectLst/>
                <a:latin typeface="+mn-lt"/>
                <a:ea typeface="+mn-ea"/>
                <a:cs typeface="+mn-cs"/>
              </a:rPr>
              <a:t>neighbour</a:t>
            </a:r>
            <a:r>
              <a:rPr lang="en-US" sz="800" b="0" kern="1200" noProof="0" dirty="0">
                <a:solidFill>
                  <a:schemeClr val="tx1"/>
                </a:solidFill>
                <a:effectLst/>
                <a:latin typeface="+mn-lt"/>
                <a:ea typeface="+mn-ea"/>
                <a:cs typeface="+mn-cs"/>
              </a:rPr>
              <a:t> is lying on the floor of their apartment, he is having seizures and seems almost unconscious. The caller has rarely met his </a:t>
            </a:r>
            <a:r>
              <a:rPr lang="en-US" sz="800" b="0" kern="1200" noProof="0" dirty="0" err="1">
                <a:solidFill>
                  <a:schemeClr val="tx1"/>
                </a:solidFill>
                <a:effectLst/>
                <a:latin typeface="+mn-lt"/>
                <a:ea typeface="+mn-ea"/>
                <a:cs typeface="+mn-cs"/>
              </a:rPr>
              <a:t>neighbour</a:t>
            </a:r>
            <a:r>
              <a:rPr lang="en-US" sz="800" b="0" kern="1200" noProof="0" dirty="0">
                <a:solidFill>
                  <a:schemeClr val="tx1"/>
                </a:solidFill>
                <a:effectLst/>
                <a:latin typeface="+mn-lt"/>
                <a:ea typeface="+mn-ea"/>
                <a:cs typeface="+mn-cs"/>
              </a:rPr>
              <a:t> since he moved into the same building a few months ago. The man could see the scene because the front door of the </a:t>
            </a:r>
            <a:r>
              <a:rPr lang="en-US" sz="800" b="0" kern="1200" noProof="0" dirty="0" err="1">
                <a:solidFill>
                  <a:schemeClr val="tx1"/>
                </a:solidFill>
                <a:effectLst/>
                <a:latin typeface="+mn-lt"/>
                <a:ea typeface="+mn-ea"/>
                <a:cs typeface="+mn-cs"/>
              </a:rPr>
              <a:t>neighbour’s</a:t>
            </a:r>
            <a:r>
              <a:rPr lang="en-US" sz="800" b="0" kern="1200" noProof="0" dirty="0">
                <a:solidFill>
                  <a:schemeClr val="tx1"/>
                </a:solidFill>
                <a:effectLst/>
                <a:latin typeface="+mn-lt"/>
                <a:ea typeface="+mn-ea"/>
                <a:cs typeface="+mn-cs"/>
              </a:rPr>
              <a:t> apartment is half opened, maybe because the victim tried to open the door and go outside before falling on the floor.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The man on the phone simply called for an ambulance and, while he is on the phone with the dispatch officer, started to have some symptoms (headache).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First alert, establish if this could be a CBRN scenario by asking the right questions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to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agent involved in this scenario is Sarin, which is an odorless, volatile substance. Sarin is interesting since the scenario can be compared with the ‘Tokyo sarin attack’ (Japan, 1995) and the ‘Matsumoto sarin attack’ (Japan, 1994). More information on exposure of healthcare workers, both at the scene and at the hospital can be found in the references. At the moment of the first intervention, there are no indications on the substance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Sarin is odourless (if pure). It could be interesting to see if the trainees are able to recognize the ‘cholinergic syndrome’ caused by the agent.</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scenario, the neighbour was alarmed by seeing a person lying on the floor in the doorway but while calling for help, stays in the vicinity because he does not have any indication of a toxic chemical release due to the lack of strange odours.</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solidFill>
                  <a:srgbClr val="000000"/>
                </a:solidFill>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solidFill>
                  <a:srgbClr val="000000"/>
                </a:solidFill>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endParaRPr lang="en-GB"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 Improvised laboratory in apartment: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black (dead)</a:t>
            </a:r>
            <a:r>
              <a:rPr lang="en-US" sz="800" kern="1200" dirty="0">
                <a:solidFill>
                  <a:schemeClr val="tx1"/>
                </a:solidFill>
                <a:effectLst/>
                <a:latin typeface="+mn-lt"/>
                <a:ea typeface="+mn-ea"/>
                <a:cs typeface="+mn-cs"/>
              </a:rPr>
              <a:t> category. According to triage procedure, the victim should be tagged by </a:t>
            </a:r>
            <a:r>
              <a:rPr lang="en-US" sz="800" b="1" kern="1200" dirty="0">
                <a:solidFill>
                  <a:schemeClr val="tx1"/>
                </a:solidFill>
                <a:effectLst/>
                <a:latin typeface="+mn-lt"/>
                <a:ea typeface="+mn-ea"/>
                <a:cs typeface="+mn-cs"/>
              </a:rPr>
              <a:t>black</a:t>
            </a:r>
            <a:r>
              <a:rPr lang="en-US" sz="800" kern="1200" dirty="0">
                <a:solidFill>
                  <a:schemeClr val="tx1"/>
                </a:solidFill>
                <a:effectLst/>
                <a:latin typeface="+mn-lt"/>
                <a:ea typeface="+mn-ea"/>
                <a:cs typeface="+mn-cs"/>
              </a:rPr>
              <a:t> color.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 5.6_1 Improvised laboratory in apartment: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F</a:t>
            </a:r>
            <a:r>
              <a:rPr lang="en-US" sz="800" dirty="0">
                <a:latin typeface="+mn-lt"/>
              </a:rPr>
              <a:t>ollow the guidance on previous slides.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419960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 Improvised laboratory in apartment: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casualties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minimal (green)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F</a:t>
            </a:r>
            <a:r>
              <a:rPr lang="en-US" sz="800" dirty="0">
                <a:latin typeface="+mn-lt"/>
              </a:rPr>
              <a:t>ollow the guidance on previous slides.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044239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 Improvised laboratory in apartment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 Improvised laboratory in apartment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6.1_1_a and 6.1_1_b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agent involved in this scenario is Sarin (</a:t>
            </a:r>
            <a:r>
              <a:rPr lang="en-US" sz="800" b="1" dirty="0">
                <a:solidFill>
                  <a:srgbClr val="000000"/>
                </a:solidFill>
                <a:effectLst/>
                <a:latin typeface="+mn-lt"/>
                <a:ea typeface="Calibri" panose="020F0502020204030204" pitchFamily="34" charset="0"/>
                <a:cs typeface="Times New Roman" panose="02020603050405020304" pitchFamily="18" charset="0"/>
              </a:rPr>
              <a:t>Do not disclose this information to the trainees</a:t>
            </a:r>
            <a:r>
              <a:rPr lang="en-US" sz="800" dirty="0">
                <a:solidFill>
                  <a:srgbClr val="000000"/>
                </a:solidFill>
                <a:effectLst/>
                <a:latin typeface="+mn-lt"/>
                <a:ea typeface="Calibri" panose="020F0502020204030204" pitchFamily="34" charset="0"/>
                <a:cs typeface="Times New Roman" panose="02020603050405020304" pitchFamily="18" charset="0"/>
              </a:rPr>
              <a:t>), which is an odorless, volatile substance. Sarin is interesting since the scenario can be compared with the ‘Tokyo sarin attack’ (Japan, 1995) and the ‘Matsumoto sarin attack’ (Japan, 1994). More information on exposure of healthcare workers, both at the scene and at the hospital can be found in the references.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the moment of the first intervention, there are no indications on the substance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Sarin is odourless (if pure). It could be interesting to see if the trainees are able to recognize the ‘cholinergic syndrome’ caused by the agent.</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scenario, the neighbour was alarmed by seeing a person lying on the floor in the doorway but while calling for help, stays in the vicinity because he does not have any indication of a toxic chemical release due to the lack of strange odours.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 Improvised laboratory in apartment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has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kern="1200" baseline="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pPr algn="just">
              <a:lnSpc>
                <a:spcPct val="107000"/>
              </a:lnSpc>
              <a:spcAft>
                <a:spcPts val="800"/>
              </a:spcAft>
            </a:pPr>
            <a:br>
              <a:rPr lang="en-GB" sz="800" dirty="0">
                <a:effectLst/>
                <a:latin typeface="+mn-lt"/>
                <a:ea typeface="Calibri" panose="020F0502020204030204" pitchFamily="34" charset="0"/>
                <a:cs typeface="Times New Roman" panose="02020603050405020304" pitchFamily="18" charset="0"/>
              </a:rPr>
            </a:br>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it-IT" sz="800" b="1" i="0" u="none" strike="noStrike" kern="1200" dirty="0">
                <a:solidFill>
                  <a:schemeClr val="tx1"/>
                </a:solidFill>
                <a:effectLst/>
                <a:latin typeface="+mn-lt"/>
                <a:ea typeface="+mn-ea"/>
                <a:cs typeface="+mn-cs"/>
              </a:rPr>
              <a:t>DO: </a:t>
            </a:r>
            <a:r>
              <a:rPr lang="it-IT" sz="800" b="1" i="0" u="none" strike="noStrike" kern="1200" dirty="0" err="1">
                <a:solidFill>
                  <a:schemeClr val="tx1"/>
                </a:solidFill>
                <a:effectLst/>
                <a:latin typeface="+mn-lt"/>
                <a:ea typeface="+mn-ea"/>
                <a:cs typeface="+mn-cs"/>
              </a:rPr>
              <a:t>Did</a:t>
            </a:r>
            <a:r>
              <a:rPr lang="it-IT" sz="800" b="1" i="0" u="none" strike="noStrike" kern="1200" dirty="0">
                <a:solidFill>
                  <a:schemeClr val="tx1"/>
                </a:solidFill>
                <a:effectLst/>
                <a:latin typeface="+mn-lt"/>
                <a:ea typeface="+mn-ea"/>
                <a:cs typeface="+mn-cs"/>
              </a:rPr>
              <a:t> </a:t>
            </a:r>
            <a:r>
              <a:rPr lang="it-IT" sz="800" b="1" i="0" u="none" strike="noStrike" kern="1200" dirty="0" err="1">
                <a:solidFill>
                  <a:schemeClr val="tx1"/>
                </a:solidFill>
                <a:effectLst/>
                <a:latin typeface="+mn-lt"/>
                <a:ea typeface="+mn-ea"/>
                <a:cs typeface="+mn-cs"/>
              </a:rPr>
              <a:t>you</a:t>
            </a:r>
            <a:r>
              <a:rPr lang="it-IT" sz="800" b="1" i="0" u="none" strike="noStrike" kern="1200" dirty="0">
                <a:solidFill>
                  <a:schemeClr val="tx1"/>
                </a:solidFill>
                <a:effectLst/>
                <a:latin typeface="+mn-lt"/>
                <a:ea typeface="+mn-ea"/>
                <a:cs typeface="+mn-cs"/>
              </a:rPr>
              <a:t> </a:t>
            </a:r>
            <a:r>
              <a:rPr lang="it-IT" sz="800" b="1" i="0" u="none" strike="noStrike" kern="1200" dirty="0" err="1">
                <a:solidFill>
                  <a:schemeClr val="tx1"/>
                </a:solidFill>
                <a:effectLst/>
                <a:latin typeface="+mn-lt"/>
                <a:ea typeface="+mn-ea"/>
                <a:cs typeface="+mn-cs"/>
              </a:rPr>
              <a:t>notice</a:t>
            </a:r>
            <a:r>
              <a:rPr lang="it-IT" sz="800" b="1" i="0" u="none" strike="noStrike" kern="1200" dirty="0">
                <a:solidFill>
                  <a:schemeClr val="tx1"/>
                </a:solidFill>
                <a:effectLst/>
                <a:latin typeface="+mn-lt"/>
                <a:ea typeface="+mn-ea"/>
                <a:cs typeface="+mn-cs"/>
              </a:rPr>
              <a:t> </a:t>
            </a:r>
            <a:r>
              <a:rPr lang="it-IT" sz="800" b="1" i="0" u="none" strike="noStrike" kern="1200" dirty="0" err="1">
                <a:solidFill>
                  <a:schemeClr val="tx1"/>
                </a:solidFill>
                <a:effectLst/>
                <a:latin typeface="+mn-lt"/>
                <a:ea typeface="+mn-ea"/>
                <a:cs typeface="+mn-cs"/>
              </a:rPr>
              <a:t>anything</a:t>
            </a:r>
            <a:r>
              <a:rPr lang="it-IT" sz="800" b="1" i="0" u="none" strike="noStrike" kern="1200" dirty="0">
                <a:solidFill>
                  <a:schemeClr val="tx1"/>
                </a:solidFill>
                <a:effectLst/>
                <a:latin typeface="+mn-lt"/>
                <a:ea typeface="+mn-ea"/>
                <a:cs typeface="+mn-cs"/>
              </a:rPr>
              <a:t> </a:t>
            </a:r>
            <a:r>
              <a:rPr lang="it-IT" sz="800" b="1" i="0" u="none" strike="noStrike" kern="1200" baseline="0" dirty="0">
                <a:solidFill>
                  <a:schemeClr val="tx1"/>
                </a:solidFill>
                <a:effectLst/>
                <a:latin typeface="+mn-lt"/>
                <a:ea typeface="+mn-ea"/>
                <a:cs typeface="+mn-cs"/>
              </a:rPr>
              <a:t>strange?</a:t>
            </a:r>
            <a:endParaRPr lang="it-IT" sz="800" b="0" i="0" u="none" strike="noStrike" kern="1200" dirty="0">
              <a:solidFill>
                <a:schemeClr val="tx1"/>
              </a:solidFill>
              <a:effectLst/>
              <a:latin typeface="+mn-lt"/>
              <a:ea typeface="+mn-ea"/>
              <a:cs typeface="+mn-cs"/>
            </a:endParaRPr>
          </a:p>
          <a:p>
            <a:r>
              <a:rPr lang="it-IT" sz="800" i="1" dirty="0">
                <a:latin typeface="+mn-lt"/>
              </a:rPr>
              <a:t>The </a:t>
            </a:r>
            <a:r>
              <a:rPr lang="it-IT" sz="800" i="1" baseline="0" dirty="0" err="1">
                <a:latin typeface="+mn-lt"/>
              </a:rPr>
              <a:t>caller</a:t>
            </a:r>
            <a:r>
              <a:rPr lang="it-IT" sz="800" i="1" baseline="0" dirty="0">
                <a:latin typeface="+mn-lt"/>
              </a:rPr>
              <a:t> reports </a:t>
            </a:r>
            <a:r>
              <a:rPr lang="it-IT" sz="800" i="1" baseline="0" dirty="0" err="1">
                <a:latin typeface="+mn-lt"/>
              </a:rPr>
              <a:t>that</a:t>
            </a:r>
            <a:r>
              <a:rPr lang="it-IT" sz="800" i="1" baseline="0" dirty="0">
                <a:latin typeface="+mn-lt"/>
              </a:rPr>
              <a:t> </a:t>
            </a:r>
            <a:r>
              <a:rPr lang="it-IT" sz="800" i="1" baseline="0" dirty="0" err="1">
                <a:latin typeface="+mn-lt"/>
              </a:rPr>
              <a:t>there</a:t>
            </a:r>
            <a:r>
              <a:rPr lang="it-IT" sz="800" i="1" baseline="0" dirty="0">
                <a:latin typeface="+mn-lt"/>
              </a:rPr>
              <a:t> </a:t>
            </a:r>
            <a:r>
              <a:rPr lang="it-IT" sz="800" i="1" baseline="0" dirty="0" err="1">
                <a:latin typeface="+mn-lt"/>
              </a:rPr>
              <a:t>is</a:t>
            </a:r>
            <a:r>
              <a:rPr lang="it-IT" sz="800" i="1" baseline="0" dirty="0">
                <a:latin typeface="+mn-lt"/>
              </a:rPr>
              <a:t> </a:t>
            </a:r>
            <a:r>
              <a:rPr lang="it-IT" sz="800" i="1" baseline="0" dirty="0" err="1">
                <a:latin typeface="+mn-lt"/>
              </a:rPr>
              <a:t>laboratory-like</a:t>
            </a:r>
            <a:r>
              <a:rPr lang="it-IT" sz="800" i="1" baseline="0" dirty="0">
                <a:latin typeface="+mn-lt"/>
              </a:rPr>
              <a:t> </a:t>
            </a:r>
            <a:r>
              <a:rPr lang="it-IT" sz="800" i="1" baseline="0" dirty="0" err="1">
                <a:latin typeface="+mn-lt"/>
              </a:rPr>
              <a:t>equipment</a:t>
            </a:r>
            <a:r>
              <a:rPr lang="it-IT" sz="800" i="1" baseline="0" dirty="0">
                <a:latin typeface="+mn-lt"/>
              </a:rPr>
              <a:t>, </a:t>
            </a:r>
            <a:r>
              <a:rPr lang="it-IT" sz="800" i="1" baseline="0" dirty="0" err="1">
                <a:latin typeface="+mn-lt"/>
              </a:rPr>
              <a:t>lots</a:t>
            </a:r>
            <a:r>
              <a:rPr lang="it-IT" sz="800" i="1" baseline="0" dirty="0">
                <a:latin typeface="+mn-lt"/>
              </a:rPr>
              <a:t> of </a:t>
            </a:r>
            <a:r>
              <a:rPr lang="it-IT" sz="800" i="1" baseline="0" dirty="0" err="1">
                <a:latin typeface="+mn-lt"/>
              </a:rPr>
              <a:t>brown</a:t>
            </a:r>
            <a:r>
              <a:rPr lang="it-IT" sz="800" i="1" baseline="0" dirty="0">
                <a:latin typeface="+mn-lt"/>
              </a:rPr>
              <a:t> </a:t>
            </a:r>
            <a:r>
              <a:rPr lang="it-IT" sz="800" i="1" baseline="0" dirty="0" err="1">
                <a:latin typeface="+mn-lt"/>
              </a:rPr>
              <a:t>glass</a:t>
            </a:r>
            <a:r>
              <a:rPr lang="it-IT" sz="800" i="1" baseline="0" dirty="0">
                <a:latin typeface="+mn-lt"/>
              </a:rPr>
              <a:t> </a:t>
            </a:r>
            <a:r>
              <a:rPr lang="it-IT" sz="800" i="1" baseline="0" dirty="0" err="1">
                <a:latin typeface="+mn-lt"/>
              </a:rPr>
              <a:t>bottles</a:t>
            </a:r>
            <a:r>
              <a:rPr lang="it-IT" sz="800" i="1" baseline="0" dirty="0">
                <a:latin typeface="+mn-lt"/>
              </a:rPr>
              <a:t> and some </a:t>
            </a:r>
            <a:r>
              <a:rPr lang="it-IT" sz="800" i="1" baseline="0" dirty="0" err="1">
                <a:latin typeface="+mn-lt"/>
              </a:rPr>
              <a:t>kegs</a:t>
            </a:r>
            <a:endParaRPr lang="it-IT" sz="800" i="1" baseline="0" dirty="0">
              <a:latin typeface="+mn-lt"/>
            </a:endParaRPr>
          </a:p>
          <a:p>
            <a:pPr rtl="0" eaLnBrk="1" fontAlgn="t" latinLnBrk="0" hangingPunct="1"/>
            <a:r>
              <a:rPr lang="it-IT" sz="800" b="1" i="0" u="none" strike="noStrike" kern="1200" baseline="0" dirty="0">
                <a:solidFill>
                  <a:schemeClr val="tx1"/>
                </a:solidFill>
                <a:effectLst/>
                <a:latin typeface="+mn-lt"/>
                <a:ea typeface="+mn-ea"/>
                <a:cs typeface="+mn-cs"/>
              </a:rPr>
              <a:t>DO: </a:t>
            </a:r>
            <a:r>
              <a:rPr lang="it-IT" sz="800" b="1" i="0" u="none" strike="noStrike" kern="1200" baseline="0" dirty="0" err="1">
                <a:solidFill>
                  <a:schemeClr val="tx1"/>
                </a:solidFill>
                <a:effectLst/>
                <a:latin typeface="+mn-lt"/>
                <a:ea typeface="+mn-ea"/>
                <a:cs typeface="+mn-cs"/>
              </a:rPr>
              <a:t>Did</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you</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noticed</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any</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particular</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smell</a:t>
            </a:r>
            <a:r>
              <a:rPr lang="it-IT" sz="800" b="1" i="0" u="none" strike="noStrike" kern="1200" baseline="0" dirty="0">
                <a:solidFill>
                  <a:schemeClr val="tx1"/>
                </a:solidFill>
                <a:effectLst/>
                <a:latin typeface="+mn-lt"/>
                <a:ea typeface="+mn-ea"/>
                <a:cs typeface="+mn-cs"/>
              </a:rPr>
              <a:t>?</a:t>
            </a:r>
            <a:endParaRPr lang="it-IT" sz="800" b="1" i="0" u="none" strike="noStrike" kern="1200" dirty="0">
              <a:solidFill>
                <a:schemeClr val="tx1"/>
              </a:solidFill>
              <a:effectLst/>
              <a:latin typeface="+mn-lt"/>
              <a:ea typeface="+mn-ea"/>
              <a:cs typeface="+mn-cs"/>
            </a:endParaRPr>
          </a:p>
          <a:p>
            <a:r>
              <a:rPr lang="it-IT" sz="800" i="1" baseline="0" dirty="0">
                <a:latin typeface="+mn-lt"/>
              </a:rPr>
              <a:t>The </a:t>
            </a:r>
            <a:r>
              <a:rPr lang="it-IT" sz="800" i="1" baseline="0" dirty="0" err="1">
                <a:latin typeface="+mn-lt"/>
              </a:rPr>
              <a:t>caller</a:t>
            </a:r>
            <a:r>
              <a:rPr lang="it-IT" sz="800" i="1" baseline="0" dirty="0">
                <a:latin typeface="+mn-lt"/>
              </a:rPr>
              <a:t> </a:t>
            </a:r>
            <a:r>
              <a:rPr lang="it-IT" sz="800" i="1" baseline="0" dirty="0" err="1">
                <a:latin typeface="+mn-lt"/>
              </a:rPr>
              <a:t>says</a:t>
            </a:r>
            <a:r>
              <a:rPr lang="it-IT" sz="800" i="1" baseline="0" dirty="0">
                <a:latin typeface="+mn-lt"/>
              </a:rPr>
              <a:t> </a:t>
            </a:r>
            <a:r>
              <a:rPr lang="it-IT" sz="800" i="1" baseline="0" dirty="0" err="1">
                <a:latin typeface="+mn-lt"/>
              </a:rPr>
              <a:t>that</a:t>
            </a:r>
            <a:r>
              <a:rPr lang="it-IT" sz="800" i="1" baseline="0" dirty="0">
                <a:latin typeface="+mn-lt"/>
              </a:rPr>
              <a:t> he </a:t>
            </a:r>
            <a:r>
              <a:rPr lang="it-IT" sz="800" i="1" baseline="0" dirty="0" err="1">
                <a:latin typeface="+mn-lt"/>
              </a:rPr>
              <a:t>doesn’t</a:t>
            </a:r>
            <a:r>
              <a:rPr lang="it-IT" sz="800" i="1" baseline="0" dirty="0">
                <a:latin typeface="+mn-lt"/>
              </a:rPr>
              <a:t> </a:t>
            </a:r>
            <a:r>
              <a:rPr lang="it-IT" sz="800" i="1" baseline="0" dirty="0" err="1">
                <a:latin typeface="+mn-lt"/>
              </a:rPr>
              <a:t>smell</a:t>
            </a:r>
            <a:r>
              <a:rPr lang="it-IT" sz="800" i="1" baseline="0" dirty="0">
                <a:latin typeface="+mn-lt"/>
              </a:rPr>
              <a:t> </a:t>
            </a:r>
            <a:r>
              <a:rPr lang="it-IT" sz="800" i="1" baseline="0" dirty="0" err="1">
                <a:latin typeface="+mn-lt"/>
              </a:rPr>
              <a:t>anything</a:t>
            </a:r>
            <a:r>
              <a:rPr lang="it-IT" sz="800" i="1" baseline="0" dirty="0">
                <a:latin typeface="+mn-lt"/>
              </a:rPr>
              <a:t> </a:t>
            </a:r>
            <a:r>
              <a:rPr lang="it-IT" sz="800" i="1" baseline="0" dirty="0" err="1">
                <a:latin typeface="+mn-lt"/>
              </a:rPr>
              <a:t>unusual</a:t>
            </a:r>
            <a:endParaRPr lang="it-IT" sz="800" i="1" baseline="0" dirty="0">
              <a:latin typeface="+mn-lt"/>
            </a:endParaRPr>
          </a:p>
          <a:p>
            <a:pPr rtl="0" eaLnBrk="1" fontAlgn="t" latinLnBrk="0" hangingPunct="1"/>
            <a:r>
              <a:rPr lang="it-IT" sz="800" b="1" i="0" u="none" strike="noStrike" kern="1200" baseline="0" dirty="0">
                <a:solidFill>
                  <a:schemeClr val="tx1"/>
                </a:solidFill>
                <a:effectLst/>
                <a:latin typeface="+mn-lt"/>
                <a:ea typeface="+mn-ea"/>
                <a:cs typeface="+mn-cs"/>
              </a:rPr>
              <a:t>DO: Do </a:t>
            </a:r>
            <a:r>
              <a:rPr lang="it-IT" sz="800" b="1" i="0" u="none" strike="noStrike" kern="1200" baseline="0" dirty="0" err="1">
                <a:solidFill>
                  <a:schemeClr val="tx1"/>
                </a:solidFill>
                <a:effectLst/>
                <a:latin typeface="+mn-lt"/>
                <a:ea typeface="+mn-ea"/>
                <a:cs typeface="+mn-cs"/>
              </a:rPr>
              <a:t>you</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have</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any</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particular</a:t>
            </a:r>
            <a:r>
              <a:rPr lang="it-IT" sz="800" b="1" i="0" u="none" strike="noStrike" kern="1200" baseline="0" dirty="0">
                <a:solidFill>
                  <a:schemeClr val="tx1"/>
                </a:solidFill>
                <a:effectLst/>
                <a:latin typeface="+mn-lt"/>
                <a:ea typeface="+mn-ea"/>
                <a:cs typeface="+mn-cs"/>
              </a:rPr>
              <a:t> </a:t>
            </a:r>
            <a:r>
              <a:rPr lang="it-IT" sz="800" b="1" i="0" u="none" strike="noStrike" kern="1200" baseline="0" dirty="0" err="1">
                <a:solidFill>
                  <a:schemeClr val="tx1"/>
                </a:solidFill>
                <a:effectLst/>
                <a:latin typeface="+mn-lt"/>
                <a:ea typeface="+mn-ea"/>
                <a:cs typeface="+mn-cs"/>
              </a:rPr>
              <a:t>sign</a:t>
            </a:r>
            <a:r>
              <a:rPr lang="it-IT" sz="800" b="1" i="0" u="none" strike="noStrike" kern="1200" baseline="0" dirty="0">
                <a:solidFill>
                  <a:schemeClr val="tx1"/>
                </a:solidFill>
                <a:effectLst/>
                <a:latin typeface="+mn-lt"/>
                <a:ea typeface="+mn-ea"/>
                <a:cs typeface="+mn-cs"/>
              </a:rPr>
              <a:t> or </a:t>
            </a:r>
            <a:r>
              <a:rPr lang="it-IT" sz="800" b="1" i="0" u="none" strike="noStrike" kern="1200" baseline="0" dirty="0" err="1">
                <a:solidFill>
                  <a:schemeClr val="tx1"/>
                </a:solidFill>
                <a:effectLst/>
                <a:latin typeface="+mn-lt"/>
                <a:ea typeface="+mn-ea"/>
                <a:cs typeface="+mn-cs"/>
              </a:rPr>
              <a:t>symptom</a:t>
            </a:r>
            <a:r>
              <a:rPr lang="it-IT" sz="800" b="1" i="0" u="none" strike="noStrike" kern="1200" baseline="0" dirty="0">
                <a:solidFill>
                  <a:schemeClr val="tx1"/>
                </a:solidFill>
                <a:effectLst/>
                <a:latin typeface="+mn-lt"/>
                <a:ea typeface="+mn-ea"/>
                <a:cs typeface="+mn-cs"/>
              </a:rPr>
              <a:t>?</a:t>
            </a:r>
            <a:endParaRPr lang="it-IT" sz="800" b="1" i="0" u="none" strike="noStrike" kern="1200" dirty="0">
              <a:solidFill>
                <a:schemeClr val="tx1"/>
              </a:solidFill>
              <a:effectLst/>
              <a:latin typeface="+mn-lt"/>
              <a:ea typeface="+mn-ea"/>
              <a:cs typeface="+mn-cs"/>
            </a:endParaRPr>
          </a:p>
          <a:p>
            <a:r>
              <a:rPr lang="it-IT" sz="800" i="1" baseline="0" dirty="0">
                <a:latin typeface="+mn-lt"/>
              </a:rPr>
              <a:t>The </a:t>
            </a:r>
            <a:r>
              <a:rPr lang="it-IT" sz="800" i="1" baseline="0" dirty="0" err="1">
                <a:latin typeface="+mn-lt"/>
              </a:rPr>
              <a:t>callers</a:t>
            </a:r>
            <a:r>
              <a:rPr lang="it-IT" sz="800" i="1" baseline="0" dirty="0">
                <a:latin typeface="+mn-lt"/>
              </a:rPr>
              <a:t> </a:t>
            </a:r>
            <a:r>
              <a:rPr lang="it-IT" sz="800" i="1" baseline="0" dirty="0" err="1">
                <a:latin typeface="+mn-lt"/>
              </a:rPr>
              <a:t>says</a:t>
            </a:r>
            <a:r>
              <a:rPr lang="it-IT" sz="800" i="1" baseline="0" dirty="0">
                <a:latin typeface="+mn-lt"/>
              </a:rPr>
              <a:t> </a:t>
            </a:r>
            <a:r>
              <a:rPr lang="it-IT" sz="800" i="1" baseline="0" dirty="0" err="1">
                <a:latin typeface="+mn-lt"/>
              </a:rPr>
              <a:t>that</a:t>
            </a:r>
            <a:r>
              <a:rPr lang="it-IT" sz="800" i="1" baseline="0" dirty="0">
                <a:latin typeface="+mn-lt"/>
              </a:rPr>
              <a:t> </a:t>
            </a:r>
            <a:r>
              <a:rPr lang="it-IT" sz="800" i="1" baseline="0" dirty="0" err="1">
                <a:latin typeface="+mn-lt"/>
              </a:rPr>
              <a:t>he’s</a:t>
            </a:r>
            <a:r>
              <a:rPr lang="it-IT" sz="800" i="1" baseline="0" dirty="0">
                <a:latin typeface="+mn-lt"/>
              </a:rPr>
              <a:t> </a:t>
            </a:r>
            <a:r>
              <a:rPr lang="it-IT" sz="800" i="1" baseline="0" dirty="0" err="1">
                <a:latin typeface="+mn-lt"/>
              </a:rPr>
              <a:t>starting</a:t>
            </a:r>
            <a:r>
              <a:rPr lang="it-IT" sz="800" i="1" baseline="0" dirty="0">
                <a:latin typeface="+mn-lt"/>
              </a:rPr>
              <a:t> to </a:t>
            </a:r>
            <a:r>
              <a:rPr lang="it-IT" sz="800" i="1" baseline="0" dirty="0" err="1">
                <a:latin typeface="+mn-lt"/>
              </a:rPr>
              <a:t>experience</a:t>
            </a:r>
            <a:r>
              <a:rPr lang="it-IT" sz="800" i="1" baseline="0" dirty="0">
                <a:latin typeface="+mn-lt"/>
              </a:rPr>
              <a:t> a light </a:t>
            </a:r>
            <a:r>
              <a:rPr lang="it-IT" sz="800" i="1" baseline="0" dirty="0" err="1">
                <a:latin typeface="+mn-lt"/>
              </a:rPr>
              <a:t>headache</a:t>
            </a:r>
            <a:endParaRPr lang="it-IT" sz="800" i="1" baseline="0" dirty="0">
              <a:latin typeface="+mn-lt"/>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 Improvised laboratory in apartment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pPr algn="just">
              <a:lnSpc>
                <a:spcPct val="107000"/>
              </a:lnSpc>
              <a:spcAft>
                <a:spcPts val="800"/>
              </a:spcAft>
            </a:pPr>
            <a:br>
              <a:rPr lang="en-GB" sz="800" dirty="0">
                <a:effectLst/>
                <a:latin typeface="+mn-lt"/>
                <a:ea typeface="Calibri" panose="020F0502020204030204" pitchFamily="34" charset="0"/>
                <a:cs typeface="Times New Roman" panose="02020603050405020304" pitchFamily="18" charset="0"/>
              </a:rPr>
            </a:br>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GB" sz="800" b="0" u="sng"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differentiate </a:t>
            </a:r>
            <a:r>
              <a:rPr kumimoji="0" lang="en-US" sz="800" b="0" i="0" u="none" strike="noStrike" kern="1200" cap="none" spc="0" normalizeH="0" baseline="0" noProof="0" dirty="0">
                <a:ln>
                  <a:noFill/>
                </a:ln>
                <a:solidFill>
                  <a:prstClr val="black"/>
                </a:solidFill>
                <a:effectLst/>
                <a:uLnTx/>
                <a:uFillTx/>
                <a:latin typeface="+mn-lt"/>
                <a:ea typeface="+mn-ea"/>
                <a:cs typeface="+mn-cs"/>
              </a:rPr>
              <a:t>a possible CBRN incident (from normal incident) and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 Improvised laboratory in apartment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endParaRPr lang="en-GB" sz="800" b="0" u="sng" kern="1200" noProof="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pPr algn="just">
              <a:lnSpc>
                <a:spcPct val="107000"/>
              </a:lnSpc>
              <a:spcAft>
                <a:spcPts val="800"/>
              </a:spcAft>
            </a:pPr>
            <a:br>
              <a:rPr lang="en-GB" sz="800" dirty="0">
                <a:effectLst/>
                <a:latin typeface="+mn-lt"/>
                <a:ea typeface="Calibri" panose="020F0502020204030204" pitchFamily="34" charset="0"/>
                <a:cs typeface="Times New Roman" panose="02020603050405020304" pitchFamily="18" charset="0"/>
              </a:rPr>
            </a:br>
            <a:r>
              <a:rPr lang="en-US" sz="800" b="1" kern="1200" baseline="0" dirty="0">
                <a:solidFill>
                  <a:schemeClr val="tx1"/>
                </a:solidFill>
                <a:effectLst/>
                <a:latin typeface="+mn-lt"/>
                <a:ea typeface="+mn-ea"/>
                <a:cs typeface="+mn-cs"/>
              </a:rPr>
              <a:t>(The information on the scenario that are available for the trainees stops at this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5.6P, 5.2P,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 Improvised laboratory in apartment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 Apartment flats,  improvised lab</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https://pxhere.com/en/photo/1072278 </a:t>
            </a:r>
            <a:r>
              <a:rPr lang="nl-NL" sz="1600" b="0" i="0" dirty="0">
                <a:solidFill>
                  <a:srgbClr val="2F2F2F"/>
                </a:solidFill>
                <a:effectLst/>
                <a:latin typeface="-apple-system"/>
              </a:rPr>
              <a:t> CC0 Public Domain</a:t>
            </a:r>
            <a:endParaRPr lang="en-US" sz="800" b="0" kern="120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 Improvised laboratory in apartment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 Improvised laboratory in apartment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dirty="0">
                <a:latin typeface="+mn-lt"/>
              </a:rPr>
              <a:t>The </a:t>
            </a:r>
            <a:r>
              <a:rPr lang="en-US" sz="800" kern="1200" baseline="0" dirty="0">
                <a:solidFill>
                  <a:schemeClr val="tx1"/>
                </a:solidFill>
                <a:effectLst/>
                <a:latin typeface="+mn-lt"/>
                <a:ea typeface="+mn-ea"/>
                <a:cs typeface="+mn-cs"/>
              </a:rPr>
              <a:t>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dirty="0" err="1">
                <a:latin typeface="+mn-lt"/>
              </a:rPr>
              <a:t>neighbour</a:t>
            </a:r>
            <a:r>
              <a:rPr lang="en-US" sz="800" kern="1200" noProof="0" dirty="0">
                <a:solidFill>
                  <a:schemeClr val="tx1"/>
                </a:solidFill>
                <a:effectLst/>
                <a:latin typeface="+mn-lt"/>
                <a:ea typeface="+mn-ea"/>
                <a:cs typeface="+mn-cs"/>
              </a:rPr>
              <a:t>,</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 Improvised laboratory in apartment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dirty="0">
                <a:latin typeface="+mn-lt"/>
              </a:rPr>
              <a:t>The </a:t>
            </a:r>
            <a:r>
              <a:rPr lang="en-US" sz="800" kern="1200" baseline="0" dirty="0">
                <a:solidFill>
                  <a:schemeClr val="tx1"/>
                </a:solidFill>
                <a:effectLst/>
                <a:latin typeface="+mn-lt"/>
                <a:ea typeface="+mn-ea"/>
                <a:cs typeface="+mn-cs"/>
              </a:rPr>
              <a:t>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Preparations for on-site arrival, en-route (upwind) approach, incident analysis. On-site risk/threat assessment.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Improvised laboratory in apartment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instructor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An emergency call is made by a man who reports that his neighbour is lying on the floor of their apartment, he is having seizures and seems almost unconscious. The caller has rarely met his neighbour since he moved into the same building a few months ago. The man could see the scene because the front door of the neighbour’s apartment is half opened, maybe because the victim tried to open the door and go outside before falling on the floor. </a:t>
            </a: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The man on the phone simply called for an ambulance and, while he is on the phone with the dispatch officer, started to have some symptoms (headache).</a:t>
            </a:r>
          </a:p>
          <a:p>
            <a:pPr algn="just">
              <a:lnSpc>
                <a:spcPct val="107000"/>
              </a:lnSpc>
              <a:spcAft>
                <a:spcPts val="800"/>
              </a:spcAft>
            </a:pPr>
            <a:br>
              <a:rPr lang="en-GB" sz="800" dirty="0">
                <a:effectLst/>
                <a:latin typeface="+mn-lt"/>
                <a:ea typeface="Calibri" panose="020F0502020204030204" pitchFamily="34" charset="0"/>
                <a:cs typeface="Times New Roman" panose="02020603050405020304" pitchFamily="18" charset="0"/>
              </a:rPr>
            </a:br>
            <a:r>
              <a:rPr lang="en-GB" sz="800" dirty="0">
                <a:effectLst/>
                <a:latin typeface="+mn-lt"/>
                <a:ea typeface="Calibri" panose="020F0502020204030204" pitchFamily="34" charset="0"/>
                <a:cs typeface="Times New Roman" panose="02020603050405020304" pitchFamily="18" charset="0"/>
              </a:rPr>
              <a:t>When the ambulance service arrived on the spot, the only thing the FRs see at first is the half-opened door, the man with seizures and a lot of laboratory equipment for chemical reactions. To look more closely, the apartment is filled with laboratory glassware, camp stoves, containers, etc. The FRs from the ambulance service start rescuing the victim and, after a while, the symptoms experienced by the neighbour that called the ambulance worsen (headache) while he has been standing by the door since he discovered the victim. While taking care of the man, one of the first responders also starts to feel ill. </a:t>
            </a:r>
          </a:p>
          <a:p>
            <a:r>
              <a:rPr lang="en-US" sz="800" b="1"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1" kern="1200" dirty="0">
                <a:solidFill>
                  <a:schemeClr val="tx1"/>
                </a:solidFill>
                <a:effectLst/>
                <a:latin typeface="+mn-lt"/>
                <a:ea typeface="+mn-ea"/>
                <a:cs typeface="+mn-cs"/>
              </a:rPr>
              <a:t>On-site risk/threat assessment, Security of the area, Isolate people and pet animals on scene, Registration of victims</a:t>
            </a:r>
            <a:r>
              <a:rPr lang="en-US" sz="800" b="0" kern="1200" dirty="0">
                <a:solidFill>
                  <a:schemeClr val="tx1"/>
                </a:solidFill>
                <a:effectLst/>
                <a:latin typeface="+mn-lt"/>
                <a:ea typeface="+mn-ea"/>
                <a:cs typeface="+mn-cs"/>
              </a:rPr>
              <a: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a:t>
            </a:r>
            <a:r>
              <a:rPr lang="en-US" sz="800" dirty="0">
                <a:latin typeface="+mn-lt"/>
              </a:rPr>
              <a:t>on </a:t>
            </a:r>
            <a:r>
              <a:rPr lang="en-US" sz="800" b="0" kern="1200" baseline="0" dirty="0">
                <a:solidFill>
                  <a:schemeClr val="tx1"/>
                </a:solidFill>
                <a:effectLst/>
                <a:latin typeface="+mn-lt"/>
                <a:ea typeface="+mn-ea"/>
                <a:cs typeface="+mn-cs"/>
              </a:rPr>
              <a:t>which information to provide to the dispatch officer who is going to forward their request (for instance, notifying the potential for chemical contamination).</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GB"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The ambulance service arrives on the spot after an emergency call by the neighbour of the victim, they are assumed to be the ones who have also opened the main entrance door to the building on the arrival of the </a:t>
            </a:r>
            <a:r>
              <a:rPr lang="en-GB" sz="800" dirty="0" err="1">
                <a:solidFill>
                  <a:srgbClr val="000000"/>
                </a:solidFill>
                <a:effectLst/>
                <a:latin typeface="+mn-lt"/>
                <a:ea typeface="Calibri" panose="020F0502020204030204" pitchFamily="34" charset="0"/>
                <a:cs typeface="Times New Roman" panose="02020603050405020304" pitchFamily="18" charset="0"/>
              </a:rPr>
              <a:t>FRs.</a:t>
            </a:r>
            <a:r>
              <a:rPr lang="en-GB" sz="800" dirty="0">
                <a:solidFill>
                  <a:srgbClr val="000000"/>
                </a:solidFill>
                <a:effectLst/>
                <a:latin typeface="+mn-lt"/>
                <a:ea typeface="Calibri" panose="020F0502020204030204" pitchFamily="34" charset="0"/>
                <a:cs typeface="Times New Roman" panose="02020603050405020304" pitchFamily="18" charset="0"/>
              </a:rPr>
              <a:t> The front door of the apartment was already half-opened at the arrival of the FRs, maybe an attempt of the victim inside the house to run outside before falling to the floor with seizures.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After the first assessment, one member of the first responders’ team and the neighbour starts to feel a headache and start to show symptoms of intoxication (headache, dizziness, sweating, nausea, etc.). </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The agent involved in this scenario is Sarin, which is an odorless, volatile substance. Sarin is interesting since the scenario can be compared with the ‘Tokyo sarin attack’ (Japan, 1995) and the ‘Matsumoto sarin attack’ (Japan, 1994). More information on exposure of healthcare workers, both at the scene and at the hospital can be found in the references. </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the moment of the first intervention, there are no indications on the substance involved.</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Sarin is odourless (if pure). It could be interesting to see if the trainees are able to recognize the ‘cholinergic syndrome’ caused by the agent.</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In the scenario, the neighbour was alarmed by seeing a person lying on the floor in the doorway but while calling for help, stays in the vicinity because he does not have any indication of a toxic chemical release due to the lack of strange odours.</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u="sng" dirty="0">
              <a:solidFill>
                <a:srgbClr val="000000"/>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u="sng" dirty="0">
                <a:solidFill>
                  <a:srgbClr val="000000"/>
                </a:solidFill>
                <a:effectLst/>
                <a:latin typeface="+mn-lt"/>
                <a:ea typeface="Calibri" panose="020F0502020204030204" pitchFamily="34" charset="0"/>
                <a:cs typeface="Times New Roman" panose="02020603050405020304" pitchFamily="18" charset="0"/>
              </a:rPr>
              <a:t>The trainer should inform the trainees that conventional triage methodology is applied in this scenario. However, </a:t>
            </a:r>
            <a:r>
              <a:rPr lang="en-GB" sz="800" u="sng" dirty="0">
                <a:solidFill>
                  <a:srgbClr val="000000"/>
                </a:solidFill>
                <a:effectLst/>
                <a:latin typeface="+mn-lt"/>
                <a:ea typeface="Calibri" panose="020F0502020204030204" pitchFamily="34" charset="0"/>
                <a:cs typeface="Times New Roman" panose="02020603050405020304" pitchFamily="18" charset="0"/>
              </a:rPr>
              <a:t>when the number of victims is low, such as in this case, FRs would treat each victim immediately without a real need for triage. </a:t>
            </a:r>
            <a:r>
              <a:rPr lang="en-US" sz="800" u="sng" dirty="0">
                <a:solidFill>
                  <a:srgbClr val="000000"/>
                </a:solidFill>
                <a:effectLst/>
                <a:latin typeface="+mn-lt"/>
                <a:ea typeface="Calibri" panose="020F0502020204030204" pitchFamily="34" charset="0"/>
                <a:cs typeface="Times New Roman" panose="02020603050405020304" pitchFamily="18" charset="0"/>
              </a:rPr>
              <a:t>Therefore, conventional triage is part of this scenario discussion for the sole purpose of exercising and reviewing triage methodologies.</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b="1" i="1" dirty="0">
                <a:solidFill>
                  <a:srgbClr val="000000"/>
                </a:solidFill>
                <a:effectLst/>
                <a:latin typeface="+mn-lt"/>
                <a:ea typeface="Calibri" panose="020F0502020204030204" pitchFamily="34" charset="0"/>
                <a:cs typeface="Times New Roman" panose="02020603050405020304" pitchFamily="18" charset="0"/>
              </a:rPr>
              <a:t>The following can be released to the trainees if they need additional information</a:t>
            </a:r>
            <a:r>
              <a:rPr lang="en-US" sz="800" dirty="0">
                <a:solidFill>
                  <a:srgbClr val="000000"/>
                </a:solidFill>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At a first look the first responders spot the following:</a:t>
            </a:r>
            <a:endParaRPr lang="en-GB" sz="800" dirty="0">
              <a:effectLst/>
              <a:latin typeface="+mn-l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Laboratory equipment</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Some bins with handwritten labels </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A computer</a:t>
            </a:r>
            <a:endParaRPr lang="en-GB" sz="800" dirty="0">
              <a:effectLst/>
              <a:latin typeface="+mn-lt"/>
              <a:ea typeface="Times New Roman" panose="02020603050405020304" pitchFamily="18" charset="0"/>
            </a:endParaRPr>
          </a:p>
          <a:p>
            <a:pPr marL="342900" lvl="0" indent="-342900" algn="just">
              <a:buFont typeface="Symbol" panose="05050102010706020507" pitchFamily="18" charset="2"/>
              <a:buChar char=""/>
            </a:pPr>
            <a:r>
              <a:rPr lang="en-US" sz="800" dirty="0">
                <a:solidFill>
                  <a:srgbClr val="000000"/>
                </a:solidFill>
                <a:effectLst/>
                <a:latin typeface="+mn-lt"/>
                <a:ea typeface="Times New Roman" panose="02020603050405020304" pitchFamily="18" charset="0"/>
              </a:rPr>
              <a:t>Three mobile phones.</a:t>
            </a:r>
            <a:endParaRPr lang="en-GB" sz="800" dirty="0">
              <a:effectLst/>
              <a:latin typeface="+mn-lt"/>
              <a:ea typeface="Times New Roman" panose="02020603050405020304" pitchFamily="18" charset="0"/>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a:t>
            </a:r>
            <a:r>
              <a:rPr lang="en-US" sz="800" i="0" kern="1200" dirty="0" err="1">
                <a:solidFill>
                  <a:schemeClr val="tx1"/>
                </a:solidFill>
                <a:effectLst/>
                <a:latin typeface="+mn-lt"/>
                <a:ea typeface="+mn-ea"/>
                <a:cs typeface="+mn-cs"/>
              </a:rPr>
              <a:t>Vught</a:t>
            </a:r>
            <a:r>
              <a:rPr lang="en-US" sz="800" i="0" kern="1200" dirty="0">
                <a:solidFill>
                  <a:schemeClr val="tx1"/>
                </a:solidFill>
                <a:effectLst/>
                <a:latin typeface="+mn-lt"/>
                <a:ea typeface="+mn-ea"/>
                <a:cs typeface="+mn-cs"/>
              </a:rPr>
              <a: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Preparations for on-site arrival, en-route (upwind) approach, incident analysis. On-site risk/threat assessment.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5.1 Scenario  Improvised laboratory in apartment: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instructor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 Apartment flats,  improvised lab</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https://pxhere.com/en/photo/1072278 </a:t>
            </a:r>
            <a:r>
              <a:rPr lang="nl-NL" sz="1600" b="0" i="0" dirty="0">
                <a:solidFill>
                  <a:srgbClr val="2F2F2F"/>
                </a:solidFill>
                <a:effectLst/>
                <a:latin typeface="-apple-system"/>
              </a:rPr>
              <a:t> CC0 Public Domain</a:t>
            </a:r>
            <a:endParaRPr lang="en-US" sz="800" b="0" kern="1200" dirty="0">
              <a:solidFill>
                <a:schemeClr val="tx1"/>
              </a:solidFill>
              <a:effectLst/>
              <a:latin typeface="+mn-lt"/>
              <a:ea typeface="+mn-ea"/>
              <a:cs typeface="+mn-cs"/>
            </a:endParaRPr>
          </a:p>
          <a:p>
            <a:r>
              <a:rPr lang="en-GB" sz="800" dirty="0">
                <a:solidFill>
                  <a:srgbClr val="000000"/>
                </a:solidFill>
                <a:effectLst/>
                <a:latin typeface="+mn-lt"/>
                <a:ea typeface="Calibri" panose="020F0502020204030204" pitchFamily="34" charset="0"/>
                <a:cs typeface="Times New Roman" panose="02020603050405020304" pitchFamily="18" charset="0"/>
              </a:rPr>
              <a:t>https://d12m281ylf13f0.cloudfront.net/images09/MethLa1.jpg, shown on https://www.nachi.org/meth-labs.htm</a:t>
            </a:r>
          </a:p>
          <a:p>
            <a:r>
              <a:rPr lang="en-US" sz="800" dirty="0">
                <a:solidFill>
                  <a:srgbClr val="000000"/>
                </a:solidFill>
                <a:effectLst/>
                <a:latin typeface="+mn-lt"/>
                <a:ea typeface="Calibri" panose="020F0502020204030204" pitchFamily="34" charset="0"/>
                <a:cs typeface="Times New Roman" panose="02020603050405020304" pitchFamily="18"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https://freesvg.org/fallen-body-vector-image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5.1P Preparations for on-site arrival, en-route (upwind) approach, incident analysis. On-site risk/threat assessment. </a:t>
            </a:r>
          </a:p>
          <a:p>
            <a:r>
              <a:rPr lang="en-US" sz="800" b="1" kern="1200" dirty="0">
                <a:solidFill>
                  <a:schemeClr val="tx1"/>
                </a:solidFill>
                <a:effectLst/>
                <a:latin typeface="+mn-lt"/>
                <a:ea typeface="+mn-ea"/>
                <a:cs typeface="+mn-cs"/>
              </a:rPr>
              <a:t>Learning objective:</a:t>
            </a:r>
            <a:r>
              <a:rPr lang="en-US" sz="800" b="1" kern="1200" baseline="0" dirty="0">
                <a:solidFill>
                  <a:schemeClr val="tx1"/>
                </a:solidFill>
                <a:effectLst/>
                <a:latin typeface="+mn-lt"/>
                <a:ea typeface="+mn-ea"/>
                <a:cs typeface="+mn-cs"/>
              </a:rPr>
              <a:t>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1 Improvised laboratory in apartment</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Improvised laboratory in apartment: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 Adapted from Scenario C2: Improvised laboratory in apartment - Compendium of CBRN Scenarios for the purposes of training at the NTC in Vught version 0.2 July 2018</a:t>
            </a: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Ronald De Groot, Gerard A. Van </a:t>
            </a:r>
            <a:r>
              <a:rPr lang="en-US" sz="800" dirty="0" err="1">
                <a:solidFill>
                  <a:srgbClr val="000000"/>
                </a:solidFill>
                <a:effectLst/>
                <a:latin typeface="+mn-lt"/>
                <a:ea typeface="Calibri" panose="020F0502020204030204" pitchFamily="34" charset="0"/>
                <a:cs typeface="Times New Roman" panose="02020603050405020304" pitchFamily="18" charset="0"/>
              </a:rPr>
              <a:t>Zoelen</a:t>
            </a:r>
            <a:r>
              <a:rPr lang="en-US" sz="800" dirty="0">
                <a:solidFill>
                  <a:srgbClr val="000000"/>
                </a:solidFill>
                <a:effectLst/>
                <a:latin typeface="+mn-lt"/>
                <a:ea typeface="Calibri" panose="020F0502020204030204" pitchFamily="34" charset="0"/>
                <a:cs typeface="Times New Roman" panose="02020603050405020304" pitchFamily="18" charset="0"/>
              </a:rPr>
              <a:t>, Marianne E. C. </a:t>
            </a:r>
            <a:r>
              <a:rPr lang="en-US" sz="800" dirty="0" err="1">
                <a:solidFill>
                  <a:srgbClr val="000000"/>
                </a:solidFill>
                <a:effectLst/>
                <a:latin typeface="+mn-lt"/>
                <a:ea typeface="Calibri" panose="020F0502020204030204" pitchFamily="34" charset="0"/>
                <a:cs typeface="Times New Roman" panose="02020603050405020304" pitchFamily="18" charset="0"/>
              </a:rPr>
              <a:t>Leenders</a:t>
            </a:r>
            <a:r>
              <a:rPr lang="en-US" sz="800" dirty="0">
                <a:solidFill>
                  <a:srgbClr val="000000"/>
                </a:solidFill>
                <a:effectLst/>
                <a:latin typeface="+mn-lt"/>
                <a:ea typeface="Calibri" panose="020F0502020204030204" pitchFamily="34" charset="0"/>
                <a:cs typeface="Times New Roman" panose="02020603050405020304" pitchFamily="18" charset="0"/>
              </a:rPr>
              <a:t>, Antoinette J. H. P. Van Riel, Irma De Vries &amp; Dylan W. De Lange (2021), </a:t>
            </a:r>
            <a:r>
              <a:rPr lang="en-US" sz="800" i="1" dirty="0">
                <a:solidFill>
                  <a:srgbClr val="000000"/>
                </a:solidFill>
                <a:effectLst/>
                <a:latin typeface="+mn-lt"/>
                <a:ea typeface="Calibri" panose="020F0502020204030204" pitchFamily="34" charset="0"/>
                <a:cs typeface="Times New Roman" panose="02020603050405020304" pitchFamily="18" charset="0"/>
              </a:rPr>
              <a:t>Is secondary chemical exposure of hospital personnel of clinical importance?,</a:t>
            </a:r>
            <a:r>
              <a:rPr lang="en-US" sz="800" dirty="0">
                <a:solidFill>
                  <a:srgbClr val="000000"/>
                </a:solidFill>
                <a:effectLst/>
                <a:latin typeface="+mn-lt"/>
                <a:ea typeface="Calibri" panose="020F0502020204030204" pitchFamily="34" charset="0"/>
                <a:cs typeface="Times New Roman" panose="02020603050405020304" pitchFamily="18" charset="0"/>
              </a:rPr>
              <a:t> Clinical Toxicology, 59:4, 269-278, DOI: 10.1080/15563650.2020.1860216</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solidFill>
                  <a:srgbClr val="000000"/>
                </a:solidFill>
                <a:effectLst/>
                <a:latin typeface="+mn-lt"/>
                <a:ea typeface="Calibri" panose="020F0502020204030204" pitchFamily="34" charset="0"/>
                <a:cs typeface="Times New Roman" panose="02020603050405020304" pitchFamily="18" charset="0"/>
              </a:rPr>
              <a:t>- Okumura S, Okumura T, </a:t>
            </a:r>
            <a:r>
              <a:rPr lang="en-US" sz="800" dirty="0" err="1">
                <a:solidFill>
                  <a:srgbClr val="000000"/>
                </a:solidFill>
                <a:effectLst/>
                <a:latin typeface="+mn-lt"/>
                <a:ea typeface="Calibri" panose="020F0502020204030204" pitchFamily="34" charset="0"/>
                <a:cs typeface="Times New Roman" panose="02020603050405020304" pitchFamily="18" charset="0"/>
              </a:rPr>
              <a:t>Ishimatsu</a:t>
            </a:r>
            <a:r>
              <a:rPr lang="en-US" sz="800" dirty="0">
                <a:solidFill>
                  <a:srgbClr val="000000"/>
                </a:solidFill>
                <a:effectLst/>
                <a:latin typeface="+mn-lt"/>
                <a:ea typeface="Calibri" panose="020F0502020204030204" pitchFamily="34" charset="0"/>
                <a:cs typeface="Times New Roman" panose="02020603050405020304" pitchFamily="18" charset="0"/>
              </a:rPr>
              <a:t> S, Miura K, Maekawa H, Naito T. Clinical review: Tokyo - protecting the health care worker during a chemical mass casualty event: an important issue of continuing relevance. Crit Care. 2005 Aug;9(4):397-400. </a:t>
            </a:r>
            <a:r>
              <a:rPr lang="en-US" sz="800" dirty="0" err="1">
                <a:solidFill>
                  <a:srgbClr val="000000"/>
                </a:solidFill>
                <a:effectLst/>
                <a:latin typeface="+mn-lt"/>
                <a:ea typeface="Calibri" panose="020F0502020204030204" pitchFamily="34" charset="0"/>
                <a:cs typeface="Times New Roman" panose="02020603050405020304" pitchFamily="18" charset="0"/>
              </a:rPr>
              <a:t>doi</a:t>
            </a:r>
            <a:r>
              <a:rPr lang="en-US" sz="800" dirty="0">
                <a:solidFill>
                  <a:srgbClr val="000000"/>
                </a:solidFill>
                <a:effectLst/>
                <a:latin typeface="+mn-lt"/>
                <a:ea typeface="Calibri" panose="020F0502020204030204" pitchFamily="34" charset="0"/>
                <a:cs typeface="Times New Roman" panose="02020603050405020304" pitchFamily="18" charset="0"/>
              </a:rPr>
              <a:t>: 10.1186/cc3062. </a:t>
            </a:r>
            <a:r>
              <a:rPr lang="en-US" sz="800" dirty="0" err="1">
                <a:solidFill>
                  <a:srgbClr val="000000"/>
                </a:solidFill>
                <a:effectLst/>
                <a:latin typeface="+mn-lt"/>
                <a:ea typeface="Calibri" panose="020F0502020204030204" pitchFamily="34" charset="0"/>
                <a:cs typeface="Times New Roman" panose="02020603050405020304" pitchFamily="18" charset="0"/>
              </a:rPr>
              <a:t>Epub</a:t>
            </a:r>
            <a:r>
              <a:rPr lang="en-US" sz="800" dirty="0">
                <a:solidFill>
                  <a:srgbClr val="000000"/>
                </a:solidFill>
                <a:effectLst/>
                <a:latin typeface="+mn-lt"/>
                <a:ea typeface="Calibri" panose="020F0502020204030204" pitchFamily="34" charset="0"/>
                <a:cs typeface="Times New Roman" panose="02020603050405020304" pitchFamily="18" charset="0"/>
              </a:rPr>
              <a:t> 2005 Feb 17. PMID: 16137390; PMCID: PMC1269427. https://www.ncbi.nlm.nih.gov/pmc/articles/PMC1269427/</a:t>
            </a:r>
            <a:endParaRPr lang="en-GB" sz="800" dirty="0">
              <a:effectLst/>
              <a:latin typeface="+mn-lt"/>
              <a:ea typeface="Calibri" panose="020F0502020204030204" pitchFamily="34" charset="0"/>
              <a:cs typeface="Times New Roman" panose="02020603050405020304" pitchFamily="18" charset="0"/>
            </a:endParaRPr>
          </a:p>
          <a:p>
            <a:pPr marL="0" indent="0" algn="just">
              <a:lnSpc>
                <a:spcPct val="107000"/>
              </a:lnSpc>
              <a:spcAft>
                <a:spcPts val="800"/>
              </a:spcAft>
              <a:buFontTx/>
              <a:buNone/>
            </a:pPr>
            <a:r>
              <a:rPr lang="en-US" sz="800" dirty="0">
                <a:solidFill>
                  <a:srgbClr val="000000"/>
                </a:solidFill>
                <a:effectLst/>
                <a:latin typeface="+mn-lt"/>
                <a:ea typeface="Calibri" panose="020F0502020204030204" pitchFamily="34" charset="0"/>
                <a:cs typeface="Times New Roman" panose="02020603050405020304" pitchFamily="18" charset="0"/>
              </a:rPr>
              <a:t>- New Jersey Department of Health and Senior Services. Hazardous substances fact sheet. </a:t>
            </a:r>
            <a:r>
              <a:rPr lang="it-IT" sz="800" dirty="0">
                <a:solidFill>
                  <a:srgbClr val="000000"/>
                </a:solidFill>
                <a:effectLst/>
                <a:latin typeface="+mn-lt"/>
                <a:ea typeface="Calibri" panose="020F0502020204030204" pitchFamily="34" charset="0"/>
                <a:cs typeface="Times New Roman" panose="02020603050405020304" pitchFamily="18" charset="0"/>
              </a:rPr>
              <a:t>SARIN.</a:t>
            </a:r>
          </a:p>
          <a:p>
            <a:pPr marL="0" indent="0" algn="just">
              <a:lnSpc>
                <a:spcPct val="107000"/>
              </a:lnSpc>
              <a:spcAft>
                <a:spcPts val="800"/>
              </a:spcAft>
              <a:buFontTx/>
              <a:buNone/>
            </a:pPr>
            <a:r>
              <a:rPr lang="it-IT" sz="800" dirty="0">
                <a:solidFill>
                  <a:srgbClr val="000000"/>
                </a:solidFill>
                <a:effectLst/>
                <a:latin typeface="+mn-lt"/>
                <a:ea typeface="Calibri" panose="020F0502020204030204" pitchFamily="34" charset="0"/>
                <a:cs typeface="Times New Roman" panose="02020603050405020304" pitchFamily="18" charset="0"/>
              </a:rPr>
              <a:t>https://nj.gov/health/eoh/rtkweb/documents/fs/2757.pdf</a:t>
            </a:r>
            <a:endParaRPr lang="en-GB"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solidFill>
                  <a:srgbClr val="000000"/>
                </a:solidFill>
                <a:effectLst/>
                <a:latin typeface="+mn-lt"/>
                <a:ea typeface="Calibri" panose="020F0502020204030204" pitchFamily="34" charset="0"/>
                <a:cs typeface="Times New Roman" panose="02020603050405020304" pitchFamily="18" charset="0"/>
              </a:rPr>
              <a:t>- Adeyinka A, </a:t>
            </a:r>
            <a:r>
              <a:rPr lang="en-GB" sz="800" dirty="0" err="1">
                <a:solidFill>
                  <a:srgbClr val="000000"/>
                </a:solidFill>
                <a:effectLst/>
                <a:latin typeface="+mn-lt"/>
                <a:ea typeface="Calibri" panose="020F0502020204030204" pitchFamily="34" charset="0"/>
                <a:cs typeface="Times New Roman" panose="02020603050405020304" pitchFamily="18" charset="0"/>
              </a:rPr>
              <a:t>Kondamudi</a:t>
            </a:r>
            <a:r>
              <a:rPr lang="en-GB" sz="800" dirty="0">
                <a:solidFill>
                  <a:srgbClr val="000000"/>
                </a:solidFill>
                <a:effectLst/>
                <a:latin typeface="+mn-lt"/>
                <a:ea typeface="Calibri" panose="020F0502020204030204" pitchFamily="34" charset="0"/>
                <a:cs typeface="Times New Roman" panose="02020603050405020304" pitchFamily="18" charset="0"/>
              </a:rPr>
              <a:t> NP. Cholinergic Crisis. [Updated 2022 May 2]. In: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[Internet]. Treasure Island (FL): </a:t>
            </a:r>
            <a:r>
              <a:rPr lang="en-GB" sz="800" dirty="0" err="1">
                <a:solidFill>
                  <a:srgbClr val="000000"/>
                </a:solidFill>
                <a:effectLst/>
                <a:latin typeface="+mn-lt"/>
                <a:ea typeface="Calibri" panose="020F0502020204030204" pitchFamily="34" charset="0"/>
                <a:cs typeface="Times New Roman" panose="02020603050405020304" pitchFamily="18" charset="0"/>
              </a:rPr>
              <a:t>StatPearls</a:t>
            </a:r>
            <a:r>
              <a:rPr lang="en-GB" sz="800" dirty="0">
                <a:solidFill>
                  <a:srgbClr val="000000"/>
                </a:solidFill>
                <a:effectLst/>
                <a:latin typeface="+mn-lt"/>
                <a:ea typeface="Calibri" panose="020F0502020204030204" pitchFamily="34" charset="0"/>
                <a:cs typeface="Times New Roman" panose="02020603050405020304" pitchFamily="18" charset="0"/>
              </a:rPr>
              <a:t> Publishing; 2022 Jan. https://www.ncbi.nlm.nih.gov/books/NBK482433/</a:t>
            </a:r>
            <a:endParaRPr lang="en-GB" sz="800" dirty="0">
              <a:effectLst/>
              <a:latin typeface="+mn-lt"/>
              <a:ea typeface="Calibri" panose="020F0502020204030204" pitchFamily="34" charset="0"/>
              <a:cs typeface="Times New Roman" panose="02020603050405020304" pitchFamily="18" charset="0"/>
            </a:endParaRPr>
          </a:p>
          <a:p>
            <a:r>
              <a:rPr lang="en-GB" sz="800" dirty="0">
                <a:solidFill>
                  <a:srgbClr val="000000"/>
                </a:solidFill>
                <a:effectLst/>
                <a:latin typeface="+mn-lt"/>
                <a:ea typeface="Calibri" panose="020F0502020204030204" pitchFamily="34" charset="0"/>
                <a:cs typeface="Times New Roman" panose="02020603050405020304" pitchFamily="18" charset="0"/>
              </a:rPr>
              <a:t>- Attalla M, </a:t>
            </a:r>
            <a:r>
              <a:rPr lang="en-GB" sz="800" dirty="0" err="1">
                <a:solidFill>
                  <a:srgbClr val="000000"/>
                </a:solidFill>
                <a:effectLst/>
                <a:latin typeface="+mn-lt"/>
                <a:ea typeface="Calibri" panose="020F0502020204030204" pitchFamily="34" charset="0"/>
                <a:cs typeface="Times New Roman" panose="02020603050405020304" pitchFamily="18" charset="0"/>
              </a:rPr>
              <a:t>Alshamsi</a:t>
            </a:r>
            <a:r>
              <a:rPr lang="en-GB" sz="800" dirty="0">
                <a:solidFill>
                  <a:srgbClr val="000000"/>
                </a:solidFill>
                <a:effectLst/>
                <a:latin typeface="+mn-lt"/>
                <a:ea typeface="Calibri" panose="020F0502020204030204" pitchFamily="34" charset="0"/>
                <a:cs typeface="Times New Roman" panose="02020603050405020304" pitchFamily="18" charset="0"/>
              </a:rPr>
              <a:t> F, Perri D, </a:t>
            </a:r>
            <a:r>
              <a:rPr lang="en-GB" sz="800" dirty="0" err="1">
                <a:solidFill>
                  <a:srgbClr val="000000"/>
                </a:solidFill>
                <a:effectLst/>
                <a:latin typeface="+mn-lt"/>
                <a:ea typeface="Calibri" panose="020F0502020204030204" pitchFamily="34" charset="0"/>
                <a:cs typeface="Times New Roman" panose="02020603050405020304" pitchFamily="18" charset="0"/>
              </a:rPr>
              <a:t>Klimaszyk</a:t>
            </a:r>
            <a:r>
              <a:rPr lang="en-GB" sz="800" dirty="0">
                <a:solidFill>
                  <a:srgbClr val="000000"/>
                </a:solidFill>
                <a:effectLst/>
                <a:latin typeface="+mn-lt"/>
                <a:ea typeface="Calibri" panose="020F0502020204030204" pitchFamily="34" charset="0"/>
                <a:cs typeface="Times New Roman" panose="02020603050405020304" pitchFamily="18" charset="0"/>
              </a:rPr>
              <a:t> D. Cholinergic Syndrome (Cholinergic Toxicity). McMaster Textbook of Internal Medicine. Kraków: </a:t>
            </a:r>
            <a:r>
              <a:rPr lang="en-GB" sz="800" dirty="0" err="1">
                <a:solidFill>
                  <a:srgbClr val="000000"/>
                </a:solidFill>
                <a:effectLst/>
                <a:latin typeface="+mn-lt"/>
                <a:ea typeface="Calibri" panose="020F0502020204030204" pitchFamily="34" charset="0"/>
                <a:cs typeface="Times New Roman" panose="02020603050405020304" pitchFamily="18" charset="0"/>
              </a:rPr>
              <a:t>Medycyna</a:t>
            </a:r>
            <a:r>
              <a:rPr lang="en-GB" sz="800" dirty="0">
                <a:solidFill>
                  <a:srgbClr val="000000"/>
                </a:solidFill>
                <a:effectLst/>
                <a:latin typeface="+mn-lt"/>
                <a:ea typeface="Calibri" panose="020F0502020204030204" pitchFamily="34" charset="0"/>
                <a:cs typeface="Times New Roman" panose="02020603050405020304" pitchFamily="18" charset="0"/>
              </a:rPr>
              <a:t> </a:t>
            </a:r>
            <a:r>
              <a:rPr lang="en-GB" sz="800" dirty="0" err="1">
                <a:solidFill>
                  <a:srgbClr val="000000"/>
                </a:solidFill>
                <a:effectLst/>
                <a:latin typeface="+mn-lt"/>
                <a:ea typeface="Calibri" panose="020F0502020204030204" pitchFamily="34" charset="0"/>
                <a:cs typeface="Times New Roman" panose="02020603050405020304" pitchFamily="18" charset="0"/>
              </a:rPr>
              <a:t>Praktyczna</a:t>
            </a:r>
            <a:r>
              <a:rPr lang="en-GB" sz="800" dirty="0">
                <a:solidFill>
                  <a:srgbClr val="000000"/>
                </a:solidFill>
                <a:effectLst/>
                <a:latin typeface="+mn-lt"/>
                <a:ea typeface="Calibri" panose="020F0502020204030204" pitchFamily="34" charset="0"/>
                <a:cs typeface="Times New Roman" panose="02020603050405020304" pitchFamily="18" charset="0"/>
              </a:rPr>
              <a:t>. https://empendium.com/mcmtextbook/chapter/B31.II.20.12.</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GB" sz="3600" b="1" dirty="0">
                <a:solidFill>
                  <a:schemeClr val="tx1"/>
                </a:solidFill>
              </a:rPr>
              <a:t>1. Improvised laboratory in apartment</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38843368-80D3-4CFC-B1E7-FEB95962019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
        <p:nvSpPr>
          <p:cNvPr id="12" name="Title 5">
            <a:extLst>
              <a:ext uri="{FF2B5EF4-FFF2-40B4-BE49-F238E27FC236}">
                <a16:creationId xmlns:a16="http://schemas.microsoft.com/office/drawing/2014/main" id="{3B82EB17-BB7F-40A0-AC54-B1C55F043226}"/>
              </a:ext>
            </a:extLst>
          </p:cNvPr>
          <p:cNvSpPr>
            <a:spLocks noGrp="1"/>
          </p:cNvSpPr>
          <p:nvPr>
            <p:ph type="title"/>
          </p:nvPr>
        </p:nvSpPr>
        <p:spPr>
          <a:xfrm>
            <a:off x="766762" y="806211"/>
            <a:ext cx="10658476" cy="884477"/>
          </a:xfrm>
        </p:spPr>
        <p:txBody>
          <a:bodyPr lIns="0" tIns="0" rIns="0" bIns="0">
            <a:normAutofit fontScale="90000"/>
          </a:bodyPr>
          <a:lstStyle/>
          <a:p>
            <a:r>
              <a:rPr lang="en-US" dirty="0"/>
              <a:t>5.1 Scenario 1 Improvised laboratory in apartment</a:t>
            </a:r>
            <a:endParaRPr lang="da-DK" dirty="0"/>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63925EB2-FFA3-4CC2-89EC-7518B4C8F1F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
        <p:nvSpPr>
          <p:cNvPr id="12" name="Title 5">
            <a:extLst>
              <a:ext uri="{FF2B5EF4-FFF2-40B4-BE49-F238E27FC236}">
                <a16:creationId xmlns:a16="http://schemas.microsoft.com/office/drawing/2014/main" id="{04E31BD2-7F0D-465E-A60F-709FF21F3D33}"/>
              </a:ext>
            </a:extLst>
          </p:cNvPr>
          <p:cNvSpPr>
            <a:spLocks noGrp="1"/>
          </p:cNvSpPr>
          <p:nvPr>
            <p:ph type="title"/>
          </p:nvPr>
        </p:nvSpPr>
        <p:spPr>
          <a:xfrm>
            <a:off x="766762" y="806211"/>
            <a:ext cx="10658476" cy="884477"/>
          </a:xfrm>
        </p:spPr>
        <p:txBody>
          <a:bodyPr lIns="0" tIns="0" rIns="0" bIns="0">
            <a:normAutofit fontScale="90000"/>
          </a:bodyPr>
          <a:lstStyle/>
          <a:p>
            <a:r>
              <a:rPr lang="en-US" dirty="0"/>
              <a:t>5.1 Scenario 1 Improvised laboratory in apartment</a:t>
            </a:r>
            <a:endParaRPr lang="da-DK" dirty="0"/>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a:t>
            </a:r>
            <a:br>
              <a:rPr lang="en-US" dirty="0"/>
            </a:br>
            <a:r>
              <a:rPr lang="en-US" dirty="0"/>
              <a:t>Improvised laboratory in apartment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81C2248F-3545-40A0-BA36-01D113CC46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2569586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5" name="Footer Placeholder 5">
            <a:extLst>
              <a:ext uri="{FF2B5EF4-FFF2-40B4-BE49-F238E27FC236}">
                <a16:creationId xmlns:a16="http://schemas.microsoft.com/office/drawing/2014/main" id="{DD17B2ED-C708-4156-9147-ADE165BC0D0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grpSp>
        <p:nvGrpSpPr>
          <p:cNvPr id="16" name="Gruppo 4">
            <a:extLst>
              <a:ext uri="{FF2B5EF4-FFF2-40B4-BE49-F238E27FC236}">
                <a16:creationId xmlns:a16="http://schemas.microsoft.com/office/drawing/2014/main" id="{C0B76F6C-CFC5-48AC-9DA7-A4B68BB0222D}"/>
              </a:ext>
            </a:extLst>
          </p:cNvPr>
          <p:cNvGrpSpPr/>
          <p:nvPr/>
        </p:nvGrpSpPr>
        <p:grpSpPr>
          <a:xfrm>
            <a:off x="2326079" y="2794544"/>
            <a:ext cx="9346809" cy="3524292"/>
            <a:chOff x="838200" y="2658794"/>
            <a:chExt cx="9346809" cy="3524292"/>
          </a:xfrm>
        </p:grpSpPr>
        <p:sp>
          <p:nvSpPr>
            <p:cNvPr id="17" name="Rettangolo 10">
              <a:extLst>
                <a:ext uri="{FF2B5EF4-FFF2-40B4-BE49-F238E27FC236}">
                  <a16:creationId xmlns:a16="http://schemas.microsoft.com/office/drawing/2014/main" id="{FAEB85CE-694E-4858-BB70-670104B9C9AA}"/>
                </a:ext>
              </a:extLst>
            </p:cNvPr>
            <p:cNvSpPr/>
            <p:nvPr/>
          </p:nvSpPr>
          <p:spPr>
            <a:xfrm>
              <a:off x="838200" y="2658794"/>
              <a:ext cx="9346809" cy="3524292"/>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9" name="Immagine 11">
              <a:extLst>
                <a:ext uri="{FF2B5EF4-FFF2-40B4-BE49-F238E27FC236}">
                  <a16:creationId xmlns:a16="http://schemas.microsoft.com/office/drawing/2014/main" id="{547CC0E8-BFD0-472C-B5AC-DBC68549FBD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55018" y="3491228"/>
              <a:ext cx="3957903" cy="2229619"/>
            </a:xfrm>
            <a:prstGeom prst="rect">
              <a:avLst/>
            </a:prstGeom>
            <a:effectLst>
              <a:outerShdw blurRad="50800" dist="38100" dir="2700000" algn="tl" rotWithShape="0">
                <a:prstClr val="black">
                  <a:alpha val="40000"/>
                </a:prstClr>
              </a:outerShdw>
            </a:effectLst>
          </p:spPr>
        </p:pic>
        <p:pic>
          <p:nvPicPr>
            <p:cNvPr id="20" name="Immagine 12">
              <a:extLst>
                <a:ext uri="{FF2B5EF4-FFF2-40B4-BE49-F238E27FC236}">
                  <a16:creationId xmlns:a16="http://schemas.microsoft.com/office/drawing/2014/main" id="{315C7DB3-A827-4602-AFAE-72A7E47036C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16521" y="2862489"/>
              <a:ext cx="3336979" cy="2448069"/>
            </a:xfrm>
            <a:prstGeom prst="rect">
              <a:avLst/>
            </a:prstGeom>
            <a:effectLst>
              <a:outerShdw blurRad="50800" dist="38100" dir="2700000" algn="tl" rotWithShape="0">
                <a:prstClr val="black">
                  <a:alpha val="40000"/>
                </a:prstClr>
              </a:outerShdw>
            </a:effectLst>
          </p:spPr>
        </p:pic>
      </p:grpSp>
      <p:pic>
        <p:nvPicPr>
          <p:cNvPr id="13" name="Immagine 13">
            <a:extLst>
              <a:ext uri="{FF2B5EF4-FFF2-40B4-BE49-F238E27FC236}">
                <a16:creationId xmlns:a16="http://schemas.microsoft.com/office/drawing/2014/main" id="{F6F8B63D-7957-4FD5-A28B-3ABD05FA99D1}"/>
              </a:ext>
            </a:extLst>
          </p:cNvPr>
          <p:cNvPicPr>
            <a:picLocks noChangeAspect="1"/>
          </p:cNvPicPr>
          <p:nvPr/>
        </p:nvPicPr>
        <p:blipFill rotWithShape="1">
          <a:blip r:embed="rId6">
            <a:extLst>
              <a:ext uri="{28A0092B-C50C-407E-A947-70E740481C1C}">
                <a14:useLocalDpi xmlns:a14="http://schemas.microsoft.com/office/drawing/2010/main" val="0"/>
              </a:ext>
            </a:extLst>
          </a:blip>
          <a:srcRect l="19043" t="6858" r="16961" b="18838"/>
          <a:stretch/>
        </p:blipFill>
        <p:spPr>
          <a:xfrm rot="4947989">
            <a:off x="6637443" y="4946577"/>
            <a:ext cx="1314872" cy="1526687"/>
          </a:xfrm>
          <a:prstGeom prst="rect">
            <a:avLst/>
          </a:prstGeom>
        </p:spPr>
      </p:pic>
    </p:spTree>
    <p:extLst>
      <p:ext uri="{BB962C8B-B14F-4D97-AF65-F5344CB8AC3E}">
        <p14:creationId xmlns:p14="http://schemas.microsoft.com/office/powerpoint/2010/main" val="7910621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fontScale="92500" lnSpcReduction="20000"/>
          </a:bodyPr>
          <a:lstStyle/>
          <a:p>
            <a:r>
              <a:rPr lang="en-US" dirty="0"/>
              <a:t>Alarmed by his </a:t>
            </a:r>
            <a:r>
              <a:rPr lang="en-US" dirty="0" err="1"/>
              <a:t>neighbour</a:t>
            </a:r>
            <a:r>
              <a:rPr lang="en-US" dirty="0"/>
              <a:t> lying on the floor of their apartment, who is having seizures and seems almost unconscious, a man calls the emergency services asking for an ambulance.</a:t>
            </a:r>
          </a:p>
          <a:p>
            <a:r>
              <a:rPr lang="en-US" dirty="0"/>
              <a:t>While the caller is on the phone, he starts having symptoms (headache, nausea, </a:t>
            </a:r>
            <a:r>
              <a:rPr lang="en-US" dirty="0" err="1"/>
              <a:t>etc</a:t>
            </a:r>
            <a:r>
              <a:rPr lang="en-US" dirty="0"/>
              <a:t>).</a:t>
            </a:r>
          </a:p>
          <a:p>
            <a:r>
              <a:rPr lang="en-US" dirty="0"/>
              <a:t>When the first responders team arrive, the front door is open, and the occupant has collapsed on the floor having seizures.</a:t>
            </a:r>
          </a:p>
          <a:p>
            <a:r>
              <a:rPr lang="en-US" dirty="0"/>
              <a:t>The house is filled with what seems to be the equipment for drug production.</a:t>
            </a:r>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4BDCF8A6-AE00-4405-B7A1-B38477CD0D4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8305384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GB" dirty="0"/>
              <a:t>At a first look the first responders spot the following:</a:t>
            </a:r>
          </a:p>
          <a:p>
            <a:pPr lvl="1"/>
            <a:r>
              <a:rPr lang="en-GB" dirty="0"/>
              <a:t>Laboratory equipment</a:t>
            </a:r>
          </a:p>
          <a:p>
            <a:pPr lvl="1"/>
            <a:r>
              <a:rPr lang="en-GB" dirty="0"/>
              <a:t>Some bins with handwritten labels </a:t>
            </a:r>
          </a:p>
          <a:p>
            <a:pPr lvl="1"/>
            <a:r>
              <a:rPr lang="en-GB" dirty="0"/>
              <a:t>A computer</a:t>
            </a:r>
          </a:p>
          <a:p>
            <a:pPr lvl="1"/>
            <a:r>
              <a:rPr lang="en-GB" dirty="0"/>
              <a:t>Three mobile phones.</a:t>
            </a:r>
          </a:p>
          <a:p>
            <a:pPr marL="88900" indent="0">
              <a:buNone/>
            </a:pPr>
            <a:endParaRPr lang="en-GB" dirty="0"/>
          </a:p>
          <a:p>
            <a:pPr marL="88900" indent="0">
              <a:buNone/>
            </a:pPr>
            <a:endParaRPr lang="en-GB"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30BB109C-0FBD-4ACC-AEF5-00F09672FD7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296283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extLst>
              <p:ext uri="{D42A27DB-BD31-4B8C-83A1-F6EECF244321}">
                <p14:modId xmlns:p14="http://schemas.microsoft.com/office/powerpoint/2010/main" val="2053122109"/>
              </p:ext>
            </p:extLst>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as evidence at this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63B84DF6-55EE-4737-A6D0-D2C1A6349C8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35219127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1</a:t>
            </a:r>
            <a:br>
              <a:rPr lang="en-US" dirty="0"/>
            </a:br>
            <a:r>
              <a:rPr lang="en-US" dirty="0"/>
              <a:t>Improvised laboratory in apartment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17</a:t>
            </a:fld>
            <a:endParaRPr lang="aa-ET" dirty="0"/>
          </a:p>
        </p:txBody>
      </p:sp>
      <p:sp>
        <p:nvSpPr>
          <p:cNvPr id="7" name="Footer Placeholder 5">
            <a:extLst>
              <a:ext uri="{FF2B5EF4-FFF2-40B4-BE49-F238E27FC236}">
                <a16:creationId xmlns:a16="http://schemas.microsoft.com/office/drawing/2014/main" id="{477ABE53-69F9-41E3-95B8-8BA6750E107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1434743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5.6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6" name="Footer Placeholder 5">
            <a:extLst>
              <a:ext uri="{FF2B5EF4-FFF2-40B4-BE49-F238E27FC236}">
                <a16:creationId xmlns:a16="http://schemas.microsoft.com/office/drawing/2014/main" id="{0E341E54-E5B0-4524-A245-450EAB4ED46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grpSp>
        <p:nvGrpSpPr>
          <p:cNvPr id="15" name="Gruppo 4">
            <a:extLst>
              <a:ext uri="{FF2B5EF4-FFF2-40B4-BE49-F238E27FC236}">
                <a16:creationId xmlns:a16="http://schemas.microsoft.com/office/drawing/2014/main" id="{DB5D87DA-EE16-4FFE-B057-3DFA5C297946}"/>
              </a:ext>
            </a:extLst>
          </p:cNvPr>
          <p:cNvGrpSpPr/>
          <p:nvPr/>
        </p:nvGrpSpPr>
        <p:grpSpPr>
          <a:xfrm>
            <a:off x="2326079" y="2794544"/>
            <a:ext cx="9346809" cy="3524292"/>
            <a:chOff x="838200" y="2658794"/>
            <a:chExt cx="9346809" cy="3524292"/>
          </a:xfrm>
        </p:grpSpPr>
        <p:sp>
          <p:nvSpPr>
            <p:cNvPr id="17" name="Rettangolo 10">
              <a:extLst>
                <a:ext uri="{FF2B5EF4-FFF2-40B4-BE49-F238E27FC236}">
                  <a16:creationId xmlns:a16="http://schemas.microsoft.com/office/drawing/2014/main" id="{D6F4E912-46A3-43DF-89A0-B0F39BC76087}"/>
                </a:ext>
              </a:extLst>
            </p:cNvPr>
            <p:cNvSpPr/>
            <p:nvPr/>
          </p:nvSpPr>
          <p:spPr>
            <a:xfrm>
              <a:off x="838200" y="2658794"/>
              <a:ext cx="9346809" cy="3524292"/>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9" name="Immagine 11">
              <a:extLst>
                <a:ext uri="{FF2B5EF4-FFF2-40B4-BE49-F238E27FC236}">
                  <a16:creationId xmlns:a16="http://schemas.microsoft.com/office/drawing/2014/main" id="{176704FB-082E-40BA-BE20-D269D12A800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55018" y="3491228"/>
              <a:ext cx="3957903" cy="2229619"/>
            </a:xfrm>
            <a:prstGeom prst="rect">
              <a:avLst/>
            </a:prstGeom>
            <a:effectLst>
              <a:outerShdw blurRad="50800" dist="38100" dir="2700000" algn="tl" rotWithShape="0">
                <a:prstClr val="black">
                  <a:alpha val="40000"/>
                </a:prstClr>
              </a:outerShdw>
            </a:effectLst>
          </p:spPr>
        </p:pic>
        <p:pic>
          <p:nvPicPr>
            <p:cNvPr id="20" name="Immagine 12">
              <a:extLst>
                <a:ext uri="{FF2B5EF4-FFF2-40B4-BE49-F238E27FC236}">
                  <a16:creationId xmlns:a16="http://schemas.microsoft.com/office/drawing/2014/main" id="{24EFB547-32D7-4102-BE10-AF338BD66C7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16521" y="2862489"/>
              <a:ext cx="3336979" cy="2448069"/>
            </a:xfrm>
            <a:prstGeom prst="rect">
              <a:avLst/>
            </a:prstGeom>
            <a:effectLst>
              <a:outerShdw blurRad="50800" dist="38100" dir="2700000" algn="tl" rotWithShape="0">
                <a:prstClr val="black">
                  <a:alpha val="40000"/>
                </a:prstClr>
              </a:outerShdw>
            </a:effectLst>
          </p:spPr>
        </p:pic>
      </p:grpSp>
      <p:pic>
        <p:nvPicPr>
          <p:cNvPr id="13" name="Immagine 13">
            <a:extLst>
              <a:ext uri="{FF2B5EF4-FFF2-40B4-BE49-F238E27FC236}">
                <a16:creationId xmlns:a16="http://schemas.microsoft.com/office/drawing/2014/main" id="{BB09FB72-6D9B-40EB-9EE9-51FF36F08497}"/>
              </a:ext>
            </a:extLst>
          </p:cNvPr>
          <p:cNvPicPr>
            <a:picLocks noChangeAspect="1"/>
          </p:cNvPicPr>
          <p:nvPr/>
        </p:nvPicPr>
        <p:blipFill rotWithShape="1">
          <a:blip r:embed="rId6">
            <a:extLst>
              <a:ext uri="{28A0092B-C50C-407E-A947-70E740481C1C}">
                <a14:useLocalDpi xmlns:a14="http://schemas.microsoft.com/office/drawing/2010/main" val="0"/>
              </a:ext>
            </a:extLst>
          </a:blip>
          <a:srcRect l="19043" t="6858" r="16961" b="18838"/>
          <a:stretch/>
        </p:blipFill>
        <p:spPr>
          <a:xfrm rot="4947989">
            <a:off x="6637443" y="4946577"/>
            <a:ext cx="1314872" cy="1526687"/>
          </a:xfrm>
          <a:prstGeom prst="rect">
            <a:avLst/>
          </a:prstGeom>
        </p:spPr>
      </p:pic>
    </p:spTree>
    <p:extLst>
      <p:ext uri="{BB962C8B-B14F-4D97-AF65-F5344CB8AC3E}">
        <p14:creationId xmlns:p14="http://schemas.microsoft.com/office/powerpoint/2010/main" val="3054830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1 Improvised laboratory in apartment</a:t>
            </a:r>
            <a:endParaRPr lang="da-DK" dirty="0"/>
          </a:p>
        </p:txBody>
      </p:sp>
      <p:sp>
        <p:nvSpPr>
          <p:cNvPr id="7" name="Text Placeholder 6"/>
          <p:cNvSpPr>
            <a:spLocks noGrp="1"/>
          </p:cNvSpPr>
          <p:nvPr>
            <p:ph type="body" sz="quarter" idx="19"/>
          </p:nvPr>
        </p:nvSpPr>
        <p:spPr>
          <a:xfrm>
            <a:off x="766763" y="3428999"/>
            <a:ext cx="10658474" cy="2969661"/>
          </a:xfrm>
        </p:spPr>
        <p:txBody>
          <a:bodyPr>
            <a:normAutofit fontScale="85000" lnSpcReduction="20000"/>
          </a:bodyPr>
          <a:lstStyle/>
          <a:p>
            <a:r>
              <a:rPr lang="en-US" dirty="0"/>
              <a:t>Alarmed by his </a:t>
            </a:r>
            <a:r>
              <a:rPr lang="en-US" dirty="0" err="1"/>
              <a:t>neighbour</a:t>
            </a:r>
            <a:r>
              <a:rPr lang="en-US" dirty="0"/>
              <a:t> lying on the floor of their apartment, who is having seizures and seems almost unconscious, a man calls the emergency services asking for an ambulance.</a:t>
            </a:r>
          </a:p>
          <a:p>
            <a:r>
              <a:rPr lang="en-US" dirty="0"/>
              <a:t>While the caller is on the phone, he starts having symptoms (headache, nausea, </a:t>
            </a:r>
            <a:r>
              <a:rPr lang="en-US" dirty="0" err="1"/>
              <a:t>etc</a:t>
            </a:r>
            <a:r>
              <a:rPr lang="en-US" dirty="0"/>
              <a:t>).</a:t>
            </a:r>
          </a:p>
          <a:p>
            <a:r>
              <a:rPr lang="en-US" dirty="0"/>
              <a:t>When the first responders team arrive, the front door is open, and the occupant has collapsed on the floor having seizures.</a:t>
            </a:r>
          </a:p>
          <a:p>
            <a:r>
              <a:rPr lang="en-US" dirty="0"/>
              <a:t>The house is filled with what seems to be the equipment for drug production.</a:t>
            </a:r>
          </a:p>
          <a:p>
            <a:r>
              <a:rPr lang="en-US" dirty="0"/>
              <a:t>After the first assessment, one member of your team and the bystander who originally made the emergency call, starts to feel a headache.</a:t>
            </a:r>
          </a:p>
          <a:p>
            <a:pPr marL="88900" indent="0">
              <a:buNone/>
            </a:pPr>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273FF0CA-CFB0-41A4-9293-09E9928A49A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0573085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a:t>
            </a:r>
            <a:br>
              <a:rPr lang="en-US" dirty="0"/>
            </a:br>
            <a:r>
              <a:rPr lang="en-US" dirty="0"/>
              <a:t>Improvised laboratory in apartment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9BE7D28C-C2F0-413B-8C11-2C77326D23B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9136950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021788033"/>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APP</a:t>
                      </a:r>
                      <a:r>
                        <a:rPr lang="pl-PL" b="1" noProof="0" dirty="0"/>
                        <a:t>R</a:t>
                      </a:r>
                      <a:r>
                        <a:rPr lang="en-US" b="1" noProof="0" dirty="0"/>
                        <a:t>OX</a:t>
                      </a:r>
                      <a:r>
                        <a:rPr lang="pl-PL" b="1" noProof="0" dirty="0"/>
                        <a:t>.</a:t>
                      </a:r>
                      <a:r>
                        <a:rPr lang="en-US" b="1" noProof="0" dirty="0"/>
                        <a:t> 65 YEARS OLD</a:t>
                      </a:r>
                      <a:r>
                        <a:rPr lang="pl-PL" b="1" noProof="0" dirty="0"/>
                        <a:t> </a:t>
                      </a:r>
                      <a:r>
                        <a:rPr lang="en-US" b="1" noProof="0" dirty="0"/>
                        <a:t>MAN IN THE APARTMENT </a:t>
                      </a:r>
                      <a:endParaRPr lang="pl-PL" b="1" noProof="0" dirty="0"/>
                    </a:p>
                    <a:p>
                      <a:pPr algn="ctr"/>
                      <a:endParaRPr lang="en-US" b="1" noProof="0" dirty="0"/>
                    </a:p>
                    <a:p>
                      <a:pPr marL="285750" indent="-285750">
                        <a:buFont typeface="Arial" panose="020B0604020202020204" pitchFamily="34" charset="0"/>
                        <a:buChar char="•"/>
                      </a:pPr>
                      <a:r>
                        <a:rPr lang="en-US" b="1" noProof="0" dirty="0"/>
                        <a:t>LAYING ON THE GROUND</a:t>
                      </a:r>
                    </a:p>
                    <a:p>
                      <a:pPr marL="285750" indent="-285750">
                        <a:buFont typeface="Arial" panose="020B0604020202020204" pitchFamily="34" charset="0"/>
                        <a:buChar char="•"/>
                      </a:pPr>
                      <a:r>
                        <a:rPr lang="pl-PL" b="1" noProof="0" dirty="0"/>
                        <a:t>UN</a:t>
                      </a:r>
                      <a:r>
                        <a:rPr lang="en-US" b="1" noProof="0" dirty="0"/>
                        <a:t>CONSCIOUS</a:t>
                      </a:r>
                    </a:p>
                    <a:p>
                      <a:pPr marL="285750" indent="-285750">
                        <a:buFont typeface="Arial" panose="020B0604020202020204" pitchFamily="34" charset="0"/>
                        <a:buChar char="•"/>
                      </a:pPr>
                      <a:r>
                        <a:rPr lang="en-US" b="1" noProof="0" dirty="0"/>
                        <a:t>HAVING SEIZURES</a:t>
                      </a:r>
                    </a:p>
                    <a:p>
                      <a:endParaRPr lang="it-IT" b="1" dirty="0"/>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 Improvised laboratory in apartment</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8C7CFACB-463D-4C2D-A6CE-70DFD24BB5F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13" name="Tabella 2">
            <a:extLst>
              <a:ext uri="{FF2B5EF4-FFF2-40B4-BE49-F238E27FC236}">
                <a16:creationId xmlns:a16="http://schemas.microsoft.com/office/drawing/2014/main" id="{93D5E53E-EAF2-4EFC-A070-A2A9E3516C66}"/>
              </a:ext>
            </a:extLst>
          </p:cNvPr>
          <p:cNvGraphicFramePr>
            <a:graphicFrameLocks noGrp="1"/>
          </p:cNvGraphicFramePr>
          <p:nvPr>
            <p:extLst>
              <p:ext uri="{D42A27DB-BD31-4B8C-83A1-F6EECF244321}">
                <p14:modId xmlns:p14="http://schemas.microsoft.com/office/powerpoint/2010/main" val="2576259603"/>
              </p:ext>
            </p:extLst>
          </p:nvPr>
        </p:nvGraphicFramePr>
        <p:xfrm>
          <a:off x="1045367" y="3215778"/>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pl-PL" b="1" dirty="0"/>
                        <a:t>APPROX. </a:t>
                      </a:r>
                      <a:r>
                        <a:rPr lang="it-IT" b="1" dirty="0"/>
                        <a:t>45 YEARS OLD</a:t>
                      </a:r>
                      <a:r>
                        <a:rPr lang="pl-PL" b="1" dirty="0"/>
                        <a:t> </a:t>
                      </a:r>
                      <a:r>
                        <a:rPr lang="it-IT" b="1" dirty="0"/>
                        <a:t>WOMAN</a:t>
                      </a:r>
                      <a:endParaRPr lang="pl-PL" b="1" dirty="0"/>
                    </a:p>
                    <a:p>
                      <a:endParaRPr lang="it-IT" dirty="0"/>
                    </a:p>
                    <a:p>
                      <a:pPr marL="285750" indent="-285750">
                        <a:buFont typeface="Arial" panose="020B0604020202020204" pitchFamily="34" charset="0"/>
                        <a:buChar char="•"/>
                      </a:pPr>
                      <a:r>
                        <a:rPr lang="pl-PL" b="1" dirty="0"/>
                        <a:t>GLEAMY EYES</a:t>
                      </a:r>
                    </a:p>
                    <a:p>
                      <a:pPr marL="285750" indent="-285750">
                        <a:buFont typeface="Arial" panose="020B0604020202020204" pitchFamily="34" charset="0"/>
                        <a:buChar char="•"/>
                      </a:pPr>
                      <a:r>
                        <a:rPr lang="it-IT" b="1" dirty="0"/>
                        <a:t>HEADACHE</a:t>
                      </a:r>
                      <a:r>
                        <a:rPr lang="pl-PL" b="1" dirty="0"/>
                        <a:t>, DIZZINESS</a:t>
                      </a:r>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4" name="Group 13">
            <a:extLst>
              <a:ext uri="{FF2B5EF4-FFF2-40B4-BE49-F238E27FC236}">
                <a16:creationId xmlns:a16="http://schemas.microsoft.com/office/drawing/2014/main" id="{E7200CAA-136C-40AD-A962-789CA111E50C}"/>
              </a:ext>
            </a:extLst>
          </p:cNvPr>
          <p:cNvGrpSpPr/>
          <p:nvPr/>
        </p:nvGrpSpPr>
        <p:grpSpPr>
          <a:xfrm>
            <a:off x="5614061" y="3860703"/>
            <a:ext cx="559994" cy="2167170"/>
            <a:chOff x="5326456" y="3618553"/>
            <a:chExt cx="559994" cy="2167170"/>
          </a:xfrm>
        </p:grpSpPr>
        <p:sp>
          <p:nvSpPr>
            <p:cNvPr id="15" name="Schemat blokowy: proces 10">
              <a:extLst>
                <a:ext uri="{FF2B5EF4-FFF2-40B4-BE49-F238E27FC236}">
                  <a16:creationId xmlns:a16="http://schemas.microsoft.com/office/drawing/2014/main" id="{461D7C4A-1664-4BC9-BD66-7D37AF5DBF8B}"/>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6" name="Schemat blokowy: proces 11">
              <a:extLst>
                <a:ext uri="{FF2B5EF4-FFF2-40B4-BE49-F238E27FC236}">
                  <a16:creationId xmlns:a16="http://schemas.microsoft.com/office/drawing/2014/main" id="{5B8BE090-3830-46EE-9D48-5F49A31B6D40}"/>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2">
              <a:extLst>
                <a:ext uri="{FF2B5EF4-FFF2-40B4-BE49-F238E27FC236}">
                  <a16:creationId xmlns:a16="http://schemas.microsoft.com/office/drawing/2014/main" id="{38E00721-E492-465E-BF7C-347000005F78}"/>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3">
              <a:extLst>
                <a:ext uri="{FF2B5EF4-FFF2-40B4-BE49-F238E27FC236}">
                  <a16:creationId xmlns:a16="http://schemas.microsoft.com/office/drawing/2014/main" id="{276091FF-C637-4C91-9A7C-1506967DCB01}"/>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985BB86B-2AE0-473B-8556-CB90DB96A4E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0911176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rmAutofit fontScale="90000"/>
          </a:bodyPr>
          <a:lstStyle/>
          <a:p>
            <a:r>
              <a:rPr lang="en-US" dirty="0"/>
              <a:t>5.6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14" name="Tabella 2">
            <a:extLst>
              <a:ext uri="{FF2B5EF4-FFF2-40B4-BE49-F238E27FC236}">
                <a16:creationId xmlns:a16="http://schemas.microsoft.com/office/drawing/2014/main" id="{8128BD3A-4B0E-4864-B442-3F8F661E429A}"/>
              </a:ext>
            </a:extLst>
          </p:cNvPr>
          <p:cNvGraphicFramePr>
            <a:graphicFrameLocks noGrp="1"/>
          </p:cNvGraphicFramePr>
          <p:nvPr>
            <p:extLst>
              <p:ext uri="{D42A27DB-BD31-4B8C-83A1-F6EECF244321}">
                <p14:modId xmlns:p14="http://schemas.microsoft.com/office/powerpoint/2010/main" val="2978090694"/>
              </p:ext>
            </p:extLst>
          </p:nvPr>
        </p:nvGraphicFramePr>
        <p:xfrm>
          <a:off x="1045367" y="3268786"/>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algn="ctr" defTabSz="914400" rtl="0" eaLnBrk="1" latinLnBrk="0" hangingPunct="1"/>
                      <a:r>
                        <a:rPr lang="pl-PL" sz="1800" b="1" kern="1200" dirty="0">
                          <a:solidFill>
                            <a:schemeClr val="dk1"/>
                          </a:solidFill>
                          <a:latin typeface="+mn-lt"/>
                          <a:ea typeface="+mn-ea"/>
                          <a:cs typeface="+mn-cs"/>
                        </a:rPr>
                        <a:t>APPROX. 1</a:t>
                      </a:r>
                      <a:r>
                        <a:rPr lang="it-IT" sz="1800" b="1" kern="1200" dirty="0">
                          <a:solidFill>
                            <a:schemeClr val="dk1"/>
                          </a:solidFill>
                          <a:latin typeface="+mn-lt"/>
                          <a:ea typeface="+mn-ea"/>
                          <a:cs typeface="+mn-cs"/>
                        </a:rPr>
                        <a:t>9 YEARS OLD</a:t>
                      </a:r>
                      <a:r>
                        <a:rPr lang="pl-PL" sz="1800" b="1" kern="1200" dirty="0">
                          <a:solidFill>
                            <a:schemeClr val="dk1"/>
                          </a:solidFill>
                          <a:latin typeface="+mn-lt"/>
                          <a:ea typeface="+mn-ea"/>
                          <a:cs typeface="+mn-cs"/>
                        </a:rPr>
                        <a:t> </a:t>
                      </a:r>
                      <a:r>
                        <a:rPr lang="it-IT" sz="1800" b="1" kern="1200" dirty="0">
                          <a:solidFill>
                            <a:schemeClr val="dk1"/>
                          </a:solidFill>
                          <a:latin typeface="+mn-lt"/>
                          <a:ea typeface="+mn-ea"/>
                          <a:cs typeface="+mn-cs"/>
                        </a:rPr>
                        <a:t>MAN</a:t>
                      </a:r>
                      <a:endParaRPr lang="pl-PL" sz="1800" b="1" kern="1200" dirty="0">
                        <a:solidFill>
                          <a:schemeClr val="dk1"/>
                        </a:solidFill>
                        <a:latin typeface="+mn-lt"/>
                        <a:ea typeface="+mn-ea"/>
                        <a:cs typeface="+mn-cs"/>
                      </a:endParaRPr>
                    </a:p>
                    <a:p>
                      <a:endParaRPr lang="it-IT" b="1" dirty="0"/>
                    </a:p>
                    <a:p>
                      <a:pPr marL="285750" indent="-285750">
                        <a:buFont typeface="Arial" panose="020B0604020202020204" pitchFamily="34" charset="0"/>
                        <a:buChar char="•"/>
                      </a:pPr>
                      <a:r>
                        <a:rPr lang="pl-PL" b="1" dirty="0"/>
                        <a:t>SWEATING</a:t>
                      </a:r>
                    </a:p>
                    <a:p>
                      <a:pPr marL="285750" indent="-285750">
                        <a:buFont typeface="Arial" panose="020B0604020202020204" pitchFamily="34" charset="0"/>
                        <a:buChar char="•"/>
                      </a:pPr>
                      <a:r>
                        <a:rPr lang="pl-PL" b="1" dirty="0"/>
                        <a:t>EYE IRRITATION, NAUSEA</a:t>
                      </a:r>
                      <a:endParaRPr lang="it-IT" b="1" dirty="0"/>
                    </a:p>
                    <a:p>
                      <a:pPr marL="285750" indent="-285750">
                        <a:buFont typeface="Arial" panose="020B0604020202020204" pitchFamily="34" charset="0"/>
                        <a:buChar char="•"/>
                      </a:pPr>
                      <a:r>
                        <a:rPr lang="it-IT" b="1" dirty="0"/>
                        <a:t>HEADACHE</a:t>
                      </a:r>
                      <a:endParaRPr lang="pl-PL" b="1" dirty="0"/>
                    </a:p>
                    <a:p>
                      <a:endParaRPr lang="it-IT" b="1" dirty="0"/>
                    </a:p>
                    <a:p>
                      <a:endParaRPr lang="it-IT"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grpSp>
        <p:nvGrpSpPr>
          <p:cNvPr id="15" name="Group 14">
            <a:extLst>
              <a:ext uri="{FF2B5EF4-FFF2-40B4-BE49-F238E27FC236}">
                <a16:creationId xmlns:a16="http://schemas.microsoft.com/office/drawing/2014/main" id="{6CCFB8BB-AA21-4EA1-91E1-5C517F4FDFE7}"/>
              </a:ext>
            </a:extLst>
          </p:cNvPr>
          <p:cNvGrpSpPr/>
          <p:nvPr/>
        </p:nvGrpSpPr>
        <p:grpSpPr>
          <a:xfrm>
            <a:off x="5614061" y="3860703"/>
            <a:ext cx="559994" cy="2167170"/>
            <a:chOff x="5326456" y="3618553"/>
            <a:chExt cx="559994" cy="2167170"/>
          </a:xfrm>
        </p:grpSpPr>
        <p:sp>
          <p:nvSpPr>
            <p:cNvPr id="16" name="Schemat blokowy: proces 10">
              <a:extLst>
                <a:ext uri="{FF2B5EF4-FFF2-40B4-BE49-F238E27FC236}">
                  <a16:creationId xmlns:a16="http://schemas.microsoft.com/office/drawing/2014/main" id="{765B34B3-77FF-43C5-8C70-A3D023F75446}"/>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7" name="Schemat blokowy: proces 11">
              <a:extLst>
                <a:ext uri="{FF2B5EF4-FFF2-40B4-BE49-F238E27FC236}">
                  <a16:creationId xmlns:a16="http://schemas.microsoft.com/office/drawing/2014/main" id="{5CB96B0A-708A-4EC7-83F5-9CF7CDF5D90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9" name="Schemat blokowy: proces 12">
              <a:extLst>
                <a:ext uri="{FF2B5EF4-FFF2-40B4-BE49-F238E27FC236}">
                  <a16:creationId xmlns:a16="http://schemas.microsoft.com/office/drawing/2014/main" id="{398417DF-9D5B-4702-A169-8AA479ADF026}"/>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20" name="Schemat blokowy: proces 13">
              <a:extLst>
                <a:ext uri="{FF2B5EF4-FFF2-40B4-BE49-F238E27FC236}">
                  <a16:creationId xmlns:a16="http://schemas.microsoft.com/office/drawing/2014/main" id="{BB0B313E-CA52-4412-A93E-D928DD65E132}"/>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8BF919C0-A4FC-412C-B731-06ABEE851F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3113915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a:t>
            </a:r>
            <a:br>
              <a:rPr lang="en-US" dirty="0"/>
            </a:br>
            <a:r>
              <a:rPr lang="en-US" dirty="0"/>
              <a:t>Improvised laboratory in apartment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7" name="Footer Placeholder 5">
            <a:extLst>
              <a:ext uri="{FF2B5EF4-FFF2-40B4-BE49-F238E27FC236}">
                <a16:creationId xmlns:a16="http://schemas.microsoft.com/office/drawing/2014/main" id="{412F3D3D-B26D-4575-AA09-4A057AF3166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265131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fontScale="90000"/>
          </a:bodyPr>
          <a:lstStyle/>
          <a:p>
            <a:r>
              <a:rPr lang="en-US" dirty="0"/>
              <a:t>6.1 Scenario 1 Improvised laboratory in apartment</a:t>
            </a:r>
            <a:endParaRPr lang="da-DK" dirty="0"/>
          </a:p>
        </p:txBody>
      </p:sp>
      <p:sp>
        <p:nvSpPr>
          <p:cNvPr id="7" name="Text Placeholder 6"/>
          <p:cNvSpPr>
            <a:spLocks noGrp="1"/>
          </p:cNvSpPr>
          <p:nvPr>
            <p:ph type="body" sz="quarter" idx="19"/>
          </p:nvPr>
        </p:nvSpPr>
        <p:spPr>
          <a:xfrm>
            <a:off x="766763" y="2643321"/>
            <a:ext cx="10658474" cy="3731839"/>
          </a:xfrm>
        </p:spPr>
        <p:txBody>
          <a:bodyPr>
            <a:normAutofit lnSpcReduction="10000"/>
          </a:bodyPr>
          <a:lstStyle/>
          <a:p>
            <a:pPr marL="88900" indent="0">
              <a:buNone/>
            </a:pPr>
            <a:r>
              <a:rPr lang="en-US" sz="1800" dirty="0"/>
              <a:t>An emergency call arrives at the dispatch office at 9.45 AM</a:t>
            </a:r>
          </a:p>
          <a:p>
            <a:r>
              <a:rPr lang="en-US" sz="1800" i="1" dirty="0"/>
              <a:t>The caller requests medical assistance for his neighbour living on the second floor in the same building. The neighbour is lying on the floor of his apartment. The front door is open.</a:t>
            </a:r>
          </a:p>
          <a:p>
            <a:r>
              <a:rPr lang="en-US" sz="1800" b="1" dirty="0"/>
              <a:t>DO requests general </a:t>
            </a:r>
            <a:r>
              <a:rPr lang="en-GB" sz="1800" b="1" dirty="0"/>
              <a:t>information</a:t>
            </a:r>
            <a:r>
              <a:rPr lang="en-US" sz="1800" b="1" dirty="0"/>
              <a:t> on the </a:t>
            </a:r>
            <a:r>
              <a:rPr lang="en-GB" sz="1800" b="1" dirty="0"/>
              <a:t>neighbour’s</a:t>
            </a:r>
            <a:r>
              <a:rPr lang="en-US" sz="1800" b="1" dirty="0"/>
              <a:t> conditions</a:t>
            </a:r>
          </a:p>
          <a:p>
            <a:r>
              <a:rPr lang="en-US" sz="1800" i="1" dirty="0"/>
              <a:t>The caller reports that the neighbour is still alive, but he is having seizures and foamy saliva.</a:t>
            </a:r>
          </a:p>
          <a:p>
            <a:r>
              <a:rPr lang="en-US" sz="1800" b="1" dirty="0"/>
              <a:t>DO asks whether the man is aware of any specific disease affecting the neighbour</a:t>
            </a:r>
          </a:p>
          <a:p>
            <a:r>
              <a:rPr lang="en-US" sz="1800" i="1" dirty="0"/>
              <a:t>The caller declares that he doesn’t know the neighbor well, because he moved into the apartment only a few months ago. </a:t>
            </a:r>
          </a:p>
          <a:p>
            <a:r>
              <a:rPr lang="en-US" sz="1800" b="1" dirty="0"/>
              <a:t>DO requests if the neighbor has any emergency tag or bracelet for epilepsy or similar or if there are drugs or pills nearby</a:t>
            </a:r>
          </a:p>
          <a:p>
            <a:r>
              <a:rPr lang="en-US" sz="1800" i="1" dirty="0"/>
              <a:t>The caller gives a negative answer.</a:t>
            </a:r>
            <a:endParaRPr lang="en-US" sz="18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11" name="Footer Placeholder 5">
            <a:extLst>
              <a:ext uri="{FF2B5EF4-FFF2-40B4-BE49-F238E27FC236}">
                <a16:creationId xmlns:a16="http://schemas.microsoft.com/office/drawing/2014/main" id="{52C09CD1-934F-4E55-817B-FFC1386AFF4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5907474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752270865"/>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i="1" noProof="0"/>
                        <a:t>The </a:t>
                      </a:r>
                      <a:r>
                        <a:rPr lang="en-GB" i="1" baseline="0" noProof="0"/>
                        <a:t>caller reports that there is laboratory-like equipment, lots of brown glass bottles and some kegs</a:t>
                      </a:r>
                    </a:p>
                  </a:txBody>
                  <a:tcPr/>
                </a:tc>
                <a:extLst>
                  <a:ext uri="{0D108BD9-81ED-4DB2-BD59-A6C34878D82A}">
                    <a16:rowId xmlns:a16="http://schemas.microsoft.com/office/drawing/2014/main" val="10002"/>
                  </a:ext>
                </a:extLst>
              </a:tr>
              <a:tr h="370840">
                <a:tc>
                  <a:txBody>
                    <a:bodyPr/>
                    <a:lstStyle/>
                    <a:p>
                      <a:r>
                        <a:rPr lang="en-GB" baseline="0" noProof="0"/>
                        <a:t>DO:</a:t>
                      </a:r>
                    </a:p>
                  </a:txBody>
                  <a:tcPr/>
                </a:tc>
                <a:extLst>
                  <a:ext uri="{0D108BD9-81ED-4DB2-BD59-A6C34878D82A}">
                    <a16:rowId xmlns:a16="http://schemas.microsoft.com/office/drawing/2014/main" val="10003"/>
                  </a:ext>
                </a:extLst>
              </a:tr>
              <a:tr h="370840">
                <a:tc>
                  <a:txBody>
                    <a:bodyPr/>
                    <a:lstStyle/>
                    <a:p>
                      <a:r>
                        <a:rPr lang="en-US" i="1" baseline="0" noProof="0" dirty="0"/>
                        <a:t>The caller says that he doesn’t smell anything unusual</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US" i="1" baseline="0" noProof="0" dirty="0"/>
                        <a:t>The callers says that he’s starting to experience a light headache</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1" name="Footer Placeholder 5">
            <a:extLst>
              <a:ext uri="{FF2B5EF4-FFF2-40B4-BE49-F238E27FC236}">
                <a16:creationId xmlns:a16="http://schemas.microsoft.com/office/drawing/2014/main" id="{7890A970-B9E0-47CA-A25A-A66E9B37E49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
        <p:nvSpPr>
          <p:cNvPr id="16" name="Title 5">
            <a:extLst>
              <a:ext uri="{FF2B5EF4-FFF2-40B4-BE49-F238E27FC236}">
                <a16:creationId xmlns:a16="http://schemas.microsoft.com/office/drawing/2014/main" id="{577CF931-D358-4D54-8694-689E2EEBD450}"/>
              </a:ext>
            </a:extLst>
          </p:cNvPr>
          <p:cNvSpPr>
            <a:spLocks noGrp="1"/>
          </p:cNvSpPr>
          <p:nvPr>
            <p:ph type="title"/>
          </p:nvPr>
        </p:nvSpPr>
        <p:spPr>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6.1 Scenario 1_a Emergency call</a:t>
            </a:r>
            <a:endParaRPr lang="da-DK" dirty="0"/>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18915307"/>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1" name="Footer Placeholder 5">
            <a:extLst>
              <a:ext uri="{FF2B5EF4-FFF2-40B4-BE49-F238E27FC236}">
                <a16:creationId xmlns:a16="http://schemas.microsoft.com/office/drawing/2014/main" id="{2CFC4EF7-68E4-4A17-8CE5-BFA50622B15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
        <p:nvSpPr>
          <p:cNvPr id="15" name="Title 5">
            <a:extLst>
              <a:ext uri="{FF2B5EF4-FFF2-40B4-BE49-F238E27FC236}">
                <a16:creationId xmlns:a16="http://schemas.microsoft.com/office/drawing/2014/main" id="{F2EFC055-61C1-4947-B7E2-A958B2B91753}"/>
              </a:ext>
            </a:extLst>
          </p:cNvPr>
          <p:cNvSpPr>
            <a:spLocks noGrp="1"/>
          </p:cNvSpPr>
          <p:nvPr>
            <p:ph type="title"/>
          </p:nvPr>
        </p:nvSpPr>
        <p:spPr>
          <a:xfrm>
            <a:off x="766763" y="806450"/>
            <a:ext cx="10658475" cy="884238"/>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6.1 Scenario 1_b Emergency call</a:t>
            </a:r>
            <a:endParaRPr lang="da-DK" dirty="0"/>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422577124"/>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1" name="Footer Placeholder 5">
            <a:extLst>
              <a:ext uri="{FF2B5EF4-FFF2-40B4-BE49-F238E27FC236}">
                <a16:creationId xmlns:a16="http://schemas.microsoft.com/office/drawing/2014/main" id="{0D8B0C49-282A-45CC-B09E-E17797553FC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
        <p:nvSpPr>
          <p:cNvPr id="15" name="Title 5">
            <a:extLst>
              <a:ext uri="{FF2B5EF4-FFF2-40B4-BE49-F238E27FC236}">
                <a16:creationId xmlns:a16="http://schemas.microsoft.com/office/drawing/2014/main" id="{2C3E763F-6705-4E19-BC7F-8E1F70F49269}"/>
              </a:ext>
            </a:extLst>
          </p:cNvPr>
          <p:cNvSpPr>
            <a:spLocks noGrp="1"/>
          </p:cNvSpPr>
          <p:nvPr>
            <p:ph type="title"/>
          </p:nvPr>
        </p:nvSpPr>
        <p:spPr>
          <a:xfrm>
            <a:off x="766763" y="806450"/>
            <a:ext cx="10658475" cy="884238"/>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6.1 Scenario 1_c Emergency call</a:t>
            </a:r>
            <a:endParaRPr lang="da-DK" dirty="0"/>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pSp>
        <p:nvGrpSpPr>
          <p:cNvPr id="5" name="Gruppo 4">
            <a:extLst>
              <a:ext uri="{FF2B5EF4-FFF2-40B4-BE49-F238E27FC236}">
                <a16:creationId xmlns:a16="http://schemas.microsoft.com/office/drawing/2014/main" id="{F952860B-CB70-40EC-B819-F72871D69FAF}"/>
              </a:ext>
            </a:extLst>
          </p:cNvPr>
          <p:cNvGrpSpPr/>
          <p:nvPr/>
        </p:nvGrpSpPr>
        <p:grpSpPr>
          <a:xfrm>
            <a:off x="2326079" y="2794544"/>
            <a:ext cx="9346809" cy="3572813"/>
            <a:chOff x="838200" y="2658794"/>
            <a:chExt cx="9346809" cy="3572813"/>
          </a:xfrm>
        </p:grpSpPr>
        <p:sp>
          <p:nvSpPr>
            <p:cNvPr id="11" name="Rettangolo 10">
              <a:extLst>
                <a:ext uri="{FF2B5EF4-FFF2-40B4-BE49-F238E27FC236}">
                  <a16:creationId xmlns:a16="http://schemas.microsoft.com/office/drawing/2014/main" id="{F07CB49A-5126-4B70-92FB-1AB58916CBB9}"/>
                </a:ext>
              </a:extLst>
            </p:cNvPr>
            <p:cNvSpPr/>
            <p:nvPr/>
          </p:nvSpPr>
          <p:spPr>
            <a:xfrm>
              <a:off x="838200" y="2658794"/>
              <a:ext cx="9346809" cy="3524292"/>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2" name="Immagine 11">
              <a:extLst>
                <a:ext uri="{FF2B5EF4-FFF2-40B4-BE49-F238E27FC236}">
                  <a16:creationId xmlns:a16="http://schemas.microsoft.com/office/drawing/2014/main" id="{375607E9-54E5-4083-AA10-D5C1167E042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55018" y="3491228"/>
              <a:ext cx="3957903" cy="2229619"/>
            </a:xfrm>
            <a:prstGeom prst="rect">
              <a:avLst/>
            </a:prstGeom>
            <a:effectLst>
              <a:outerShdw blurRad="50800" dist="38100" dir="2700000" algn="tl" rotWithShape="0">
                <a:prstClr val="black">
                  <a:alpha val="40000"/>
                </a:prstClr>
              </a:outerShdw>
            </a:effectLst>
          </p:spPr>
        </p:pic>
        <p:pic>
          <p:nvPicPr>
            <p:cNvPr id="13" name="Immagine 12">
              <a:extLst>
                <a:ext uri="{FF2B5EF4-FFF2-40B4-BE49-F238E27FC236}">
                  <a16:creationId xmlns:a16="http://schemas.microsoft.com/office/drawing/2014/main" id="{4DB6E87D-FF44-4D4A-956A-861C258C3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16521" y="2862489"/>
              <a:ext cx="3336979" cy="2448069"/>
            </a:xfrm>
            <a:prstGeom prst="rect">
              <a:avLst/>
            </a:prstGeom>
            <a:effectLst>
              <a:outerShdw blurRad="50800" dist="38100" dir="2700000" algn="tl" rotWithShape="0">
                <a:prstClr val="black">
                  <a:alpha val="40000"/>
                </a:prstClr>
              </a:outerShdw>
            </a:effectLst>
          </p:spPr>
        </p:pic>
        <p:pic>
          <p:nvPicPr>
            <p:cNvPr id="14" name="Immagine 13">
              <a:extLst>
                <a:ext uri="{FF2B5EF4-FFF2-40B4-BE49-F238E27FC236}">
                  <a16:creationId xmlns:a16="http://schemas.microsoft.com/office/drawing/2014/main" id="{4780E321-6004-40D0-A0EC-92260179C7AE}"/>
                </a:ext>
              </a:extLst>
            </p:cNvPr>
            <p:cNvPicPr>
              <a:picLocks noChangeAspect="1"/>
            </p:cNvPicPr>
            <p:nvPr/>
          </p:nvPicPr>
          <p:blipFill rotWithShape="1">
            <a:blip r:embed="rId6">
              <a:extLst>
                <a:ext uri="{28A0092B-C50C-407E-A947-70E740481C1C}">
                  <a14:useLocalDpi xmlns:a14="http://schemas.microsoft.com/office/drawing/2010/main" val="0"/>
                </a:ext>
              </a:extLst>
            </a:blip>
            <a:srcRect l="19043" t="6858" r="16961" b="18838"/>
            <a:stretch/>
          </p:blipFill>
          <p:spPr>
            <a:xfrm rot="4947989">
              <a:off x="5149564" y="4810827"/>
              <a:ext cx="1314872" cy="1526687"/>
            </a:xfrm>
            <a:prstGeom prst="rect">
              <a:avLst/>
            </a:prstGeom>
          </p:spPr>
        </p:pic>
      </p:grpSp>
      <p:sp>
        <p:nvSpPr>
          <p:cNvPr id="15" name="Footer Placeholder 5">
            <a:extLst>
              <a:ext uri="{FF2B5EF4-FFF2-40B4-BE49-F238E27FC236}">
                <a16:creationId xmlns:a16="http://schemas.microsoft.com/office/drawing/2014/main" id="{05B59CBD-3BC2-4B78-ABD9-AF8DBEAD8B9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986878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1 Improvised laboratory in apartment</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r>
              <a:rPr lang="en-US" dirty="0"/>
              <a:t>Alarmed by his </a:t>
            </a:r>
            <a:r>
              <a:rPr lang="en-GB" dirty="0"/>
              <a:t>neighbour </a:t>
            </a:r>
            <a:r>
              <a:rPr lang="en-US" dirty="0"/>
              <a:t>lying on the floor of their apartment, who is having seizures and seems almost unconscious, a man calls the emergency services asking for an ambulance.</a:t>
            </a:r>
          </a:p>
          <a:p>
            <a:r>
              <a:rPr lang="en-US" dirty="0"/>
              <a:t>While the caller is on the phone, he starts having symptoms (headache, nausea, </a:t>
            </a:r>
            <a:r>
              <a:rPr lang="en-US" dirty="0" err="1"/>
              <a:t>etc</a:t>
            </a:r>
            <a:r>
              <a:rPr lang="en-US" dirty="0"/>
              <a:t>).</a:t>
            </a:r>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Footer Placeholder 5">
            <a:extLst>
              <a:ext uri="{FF2B5EF4-FFF2-40B4-BE49-F238E27FC236}">
                <a16:creationId xmlns:a16="http://schemas.microsoft.com/office/drawing/2014/main" id="{FD9293A1-2657-4C8B-8450-DD0D3C58969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74047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11" name="Footer Placeholder 5">
            <a:extLst>
              <a:ext uri="{FF2B5EF4-FFF2-40B4-BE49-F238E27FC236}">
                <a16:creationId xmlns:a16="http://schemas.microsoft.com/office/drawing/2014/main" id="{ED82D3C4-EAA2-4194-AFEC-CF55A1B7DEB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1789293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4.1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10" name="Footer Placeholder 5">
            <a:extLst>
              <a:ext uri="{FF2B5EF4-FFF2-40B4-BE49-F238E27FC236}">
                <a16:creationId xmlns:a16="http://schemas.microsoft.com/office/drawing/2014/main" id="{D893A214-8F96-4094-B218-127B7636874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9761680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a:t>
            </a:r>
            <a:br>
              <a:rPr lang="en-US" dirty="0"/>
            </a:br>
            <a:r>
              <a:rPr lang="en-US" dirty="0"/>
              <a:t>Improvised laboratory in apartment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7B90C776-9FD5-454D-83B9-A2A7EC49F0B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5.1 Scenario 1 Improvised laboratory in apartment</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5" name="Footer Placeholder 5">
            <a:extLst>
              <a:ext uri="{FF2B5EF4-FFF2-40B4-BE49-F238E27FC236}">
                <a16:creationId xmlns:a16="http://schemas.microsoft.com/office/drawing/2014/main" id="{FDF3A44E-DA6F-4DD0-B974-0CFA8D32522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grpSp>
        <p:nvGrpSpPr>
          <p:cNvPr id="16" name="Gruppo 4">
            <a:extLst>
              <a:ext uri="{FF2B5EF4-FFF2-40B4-BE49-F238E27FC236}">
                <a16:creationId xmlns:a16="http://schemas.microsoft.com/office/drawing/2014/main" id="{C58E7168-B9A9-4BD6-BA2F-35AB85581C11}"/>
              </a:ext>
            </a:extLst>
          </p:cNvPr>
          <p:cNvGrpSpPr/>
          <p:nvPr/>
        </p:nvGrpSpPr>
        <p:grpSpPr>
          <a:xfrm>
            <a:off x="2326079" y="2794544"/>
            <a:ext cx="9346809" cy="3524292"/>
            <a:chOff x="838200" y="2658794"/>
            <a:chExt cx="9346809" cy="3524292"/>
          </a:xfrm>
        </p:grpSpPr>
        <p:sp>
          <p:nvSpPr>
            <p:cNvPr id="17" name="Rettangolo 10">
              <a:extLst>
                <a:ext uri="{FF2B5EF4-FFF2-40B4-BE49-F238E27FC236}">
                  <a16:creationId xmlns:a16="http://schemas.microsoft.com/office/drawing/2014/main" id="{C385B4B5-59F9-4F9F-812C-0A4D625EE29E}"/>
                </a:ext>
              </a:extLst>
            </p:cNvPr>
            <p:cNvSpPr/>
            <p:nvPr/>
          </p:nvSpPr>
          <p:spPr>
            <a:xfrm>
              <a:off x="838200" y="2658794"/>
              <a:ext cx="9346809" cy="3524292"/>
            </a:xfrm>
            <a:prstGeom prst="rect">
              <a:avLst/>
            </a:prstGeom>
            <a:solidFill>
              <a:schemeClr val="bg1">
                <a:lumMod val="50000"/>
              </a:schemeClr>
            </a:solidFill>
            <a:ln w="76200">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9" name="Immagine 11">
              <a:extLst>
                <a:ext uri="{FF2B5EF4-FFF2-40B4-BE49-F238E27FC236}">
                  <a16:creationId xmlns:a16="http://schemas.microsoft.com/office/drawing/2014/main" id="{1982A6E8-4125-48AE-BE6F-43385EDC2B9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55018" y="3491228"/>
              <a:ext cx="3957903" cy="2229619"/>
            </a:xfrm>
            <a:prstGeom prst="rect">
              <a:avLst/>
            </a:prstGeom>
            <a:effectLst>
              <a:outerShdw blurRad="50800" dist="38100" dir="2700000" algn="tl" rotWithShape="0">
                <a:prstClr val="black">
                  <a:alpha val="40000"/>
                </a:prstClr>
              </a:outerShdw>
            </a:effectLst>
          </p:spPr>
        </p:pic>
        <p:pic>
          <p:nvPicPr>
            <p:cNvPr id="20" name="Immagine 12">
              <a:extLst>
                <a:ext uri="{FF2B5EF4-FFF2-40B4-BE49-F238E27FC236}">
                  <a16:creationId xmlns:a16="http://schemas.microsoft.com/office/drawing/2014/main" id="{2E8C7C58-5245-4481-975C-5498EE735F4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16521" y="2862489"/>
              <a:ext cx="3336979" cy="2448069"/>
            </a:xfrm>
            <a:prstGeom prst="rect">
              <a:avLst/>
            </a:prstGeom>
            <a:effectLst>
              <a:outerShdw blurRad="50800" dist="38100" dir="2700000" algn="tl" rotWithShape="0">
                <a:prstClr val="black">
                  <a:alpha val="40000"/>
                </a:prstClr>
              </a:outerShdw>
            </a:effectLst>
          </p:spPr>
        </p:pic>
      </p:grpSp>
      <p:pic>
        <p:nvPicPr>
          <p:cNvPr id="13" name="Immagine 13">
            <a:extLst>
              <a:ext uri="{FF2B5EF4-FFF2-40B4-BE49-F238E27FC236}">
                <a16:creationId xmlns:a16="http://schemas.microsoft.com/office/drawing/2014/main" id="{DF039D70-68CF-4C2C-A145-447434D82FC0}"/>
              </a:ext>
            </a:extLst>
          </p:cNvPr>
          <p:cNvPicPr>
            <a:picLocks noChangeAspect="1"/>
          </p:cNvPicPr>
          <p:nvPr/>
        </p:nvPicPr>
        <p:blipFill rotWithShape="1">
          <a:blip r:embed="rId6">
            <a:extLst>
              <a:ext uri="{28A0092B-C50C-407E-A947-70E740481C1C}">
                <a14:useLocalDpi xmlns:a14="http://schemas.microsoft.com/office/drawing/2010/main" val="0"/>
              </a:ext>
            </a:extLst>
          </a:blip>
          <a:srcRect l="19043" t="6858" r="16961" b="18838"/>
          <a:stretch/>
        </p:blipFill>
        <p:spPr>
          <a:xfrm rot="4947989">
            <a:off x="6637443" y="4946577"/>
            <a:ext cx="1314872" cy="1526687"/>
          </a:xfrm>
          <a:prstGeom prst="rect">
            <a:avLst/>
          </a:prstGeom>
        </p:spPr>
      </p:pic>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5.1 Scenario 1 Improvised laboratory in apartment</a:t>
            </a:r>
            <a:endParaRPr lang="da-DK" dirty="0"/>
          </a:p>
        </p:txBody>
      </p:sp>
      <p:sp>
        <p:nvSpPr>
          <p:cNvPr id="7" name="Text Placeholder 6"/>
          <p:cNvSpPr>
            <a:spLocks noGrp="1"/>
          </p:cNvSpPr>
          <p:nvPr>
            <p:ph type="body" sz="quarter" idx="19"/>
          </p:nvPr>
        </p:nvSpPr>
        <p:spPr>
          <a:xfrm>
            <a:off x="766763" y="3429000"/>
            <a:ext cx="10658474" cy="2968364"/>
          </a:xfrm>
        </p:spPr>
        <p:txBody>
          <a:bodyPr>
            <a:normAutofit fontScale="85000" lnSpcReduction="20000"/>
          </a:bodyPr>
          <a:lstStyle/>
          <a:p>
            <a:r>
              <a:rPr lang="en-US" dirty="0"/>
              <a:t>Alarmed by his </a:t>
            </a:r>
            <a:r>
              <a:rPr lang="en-US" dirty="0" err="1"/>
              <a:t>neighbour</a:t>
            </a:r>
            <a:r>
              <a:rPr lang="en-US" dirty="0"/>
              <a:t> lying on the floor of their apartment, who is having seizures and seems almost unconscious, a man calls the emergency services asking for an ambulance.</a:t>
            </a:r>
          </a:p>
          <a:p>
            <a:r>
              <a:rPr lang="en-US" dirty="0"/>
              <a:t>While the caller is on the phone, he starts having symptoms (headache, nausea, </a:t>
            </a:r>
            <a:r>
              <a:rPr lang="en-US" dirty="0" err="1"/>
              <a:t>etc</a:t>
            </a:r>
            <a:r>
              <a:rPr lang="en-US" dirty="0"/>
              <a:t>).</a:t>
            </a:r>
          </a:p>
          <a:p>
            <a:r>
              <a:rPr lang="en-US" dirty="0"/>
              <a:t>When the first responders team arrive, the front door is open, and the occupant has collapsed on the floor having seizures.</a:t>
            </a:r>
          </a:p>
          <a:p>
            <a:r>
              <a:rPr lang="en-US" dirty="0"/>
              <a:t>The house is filled with what seems to be the equipment for drug production.</a:t>
            </a:r>
          </a:p>
          <a:p>
            <a:r>
              <a:rPr lang="en-US" dirty="0"/>
              <a:t>After the first assessment, one member of your team and the bystander who originally made the emergency call, starts to feel a headache.</a:t>
            </a:r>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C303E08D-9757-46A6-AB9B-51A0352FCA4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1890A9C-5141-46E3-8622-FB72B9FEC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12173</TotalTime>
  <Words>18713</Words>
  <Application>Microsoft Office PowerPoint</Application>
  <PresentationFormat>Widescreen</PresentationFormat>
  <Paragraphs>1030</Paragraphs>
  <Slides>27</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-apple-system</vt:lpstr>
      <vt:lpstr>Arial</vt:lpstr>
      <vt:lpstr>FranklinGotTExtCon</vt:lpstr>
      <vt:lpstr>Georgia</vt:lpstr>
      <vt:lpstr>Segoe UI</vt:lpstr>
      <vt:lpstr>Segoe UI Semibold</vt:lpstr>
      <vt:lpstr>Symbol</vt:lpstr>
      <vt:lpstr>Office Theme</vt:lpstr>
      <vt:lpstr>Scenario discussion  1. Improvised laboratory in apartment</vt:lpstr>
      <vt:lpstr>4.1 Scenario 1 Improvised laboratory in apartment</vt:lpstr>
      <vt:lpstr>4.1 Scenario 1 Improvised laboratory in apartment</vt:lpstr>
      <vt:lpstr>4.1 Scenario 1 Improvised laboratory in apartment</vt:lpstr>
      <vt:lpstr>4.1 Scenario 1 Improvised laboratory in apartment</vt:lpstr>
      <vt:lpstr>4.1 Scenario 1 Improvised laboratory in apartment</vt:lpstr>
      <vt:lpstr>5.1 Scenario  Improvised laboratory in apartment</vt:lpstr>
      <vt:lpstr>5.1 Scenario 1 Improvised laboratory in apartment</vt:lpstr>
      <vt:lpstr>5.1 Scenario 1 Improvised laboratory in apartment</vt:lpstr>
      <vt:lpstr>5.1 Scenario 1 Improvised laboratory in apartment</vt:lpstr>
      <vt:lpstr>5.1 Scenario 1 Improvised laboratory in apartment</vt:lpstr>
      <vt:lpstr>5.2 Scenario 1 Improvised laboratory in apartment</vt:lpstr>
      <vt:lpstr>5.2 Scenario 1 Improvised laboratory in apartment</vt:lpstr>
      <vt:lpstr>5.2 Scenario 1 Improvised laboratory in apartment</vt:lpstr>
      <vt:lpstr>5.2 Scenario 1 Improvised laboratory in apartment</vt:lpstr>
      <vt:lpstr>5.2 Scenario 1 Improvised laboratory in apartment</vt:lpstr>
      <vt:lpstr>5.6 Scenario  1 Improvised laboratory in apartment</vt:lpstr>
      <vt:lpstr>5.6 Scenario 1 Improvised laboratory in apartment</vt:lpstr>
      <vt:lpstr>5.6 Scenario 1 Improvised laboratory in apartment</vt:lpstr>
      <vt:lpstr>5.6 Scenario 1 Improvised laboratory in apartment</vt:lpstr>
      <vt:lpstr>5.6 Scenario 1 Improvised laboratory in apartment</vt:lpstr>
      <vt:lpstr>5.6 Scenario 1 Improvised laboratory in apartment</vt:lpstr>
      <vt:lpstr>6.1 Scenario 1 Improvised laboratory in apartment</vt:lpstr>
      <vt:lpstr>6.1 Scenario 1 Improvised laboratory in apartment</vt:lpstr>
      <vt:lpstr>6.1 Scenario 1_a Emergency call</vt:lpstr>
      <vt:lpstr>6.1 Scenario 1_b Emergency call</vt:lpstr>
      <vt:lpstr>6.1 Scenario 1_c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755</cp:revision>
  <cp:lastPrinted>2020-01-20T09:16:47Z</cp:lastPrinted>
  <dcterms:created xsi:type="dcterms:W3CDTF">2019-10-21T09:10:33Z</dcterms:created>
  <dcterms:modified xsi:type="dcterms:W3CDTF">2022-11-24T11:08:29Z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