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1"/>
  </p:notesMasterIdLst>
  <p:handoutMasterIdLst>
    <p:handoutMasterId r:id="rId32"/>
  </p:handoutMasterIdLst>
  <p:sldIdLst>
    <p:sldId id="256" r:id="rId5"/>
    <p:sldId id="385" r:id="rId6"/>
    <p:sldId id="386" r:id="rId7"/>
    <p:sldId id="387" r:id="rId8"/>
    <p:sldId id="388" r:id="rId9"/>
    <p:sldId id="389"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90" r:id="rId23"/>
    <p:sldId id="391" r:id="rId24"/>
    <p:sldId id="392" r:id="rId25"/>
    <p:sldId id="365" r:id="rId26"/>
    <p:sldId id="366" r:id="rId27"/>
    <p:sldId id="382" r:id="rId28"/>
    <p:sldId id="383" r:id="rId29"/>
    <p:sldId id="38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72" autoAdjust="0"/>
    <p:restoredTop sz="49706" autoAdjust="0"/>
  </p:normalViewPr>
  <p:slideViewPr>
    <p:cSldViewPr snapToGrid="0">
      <p:cViewPr varScale="1">
        <p:scale>
          <a:sx n="46" d="100"/>
          <a:sy n="46" d="100"/>
        </p:scale>
        <p:origin x="2268" y="48"/>
      </p:cViewPr>
      <p:guideLst/>
    </p:cSldViewPr>
  </p:slideViewPr>
  <p:notesTextViewPr>
    <p:cViewPr>
      <p:scale>
        <a:sx n="150" d="100"/>
        <a:sy n="150" d="100"/>
      </p:scale>
      <p:origin x="0" y="-4512"/>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b="0" dirty="0">
                <a:solidFill>
                  <a:schemeClr val="tx1"/>
                </a:solidFill>
              </a:rPr>
              <a:t>Powder letters in office building </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16 Powder letters in office building </a:t>
            </a:r>
            <a:r>
              <a:rPr lang="en-US" sz="800" b="0" kern="1200" dirty="0">
                <a:solidFill>
                  <a:schemeClr val="tx1"/>
                </a:solidFill>
                <a:effectLst/>
                <a:latin typeface="+mn-lt"/>
                <a:ea typeface="+mn-ea"/>
                <a:cs typeface="+mn-cs"/>
              </a:rPr>
              <a:t>: </a:t>
            </a:r>
            <a:r>
              <a:rPr lang="en-US" sz="800" dirty="0"/>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t>a. Do you think it is necessary to protect yourself first? Why?</a:t>
            </a:r>
          </a:p>
          <a:p>
            <a:r>
              <a:rPr lang="en-US" sz="800" dirty="0"/>
              <a:t>b. Can it be a CBRN scene? What are the signs that make you think so?</a:t>
            </a:r>
          </a:p>
          <a:p>
            <a:r>
              <a:rPr lang="en-US" sz="800" dirty="0"/>
              <a:t>c. Do you look for signs and symbols (ADR, UN, GHS symbols).  What is their meaning?</a:t>
            </a:r>
          </a:p>
          <a:p>
            <a:r>
              <a:rPr lang="en-US" sz="800" dirty="0"/>
              <a:t>d. Strange odor / smell at the scene. What could it mean?</a:t>
            </a:r>
          </a:p>
          <a:p>
            <a:r>
              <a:rPr lang="en-US" sz="800" dirty="0"/>
              <a:t>e. Any signs of poisoning? </a:t>
            </a:r>
          </a:p>
          <a:p>
            <a:r>
              <a:rPr lang="en-US" sz="800" dirty="0"/>
              <a:t>f. Do you think that it</a:t>
            </a:r>
            <a:r>
              <a:rPr lang="en-US" sz="800" baseline="0" dirty="0"/>
              <a:t> is necessary to isolate people and pet animals?</a:t>
            </a:r>
          </a:p>
          <a:p>
            <a:r>
              <a:rPr lang="en-US" sz="800" baseline="0" dirty="0"/>
              <a:t>g. What do you need to know to register the victims?</a:t>
            </a:r>
          </a:p>
          <a:p>
            <a:r>
              <a:rPr lang="en-US" sz="800" baseline="0" dirty="0" err="1"/>
              <a:t>Etc</a:t>
            </a:r>
            <a:r>
              <a:rPr lang="en-US" sz="800" baseline="0" dirty="0"/>
              <a:t>…</a:t>
            </a:r>
            <a:endParaRPr lang="en-US" sz="800" dirty="0"/>
          </a:p>
          <a:p>
            <a:endParaRPr lang="en-US" sz="800" dirty="0"/>
          </a:p>
          <a:p>
            <a:r>
              <a:rPr lang="en-US" sz="800" dirty="0"/>
              <a:t>In this slide,</a:t>
            </a:r>
            <a:r>
              <a:rPr lang="en-US" sz="800" baseline="0" dirty="0"/>
              <a:t> the trainer should facilitate the trainees' discussion on focusing on the elements that are missing, and that are key to perform their work at the best.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 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16 Powder letters in office building </a:t>
            </a:r>
            <a:r>
              <a:rPr lang="en-US" sz="800" b="0" kern="1200" dirty="0">
                <a:solidFill>
                  <a:schemeClr val="tx1"/>
                </a:solidFill>
                <a:effectLst/>
                <a:latin typeface="+mn-lt"/>
                <a:ea typeface="+mn-ea"/>
                <a:cs typeface="+mn-cs"/>
              </a:rPr>
              <a:t>: </a:t>
            </a:r>
            <a:r>
              <a:rPr lang="en-US" sz="800" dirty="0"/>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16 Powder letters in office building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a mail room of the ministry of interior, in a large office building, mail is registered, scanned and prepared for distribution among the civil servants. When opening a letter for the minister a white powder comes from the envelope and is spilled on the desk of the worker. The worker panics when seeing the powder and he moves from his desk and goes outside to the toilet to wash his hands and face. His colleagues in the same room also move from the room and call the internal alert number. In turn the local safety and security officer calls the dispatch office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incident occurred on the 2</a:t>
            </a:r>
            <a:r>
              <a:rPr lang="en-US" sz="800" baseline="30000" dirty="0">
                <a:solidFill>
                  <a:srgbClr val="000000"/>
                </a:solidFill>
                <a:effectLst/>
                <a:latin typeface="+mn-lt"/>
                <a:ea typeface="Calibri" panose="020F0502020204030204" pitchFamily="34" charset="0"/>
                <a:cs typeface="Times New Roman" panose="02020603050405020304" pitchFamily="18" charset="0"/>
              </a:rPr>
              <a:t>rd</a:t>
            </a:r>
            <a:r>
              <a:rPr lang="en-US" sz="800" dirty="0">
                <a:solidFill>
                  <a:srgbClr val="000000"/>
                </a:solidFill>
                <a:effectLst/>
                <a:latin typeface="+mn-lt"/>
                <a:ea typeface="Calibri" panose="020F0502020204030204" pitchFamily="34" charset="0"/>
                <a:cs typeface="Times New Roman" panose="02020603050405020304" pitchFamily="18" charset="0"/>
              </a:rPr>
              <a:t> floor of the ministry of interior in </a:t>
            </a:r>
            <a:r>
              <a:rPr lang="en-US" sz="800" dirty="0" err="1">
                <a:solidFill>
                  <a:srgbClr val="000000"/>
                </a:solidFill>
                <a:effectLst/>
                <a:latin typeface="+mn-lt"/>
                <a:ea typeface="Calibri" panose="020F0502020204030204" pitchFamily="34" charset="0"/>
                <a:cs typeface="Times New Roman" panose="02020603050405020304" pitchFamily="18" charset="0"/>
              </a:rPr>
              <a:t>Maintown</a:t>
            </a:r>
            <a:r>
              <a:rPr lang="en-US" sz="800" dirty="0">
                <a:solidFill>
                  <a:srgbClr val="000000"/>
                </a:solidFill>
                <a:effectLst/>
                <a:latin typeface="+mn-lt"/>
                <a:ea typeface="Calibri" panose="020F0502020204030204" pitchFamily="34" charset="0"/>
                <a:cs typeface="Times New Roman" panose="02020603050405020304" pitchFamily="18" charset="0"/>
              </a:rPr>
              <a:t>. The room number is 2.28. internal response services await the first responders at the main entrance of the ministry of interior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powder letter contains ricin powder and a threat letter to the minister of interior. The letter is still on the desk in the mail room.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exposed mail room worker is waiting in the coffee corner on the same level. His colleagues have moved to the canteen to wait further instructions. </a:t>
            </a: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trainer could consider adapting the scenario in such a way that the victims are self referring to the GP office or EMS to allow trainees from these target audiences to identify forensic materials.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14 Radiological incident on high way :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a mail room of the ministry of interior, in a large office building, mail is registered, scanned and prepared for distribution among the civil servants. When opening a letter for the minister a white powder comes from the envelope and is spilled on the desk of the worker. The worker panics when seeing the powder and he moves from his desk and goes outside to the toilet to wash his hands and face. His colleagues in the same room also move from the room and call the internal alert number. In turn the local safety and security officer calls the dispatch office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incident occurred on the 2</a:t>
            </a:r>
            <a:r>
              <a:rPr lang="en-US" sz="800" baseline="30000" dirty="0">
                <a:solidFill>
                  <a:srgbClr val="000000"/>
                </a:solidFill>
                <a:effectLst/>
                <a:latin typeface="+mn-lt"/>
                <a:ea typeface="Calibri" panose="020F0502020204030204" pitchFamily="34" charset="0"/>
                <a:cs typeface="Times New Roman" panose="02020603050405020304" pitchFamily="18" charset="0"/>
              </a:rPr>
              <a:t>rd</a:t>
            </a:r>
            <a:r>
              <a:rPr lang="en-US" sz="800" dirty="0">
                <a:solidFill>
                  <a:srgbClr val="000000"/>
                </a:solidFill>
                <a:effectLst/>
                <a:latin typeface="+mn-lt"/>
                <a:ea typeface="Calibri" panose="020F0502020204030204" pitchFamily="34" charset="0"/>
                <a:cs typeface="Times New Roman" panose="02020603050405020304" pitchFamily="18" charset="0"/>
              </a:rPr>
              <a:t> floor of the ministry of interior in </a:t>
            </a:r>
            <a:r>
              <a:rPr lang="en-US" sz="800" dirty="0" err="1">
                <a:solidFill>
                  <a:srgbClr val="000000"/>
                </a:solidFill>
                <a:effectLst/>
                <a:latin typeface="+mn-lt"/>
                <a:ea typeface="Calibri" panose="020F0502020204030204" pitchFamily="34" charset="0"/>
                <a:cs typeface="Times New Roman" panose="02020603050405020304" pitchFamily="18" charset="0"/>
              </a:rPr>
              <a:t>Maintown</a:t>
            </a:r>
            <a:r>
              <a:rPr lang="en-US" sz="800" dirty="0">
                <a:solidFill>
                  <a:srgbClr val="000000"/>
                </a:solidFill>
                <a:effectLst/>
                <a:latin typeface="+mn-lt"/>
                <a:ea typeface="Calibri" panose="020F0502020204030204" pitchFamily="34" charset="0"/>
                <a:cs typeface="Times New Roman" panose="02020603050405020304" pitchFamily="18" charset="0"/>
              </a:rPr>
              <a:t>. The room number is 2.28. internal response services await the first responders at the main entrance of the ministry of interior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powder letter contains ricin powder and a threat letter to the minister of interior. The letter is still on the desk in the mail room.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exposed mail room worker is waiting in the coffee corner on the same level. His colleagues have moved to the canteen to wait further instructions. </a:t>
            </a: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trainer could consider adapting the scenario in such a way that the victims are self referring to the GP office or EMS to allow trainees from these target audiences to identify forensic materials.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Mail room, powder letter and mail room worker</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https://en.wikipedia.org/wiki/Sorting_office#/media/File:General_Post_Office_mail_sorting_room,_Wellington_c.1900s.jpg </a:t>
            </a:r>
          </a:p>
          <a:p>
            <a:r>
              <a:rPr lang="en-US" sz="800" b="0" kern="1200" dirty="0">
                <a:solidFill>
                  <a:schemeClr val="tx1"/>
                </a:solidFill>
                <a:effectLst/>
                <a:latin typeface="+mn-lt"/>
                <a:ea typeface="+mn-ea"/>
                <a:cs typeface="+mn-cs"/>
              </a:rPr>
              <a:t>Creative Commons Attribution-Share Alike 2.0 Generic </a:t>
            </a:r>
          </a:p>
          <a:p>
            <a:r>
              <a:rPr lang="en-US" sz="800" b="0" kern="1200" dirty="0">
                <a:solidFill>
                  <a:schemeClr val="tx1"/>
                </a:solidFill>
                <a:effectLst/>
                <a:latin typeface="+mn-lt"/>
                <a:ea typeface="+mn-ea"/>
                <a:cs typeface="+mn-cs"/>
              </a:rPr>
              <a:t>https://slate.com/technology/2012/01/white-powder-hoaxes-a-trend-in-fake-terrorism.html, Hemera/Thinkstock. The Melody consortium has done its utmost to trace the copyright owner of the photo used in the current presentation under fair use conditions. In case your photo hasn’t been properly acknowledged, please contact www.melodytraining.eu and the photo will be removed.</a:t>
            </a:r>
          </a:p>
          <a:p>
            <a:r>
              <a:rPr lang="en-US" sz="800" b="0" kern="1200" dirty="0">
                <a:solidFill>
                  <a:schemeClr val="tx1"/>
                </a:solidFill>
                <a:effectLst/>
                <a:latin typeface="+mn-lt"/>
                <a:ea typeface="+mn-ea"/>
                <a:cs typeface="+mn-cs"/>
              </a:rPr>
              <a:t>https://commons.wikimedia.org/wiki/File:HUA-153334-Interieur_van_de_postkamer_in_het_hoofdgebouw_III_van_de_N.S._te_Utrecht.jpg</a:t>
            </a:r>
          </a:p>
          <a:p>
            <a:r>
              <a:rPr lang="en-US" sz="800" b="0" kern="1200" dirty="0">
                <a:solidFill>
                  <a:schemeClr val="tx1"/>
                </a:solidFill>
                <a:effectLst/>
                <a:latin typeface="+mn-lt"/>
                <a:ea typeface="+mn-ea"/>
                <a:cs typeface="+mn-cs"/>
              </a:rPr>
              <a:t>Creative Commons CC0 1.0 Universal Public Domain Dedication</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16 Powder letters in office building </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what they plan to protect it.</a:t>
            </a:r>
          </a:p>
          <a:p>
            <a:r>
              <a:rPr lang="en-GB" sz="800" b="0" kern="1200" baseline="0" dirty="0">
                <a:solidFill>
                  <a:schemeClr val="tx1"/>
                </a:solidFill>
                <a:effectLst/>
                <a:latin typeface="+mn-lt"/>
                <a:ea typeface="+mn-ea"/>
                <a:cs typeface="+mn-cs"/>
              </a:rPr>
              <a:t>e.g. :</a:t>
            </a:r>
          </a:p>
          <a:p>
            <a:pPr marL="171450" indent="-171450">
              <a:buFontTx/>
              <a:buChar char="-"/>
            </a:pPr>
            <a:r>
              <a:rPr lang="en-GB" sz="800" b="0" kern="1200" baseline="0" dirty="0">
                <a:solidFill>
                  <a:schemeClr val="tx1"/>
                </a:solidFill>
                <a:effectLst/>
                <a:latin typeface="+mn-lt"/>
                <a:ea typeface="+mn-ea"/>
                <a:cs typeface="+mn-cs"/>
              </a:rPr>
              <a:t>The envelope containing the letter</a:t>
            </a:r>
          </a:p>
          <a:p>
            <a:pPr marL="171450" indent="-171450">
              <a:buFontTx/>
              <a:buChar char="-"/>
            </a:pPr>
            <a:r>
              <a:rPr lang="en-GB" sz="800" b="0" kern="1200" baseline="0" dirty="0">
                <a:solidFill>
                  <a:schemeClr val="tx1"/>
                </a:solidFill>
                <a:effectLst/>
                <a:latin typeface="+mn-lt"/>
                <a:ea typeface="+mn-ea"/>
                <a:cs typeface="+mn-cs"/>
              </a:rPr>
              <a:t>The threat letter itself</a:t>
            </a:r>
          </a:p>
          <a:p>
            <a:pPr marL="171450" indent="-171450">
              <a:buFontTx/>
              <a:buChar char="-"/>
            </a:pPr>
            <a:r>
              <a:rPr lang="en-GB" sz="800" b="0" kern="1200" baseline="0" dirty="0">
                <a:solidFill>
                  <a:schemeClr val="tx1"/>
                </a:solidFill>
                <a:effectLst/>
                <a:latin typeface="+mn-lt"/>
                <a:ea typeface="+mn-ea"/>
                <a:cs typeface="+mn-cs"/>
              </a:rPr>
              <a:t>The powder that was inside the envelope</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16 Powder letters in office building </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t>a. Which</a:t>
            </a:r>
            <a:r>
              <a:rPr lang="en-US" sz="800" baseline="0" dirty="0"/>
              <a:t> kind of items you would consider forensic evidences on this scene</a:t>
            </a:r>
            <a:r>
              <a:rPr lang="en-US" sz="800" dirty="0"/>
              <a:t>?</a:t>
            </a:r>
          </a:p>
          <a:p>
            <a:r>
              <a:rPr lang="en-US" sz="800" dirty="0"/>
              <a:t>b.</a:t>
            </a:r>
            <a:r>
              <a:rPr lang="en-US" sz="800" baseline="0" dirty="0"/>
              <a:t> Do you have the possibility to preserve it?</a:t>
            </a:r>
          </a:p>
          <a:p>
            <a:r>
              <a:rPr lang="en-US" sz="800" baseline="0" dirty="0"/>
              <a:t>c. How would you do that?</a:t>
            </a:r>
          </a:p>
          <a:p>
            <a:r>
              <a:rPr lang="en-US" sz="800" baseline="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16 Powder letters in office building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 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16 Powder letters in office building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a mail room of the ministry of interior, in a large office building, mail is registered, scanned and prepared for distribution among the civil servants. When opening a letter for the minister a white powder comes from the envelope and is spilled on the desk of the worker. The worker panics when seeing the powder and he moves from his desk and goes outside to the toilet to wash his hands and face. His colleagues in the same room also move from the room and call the internal alert number. In turn the local safety and security officer calls the dispatch office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incident occurred on the 2</a:t>
            </a:r>
            <a:r>
              <a:rPr lang="en-US" sz="800" baseline="30000" dirty="0">
                <a:solidFill>
                  <a:srgbClr val="000000"/>
                </a:solidFill>
                <a:effectLst/>
                <a:latin typeface="+mn-lt"/>
                <a:ea typeface="Calibri" panose="020F0502020204030204" pitchFamily="34" charset="0"/>
                <a:cs typeface="Times New Roman" panose="02020603050405020304" pitchFamily="18" charset="0"/>
              </a:rPr>
              <a:t>rd</a:t>
            </a:r>
            <a:r>
              <a:rPr lang="en-US" sz="800" dirty="0">
                <a:solidFill>
                  <a:srgbClr val="000000"/>
                </a:solidFill>
                <a:effectLst/>
                <a:latin typeface="+mn-lt"/>
                <a:ea typeface="Calibri" panose="020F0502020204030204" pitchFamily="34" charset="0"/>
                <a:cs typeface="Times New Roman" panose="02020603050405020304" pitchFamily="18" charset="0"/>
              </a:rPr>
              <a:t> floor of the ministry of interior in </a:t>
            </a:r>
            <a:r>
              <a:rPr lang="en-US" sz="800" dirty="0" err="1">
                <a:solidFill>
                  <a:srgbClr val="000000"/>
                </a:solidFill>
                <a:effectLst/>
                <a:latin typeface="+mn-lt"/>
                <a:ea typeface="Calibri" panose="020F0502020204030204" pitchFamily="34" charset="0"/>
                <a:cs typeface="Times New Roman" panose="02020603050405020304" pitchFamily="18" charset="0"/>
              </a:rPr>
              <a:t>Maintown</a:t>
            </a:r>
            <a:r>
              <a:rPr lang="en-US" sz="800" dirty="0">
                <a:solidFill>
                  <a:srgbClr val="000000"/>
                </a:solidFill>
                <a:effectLst/>
                <a:latin typeface="+mn-lt"/>
                <a:ea typeface="Calibri" panose="020F0502020204030204" pitchFamily="34" charset="0"/>
                <a:cs typeface="Times New Roman" panose="02020603050405020304" pitchFamily="18" charset="0"/>
              </a:rPr>
              <a:t>. The room number is 2.28. internal response services await the first responders at the main entrance of the ministry of interior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powder letter contains ricin powder and a threat letter to the minister of interior. The letter is still on the desk in the mail room.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exposed mail room worker is waiting in the coffee corner on the same level. His colleagues have moved to the canteen to wait further instructions.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 </a:t>
            </a:r>
            <a:r>
              <a:rPr lang="en-GB" sz="800" dirty="0">
                <a:solidFill>
                  <a:srgbClr val="000000"/>
                </a:solidFill>
                <a:effectLst/>
                <a:latin typeface="+mn-lt"/>
                <a:ea typeface="Calibri" panose="020F0502020204030204" pitchFamily="34" charset="0"/>
                <a:cs typeface="Times New Roman" panose="02020603050405020304" pitchFamily="18" charset="0"/>
              </a:rPr>
              <a:t>Most powder letters contain benign powders and do not contain any risks to persons exposed to the material. In this case the letter does contain ricin which has a delayed onset of symptoms. There is no medical treatment of ricin poisoning other then supportive care. The person opening the letter should be admitted to the hospital directly and the other persons in the room should be monitored for signs of exposure. Dermal exposure to ricin powder is unlikely to penetrate the skin but the persons in the room as well as the room itself should be decontaminated.</a:t>
            </a:r>
          </a:p>
          <a:p>
            <a:pPr>
              <a:lnSpc>
                <a:spcPct val="107000"/>
              </a:lnSpc>
              <a:spcAft>
                <a:spcPts val="800"/>
              </a:spcAft>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victims are self referring to the GP office or EMS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Mail room, powder letter and mail room worker</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https://en.wikipedia.org/wiki/Sorting_office#/media/File:General_Post_Office_mail_sorting_room,_Wellington_c.1900s.jpg </a:t>
            </a:r>
          </a:p>
          <a:p>
            <a:r>
              <a:rPr lang="en-US" sz="800" b="0" kern="1200" dirty="0">
                <a:solidFill>
                  <a:schemeClr val="tx1"/>
                </a:solidFill>
                <a:effectLst/>
                <a:latin typeface="+mn-lt"/>
                <a:ea typeface="+mn-ea"/>
                <a:cs typeface="+mn-cs"/>
              </a:rPr>
              <a:t>Creative Commons Attribution-Share Alike 2.0 Generic </a:t>
            </a:r>
          </a:p>
          <a:p>
            <a:r>
              <a:rPr lang="en-US" sz="800" b="0" kern="1200" dirty="0">
                <a:solidFill>
                  <a:schemeClr val="tx1"/>
                </a:solidFill>
                <a:effectLst/>
                <a:latin typeface="+mn-lt"/>
                <a:ea typeface="+mn-ea"/>
                <a:cs typeface="+mn-cs"/>
              </a:rPr>
              <a:t>https://slate.com/technology/2012/01/white-powder-hoaxes-a-trend-in-fake-terrorism.html, Hemera/Thinkstock. The Melody consortium has done its utmost to trace the copyright owner of the photo used in the current presentation under fair use conditions. In case your photo hasn’t been properly acknowledged, please contact www.melodytraining.eu and the photo will be removed.</a:t>
            </a:r>
          </a:p>
          <a:p>
            <a:r>
              <a:rPr lang="en-US" sz="800" b="0" kern="1200" dirty="0">
                <a:solidFill>
                  <a:schemeClr val="tx1"/>
                </a:solidFill>
                <a:effectLst/>
                <a:latin typeface="+mn-lt"/>
                <a:ea typeface="+mn-ea"/>
                <a:cs typeface="+mn-cs"/>
              </a:rPr>
              <a:t>https://commons.wikimedia.org/wiki/File:HUA-153334-Interieur_van_de_postkamer_in_het_hoofdgebouw_III_van_de_N.S._te_Utrecht.jpg</a:t>
            </a:r>
          </a:p>
          <a:p>
            <a:r>
              <a:rPr lang="en-US" sz="800" b="0" kern="1200" dirty="0">
                <a:solidFill>
                  <a:schemeClr val="tx1"/>
                </a:solidFill>
                <a:effectLst/>
                <a:latin typeface="+mn-lt"/>
                <a:ea typeface="+mn-ea"/>
                <a:cs typeface="+mn-cs"/>
              </a:rPr>
              <a:t>Creative Commons CC0 1.0 Universal Public Domain Dedication</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16 Powder letters in office building </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trainees directly by asking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 </a:t>
            </a:r>
            <a:r>
              <a:rPr lang="en-GB" sz="800" dirty="0">
                <a:solidFill>
                  <a:srgbClr val="000000"/>
                </a:solidFill>
                <a:effectLst/>
                <a:latin typeface="+mn-lt"/>
                <a:ea typeface="Calibri" panose="020F0502020204030204" pitchFamily="34" charset="0"/>
                <a:cs typeface="Times New Roman" panose="02020603050405020304" pitchFamily="18" charset="0"/>
              </a:rPr>
              <a:t>Most powder letters contain benign powders and do not contain any risks to persons exposed to the material. In this case the letter does contain ricin which has a delayed onset of symptoms. There is no medical treatment of ricin poisoning other then supportive care. The person opening the letter should be admitted to the hospital directly and the other persons in the room should be monitored for signs of exposure. Dermal exposure to ricin powder is unlikely to penetrate the skin but the persons in the room as well as the room itself should be decontaminated.</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16 Powder letters in office building </a:t>
            </a:r>
            <a:r>
              <a:rPr lang="en-US" sz="800" b="0" kern="1200" dirty="0">
                <a:solidFill>
                  <a:schemeClr val="tx1"/>
                </a:solidFill>
                <a:effectLst/>
                <a:latin typeface="+mn-lt"/>
                <a:ea typeface="+mn-ea"/>
                <a:cs typeface="+mn-cs"/>
              </a:rPr>
              <a: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It is nonetheless recommended to admit the exposed person to the hospital (after decontamination)</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650305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16 Powder letters in office building </a:t>
            </a:r>
            <a:endParaRPr lang="en-US" sz="800" b="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GB" sz="800" dirty="0">
                <a:solidFill>
                  <a:srgbClr val="000000"/>
                </a:solidFill>
                <a:effectLst/>
                <a:latin typeface="+mn-lt"/>
                <a:ea typeface="Calibri" panose="020F0502020204030204" pitchFamily="34" charset="0"/>
                <a:cs typeface="Times New Roman" panose="02020603050405020304" pitchFamily="18" charset="0"/>
              </a:rPr>
              <a:t>In a mail room of the ministry of interior in a large office building, mail is registered, scanned and prepared for distribution among the civil servants. When opening a letter for the minister, a white powder comes from the envelope and is spilled on the desk of the worker. The worker panics when seeing the powder and he moves from his desk and goes outside to the toilet to wash his hands and face. His colleagues in the same room also move from the room and call the internal alert number. In turn the local safety and security officer calls the dispatch office.</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16 Powder letters in office building </a:t>
            </a:r>
            <a:r>
              <a:rPr lang="en-US" sz="800" b="0" kern="1200" dirty="0">
                <a:solidFill>
                  <a:schemeClr val="tx1"/>
                </a:solidFill>
                <a:effectLst/>
                <a:latin typeface="+mn-lt"/>
                <a:ea typeface="+mn-ea"/>
                <a:cs typeface="+mn-cs"/>
              </a:rPr>
              <a: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minimal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072368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16 Powder letters in office building </a:t>
            </a:r>
            <a:r>
              <a:rPr lang="en-US" sz="800" b="0" kern="1200" dirty="0">
                <a:solidFill>
                  <a:schemeClr val="tx1"/>
                </a:solidFill>
                <a:effectLst/>
                <a:latin typeface="+mn-lt"/>
                <a:ea typeface="+mn-ea"/>
                <a:cs typeface="+mn-cs"/>
              </a:rPr>
              <a:t>: Casualty #3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minimal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284221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p>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6.1 Scenario 16 Powder letters in office building </a:t>
            </a:r>
            <a:r>
              <a:rPr lang="en-US" sz="800" b="0" kern="1200" dirty="0">
                <a:solidFill>
                  <a:schemeClr val="tx1"/>
                </a:solidFill>
                <a:effectLst/>
                <a:latin typeface="+mn-lt"/>
                <a:ea typeface="+mn-ea"/>
                <a:cs typeface="+mn-cs"/>
              </a:rPr>
              <a:t>Emergency call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6.1 Scenario 16 Powder letters in office building </a:t>
            </a:r>
            <a:r>
              <a:rPr lang="en-US" sz="800" b="0" kern="1200" dirty="0">
                <a:solidFill>
                  <a:schemeClr val="tx1"/>
                </a:solidFill>
                <a:effectLst/>
                <a:latin typeface="+mn-lt"/>
                <a:ea typeface="+mn-ea"/>
                <a:cs typeface="+mn-cs"/>
              </a:rPr>
              <a:t>Emergency call</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6.1_1_a and 6.1_1_b (Training Option 1) or can be used when playing as the one who performs the emergency call (Training Option 2).</a:t>
            </a:r>
          </a:p>
          <a:p>
            <a:pPr>
              <a:lnSpc>
                <a:spcPct val="107000"/>
              </a:lnSpc>
              <a:spcAft>
                <a:spcPts val="800"/>
              </a:spcAft>
            </a:pPr>
            <a:endParaRPr lang="en-GB" sz="800" b="1"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a mail room of the ministry of interior, in a large office building, mail is registered, scanned and prepared for distribution among the civil servants. When opening a letter for the minister a white powder comes from the envelope and is spilled on the desk of the worker. The worker panics when seeing the powder and he moves from his desk and goes outside to the toilet to wash his hands and face. His colleagues in the same room also move from the room and call the internal alert number. In turn the local safety and security officer calls the dispatch office.</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incident occurred on the 2</a:t>
            </a:r>
            <a:r>
              <a:rPr lang="en-US" sz="800" baseline="30000" dirty="0">
                <a:solidFill>
                  <a:srgbClr val="000000"/>
                </a:solidFill>
                <a:effectLst/>
                <a:latin typeface="+mn-lt"/>
                <a:ea typeface="Calibri" panose="020F0502020204030204" pitchFamily="34" charset="0"/>
                <a:cs typeface="Times New Roman" panose="02020603050405020304" pitchFamily="18" charset="0"/>
              </a:rPr>
              <a:t>rd</a:t>
            </a:r>
            <a:r>
              <a:rPr lang="en-US" sz="800" dirty="0">
                <a:solidFill>
                  <a:srgbClr val="000000"/>
                </a:solidFill>
                <a:effectLst/>
                <a:latin typeface="+mn-lt"/>
                <a:ea typeface="Calibri" panose="020F0502020204030204" pitchFamily="34" charset="0"/>
                <a:cs typeface="Times New Roman" panose="02020603050405020304" pitchFamily="18" charset="0"/>
              </a:rPr>
              <a:t> floor of the ministry of interior in </a:t>
            </a:r>
            <a:r>
              <a:rPr lang="en-US" sz="800" dirty="0" err="1">
                <a:solidFill>
                  <a:srgbClr val="000000"/>
                </a:solidFill>
                <a:effectLst/>
                <a:latin typeface="+mn-lt"/>
                <a:ea typeface="Calibri" panose="020F0502020204030204" pitchFamily="34" charset="0"/>
                <a:cs typeface="Times New Roman" panose="02020603050405020304" pitchFamily="18" charset="0"/>
              </a:rPr>
              <a:t>Maintown</a:t>
            </a:r>
            <a:r>
              <a:rPr lang="en-US" sz="800" dirty="0">
                <a:solidFill>
                  <a:srgbClr val="000000"/>
                </a:solidFill>
                <a:effectLst/>
                <a:latin typeface="+mn-lt"/>
                <a:ea typeface="Calibri" panose="020F0502020204030204" pitchFamily="34" charset="0"/>
                <a:cs typeface="Times New Roman" panose="02020603050405020304" pitchFamily="18" charset="0"/>
              </a:rPr>
              <a:t>. The room number is 2.28. internal response services await the first responders at the main entrance of the ministry of interior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powder letter contains ricin powder and a threat letter to the minister of interior. The letter is still on the desk in the mail room.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exposed mail room worker is waiting in the coffee corner on the same level. His colleagues have moved to the canteen to wait further instructions.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16 Powder letters in office building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a mail room of the ministry of interior, in a large office building, mail is registered, scanned and prepared for distribution among the civil servants. When opening a letter for the minister a white powder comes from the envelope and is spilled on the desk of the worker. The worker panics when seeing the powder and he moves from his desk and goes outside to the toilet to wash his hands and face. His colleagues in the same room also move from the room and call the internal alert number. In turn the local safety and security officer calls the dispatch office.</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incident occurred on the 2</a:t>
            </a:r>
            <a:r>
              <a:rPr lang="en-US" sz="800" baseline="30000" dirty="0">
                <a:solidFill>
                  <a:srgbClr val="000000"/>
                </a:solidFill>
                <a:effectLst/>
                <a:latin typeface="+mn-lt"/>
                <a:ea typeface="Calibri" panose="020F0502020204030204" pitchFamily="34" charset="0"/>
                <a:cs typeface="Times New Roman" panose="02020603050405020304" pitchFamily="18" charset="0"/>
              </a:rPr>
              <a:t>rd</a:t>
            </a:r>
            <a:r>
              <a:rPr lang="en-US" sz="800" dirty="0">
                <a:solidFill>
                  <a:srgbClr val="000000"/>
                </a:solidFill>
                <a:effectLst/>
                <a:latin typeface="+mn-lt"/>
                <a:ea typeface="Calibri" panose="020F0502020204030204" pitchFamily="34" charset="0"/>
                <a:cs typeface="Times New Roman" panose="02020603050405020304" pitchFamily="18" charset="0"/>
              </a:rPr>
              <a:t> floor of the ministry of interior in </a:t>
            </a:r>
            <a:r>
              <a:rPr lang="en-US" sz="800" dirty="0" err="1">
                <a:solidFill>
                  <a:srgbClr val="000000"/>
                </a:solidFill>
                <a:effectLst/>
                <a:latin typeface="+mn-lt"/>
                <a:ea typeface="Calibri" panose="020F0502020204030204" pitchFamily="34" charset="0"/>
                <a:cs typeface="Times New Roman" panose="02020603050405020304" pitchFamily="18" charset="0"/>
              </a:rPr>
              <a:t>Maintown</a:t>
            </a:r>
            <a:r>
              <a:rPr lang="en-US" sz="800" dirty="0">
                <a:solidFill>
                  <a:srgbClr val="000000"/>
                </a:solidFill>
                <a:effectLst/>
                <a:latin typeface="+mn-lt"/>
                <a:ea typeface="Calibri" panose="020F0502020204030204" pitchFamily="34" charset="0"/>
                <a:cs typeface="Times New Roman" panose="02020603050405020304" pitchFamily="18" charset="0"/>
              </a:rPr>
              <a:t>. The room number is 2.28. internal response services await the first responders at the main entrance of the ministry of interior.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powder letter contains ricin powder and a threat letter to the minister of interior. The letter is still on the desk in the mail room.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exposed mail room worker is waiting in the coffee corner on the same level. His colleagues have moved to the canteen to wait further instructions.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endParaRPr lang="nl-NL" sz="800" dirty="0">
              <a:effectLst/>
              <a:latin typeface="+mn-lt"/>
              <a:ea typeface="Calibri" panose="020F0502020204030204" pitchFamily="34" charset="0"/>
              <a:cs typeface="Times New Roman" panose="02020603050405020304" pitchFamily="18" charset="0"/>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marL="0" algn="l" rtl="0" eaLnBrk="1" fontAlgn="t" latinLnBrk="0" hangingPunct="1">
              <a:spcBef>
                <a:spcPts val="0"/>
              </a:spcBef>
              <a:spcAft>
                <a:spcPts val="0"/>
              </a:spcAft>
            </a:pPr>
            <a:r>
              <a:rPr lang="en-GB" sz="800" b="1" i="0" u="none" strike="noStrike" kern="1200" dirty="0">
                <a:solidFill>
                  <a:srgbClr val="FFFFFF"/>
                </a:solidFill>
                <a:effectLst/>
                <a:latin typeface="+mn-lt"/>
              </a:rPr>
              <a:t>  </a:t>
            </a:r>
            <a:r>
              <a:rPr lang="en-GB" sz="800" b="0" i="0" u="none" strike="noStrike" kern="1200" dirty="0">
                <a:solidFill>
                  <a:srgbClr val="FFFFFF"/>
                </a:solidFill>
                <a:effectLst/>
                <a:latin typeface="+mn-lt"/>
              </a:rPr>
              <a:t>DO: </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A letter with a suspicious powder was opened in the mail room </a:t>
            </a:r>
            <a:endParaRPr lang="en-GB" sz="800" b="0" i="0" u="none" strike="noStrike" dirty="0">
              <a:effectLst/>
              <a:latin typeface="+mn-lt"/>
            </a:endParaRPr>
          </a:p>
          <a:p>
            <a:pPr marL="0" algn="l" rtl="0" eaLnBrk="1" fontAlgn="t" latinLnBrk="0" hangingPunct="1">
              <a:spcBef>
                <a:spcPts val="0"/>
              </a:spcBef>
              <a:spcAft>
                <a:spcPts val="0"/>
              </a:spcAft>
            </a:pPr>
            <a:r>
              <a:rPr lang="en-GB" sz="800" b="0" i="0" u="none" strike="noStrike" kern="1200" baseline="0" dirty="0">
                <a:solidFill>
                  <a:srgbClr val="000000"/>
                </a:solidFill>
                <a:effectLst/>
                <a:latin typeface="+mn-lt"/>
              </a:rPr>
              <a:t>  DO:</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The incident occurred on the 2</a:t>
            </a:r>
            <a:r>
              <a:rPr lang="en-US" sz="800" b="0" i="1" u="none" strike="noStrike" kern="1200" baseline="30000" dirty="0">
                <a:solidFill>
                  <a:srgbClr val="000000"/>
                </a:solidFill>
                <a:effectLst/>
                <a:latin typeface="+mn-lt"/>
              </a:rPr>
              <a:t>rd</a:t>
            </a:r>
            <a:r>
              <a:rPr lang="en-US" sz="800" b="0" i="1" u="none" strike="noStrike" kern="1200" dirty="0">
                <a:solidFill>
                  <a:srgbClr val="000000"/>
                </a:solidFill>
                <a:effectLst/>
                <a:latin typeface="+mn-lt"/>
              </a:rPr>
              <a:t> floor of the ministry of interior in </a:t>
            </a:r>
            <a:r>
              <a:rPr lang="en-US" sz="800" b="0" i="1" u="none" strike="noStrike" kern="1200" dirty="0" err="1">
                <a:solidFill>
                  <a:srgbClr val="000000"/>
                </a:solidFill>
                <a:effectLst/>
                <a:latin typeface="+mn-lt"/>
              </a:rPr>
              <a:t>Maintown</a:t>
            </a:r>
            <a:r>
              <a:rPr lang="en-US" sz="800" b="0" i="1" u="none" strike="noStrike" kern="1200" dirty="0">
                <a:solidFill>
                  <a:srgbClr val="000000"/>
                </a:solidFill>
                <a:effectLst/>
                <a:latin typeface="+mn-lt"/>
              </a:rPr>
              <a:t>. The room number is 2.28</a:t>
            </a:r>
            <a:endParaRPr lang="en-GB" sz="800" b="0" i="0" u="none" strike="noStrike" dirty="0">
              <a:effectLst/>
              <a:latin typeface="+mn-lt"/>
            </a:endParaRPr>
          </a:p>
          <a:p>
            <a:pPr marL="0" algn="l" rtl="0" eaLnBrk="1" fontAlgn="t" latinLnBrk="0" hangingPunct="1">
              <a:spcBef>
                <a:spcPts val="0"/>
              </a:spcBef>
              <a:spcAft>
                <a:spcPts val="0"/>
              </a:spcAft>
            </a:pPr>
            <a:r>
              <a:rPr lang="en-GB" sz="800" b="0" i="0" u="none" strike="noStrike" kern="1200" baseline="0" dirty="0">
                <a:solidFill>
                  <a:srgbClr val="000000"/>
                </a:solidFill>
                <a:effectLst/>
                <a:latin typeface="+mn-lt"/>
              </a:rPr>
              <a:t>  DO:</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The caller states that an incident occurred while opening a letter intended for the minister of interior  </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0" u="none" strike="noStrike" kern="1200" baseline="0" dirty="0">
                <a:solidFill>
                  <a:srgbClr val="000000"/>
                </a:solidFill>
                <a:effectLst/>
                <a:latin typeface="+mn-lt"/>
              </a:rPr>
              <a:t>DO :</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One person got the powder over his hands and in panic he went to the toilet to wash his hands.  His colleagues also left the mail room. The exposed person is waiting in the coffee room. </a:t>
            </a:r>
            <a:endParaRPr lang="en-GB" sz="800" b="0" i="0" u="none" strike="noStrike" dirty="0">
              <a:effectLst/>
              <a:latin typeface="+mn-lt"/>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6.1 Scenario 16 Powder letters in office building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a mail room of the ministry of interior, in a large office building, mail is registered, scanned and prepared for distribution among the civil servants. When opening a letter for the minister a white powder comes from the envelope and is spilled on the desk of the worker. The worker panics when seeing the powder and he moves from his desk and goes outside to the toilet to wash his hands and face. His colleagues in the same room also move from the room and call the internal alert number. In turn the local safety and security officer calls the dispatch office.</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incident occurred on the 2</a:t>
            </a:r>
            <a:r>
              <a:rPr lang="en-US" sz="800" baseline="30000" dirty="0">
                <a:solidFill>
                  <a:srgbClr val="000000"/>
                </a:solidFill>
                <a:effectLst/>
                <a:latin typeface="+mn-lt"/>
                <a:ea typeface="Calibri" panose="020F0502020204030204" pitchFamily="34" charset="0"/>
                <a:cs typeface="Times New Roman" panose="02020603050405020304" pitchFamily="18" charset="0"/>
              </a:rPr>
              <a:t>rd</a:t>
            </a:r>
            <a:r>
              <a:rPr lang="en-US" sz="800" dirty="0">
                <a:solidFill>
                  <a:srgbClr val="000000"/>
                </a:solidFill>
                <a:effectLst/>
                <a:latin typeface="+mn-lt"/>
                <a:ea typeface="Calibri" panose="020F0502020204030204" pitchFamily="34" charset="0"/>
                <a:cs typeface="Times New Roman" panose="02020603050405020304" pitchFamily="18" charset="0"/>
              </a:rPr>
              <a:t> floor of the ministry of interior in </a:t>
            </a:r>
            <a:r>
              <a:rPr lang="en-US" sz="800" dirty="0" err="1">
                <a:solidFill>
                  <a:srgbClr val="000000"/>
                </a:solidFill>
                <a:effectLst/>
                <a:latin typeface="+mn-lt"/>
                <a:ea typeface="Calibri" panose="020F0502020204030204" pitchFamily="34" charset="0"/>
                <a:cs typeface="Times New Roman" panose="02020603050405020304" pitchFamily="18" charset="0"/>
              </a:rPr>
              <a:t>Maintown</a:t>
            </a:r>
            <a:r>
              <a:rPr lang="en-US" sz="800" dirty="0">
                <a:solidFill>
                  <a:srgbClr val="000000"/>
                </a:solidFill>
                <a:effectLst/>
                <a:latin typeface="+mn-lt"/>
                <a:ea typeface="Calibri" panose="020F0502020204030204" pitchFamily="34" charset="0"/>
                <a:cs typeface="Times New Roman" panose="02020603050405020304" pitchFamily="18" charset="0"/>
              </a:rPr>
              <a:t>. The room number is 2.28. internal response services await the first responders at the main entrance of the ministry of interior.</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powder letter contains ricin powder and a threat letter to the minister of interior. The letter is still on the desk in the mail room.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exposed mail room worker is waiting in the coffee corner on the same level. His colleagues have moved to the canteen to wait further instructions.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6.1 Scenario 16 Powder letters in office building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GB" sz="800" b="0" u="sng" kern="1200" noProof="0" dirty="0">
              <a:solidFill>
                <a:schemeClr val="tx1"/>
              </a:solidFill>
              <a:effectLst/>
              <a:latin typeface="+mn-lt"/>
              <a:ea typeface="+mn-ea"/>
              <a:cs typeface="+mn-cs"/>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a mail room of the ministry of interior, in a large office building, mail is registered, scanned and prepared for distribution among the civil servants. When opening a letter for the minister a white powder comes from the envelope and is spilled on the desk of the worker. The worker panics when seeing the powder and he moves from his desk and goes outside to the toilet to wash his hands and face. His colleagues in the same room also move from the room and call the internal alert number. In turn the local safety and security officer calls the dispatch office.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incident occurred on the 2</a:t>
            </a:r>
            <a:r>
              <a:rPr lang="en-US" sz="800" baseline="30000" dirty="0">
                <a:solidFill>
                  <a:srgbClr val="000000"/>
                </a:solidFill>
                <a:effectLst/>
                <a:latin typeface="+mn-lt"/>
                <a:ea typeface="Calibri" panose="020F0502020204030204" pitchFamily="34" charset="0"/>
                <a:cs typeface="Times New Roman" panose="02020603050405020304" pitchFamily="18" charset="0"/>
              </a:rPr>
              <a:t>rd</a:t>
            </a:r>
            <a:r>
              <a:rPr lang="en-US" sz="800" dirty="0">
                <a:solidFill>
                  <a:srgbClr val="000000"/>
                </a:solidFill>
                <a:effectLst/>
                <a:latin typeface="+mn-lt"/>
                <a:ea typeface="Calibri" panose="020F0502020204030204" pitchFamily="34" charset="0"/>
                <a:cs typeface="Times New Roman" panose="02020603050405020304" pitchFamily="18" charset="0"/>
              </a:rPr>
              <a:t> floor of the ministry of interior in </a:t>
            </a:r>
            <a:r>
              <a:rPr lang="en-US" sz="800" dirty="0" err="1">
                <a:solidFill>
                  <a:srgbClr val="000000"/>
                </a:solidFill>
                <a:effectLst/>
                <a:latin typeface="+mn-lt"/>
                <a:ea typeface="Calibri" panose="020F0502020204030204" pitchFamily="34" charset="0"/>
                <a:cs typeface="Times New Roman" panose="02020603050405020304" pitchFamily="18" charset="0"/>
              </a:rPr>
              <a:t>Maintown</a:t>
            </a:r>
            <a:r>
              <a:rPr lang="en-US" sz="800" dirty="0">
                <a:solidFill>
                  <a:srgbClr val="000000"/>
                </a:solidFill>
                <a:effectLst/>
                <a:latin typeface="+mn-lt"/>
                <a:ea typeface="Calibri" panose="020F0502020204030204" pitchFamily="34" charset="0"/>
                <a:cs typeface="Times New Roman" panose="02020603050405020304" pitchFamily="18" charset="0"/>
              </a:rPr>
              <a:t>. The room number is 2.28. internal response services await the first responders at the main entrance of the ministry of interior.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powder letter contains ricin powder and a threat letter to the minister of interior. The letter is still on the desk in the mail room.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exposed mail room worker is waiting in the coffee corner on the same level. His colleagues have moved to the canteen to wait further instructions.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16 Powder letters in office building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Mail room, powder letter and mail room worker</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https://en.wikipedia.org/wiki/Sorting_office#/media/File:General_Post_Office_mail_sorting_room,_Wellington_c.1900s.jpg </a:t>
            </a:r>
          </a:p>
          <a:p>
            <a:r>
              <a:rPr lang="en-US" sz="800" b="0" kern="1200" dirty="0">
                <a:solidFill>
                  <a:schemeClr val="tx1"/>
                </a:solidFill>
                <a:effectLst/>
                <a:latin typeface="+mn-lt"/>
                <a:ea typeface="+mn-ea"/>
                <a:cs typeface="+mn-cs"/>
              </a:rPr>
              <a:t>Creative Commons Attribution-Share Alike 2.0 Generic </a:t>
            </a:r>
          </a:p>
          <a:p>
            <a:r>
              <a:rPr lang="en-US" sz="800" b="0" kern="1200" dirty="0">
                <a:solidFill>
                  <a:schemeClr val="tx1"/>
                </a:solidFill>
                <a:effectLst/>
                <a:latin typeface="+mn-lt"/>
                <a:ea typeface="+mn-ea"/>
                <a:cs typeface="+mn-cs"/>
              </a:rPr>
              <a:t>https://slate.com/technology/2012/01/white-powder-hoaxes-a-trend-in-fake-terrorism.html, Hemera/Thinkstock. The Melody consortium has done its utmost to trace the copyright owner of the photo used in the current presentation under fair use conditions. In case your photo hasn’t been properly acknowledged, please contact www.melodytraining.eu and the photo will be removed.</a:t>
            </a:r>
          </a:p>
          <a:p>
            <a:r>
              <a:rPr lang="en-US" sz="800" b="0" kern="1200" dirty="0">
                <a:solidFill>
                  <a:schemeClr val="tx1"/>
                </a:solidFill>
                <a:effectLst/>
                <a:latin typeface="+mn-lt"/>
                <a:ea typeface="+mn-ea"/>
                <a:cs typeface="+mn-cs"/>
              </a:rPr>
              <a:t>https://commons.wikimedia.org/wiki/File:HUA-153334-Interieur_van_de_postkamer_in_het_hoofdgebouw_III_van_de_N.S._te_Utrecht.jpg</a:t>
            </a:r>
          </a:p>
          <a:p>
            <a:r>
              <a:rPr lang="en-US" sz="800" b="0" kern="1200" dirty="0">
                <a:solidFill>
                  <a:schemeClr val="tx1"/>
                </a:solidFill>
                <a:effectLst/>
                <a:latin typeface="+mn-lt"/>
                <a:ea typeface="+mn-ea"/>
                <a:cs typeface="+mn-cs"/>
              </a:rPr>
              <a:t>Creative Commons CC0 1.0 Universal Public Domain Dedication</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16 Powder letters in office building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16 Powder letters in office building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METHANE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16 Powder letters in office building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Four W’s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en-US" sz="800" dirty="0"/>
              <a:t>5.1 Scenario 16 Powder letters in office building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a:lnSpc>
                <a:spcPct val="107000"/>
              </a:lnSpc>
              <a:spcAft>
                <a:spcPts val="800"/>
              </a:spcAft>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r>
              <a:rPr lang="en-US" sz="800" dirty="0">
                <a:solidFill>
                  <a:srgbClr val="000000"/>
                </a:solidFill>
                <a:effectLst/>
                <a:latin typeface="+mn-lt"/>
                <a:ea typeface="Calibri" panose="020F0502020204030204" pitchFamily="34" charset="0"/>
                <a:cs typeface="Times New Roman" panose="02020603050405020304" pitchFamily="18" charset="0"/>
              </a:rPr>
              <a:t> </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a mail room of the ministry of interior, in a large office building, mail is registered, scanned and prepared for distribution among the civil servants. When opening a letter for the minister a white powder comes from the envelope and is spilled on the desk of the worker. The worker panics when seeing the powder and he moves from his desk and goes outside to the toilet to wash his hands and face. His colleagues in the same room also move from the room and call the internal alert number. In turn the local safety and security officer calls the dispatch office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incident occurred on the 2</a:t>
            </a:r>
            <a:r>
              <a:rPr lang="en-US" sz="800" baseline="30000" dirty="0">
                <a:solidFill>
                  <a:srgbClr val="000000"/>
                </a:solidFill>
                <a:effectLst/>
                <a:latin typeface="+mn-lt"/>
                <a:ea typeface="Calibri" panose="020F0502020204030204" pitchFamily="34" charset="0"/>
                <a:cs typeface="Times New Roman" panose="02020603050405020304" pitchFamily="18" charset="0"/>
              </a:rPr>
              <a:t>rd</a:t>
            </a:r>
            <a:r>
              <a:rPr lang="en-US" sz="800" dirty="0">
                <a:solidFill>
                  <a:srgbClr val="000000"/>
                </a:solidFill>
                <a:effectLst/>
                <a:latin typeface="+mn-lt"/>
                <a:ea typeface="Calibri" panose="020F0502020204030204" pitchFamily="34" charset="0"/>
                <a:cs typeface="Times New Roman" panose="02020603050405020304" pitchFamily="18" charset="0"/>
              </a:rPr>
              <a:t> floor of the ministry of interior in </a:t>
            </a:r>
            <a:r>
              <a:rPr lang="en-US" sz="800" dirty="0" err="1">
                <a:solidFill>
                  <a:srgbClr val="000000"/>
                </a:solidFill>
                <a:effectLst/>
                <a:latin typeface="+mn-lt"/>
                <a:ea typeface="Calibri" panose="020F0502020204030204" pitchFamily="34" charset="0"/>
                <a:cs typeface="Times New Roman" panose="02020603050405020304" pitchFamily="18" charset="0"/>
              </a:rPr>
              <a:t>Maintown</a:t>
            </a:r>
            <a:r>
              <a:rPr lang="en-US" sz="800" dirty="0">
                <a:solidFill>
                  <a:srgbClr val="000000"/>
                </a:solidFill>
                <a:effectLst/>
                <a:latin typeface="+mn-lt"/>
                <a:ea typeface="Calibri" panose="020F0502020204030204" pitchFamily="34" charset="0"/>
                <a:cs typeface="Times New Roman" panose="02020603050405020304" pitchFamily="18" charset="0"/>
              </a:rPr>
              <a:t>. The room number is 2.28. internal response services await the first responders at the main entrance of the ministry of interior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powder letter contains ricin powder and a threat letter to the minister of interior. The letter is still on the desk in the mail room.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exposed mail room worker is waiting in the coffee corner on the same level. His colleagues have moved to the canteen to wait further instructions. </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trainer could consider adapting the scenario in such a way that the victims are self referring to the GP office or EMS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16 Powder letters in office building :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 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Mail room, powder letter and mail room worker</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https://en.wikipedia.org/wiki/Sorting_office#/media/File:General_Post_Office_mail_sorting_room,_Wellington_c.1900s.jpg </a:t>
            </a:r>
          </a:p>
          <a:p>
            <a:r>
              <a:rPr lang="en-US" sz="800" b="0" kern="1200" dirty="0">
                <a:solidFill>
                  <a:schemeClr val="tx1"/>
                </a:solidFill>
                <a:effectLst/>
                <a:latin typeface="+mn-lt"/>
                <a:ea typeface="+mn-ea"/>
                <a:cs typeface="+mn-cs"/>
              </a:rPr>
              <a:t>Creative Commons Attribution-Share Alike 2.0 Generic </a:t>
            </a:r>
          </a:p>
          <a:p>
            <a:r>
              <a:rPr lang="en-US" sz="800" b="0" kern="1200" dirty="0">
                <a:solidFill>
                  <a:schemeClr val="tx1"/>
                </a:solidFill>
                <a:effectLst/>
                <a:latin typeface="+mn-lt"/>
                <a:ea typeface="+mn-ea"/>
                <a:cs typeface="+mn-cs"/>
              </a:rPr>
              <a:t>https://slate.com/technology/2012/01/white-powder-hoaxes-a-trend-in-fake-terrorism.html, Hemera/Thinkstock. The Melody consortium has done its utmost to trace the copyright owner of the photo used in the current presentation under fair use conditions. In case your photo hasn’t been properly acknowledged, please contact www.melodytraining.eu and the photo will be removed.</a:t>
            </a:r>
          </a:p>
          <a:p>
            <a:r>
              <a:rPr lang="en-US" sz="800" b="0" kern="1200" dirty="0">
                <a:solidFill>
                  <a:schemeClr val="tx1"/>
                </a:solidFill>
                <a:effectLst/>
                <a:latin typeface="+mn-lt"/>
                <a:ea typeface="+mn-ea"/>
                <a:cs typeface="+mn-cs"/>
              </a:rPr>
              <a:t>https://commons.wikimedia.org/wiki/File:HUA-153334-Interieur_van_de_postkamer_in_het_hoofdgebouw_III_van_de_N.S._te_Utrecht.jpg</a:t>
            </a:r>
          </a:p>
          <a:p>
            <a:r>
              <a:rPr lang="en-US" sz="800" b="0" kern="1200" dirty="0">
                <a:solidFill>
                  <a:schemeClr val="tx1"/>
                </a:solidFill>
                <a:effectLst/>
                <a:latin typeface="+mn-lt"/>
                <a:ea typeface="+mn-ea"/>
                <a:cs typeface="+mn-cs"/>
              </a:rPr>
              <a:t>Creative Commons CC0 1.0 Universal Public Domain Dedication</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16. Powder letters in office building</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16 Powder letters in office building </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 </a:t>
            </a:r>
            <a:r>
              <a:rPr lang="en-GB" sz="800" dirty="0">
                <a:solidFill>
                  <a:srgbClr val="000000"/>
                </a:solidFill>
                <a:effectLst/>
                <a:latin typeface="+mn-lt"/>
                <a:ea typeface="Calibri" panose="020F0502020204030204" pitchFamily="34" charset="0"/>
                <a:cs typeface="Times New Roman" panose="02020603050405020304" pitchFamily="18" charset="0"/>
              </a:rPr>
              <a:t>Most powder letters contain benign powders and do not contain any risks to persons exposed to the material. In this case the letter does contain ricin which has a delayed onset of symptoms. There is no medical treatment of ricin poisoning other then supportive care. The person opening the letter should be admitted to the hospital directly and the other persons in the room should be monitored for signs of exposure. Dermal exposure to ricin powder is unlikely to penetrate the skin but the persons in the room as well as the room itself should be decontaminated.</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American anthrax attacks in 2001 and numerous copy cat incidents </a:t>
            </a:r>
          </a:p>
          <a:p>
            <a:r>
              <a:rPr lang="en-US" sz="800" b="0" kern="1200" dirty="0">
                <a:solidFill>
                  <a:schemeClr val="tx1"/>
                </a:solidFill>
                <a:effectLst/>
                <a:latin typeface="+mn-lt"/>
                <a:ea typeface="+mn-ea"/>
                <a:cs typeface="+mn-cs"/>
              </a:rPr>
              <a:t>https://en.wikipedia.org/wiki/2001_anthrax_attacks</a:t>
            </a:r>
          </a:p>
          <a:p>
            <a:r>
              <a:rPr lang="en-US" sz="800" b="0" kern="1200" dirty="0">
                <a:solidFill>
                  <a:schemeClr val="tx1"/>
                </a:solidFill>
                <a:effectLst/>
                <a:latin typeface="+mn-lt"/>
                <a:ea typeface="+mn-ea"/>
                <a:cs typeface="+mn-cs"/>
              </a:rPr>
              <a:t>https://www.nytimes.com/2020/09/19/us/politics/ricin-white-house-postal-service.html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16. Powder letters in office building </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16 </a:t>
            </a:r>
            <a:r>
              <a:rPr lang="en-US" sz="4400" dirty="0"/>
              <a:t>Powder letters in office building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1449875227"/>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BD330CC7-91A6-44C9-9DD6-5CCAEC942A4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16 </a:t>
            </a:r>
            <a:r>
              <a:rPr lang="en-US" sz="4400" dirty="0"/>
              <a:t>Powder letters in office building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27486012"/>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a:t>RISK ASSESSMENT</a:t>
                      </a:r>
                      <a:endParaRPr lang="it-IT" sz="1400" b="1" dirty="0"/>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665C4995-7700-42F3-81AC-FB0BD59D76D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16</a:t>
            </a:r>
            <a:br>
              <a:rPr lang="en-US" dirty="0"/>
            </a:br>
            <a:r>
              <a:rPr lang="en-US" sz="4400" dirty="0"/>
              <a:t>Powder letters in office building </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ADE56496-AFB1-4B7A-BF56-238BF2108CD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5.2 Scenario 16 </a:t>
            </a:r>
            <a:r>
              <a:rPr lang="en-US" sz="4400" dirty="0"/>
              <a:t>Powder letters in office building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9D8C2C35-598D-43E2-B423-4D0440866D7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962483" y="2588528"/>
            <a:ext cx="2170175" cy="2743200"/>
          </a:xfrm>
          <a:prstGeom prst="rect">
            <a:avLst/>
          </a:prstGeom>
        </p:spPr>
      </p:pic>
      <p:pic>
        <p:nvPicPr>
          <p:cNvPr id="12" name="Picture 11">
            <a:extLst>
              <a:ext uri="{FF2B5EF4-FFF2-40B4-BE49-F238E27FC236}">
                <a16:creationId xmlns:a16="http://schemas.microsoft.com/office/drawing/2014/main" id="{BFBED557-B0E6-4A9C-9E88-EF3B3738B48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115604" y="4145377"/>
            <a:ext cx="3485103" cy="2370115"/>
          </a:xfrm>
          <a:prstGeom prst="rect">
            <a:avLst/>
          </a:prstGeom>
        </p:spPr>
      </p:pic>
      <p:pic>
        <p:nvPicPr>
          <p:cNvPr id="15" name="Picture 14">
            <a:extLst>
              <a:ext uri="{FF2B5EF4-FFF2-40B4-BE49-F238E27FC236}">
                <a16:creationId xmlns:a16="http://schemas.microsoft.com/office/drawing/2014/main" id="{B90CE298-6DD7-4979-938B-BE6A5A151DA7}"/>
              </a:ext>
            </a:extLst>
          </p:cNvPr>
          <p:cNvPicPr>
            <a:picLocks noChangeAspect="1"/>
          </p:cNvPicPr>
          <p:nvPr/>
        </p:nvPicPr>
        <p:blipFill>
          <a:blip r:embed="rId6"/>
          <a:stretch>
            <a:fillRect/>
          </a:stretch>
        </p:blipFill>
        <p:spPr>
          <a:xfrm>
            <a:off x="910589" y="4012960"/>
            <a:ext cx="3346979" cy="2038829"/>
          </a:xfrm>
          <a:prstGeom prst="rect">
            <a:avLst/>
          </a:prstGeom>
        </p:spPr>
      </p:pic>
      <p:sp>
        <p:nvSpPr>
          <p:cNvPr id="13" name="Footer Placeholder 5">
            <a:extLst>
              <a:ext uri="{FF2B5EF4-FFF2-40B4-BE49-F238E27FC236}">
                <a16:creationId xmlns:a16="http://schemas.microsoft.com/office/drawing/2014/main" id="{AE8589C2-6C35-45ED-8242-67E610108BB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63959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5.2 Scenario 16 </a:t>
            </a:r>
            <a:r>
              <a:rPr lang="en-US" sz="4400" dirty="0"/>
              <a:t>Powder letters in office building </a:t>
            </a:r>
            <a:endParaRPr lang="da-DK" dirty="0"/>
          </a:p>
        </p:txBody>
      </p:sp>
      <p:sp>
        <p:nvSpPr>
          <p:cNvPr id="7" name="Text Placeholder 6"/>
          <p:cNvSpPr>
            <a:spLocks noGrp="1"/>
          </p:cNvSpPr>
          <p:nvPr>
            <p:ph type="body" sz="quarter" idx="19"/>
          </p:nvPr>
        </p:nvSpPr>
        <p:spPr>
          <a:xfrm>
            <a:off x="766763" y="3139237"/>
            <a:ext cx="10658474" cy="2918663"/>
          </a:xfrm>
        </p:spPr>
        <p:txBody>
          <a:bodyPr>
            <a:normAutofit fontScale="77500" lnSpcReduction="20000"/>
          </a:bodyPr>
          <a:lstStyle/>
          <a:p>
            <a:r>
              <a:rPr lang="en-US" dirty="0"/>
              <a:t>A person from a building’s emergency response calls the dispatch office reporting a suspicious letter containing powder </a:t>
            </a:r>
          </a:p>
          <a:p>
            <a:r>
              <a:rPr lang="en-US" dirty="0"/>
              <a:t>The incident involved a mail room worker opening a letter intended for the minister of interior </a:t>
            </a:r>
          </a:p>
          <a:p>
            <a:r>
              <a:rPr lang="en-US" dirty="0"/>
              <a:t>The powder spilled on the desk and over his hands</a:t>
            </a:r>
          </a:p>
          <a:p>
            <a:r>
              <a:rPr lang="en-US" dirty="0"/>
              <a:t>The worker and his 3 colleagues in the room have fled out of the room </a:t>
            </a:r>
          </a:p>
          <a:p>
            <a:r>
              <a:rPr lang="en-US" dirty="0"/>
              <a:t>The envelope is still on the desk and contains, next to the powder, also a handwritten letter   </a:t>
            </a:r>
          </a:p>
          <a:p>
            <a:r>
              <a:rPr lang="en-US" dirty="0"/>
              <a:t>No other persons have handled it </a:t>
            </a:r>
          </a:p>
          <a:p>
            <a:endParaRPr lang="en-US" dirty="0"/>
          </a:p>
          <a:p>
            <a:pPr marL="88900" indent="0">
              <a:buNone/>
            </a:pPr>
            <a:endParaRPr lang="en-US" dirty="0"/>
          </a:p>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718715"/>
            <a:ext cx="1182569" cy="1316497"/>
          </a:xfrm>
          <a:prstGeom prst="rect">
            <a:avLst/>
          </a:prstGeom>
        </p:spPr>
      </p:pic>
      <p:sp>
        <p:nvSpPr>
          <p:cNvPr id="8" name="Footer Placeholder 5">
            <a:extLst>
              <a:ext uri="{FF2B5EF4-FFF2-40B4-BE49-F238E27FC236}">
                <a16:creationId xmlns:a16="http://schemas.microsoft.com/office/drawing/2014/main" id="{594D93F7-2665-49F5-9186-C2D0B996B23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fontScale="90000"/>
          </a:bodyPr>
          <a:lstStyle/>
          <a:p>
            <a:r>
              <a:rPr lang="en-US" dirty="0"/>
              <a:t>5.2 Scenario 16 </a:t>
            </a:r>
            <a:r>
              <a:rPr lang="en-US" sz="4400" dirty="0"/>
              <a:t>Powder letters in office building </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D9A56338-91E3-45FF-A3BE-6E7A3249E29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5.6 Scenario 16</a:t>
            </a:r>
            <a:br>
              <a:rPr lang="en-US" dirty="0"/>
            </a:br>
            <a:r>
              <a:rPr lang="en-US" sz="4400" dirty="0"/>
              <a:t>Powder letters in office building </a:t>
            </a:r>
            <a:endParaRPr lang="en-US" sz="1400"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7" name="Footer Placeholder 5">
            <a:extLst>
              <a:ext uri="{FF2B5EF4-FFF2-40B4-BE49-F238E27FC236}">
                <a16:creationId xmlns:a16="http://schemas.microsoft.com/office/drawing/2014/main" id="{FEDA938A-5239-4CC5-8E51-3B8CD7CF7FF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a:xfrm>
            <a:off x="616010" y="775874"/>
            <a:ext cx="10658476" cy="884477"/>
          </a:xfrm>
        </p:spPr>
        <p:txBody>
          <a:bodyPr lIns="0" tIns="0" rIns="0" bIns="0">
            <a:normAutofit fontScale="90000"/>
          </a:bodyPr>
          <a:lstStyle/>
          <a:p>
            <a:r>
              <a:rPr lang="en-US" dirty="0"/>
              <a:t>5.6 Scenario 16 </a:t>
            </a:r>
            <a:r>
              <a:rPr lang="en-US" sz="4400" dirty="0"/>
              <a:t>Powder letters in office building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54E418E2-4C1C-4BFD-BFAF-54FEB106150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962483" y="2588528"/>
            <a:ext cx="2170175" cy="2743200"/>
          </a:xfrm>
          <a:prstGeom prst="rect">
            <a:avLst/>
          </a:prstGeom>
        </p:spPr>
      </p:pic>
      <p:pic>
        <p:nvPicPr>
          <p:cNvPr id="12" name="Picture 11">
            <a:extLst>
              <a:ext uri="{FF2B5EF4-FFF2-40B4-BE49-F238E27FC236}">
                <a16:creationId xmlns:a16="http://schemas.microsoft.com/office/drawing/2014/main" id="{45A0A0F3-FF59-437F-B55F-E3E0C5358E8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115604" y="4145377"/>
            <a:ext cx="3485103" cy="2370115"/>
          </a:xfrm>
          <a:prstGeom prst="rect">
            <a:avLst/>
          </a:prstGeom>
        </p:spPr>
      </p:pic>
      <p:pic>
        <p:nvPicPr>
          <p:cNvPr id="16" name="Picture 15">
            <a:extLst>
              <a:ext uri="{FF2B5EF4-FFF2-40B4-BE49-F238E27FC236}">
                <a16:creationId xmlns:a16="http://schemas.microsoft.com/office/drawing/2014/main" id="{DFC8DEE4-606F-49FA-855F-DA6CD5C3F209}"/>
              </a:ext>
            </a:extLst>
          </p:cNvPr>
          <p:cNvPicPr>
            <a:picLocks noChangeAspect="1"/>
          </p:cNvPicPr>
          <p:nvPr/>
        </p:nvPicPr>
        <p:blipFill>
          <a:blip r:embed="rId6"/>
          <a:stretch>
            <a:fillRect/>
          </a:stretch>
        </p:blipFill>
        <p:spPr>
          <a:xfrm>
            <a:off x="910589" y="4012960"/>
            <a:ext cx="3346979" cy="2038829"/>
          </a:xfrm>
          <a:prstGeom prst="rect">
            <a:avLst/>
          </a:prstGeom>
        </p:spPr>
      </p:pic>
      <p:sp>
        <p:nvSpPr>
          <p:cNvPr id="13" name="Footer Placeholder 5">
            <a:extLst>
              <a:ext uri="{FF2B5EF4-FFF2-40B4-BE49-F238E27FC236}">
                <a16:creationId xmlns:a16="http://schemas.microsoft.com/office/drawing/2014/main" id="{C63755FF-DE23-4E34-8278-BB8930B96F1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5.6 Scenario 16 </a:t>
            </a:r>
            <a:r>
              <a:rPr lang="en-US" sz="4400" dirty="0"/>
              <a:t>Powder letters in office building </a:t>
            </a:r>
            <a:endParaRPr lang="da-DK" dirty="0"/>
          </a:p>
        </p:txBody>
      </p:sp>
      <p:sp>
        <p:nvSpPr>
          <p:cNvPr id="7" name="Text Placeholder 6"/>
          <p:cNvSpPr>
            <a:spLocks noGrp="1"/>
          </p:cNvSpPr>
          <p:nvPr>
            <p:ph type="body" sz="quarter" idx="19"/>
          </p:nvPr>
        </p:nvSpPr>
        <p:spPr>
          <a:xfrm>
            <a:off x="766763" y="3429000"/>
            <a:ext cx="10658474" cy="2628900"/>
          </a:xfrm>
        </p:spPr>
        <p:txBody>
          <a:bodyPr>
            <a:normAutofit fontScale="70000" lnSpcReduction="20000"/>
          </a:bodyPr>
          <a:lstStyle/>
          <a:p>
            <a:r>
              <a:rPr lang="en-US" dirty="0"/>
              <a:t>A person from a building’s emergency response calls the dispatch office reporting a suspicious letter containing powder </a:t>
            </a:r>
          </a:p>
          <a:p>
            <a:r>
              <a:rPr lang="en-US" dirty="0"/>
              <a:t>The incident involved a mail room worker opening a letter intended for the minister of interior </a:t>
            </a:r>
          </a:p>
          <a:p>
            <a:r>
              <a:rPr lang="en-US" dirty="0"/>
              <a:t>The powder spilled on the desk and over his hands</a:t>
            </a:r>
          </a:p>
          <a:p>
            <a:r>
              <a:rPr lang="en-US" dirty="0"/>
              <a:t>The worker and his 3 colleagues in the room have fled out of the room </a:t>
            </a:r>
          </a:p>
          <a:p>
            <a:r>
              <a:rPr lang="en-US" dirty="0"/>
              <a:t>The exposed worker has washed his hands but is still very concerned </a:t>
            </a:r>
          </a:p>
          <a:p>
            <a:r>
              <a:rPr lang="en-US" dirty="0"/>
              <a:t>The exposed person is sweating and anxious but has no other symptoms </a:t>
            </a:r>
          </a:p>
          <a:p>
            <a:r>
              <a:rPr lang="en-US" dirty="0"/>
              <a:t>His colleagues do not have any symptoms </a:t>
            </a:r>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Footer Placeholder 5">
            <a:extLst>
              <a:ext uri="{FF2B5EF4-FFF2-40B4-BE49-F238E27FC236}">
                <a16:creationId xmlns:a16="http://schemas.microsoft.com/office/drawing/2014/main" id="{BBB7B134-666A-4294-A6BF-0B91A97C047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017313606"/>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30 YEARS OLD</a:t>
                      </a:r>
                      <a:r>
                        <a:rPr lang="pl-PL" b="1" noProof="0" dirty="0"/>
                        <a:t> </a:t>
                      </a:r>
                      <a:r>
                        <a:rPr lang="en-US" b="1" noProof="0" dirty="0"/>
                        <a:t>MAN exposed to the unknown substance </a:t>
                      </a:r>
                    </a:p>
                    <a:p>
                      <a:pPr algn="ctr"/>
                      <a:r>
                        <a:rPr lang="en-US" b="1" noProof="0" dirty="0"/>
                        <a:t>Sweating </a:t>
                      </a:r>
                    </a:p>
                    <a:p>
                      <a:pPr algn="ctr"/>
                      <a:r>
                        <a:rPr lang="en-US" b="1" noProof="0" dirty="0"/>
                        <a:t>Anxious </a:t>
                      </a:r>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16 </a:t>
            </a:r>
            <a:r>
              <a:rPr lang="en-US" sz="4400" dirty="0"/>
              <a:t>Powder letters in office building </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8E585D14-5F9D-4E65-97BF-708EDD083E0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403328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900" y="2252663"/>
            <a:ext cx="8839200" cy="2352674"/>
          </a:xfrm>
        </p:spPr>
        <p:txBody>
          <a:bodyPr>
            <a:normAutofit/>
          </a:bodyPr>
          <a:lstStyle/>
          <a:p>
            <a:r>
              <a:rPr lang="en-US" dirty="0"/>
              <a:t>4.1 Scenario 16</a:t>
            </a:r>
            <a:br>
              <a:rPr lang="en-US" dirty="0"/>
            </a:br>
            <a:r>
              <a:rPr lang="en-US" sz="4400" dirty="0"/>
              <a:t>Powder letters in office building </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D05D0FE1-E24F-4178-A0F4-0145B6B28A2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471715274"/>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342900" indent="-342900" algn="ctr">
                        <a:buAutoNum type="arabicPlain" startAt="40"/>
                      </a:pPr>
                      <a:r>
                        <a:rPr lang="en-US" b="1" noProof="0" dirty="0"/>
                        <a:t>YEARS OLD</a:t>
                      </a:r>
                      <a:r>
                        <a:rPr lang="pl-PL" b="1" noProof="0" dirty="0"/>
                        <a:t> </a:t>
                      </a:r>
                      <a:r>
                        <a:rPr lang="nl-NL" b="1" noProof="0" dirty="0"/>
                        <a:t>WO</a:t>
                      </a:r>
                      <a:r>
                        <a:rPr lang="en-US" b="1" noProof="0" dirty="0"/>
                        <a:t>MAN present in the mail room during incident </a:t>
                      </a:r>
                    </a:p>
                    <a:p>
                      <a:pPr marL="0" indent="0" algn="ctr">
                        <a:buNone/>
                      </a:pPr>
                      <a:r>
                        <a:rPr lang="en-US" b="1" noProof="0" dirty="0"/>
                        <a:t>No symptoms </a:t>
                      </a:r>
                    </a:p>
                    <a:p>
                      <a:pPr algn="ctr"/>
                      <a:endParaRPr lang="en-US" b="1" noProof="0" dirty="0"/>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16 </a:t>
            </a:r>
            <a:r>
              <a:rPr lang="en-US" sz="4400" dirty="0"/>
              <a:t>Powder letters in office building </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2806852D-5024-4F79-8B65-F233DF5B7FF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1405317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327948184"/>
              </p:ext>
            </p:extLst>
          </p:nvPr>
        </p:nvGraphicFramePr>
        <p:xfrm>
          <a:off x="1261220" y="3109770"/>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0" indent="0" algn="ctr">
                        <a:buNone/>
                      </a:pPr>
                      <a:r>
                        <a:rPr lang="en-US" b="1" noProof="0" dirty="0"/>
                        <a:t>55 YEARS OLD</a:t>
                      </a:r>
                      <a:r>
                        <a:rPr lang="pl-PL" b="1" noProof="0" dirty="0"/>
                        <a:t> </a:t>
                      </a:r>
                      <a:r>
                        <a:rPr lang="nl-NL" b="1" noProof="0" dirty="0"/>
                        <a:t>WO</a:t>
                      </a:r>
                      <a:r>
                        <a:rPr lang="en-US" b="1" noProof="0" dirty="0"/>
                        <a:t>MAN present in the mail room during incident </a:t>
                      </a:r>
                    </a:p>
                    <a:p>
                      <a:pPr marL="0" indent="0" algn="ctr">
                        <a:buNone/>
                      </a:pPr>
                      <a:r>
                        <a:rPr lang="en-US" b="1" noProof="0" dirty="0"/>
                        <a:t>No symptoms</a:t>
                      </a:r>
                    </a:p>
                    <a:p>
                      <a:pPr algn="ctr"/>
                      <a:endParaRPr lang="en-US" b="1" noProof="0" dirty="0"/>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16 </a:t>
            </a:r>
            <a:r>
              <a:rPr lang="en-US" sz="4400" dirty="0"/>
              <a:t>Powder letters in office building </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8E6E4526-9529-4A66-9FA1-972477C9FC9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86281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16</a:t>
            </a:r>
            <a:br>
              <a:rPr lang="en-US" dirty="0"/>
            </a:br>
            <a:r>
              <a:rPr lang="en-US" sz="4400" dirty="0"/>
              <a:t>Powder letters in office building </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22</a:t>
            </a:fld>
            <a:endParaRPr lang="aa-ET" dirty="0"/>
          </a:p>
        </p:txBody>
      </p:sp>
      <p:sp>
        <p:nvSpPr>
          <p:cNvPr id="7" name="Footer Placeholder 5">
            <a:extLst>
              <a:ext uri="{FF2B5EF4-FFF2-40B4-BE49-F238E27FC236}">
                <a16:creationId xmlns:a16="http://schemas.microsoft.com/office/drawing/2014/main" id="{779E6636-0A8B-41A6-B52A-8D8A9228AFF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a:xfrm>
            <a:off x="766761" y="844658"/>
            <a:ext cx="10658476" cy="884477"/>
          </a:xfrm>
        </p:spPr>
        <p:txBody>
          <a:bodyPr lIns="0" tIns="0" rIns="0" bIns="0">
            <a:normAutofit fontScale="90000"/>
          </a:bodyPr>
          <a:lstStyle/>
          <a:p>
            <a:r>
              <a:rPr lang="en-US" dirty="0"/>
              <a:t>6.1 Scenario 16 </a:t>
            </a:r>
            <a:r>
              <a:rPr lang="en-US" sz="4400" dirty="0"/>
              <a:t>Powder letters in office building </a:t>
            </a:r>
            <a:endParaRPr lang="da-DK" dirty="0"/>
          </a:p>
        </p:txBody>
      </p:sp>
      <p:sp>
        <p:nvSpPr>
          <p:cNvPr id="7" name="Text Placeholder 6"/>
          <p:cNvSpPr>
            <a:spLocks noGrp="1"/>
          </p:cNvSpPr>
          <p:nvPr>
            <p:ph type="body" sz="quarter" idx="19"/>
          </p:nvPr>
        </p:nvSpPr>
        <p:spPr>
          <a:xfrm>
            <a:off x="766763" y="2250491"/>
            <a:ext cx="10658474" cy="4124669"/>
          </a:xfrm>
        </p:spPr>
        <p:txBody>
          <a:bodyPr>
            <a:normAutofit lnSpcReduction="10000"/>
          </a:bodyPr>
          <a:lstStyle/>
          <a:p>
            <a:pPr marL="88900" indent="0">
              <a:buNone/>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door </a:t>
            </a:r>
          </a:p>
          <a:p>
            <a:pPr marL="88900" indent="0">
              <a:buNone/>
            </a:pPr>
            <a:r>
              <a:rPr lang="en-US" sz="1800" b="1" dirty="0"/>
              <a:t>DO requests general information on what happened </a:t>
            </a:r>
          </a:p>
          <a:p>
            <a:pPr marL="88900" indent="0">
              <a:buNone/>
            </a:pPr>
            <a:r>
              <a:rPr lang="en-US" sz="1800" i="1" dirty="0"/>
              <a:t>A letter with a suspicious powder was opened in the mail room </a:t>
            </a:r>
          </a:p>
          <a:p>
            <a:pPr marL="88900" indent="0">
              <a:buNone/>
            </a:pPr>
            <a:r>
              <a:rPr lang="en-US" sz="1800" b="1" dirty="0"/>
              <a:t>DO asks the caller the exact location</a:t>
            </a:r>
          </a:p>
          <a:p>
            <a:pPr marL="88900" indent="0">
              <a:buNone/>
            </a:pPr>
            <a:r>
              <a:rPr lang="en-US" sz="1800" i="1" dirty="0"/>
              <a:t>The incident occurred on the 2</a:t>
            </a:r>
            <a:r>
              <a:rPr lang="en-US" sz="1800" i="1" baseline="30000" dirty="0"/>
              <a:t>rd</a:t>
            </a:r>
            <a:r>
              <a:rPr lang="en-US" sz="1800" i="1" dirty="0"/>
              <a:t> floor of the ministry of interior in </a:t>
            </a:r>
            <a:r>
              <a:rPr lang="en-US" sz="1800" i="1" dirty="0" err="1"/>
              <a:t>Maintown</a:t>
            </a:r>
            <a:r>
              <a:rPr lang="en-US" sz="1800" i="1" dirty="0"/>
              <a:t>. The room number is 2.28</a:t>
            </a:r>
          </a:p>
          <a:p>
            <a:pPr marL="88900" indent="0">
              <a:buNone/>
            </a:pPr>
            <a:r>
              <a:rPr lang="en-US" sz="1800" b="1" dirty="0"/>
              <a:t>DO asks the caller what happened </a:t>
            </a:r>
          </a:p>
          <a:p>
            <a:pPr marL="88900" indent="0">
              <a:buNone/>
            </a:pPr>
            <a:r>
              <a:rPr lang="en-US" sz="1800" i="1" dirty="0"/>
              <a:t>The caller states that an incident occurred while opening a letter intended for the minister of interior  </a:t>
            </a:r>
          </a:p>
          <a:p>
            <a:pPr marL="88900" indent="0">
              <a:buNone/>
            </a:pPr>
            <a:r>
              <a:rPr lang="en-US" sz="1800" b="1" dirty="0"/>
              <a:t>DO asks if there are any injuries </a:t>
            </a:r>
          </a:p>
          <a:p>
            <a:pPr marL="88900" indent="0">
              <a:buNone/>
            </a:pPr>
            <a:r>
              <a:rPr lang="en-US" sz="1800" i="1" dirty="0"/>
              <a:t>One person got the powder over his hands and in panic he went to the toilet to wash his hands.  His colleagues also left the mail room. The exposed person is waiting in the coffee corner.</a:t>
            </a:r>
          </a:p>
          <a:p>
            <a:pPr marL="88900" indent="0">
              <a:buNone/>
            </a:pPr>
            <a:r>
              <a:rPr lang="en-US" sz="1800" b="1" dirty="0"/>
              <a:t>DO tells the caller that help is on the way</a:t>
            </a:r>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72314BFA-2644-4CFC-B12B-BC4702DC620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452927" y="1147416"/>
            <a:ext cx="1182569" cy="1316497"/>
          </a:xfrm>
          <a:prstGeom prst="rect">
            <a:avLst/>
          </a:prstGeom>
        </p:spPr>
      </p:pic>
      <p:sp>
        <p:nvSpPr>
          <p:cNvPr id="6" name="Title 5"/>
          <p:cNvSpPr>
            <a:spLocks noGrp="1"/>
          </p:cNvSpPr>
          <p:nvPr>
            <p:ph type="title"/>
          </p:nvPr>
        </p:nvSpPr>
        <p:spPr/>
        <p:txBody>
          <a:bodyPr lIns="0" tIns="0" rIns="0" bIns="0">
            <a:normAutofit fontScale="90000"/>
          </a:bodyPr>
          <a:lstStyle/>
          <a:p>
            <a:r>
              <a:rPr lang="en-US" dirty="0"/>
              <a:t>6.1 Scenario 16 </a:t>
            </a:r>
            <a:r>
              <a:rPr lang="en-US" sz="4400" dirty="0"/>
              <a:t>Powder letters in office building </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980448851"/>
              </p:ext>
            </p:extLst>
          </p:nvPr>
        </p:nvGraphicFramePr>
        <p:xfrm>
          <a:off x="763480" y="2219398"/>
          <a:ext cx="10661757" cy="4030313"/>
        </p:xfrm>
        <a:graphic>
          <a:graphicData uri="http://schemas.openxmlformats.org/drawingml/2006/table">
            <a:tbl>
              <a:tblPr firstRow="1" bandRow="1">
                <a:tableStyleId>{F5AB1C69-6EDB-4FF4-983F-18BD219EF322}</a:tableStyleId>
              </a:tblPr>
              <a:tblGrid>
                <a:gridCol w="10661757">
                  <a:extLst>
                    <a:ext uri="{9D8B030D-6E8A-4147-A177-3AD203B41FA5}">
                      <a16:colId xmlns:a16="http://schemas.microsoft.com/office/drawing/2014/main" val="20000"/>
                    </a:ext>
                  </a:extLst>
                </a:gridCol>
              </a:tblGrid>
              <a:tr h="342687">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42687">
                <a:tc>
                  <a:txBody>
                    <a:bodyPr/>
                    <a:lstStyle/>
                    <a:p>
                      <a:r>
                        <a:rPr lang="en-GB" noProof="0" dirty="0"/>
                        <a:t>DO: </a:t>
                      </a:r>
                      <a:r>
                        <a:rPr lang="en-US" noProof="0" dirty="0"/>
                        <a:t>requests general information on what happened </a:t>
                      </a:r>
                      <a:endParaRPr lang="en-GB" noProof="0" dirty="0"/>
                    </a:p>
                  </a:txBody>
                  <a:tcPr/>
                </a:tc>
                <a:extLst>
                  <a:ext uri="{0D108BD9-81ED-4DB2-BD59-A6C34878D82A}">
                    <a16:rowId xmlns:a16="http://schemas.microsoft.com/office/drawing/2014/main" val="10001"/>
                  </a:ext>
                </a:extLst>
              </a:tr>
              <a:tr h="468938">
                <a:tc>
                  <a:txBody>
                    <a:bodyPr/>
                    <a:lstStyle/>
                    <a:p>
                      <a:pPr marL="88900" indent="0">
                        <a:buNone/>
                      </a:pPr>
                      <a:r>
                        <a:rPr lang="en-US" sz="1800" i="1" dirty="0"/>
                        <a:t>A letter with a suspicious powder was opened in the mail room </a:t>
                      </a:r>
                    </a:p>
                  </a:txBody>
                  <a:tcPr/>
                </a:tc>
                <a:extLst>
                  <a:ext uri="{0D108BD9-81ED-4DB2-BD59-A6C34878D82A}">
                    <a16:rowId xmlns:a16="http://schemas.microsoft.com/office/drawing/2014/main" val="10002"/>
                  </a:ext>
                </a:extLst>
              </a:tr>
              <a:tr h="342687">
                <a:tc>
                  <a:txBody>
                    <a:bodyPr/>
                    <a:lstStyle/>
                    <a:p>
                      <a:r>
                        <a:rPr lang="en-GB" baseline="0" noProof="0" dirty="0"/>
                        <a:t>DO: </a:t>
                      </a:r>
                      <a:r>
                        <a:rPr lang="en-US" baseline="0" noProof="0" dirty="0"/>
                        <a:t>asks the caller the exact location</a:t>
                      </a:r>
                    </a:p>
                  </a:txBody>
                  <a:tcPr/>
                </a:tc>
                <a:extLst>
                  <a:ext uri="{0D108BD9-81ED-4DB2-BD59-A6C34878D82A}">
                    <a16:rowId xmlns:a16="http://schemas.microsoft.com/office/drawing/2014/main" val="10003"/>
                  </a:ext>
                </a:extLst>
              </a:tr>
              <a:tr h="342687">
                <a:tc>
                  <a:txBody>
                    <a:bodyPr/>
                    <a:lstStyle/>
                    <a:p>
                      <a:pPr marL="88900" indent="0">
                        <a:buNone/>
                      </a:pPr>
                      <a:r>
                        <a:rPr lang="en-US" sz="1800" i="1" dirty="0"/>
                        <a:t>The incident occurred on the 2</a:t>
                      </a:r>
                      <a:r>
                        <a:rPr lang="en-US" sz="1800" i="1" baseline="30000" dirty="0"/>
                        <a:t>rd</a:t>
                      </a:r>
                      <a:r>
                        <a:rPr lang="en-US" sz="1800" i="1" dirty="0"/>
                        <a:t> floor of the ministry of interior in </a:t>
                      </a:r>
                      <a:r>
                        <a:rPr lang="en-US" sz="1800" i="1" dirty="0" err="1"/>
                        <a:t>Maintown</a:t>
                      </a:r>
                      <a:r>
                        <a:rPr lang="en-US" sz="1800" i="1" dirty="0"/>
                        <a:t>. The room number is 2.28</a:t>
                      </a:r>
                    </a:p>
                  </a:txBody>
                  <a:tcPr/>
                </a:tc>
                <a:extLst>
                  <a:ext uri="{0D108BD9-81ED-4DB2-BD59-A6C34878D82A}">
                    <a16:rowId xmlns:a16="http://schemas.microsoft.com/office/drawing/2014/main" val="10004"/>
                  </a:ext>
                </a:extLst>
              </a:tr>
              <a:tr h="452415">
                <a:tc>
                  <a:txBody>
                    <a:bodyPr/>
                    <a:lstStyle/>
                    <a:p>
                      <a:r>
                        <a:rPr lang="en-GB" baseline="0" noProof="0" dirty="0"/>
                        <a:t>DO: </a:t>
                      </a:r>
                      <a:r>
                        <a:rPr lang="en-US" baseline="0" noProof="0" dirty="0"/>
                        <a:t>asks the caller what happened </a:t>
                      </a:r>
                    </a:p>
                  </a:txBody>
                  <a:tcPr/>
                </a:tc>
                <a:extLst>
                  <a:ext uri="{0D108BD9-81ED-4DB2-BD59-A6C34878D82A}">
                    <a16:rowId xmlns:a16="http://schemas.microsoft.com/office/drawing/2014/main" val="10005"/>
                  </a:ext>
                </a:extLst>
              </a:tr>
              <a:tr h="342687">
                <a:tc>
                  <a:txBody>
                    <a:bodyPr/>
                    <a:lstStyle/>
                    <a:p>
                      <a:pPr marL="88900" indent="0">
                        <a:buNone/>
                      </a:pPr>
                      <a:r>
                        <a:rPr lang="en-US" sz="1800" i="1" dirty="0"/>
                        <a:t>The caller states that an incident occurred while opening a letter intended for the minister of interior  </a:t>
                      </a:r>
                    </a:p>
                  </a:txBody>
                  <a:tcPr/>
                </a:tc>
                <a:extLst>
                  <a:ext uri="{0D108BD9-81ED-4DB2-BD59-A6C34878D82A}">
                    <a16:rowId xmlns:a16="http://schemas.microsoft.com/office/drawing/2014/main" val="10006"/>
                  </a:ext>
                </a:extLst>
              </a:tr>
              <a:tr h="342687">
                <a:tc>
                  <a:txBody>
                    <a:bodyPr/>
                    <a:lstStyle/>
                    <a:p>
                      <a:pPr marL="88900" indent="0">
                        <a:buNone/>
                      </a:pPr>
                      <a:r>
                        <a:rPr lang="en-US" sz="1800" kern="1200" baseline="0" dirty="0">
                          <a:solidFill>
                            <a:schemeClr val="dk1"/>
                          </a:solidFill>
                          <a:latin typeface="+mn-lt"/>
                          <a:ea typeface="+mn-ea"/>
                          <a:cs typeface="+mn-cs"/>
                        </a:rPr>
                        <a:t>DO : asks if there are any injuries </a:t>
                      </a:r>
                    </a:p>
                  </a:txBody>
                  <a:tcPr/>
                </a:tc>
                <a:extLst>
                  <a:ext uri="{0D108BD9-81ED-4DB2-BD59-A6C34878D82A}">
                    <a16:rowId xmlns:a16="http://schemas.microsoft.com/office/drawing/2014/main" val="3198575420"/>
                  </a:ext>
                </a:extLst>
              </a:tr>
              <a:tr h="593735">
                <a:tc>
                  <a:txBody>
                    <a:bodyPr/>
                    <a:lstStyle/>
                    <a:p>
                      <a:pPr marL="88900" indent="0">
                        <a:buNone/>
                      </a:pPr>
                      <a:r>
                        <a:rPr lang="en-US" sz="1800" i="1" dirty="0"/>
                        <a:t>One person got the powder over his hands and in panic he went to the toilet to wash his hands.  His colleagues also left the mail room. The exposed person is waiting in the coffee room. </a:t>
                      </a:r>
                    </a:p>
                    <a:p>
                      <a:pPr marL="88900" indent="0">
                        <a:buNone/>
                      </a:pPr>
                      <a:endParaRPr lang="en-US" sz="1800" b="1" dirty="0"/>
                    </a:p>
                  </a:txBody>
                  <a:tcPr/>
                </a:tc>
                <a:extLst>
                  <a:ext uri="{0D108BD9-81ED-4DB2-BD59-A6C34878D82A}">
                    <a16:rowId xmlns:a16="http://schemas.microsoft.com/office/drawing/2014/main" val="514711148"/>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sp>
        <p:nvSpPr>
          <p:cNvPr id="10" name="Footer Placeholder 5">
            <a:extLst>
              <a:ext uri="{FF2B5EF4-FFF2-40B4-BE49-F238E27FC236}">
                <a16:creationId xmlns:a16="http://schemas.microsoft.com/office/drawing/2014/main" id="{6285D176-0CD5-4874-9C3C-979C190B935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fontScale="90000"/>
          </a:bodyPr>
          <a:lstStyle/>
          <a:p>
            <a:r>
              <a:rPr lang="en-US" dirty="0"/>
              <a:t>6.1 Scenario 16 </a:t>
            </a:r>
            <a:r>
              <a:rPr lang="en-US" sz="4400" dirty="0"/>
              <a:t>Powder letters in office building </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151500669"/>
              </p:ext>
            </p:extLst>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US" noProof="0"/>
                        <a:t>Consider</a:t>
                      </a:r>
                      <a:r>
                        <a:rPr lang="en-US" baseline="0" noProof="0"/>
                        <a:t> the following:</a:t>
                      </a:r>
                      <a:endParaRPr lang="en-US"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US" baseline="0" noProof="0"/>
                        <a:t>Is there anything else you would need to know before passing the call to the emergency service?</a:t>
                      </a:r>
                    </a:p>
                    <a:p>
                      <a:pPr marL="342900" indent="-342900">
                        <a:buAutoNum type="arabicParenR"/>
                      </a:pPr>
                      <a:endParaRPr lang="en-US" baseline="0" noProof="0"/>
                    </a:p>
                    <a:p>
                      <a:pPr marL="342900" indent="-342900">
                        <a:buAutoNum type="arabicParenR"/>
                      </a:pPr>
                      <a:endParaRPr lang="en-US" baseline="0" noProof="0"/>
                    </a:p>
                  </a:txBody>
                  <a:tcPr/>
                </a:tc>
                <a:extLst>
                  <a:ext uri="{0D108BD9-81ED-4DB2-BD59-A6C34878D82A}">
                    <a16:rowId xmlns:a16="http://schemas.microsoft.com/office/drawing/2014/main" val="10001"/>
                  </a:ext>
                </a:extLst>
              </a:tr>
              <a:tr h="370840">
                <a:tc>
                  <a:txBody>
                    <a:bodyPr/>
                    <a:lstStyle/>
                    <a:p>
                      <a:pPr marL="0" indent="0">
                        <a:buNone/>
                      </a:pPr>
                      <a:r>
                        <a:rPr lang="en-US" baseline="0" noProof="0"/>
                        <a:t>2) Would you pass the call to other emergency services beyond the one requested by the caller?</a:t>
                      </a:r>
                    </a:p>
                    <a:p>
                      <a:pPr marL="342900" indent="-342900">
                        <a:buAutoNum type="arabicParenR"/>
                      </a:pPr>
                      <a:endParaRPr lang="en-US" baseline="0" noProof="0"/>
                    </a:p>
                    <a:p>
                      <a:pPr marL="0" indent="0">
                        <a:buNone/>
                      </a:pPr>
                      <a:endParaRPr lang="en-US" baseline="0" noProof="0"/>
                    </a:p>
                  </a:txBody>
                  <a:tcPr/>
                </a:tc>
                <a:extLst>
                  <a:ext uri="{0D108BD9-81ED-4DB2-BD59-A6C34878D82A}">
                    <a16:rowId xmlns:a16="http://schemas.microsoft.com/office/drawing/2014/main" val="10002"/>
                  </a:ext>
                </a:extLst>
              </a:tr>
              <a:tr h="370840">
                <a:tc>
                  <a:txBody>
                    <a:bodyPr/>
                    <a:lstStyle/>
                    <a:p>
                      <a:r>
                        <a:rPr lang="en-US" i="0" baseline="0" noProof="0" dirty="0"/>
                        <a:t>3) What message would you refer to the emergency service(s)?</a:t>
                      </a:r>
                    </a:p>
                    <a:p>
                      <a:endParaRPr lang="en-US" i="0" baseline="0" noProof="0" dirty="0"/>
                    </a:p>
                    <a:p>
                      <a:endParaRPr lang="en-US" i="0" baseline="0" noProof="0" dirty="0"/>
                    </a:p>
                    <a:p>
                      <a:endParaRPr lang="en-US"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5678BC21-5E32-4164-AD5F-4D01054F84D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452927" y="1364454"/>
            <a:ext cx="1182569" cy="1316497"/>
          </a:xfrm>
          <a:prstGeom prst="rect">
            <a:avLst/>
          </a:prstGeom>
        </p:spPr>
      </p:pic>
      <p:sp>
        <p:nvSpPr>
          <p:cNvPr id="6" name="Title 5"/>
          <p:cNvSpPr>
            <a:spLocks noGrp="1"/>
          </p:cNvSpPr>
          <p:nvPr>
            <p:ph type="title"/>
          </p:nvPr>
        </p:nvSpPr>
        <p:spPr/>
        <p:txBody>
          <a:bodyPr lIns="0" tIns="0" rIns="0" bIns="0">
            <a:normAutofit fontScale="90000"/>
          </a:bodyPr>
          <a:lstStyle/>
          <a:p>
            <a:r>
              <a:rPr lang="en-US" dirty="0"/>
              <a:t>6.1 Scenario 16 </a:t>
            </a:r>
            <a:r>
              <a:rPr lang="en-US" sz="4400" dirty="0"/>
              <a:t>Powder letters in office building </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26</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08484415"/>
              </p:ext>
            </p:extLst>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en-US" baseline="0" noProof="0" dirty="0"/>
                        <a:t>questions you would ask to the person calling and specify why</a:t>
                      </a:r>
                      <a:endParaRPr lang="en-US" noProof="0"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sp>
        <p:nvSpPr>
          <p:cNvPr id="10" name="Footer Placeholder 5">
            <a:extLst>
              <a:ext uri="{FF2B5EF4-FFF2-40B4-BE49-F238E27FC236}">
                <a16:creationId xmlns:a16="http://schemas.microsoft.com/office/drawing/2014/main" id="{B9538067-7B15-4B91-A95B-1F2E5598144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C37DF46-6884-4D0B-9E17-9B2729606BC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003104" y="2256019"/>
            <a:ext cx="2172060" cy="2743200"/>
          </a:xfrm>
          <a:prstGeom prst="rect">
            <a:avLst/>
          </a:prstGeom>
        </p:spPr>
      </p:pic>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4.1 Scenario 16 </a:t>
            </a:r>
            <a:r>
              <a:rPr lang="en-US" sz="4400" dirty="0"/>
              <a:t>Powder letters in office building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4"/>
          <a:stretch>
            <a:fillRect/>
          </a:stretch>
        </p:blipFill>
        <p:spPr>
          <a:xfrm flipH="1">
            <a:off x="910589" y="1901595"/>
            <a:ext cx="1182569" cy="1316497"/>
          </a:xfrm>
          <a:prstGeom prst="rect">
            <a:avLst/>
          </a:prstGeom>
        </p:spPr>
      </p:pic>
      <p:pic>
        <p:nvPicPr>
          <p:cNvPr id="2" name="Picture 1">
            <a:extLst>
              <a:ext uri="{FF2B5EF4-FFF2-40B4-BE49-F238E27FC236}">
                <a16:creationId xmlns:a16="http://schemas.microsoft.com/office/drawing/2014/main" id="{DA51921F-5A64-4CCC-9F84-4CA3AF97E90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115424" y="4145377"/>
            <a:ext cx="3485463" cy="2370115"/>
          </a:xfrm>
          <a:prstGeom prst="rect">
            <a:avLst/>
          </a:prstGeom>
        </p:spPr>
      </p:pic>
      <p:pic>
        <p:nvPicPr>
          <p:cNvPr id="11" name="Picture 10">
            <a:extLst>
              <a:ext uri="{FF2B5EF4-FFF2-40B4-BE49-F238E27FC236}">
                <a16:creationId xmlns:a16="http://schemas.microsoft.com/office/drawing/2014/main" id="{EAB54502-0F73-4EB9-9117-FBC03BEF27DD}"/>
              </a:ext>
            </a:extLst>
          </p:cNvPr>
          <p:cNvPicPr>
            <a:picLocks noChangeAspect="1"/>
          </p:cNvPicPr>
          <p:nvPr/>
        </p:nvPicPr>
        <p:blipFill>
          <a:blip r:embed="rId6"/>
          <a:stretch>
            <a:fillRect/>
          </a:stretch>
        </p:blipFill>
        <p:spPr>
          <a:xfrm>
            <a:off x="910589" y="4012960"/>
            <a:ext cx="3346979" cy="2038829"/>
          </a:xfrm>
          <a:prstGeom prst="rect">
            <a:avLst/>
          </a:prstGeom>
        </p:spPr>
      </p:pic>
      <p:sp>
        <p:nvSpPr>
          <p:cNvPr id="13" name="Footer Placeholder 5">
            <a:extLst>
              <a:ext uri="{FF2B5EF4-FFF2-40B4-BE49-F238E27FC236}">
                <a16:creationId xmlns:a16="http://schemas.microsoft.com/office/drawing/2014/main" id="{A11D6354-DA6F-438E-9A0A-6D2F21BA3C3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4.1 Scenario 16 </a:t>
            </a:r>
            <a:r>
              <a:rPr lang="en-US" sz="4400" dirty="0"/>
              <a:t>Powder letters in office building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3429000"/>
            <a:ext cx="10658474" cy="2628900"/>
          </a:xfrm>
          <a:prstGeom prst="rect">
            <a:avLst/>
          </a:prstGeom>
        </p:spPr>
        <p:txBody>
          <a:bodyPr vert="horz" lIns="91440" tIns="45720" rIns="91440" bIns="45720" rtlCol="0">
            <a:normAutofit fontScale="92500" lnSpcReduction="2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 person from a building’s emergency response calls the dispatch office reporting a suspicious letter containing powder </a:t>
            </a:r>
          </a:p>
          <a:p>
            <a:r>
              <a:rPr lang="en-US" dirty="0"/>
              <a:t>The incident involved a mail room worker opening a letter intended for the minister of interior </a:t>
            </a:r>
          </a:p>
          <a:p>
            <a:r>
              <a:rPr lang="en-US" dirty="0"/>
              <a:t>The powder spilled on the desk and over his hands</a:t>
            </a:r>
          </a:p>
          <a:p>
            <a:r>
              <a:rPr lang="en-US" dirty="0"/>
              <a:t>The worker and his 3 colleagues in the room have fled out of the room </a:t>
            </a:r>
          </a:p>
          <a:p>
            <a:r>
              <a:rPr lang="en-US" dirty="0"/>
              <a:t>The exposed worker has washed his hands but is still very concerned </a:t>
            </a:r>
          </a:p>
          <a:p>
            <a:pPr marL="88900" indent="0">
              <a:buFont typeface="Arial" panose="020B0604020202020204" pitchFamily="34" charset="0"/>
              <a:buNone/>
            </a:pPr>
            <a:endParaRPr lang="en-US" dirty="0"/>
          </a:p>
          <a:p>
            <a:pPr marL="88900" indent="0">
              <a:buFont typeface="Arial" panose="020B0604020202020204" pitchFamily="34" charset="0"/>
              <a:buNone/>
            </a:pPr>
            <a:endParaRPr lang="en-US" dirty="0"/>
          </a:p>
        </p:txBody>
      </p:sp>
      <p:sp>
        <p:nvSpPr>
          <p:cNvPr id="11" name="Footer Placeholder 5">
            <a:extLst>
              <a:ext uri="{FF2B5EF4-FFF2-40B4-BE49-F238E27FC236}">
                <a16:creationId xmlns:a16="http://schemas.microsoft.com/office/drawing/2014/main" id="{9E3922B2-AE93-4CB7-B810-4D26765DFCA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411183" y="1027016"/>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956872" cy="884477"/>
          </a:xfrm>
        </p:spPr>
        <p:txBody>
          <a:bodyPr lIns="0" tIns="0" rIns="0" bIns="0">
            <a:normAutofit/>
          </a:bodyPr>
          <a:lstStyle/>
          <a:p>
            <a:r>
              <a:rPr lang="en-US" dirty="0"/>
              <a:t>4.1 Scenario 16 </a:t>
            </a:r>
            <a:r>
              <a:rPr lang="en-US" sz="4400" dirty="0"/>
              <a:t>Powder letters in office building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660755" y="831271"/>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230068"/>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4C8B5A53-E2E6-4EBB-BA5D-E09273500EF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dirty="0"/>
              <a:t>4.1 Scenario 16 Powder letters in office building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B58E3DE1-5B42-4B0C-8154-9FAFC36F89B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89974" y="2252663"/>
            <a:ext cx="8839200" cy="2352674"/>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16</a:t>
            </a:r>
            <a:br>
              <a:rPr lang="en-US" dirty="0"/>
            </a:br>
            <a:r>
              <a:rPr lang="en-US" sz="4400" dirty="0"/>
              <a:t>Powder letters in office building </a:t>
            </a:r>
            <a:endParaRPr lang="en-US" sz="1400"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6" name="Footer Placeholder 5">
            <a:extLst>
              <a:ext uri="{FF2B5EF4-FFF2-40B4-BE49-F238E27FC236}">
                <a16:creationId xmlns:a16="http://schemas.microsoft.com/office/drawing/2014/main" id="{02C36459-0DF0-48AC-9DEF-C679A9A9EFC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16 </a:t>
            </a:r>
            <a:r>
              <a:rPr lang="en-US" sz="4400" dirty="0"/>
              <a:t>Powder letters in office building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BCD92290-D140-4C7C-9E29-3A8C712F5DA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962483" y="2588528"/>
            <a:ext cx="2170175" cy="2743200"/>
          </a:xfrm>
          <a:prstGeom prst="rect">
            <a:avLst/>
          </a:prstGeom>
        </p:spPr>
      </p:pic>
      <p:pic>
        <p:nvPicPr>
          <p:cNvPr id="15" name="Picture 14">
            <a:extLst>
              <a:ext uri="{FF2B5EF4-FFF2-40B4-BE49-F238E27FC236}">
                <a16:creationId xmlns:a16="http://schemas.microsoft.com/office/drawing/2014/main" id="{658D3F5F-58FF-41B5-BDE9-0ED916FC6D5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115604" y="4145377"/>
            <a:ext cx="3485103" cy="2370115"/>
          </a:xfrm>
          <a:prstGeom prst="rect">
            <a:avLst/>
          </a:prstGeom>
        </p:spPr>
      </p:pic>
      <p:pic>
        <p:nvPicPr>
          <p:cNvPr id="16" name="Picture 15">
            <a:extLst>
              <a:ext uri="{FF2B5EF4-FFF2-40B4-BE49-F238E27FC236}">
                <a16:creationId xmlns:a16="http://schemas.microsoft.com/office/drawing/2014/main" id="{D25D690E-31FA-489E-90B8-23A3CBDA22F0}"/>
              </a:ext>
            </a:extLst>
          </p:cNvPr>
          <p:cNvPicPr>
            <a:picLocks noChangeAspect="1"/>
          </p:cNvPicPr>
          <p:nvPr/>
        </p:nvPicPr>
        <p:blipFill>
          <a:blip r:embed="rId6"/>
          <a:stretch>
            <a:fillRect/>
          </a:stretch>
        </p:blipFill>
        <p:spPr>
          <a:xfrm>
            <a:off x="910589" y="4012960"/>
            <a:ext cx="3346979" cy="2038829"/>
          </a:xfrm>
          <a:prstGeom prst="rect">
            <a:avLst/>
          </a:prstGeom>
        </p:spPr>
      </p:pic>
      <p:sp>
        <p:nvSpPr>
          <p:cNvPr id="12" name="Footer Placeholder 5">
            <a:extLst>
              <a:ext uri="{FF2B5EF4-FFF2-40B4-BE49-F238E27FC236}">
                <a16:creationId xmlns:a16="http://schemas.microsoft.com/office/drawing/2014/main" id="{3F2627FE-C6CB-416C-8754-350B3A4A190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16 </a:t>
            </a:r>
            <a:r>
              <a:rPr lang="en-US" sz="4400" dirty="0"/>
              <a:t>Powder letters in office building </a:t>
            </a:r>
            <a:endParaRPr lang="en-US" sz="1400" dirty="0"/>
          </a:p>
        </p:txBody>
      </p:sp>
      <p:sp>
        <p:nvSpPr>
          <p:cNvPr id="7" name="Text Placeholder 6"/>
          <p:cNvSpPr>
            <a:spLocks noGrp="1"/>
          </p:cNvSpPr>
          <p:nvPr>
            <p:ph type="body" sz="quarter" idx="19"/>
          </p:nvPr>
        </p:nvSpPr>
        <p:spPr>
          <a:xfrm>
            <a:off x="766763" y="3429000"/>
            <a:ext cx="10658474" cy="2628900"/>
          </a:xfrm>
        </p:spPr>
        <p:txBody>
          <a:bodyPr>
            <a:normAutofit fontScale="77500" lnSpcReduction="20000"/>
          </a:bodyPr>
          <a:lstStyle/>
          <a:p>
            <a:r>
              <a:rPr lang="en-US" dirty="0"/>
              <a:t>A person from a building’s company emergency response calls the dispatch office reporting a suspicious letter containing powder </a:t>
            </a:r>
          </a:p>
          <a:p>
            <a:r>
              <a:rPr lang="en-US" dirty="0"/>
              <a:t>The incident involved a mail room worker opening a letter intended for the minister of interior </a:t>
            </a:r>
          </a:p>
          <a:p>
            <a:r>
              <a:rPr lang="en-US" dirty="0"/>
              <a:t>The powder spilled on the desk and over his hands</a:t>
            </a:r>
          </a:p>
          <a:p>
            <a:r>
              <a:rPr lang="en-US" dirty="0"/>
              <a:t>The worker and his 3 colleagues in the room have fled out of the room </a:t>
            </a:r>
          </a:p>
          <a:p>
            <a:r>
              <a:rPr lang="en-US" dirty="0"/>
              <a:t>The exposed worker has washed his hands but is still very concerned </a:t>
            </a:r>
          </a:p>
          <a:p>
            <a:r>
              <a:rPr lang="en-US" dirty="0"/>
              <a:t>The internal response services will await you at the front entrance and bring you to the mail room </a:t>
            </a:r>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3D07AC0E-63D1-422F-B0A4-B781D86D55D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6115BD-B8E5-43B8-BE87-CD9F9669264D}">
  <ds:schemaRefs>
    <ds:schemaRef ds:uri="http://www.w3.org/XML/1998/namespace"/>
    <ds:schemaRef ds:uri="43d95f8d-e158-4ad4-850d-afacdd2d9ffb"/>
    <ds:schemaRef ds:uri="http://schemas.microsoft.com/office/2006/metadata/properties"/>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purl.org/dc/elements/1.1/"/>
  </ds:schemaRefs>
</ds:datastoreItem>
</file>

<file path=customXml/itemProps2.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1890A9C-5141-46E3-8622-FB72B9FEC1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12027</TotalTime>
  <Words>10543</Words>
  <Application>Microsoft Office PowerPoint</Application>
  <PresentationFormat>Widescreen</PresentationFormat>
  <Paragraphs>780</Paragraphs>
  <Slides>26</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FranklinGotTExtCon</vt:lpstr>
      <vt:lpstr>Georgia</vt:lpstr>
      <vt:lpstr>Segoe UI</vt:lpstr>
      <vt:lpstr>Segoe UI Semibold</vt:lpstr>
      <vt:lpstr>Office Theme</vt:lpstr>
      <vt:lpstr>Scenario discussion  16. Powder letters in office building </vt:lpstr>
      <vt:lpstr>4.1 Scenario 16 Powder letters in office building </vt:lpstr>
      <vt:lpstr>4.1 Scenario 16 Powder letters in office building </vt:lpstr>
      <vt:lpstr>4.1 Scenario 16 Powder letters in office building </vt:lpstr>
      <vt:lpstr>4.1 Scenario 16 Powder letters in office building </vt:lpstr>
      <vt:lpstr>4.1 Scenario 16 Powder letters in office building </vt:lpstr>
      <vt:lpstr>5.1 Scenario 16 Powder letters in office building </vt:lpstr>
      <vt:lpstr>5.1 Scenario 16 Powder letters in office building </vt:lpstr>
      <vt:lpstr>5.1 Scenario 16 Powder letters in office building </vt:lpstr>
      <vt:lpstr>5.1 Scenario 16 Powder letters in office building </vt:lpstr>
      <vt:lpstr>5.1 Scenario 16 Powder letters in office building </vt:lpstr>
      <vt:lpstr>5.2 Scenario 16 Powder letters in office building </vt:lpstr>
      <vt:lpstr>5.2 Scenario 16 Powder letters in office building </vt:lpstr>
      <vt:lpstr>5.2 Scenario 16 Powder letters in office building </vt:lpstr>
      <vt:lpstr>5.2 Scenario 16 Powder letters in office building </vt:lpstr>
      <vt:lpstr>5.6 Scenario 16 Powder letters in office building </vt:lpstr>
      <vt:lpstr>5.6 Scenario 16 Powder letters in office building </vt:lpstr>
      <vt:lpstr>5.6 Scenario 16 Powder letters in office building </vt:lpstr>
      <vt:lpstr>5.6 Scenario 16 Powder letters in office building </vt:lpstr>
      <vt:lpstr>5.6 Scenario 16 Powder letters in office building </vt:lpstr>
      <vt:lpstr>5.6 Scenario 16 Powder letters in office building </vt:lpstr>
      <vt:lpstr>6.1 Scenario 16 Powder letters in office building </vt:lpstr>
      <vt:lpstr>6.1 Scenario 16 Powder letters in office building </vt:lpstr>
      <vt:lpstr>6.1 Scenario 16 Powder letters in office building </vt:lpstr>
      <vt:lpstr>6.1 Scenario 16 Powder letters in office building </vt:lpstr>
      <vt:lpstr>6.1 Scenario 16 Powder letters in office building </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698</cp:revision>
  <cp:lastPrinted>2020-01-20T09:16:47Z</cp:lastPrinted>
  <dcterms:created xsi:type="dcterms:W3CDTF">2019-10-21T09:10:33Z</dcterms:created>
  <dcterms:modified xsi:type="dcterms:W3CDTF">2022-11-23T13:25:44Z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