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9"/>
  </p:notesMasterIdLst>
  <p:handoutMasterIdLst>
    <p:handoutMasterId r:id="rId30"/>
  </p:handoutMasterIdLst>
  <p:sldIdLst>
    <p:sldId id="256" r:id="rId5"/>
    <p:sldId id="385" r:id="rId6"/>
    <p:sldId id="386" r:id="rId7"/>
    <p:sldId id="387" r:id="rId8"/>
    <p:sldId id="388" r:id="rId9"/>
    <p:sldId id="389" r:id="rId10"/>
    <p:sldId id="259" r:id="rId11"/>
    <p:sldId id="277" r:id="rId12"/>
    <p:sldId id="260" r:id="rId13"/>
    <p:sldId id="278" r:id="rId14"/>
    <p:sldId id="339" r:id="rId15"/>
    <p:sldId id="361" r:id="rId16"/>
    <p:sldId id="362" r:id="rId17"/>
    <p:sldId id="363" r:id="rId18"/>
    <p:sldId id="364" r:id="rId19"/>
    <p:sldId id="340" r:id="rId20"/>
    <p:sldId id="341" r:id="rId21"/>
    <p:sldId id="342" r:id="rId22"/>
    <p:sldId id="360" r:id="rId23"/>
    <p:sldId id="365" r:id="rId24"/>
    <p:sldId id="366" r:id="rId25"/>
    <p:sldId id="382" r:id="rId26"/>
    <p:sldId id="383" r:id="rId27"/>
    <p:sldId id="384"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skia Rutjes" initials="SR" lastIdx="10" clrIdx="0">
    <p:extLst>
      <p:ext uri="{19B8F6BF-5375-455C-9EA6-DF929625EA0E}">
        <p15:presenceInfo xmlns:p15="http://schemas.microsoft.com/office/powerpoint/2012/main" userId="Saskia Rutjes" providerId="None"/>
      </p:ext>
    </p:extLst>
  </p:cmAuthor>
  <p:cmAuthor id="2" name="igiene@outlook.it" initials="i" lastIdx="4" clrIdx="1">
    <p:extLst>
      <p:ext uri="{19B8F6BF-5375-455C-9EA6-DF929625EA0E}">
        <p15:presenceInfo xmlns:p15="http://schemas.microsoft.com/office/powerpoint/2012/main" userId="35791284ad5297e1" providerId="Windows Live"/>
      </p:ext>
    </p:extLst>
  </p:cmAuthor>
  <p:cmAuthor id="3" name="Mariachiara Carestia" initials="MC" lastIdx="2" clrIdx="2">
    <p:extLst>
      <p:ext uri="{19B8F6BF-5375-455C-9EA6-DF929625EA0E}">
        <p15:presenceInfo xmlns:p15="http://schemas.microsoft.com/office/powerpoint/2012/main" userId="Mariachiara Caresti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539" autoAdjust="0"/>
    <p:restoredTop sz="53819" autoAdjust="0"/>
  </p:normalViewPr>
  <p:slideViewPr>
    <p:cSldViewPr snapToGrid="0">
      <p:cViewPr varScale="1">
        <p:scale>
          <a:sx n="42" d="100"/>
          <a:sy n="42" d="100"/>
        </p:scale>
        <p:origin x="2520" y="42"/>
      </p:cViewPr>
      <p:guideLst/>
    </p:cSldViewPr>
  </p:slideViewPr>
  <p:notesTextViewPr>
    <p:cViewPr>
      <p:scale>
        <a:sx n="150" d="100"/>
        <a:sy n="150" d="100"/>
      </p:scale>
      <p:origin x="0" y="-1338"/>
    </p:cViewPr>
  </p:notesTextViewPr>
  <p:sorterViewPr>
    <p:cViewPr>
      <p:scale>
        <a:sx n="100" d="100"/>
        <a:sy n="100" d="100"/>
      </p:scale>
      <p:origin x="0" y="0"/>
    </p:cViewPr>
  </p:sorterViewPr>
  <p:notesViewPr>
    <p:cSldViewPr snapToGrid="0" showGuides="1">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5.1P, 5.2P, 5.6P, 6.1P</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the simulation of an entire scenario depending on the role of the trainees. </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20. </a:t>
            </a:r>
            <a:r>
              <a:rPr lang="en-US" sz="800" b="0" kern="1200" dirty="0" err="1">
                <a:solidFill>
                  <a:schemeClr val="tx1"/>
                </a:solidFill>
                <a:effectLst/>
                <a:latin typeface="+mn-lt"/>
                <a:ea typeface="+mn-ea"/>
                <a:cs typeface="+mn-cs"/>
              </a:rPr>
              <a:t>Bioartist</a:t>
            </a:r>
            <a:r>
              <a:rPr lang="en-US" sz="800" b="0" kern="1200" dirty="0">
                <a:solidFill>
                  <a:schemeClr val="tx1"/>
                </a:solidFill>
                <a:effectLst/>
                <a:latin typeface="+mn-lt"/>
                <a:ea typeface="+mn-ea"/>
                <a:cs typeface="+mn-cs"/>
              </a:rPr>
              <a:t> calling an ambulance for collapsed wife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endParaRPr lang="en-US" sz="800" dirty="0"/>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Bioartist calling</a:t>
            </a:r>
            <a:r>
              <a:rPr lang="en-US" sz="800" b="0" kern="1200" baseline="0" dirty="0">
                <a:solidFill>
                  <a:schemeClr val="tx1"/>
                </a:solidFill>
                <a:effectLst/>
                <a:latin typeface="+mn-lt"/>
                <a:ea typeface="+mn-ea"/>
                <a:cs typeface="+mn-cs"/>
              </a:rPr>
              <a:t> an a</a:t>
            </a:r>
            <a:r>
              <a:rPr lang="en-US" sz="800" b="0" kern="1200" dirty="0">
                <a:solidFill>
                  <a:schemeClr val="tx1"/>
                </a:solidFill>
                <a:effectLst/>
                <a:latin typeface="+mn-lt"/>
                <a:ea typeface="+mn-ea"/>
                <a:cs typeface="+mn-cs"/>
              </a:rPr>
              <a:t>mbulance for collapsed wife: Instructions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a:t>
            </a:r>
            <a:r>
              <a:rPr lang="en-US" sz="800" kern="1200" baseline="0" dirty="0">
                <a:solidFill>
                  <a:schemeClr val="tx1"/>
                </a:solidFill>
                <a:effectLst/>
                <a:latin typeface="+mn-lt"/>
                <a:ea typeface="+mn-ea"/>
                <a:cs typeface="+mn-cs"/>
              </a:rPr>
              <a:t> To describe the structure of the Scenario Discussion exercise.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This presentation, which represents a complete scenario, includes all the topics that are relevant to the scenario.</a:t>
            </a:r>
            <a:r>
              <a:rPr lang="en-US" sz="800" kern="1200" baseline="0" dirty="0">
                <a:solidFill>
                  <a:schemeClr val="tx1"/>
                </a:solidFill>
                <a:effectLst/>
                <a:latin typeface="+mn-lt"/>
                <a:ea typeface="+mn-ea"/>
                <a:cs typeface="+mn-cs"/>
              </a:rPr>
              <a:t> It is divided in different section based on the different topics covered. The sections are numbered according to the Melody Training Curriculum and are intended for the target audience indicated in the introductory slide of each section of the scenario. The trainer can choose to simulate the entire scenario or only sections of it, depending on the background of the trainees and in the order most appropriate to the audience.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Steve</a:t>
            </a:r>
            <a:r>
              <a:rPr lang="en-US" sz="800" i="0" kern="1200" baseline="0" dirty="0">
                <a:solidFill>
                  <a:schemeClr val="tx1"/>
                </a:solidFill>
                <a:effectLst/>
                <a:latin typeface="+mn-lt"/>
                <a:ea typeface="+mn-ea"/>
                <a:cs typeface="+mn-cs"/>
              </a:rPr>
              <a:t> Kurtz case</a:t>
            </a:r>
            <a:r>
              <a:rPr lang="en-US" sz="800" i="0" kern="1200" dirty="0">
                <a:solidFill>
                  <a:schemeClr val="tx1"/>
                </a:solidFill>
                <a:effectLst/>
                <a:latin typeface="+mn-lt"/>
                <a:ea typeface="+mn-ea"/>
                <a:cs typeface="+mn-cs"/>
              </a:rPr>
              <a:t> (Buffalo, USA) incident, 11/05/2004.</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https://www.nejm.org/doi/10.1056/NEJMlim060344?url_ver=Z39.88-2003&amp;rfr_id=ori%3Arid%3Acrossref.org&amp;rfr_dat=cr_pub++0pubmed</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36526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20. </a:t>
            </a:r>
            <a:r>
              <a:rPr lang="en-US" sz="800" b="0" kern="1200" dirty="0" err="1">
                <a:solidFill>
                  <a:schemeClr val="tx1"/>
                </a:solidFill>
                <a:effectLst/>
                <a:latin typeface="+mn-lt"/>
                <a:ea typeface="+mn-ea"/>
                <a:cs typeface="+mn-cs"/>
              </a:rPr>
              <a:t>Bioartist</a:t>
            </a:r>
            <a:r>
              <a:rPr lang="en-US" sz="800" b="0" kern="1200" dirty="0">
                <a:solidFill>
                  <a:schemeClr val="tx1"/>
                </a:solidFill>
                <a:effectLst/>
                <a:latin typeface="+mn-lt"/>
                <a:ea typeface="+mn-ea"/>
                <a:cs typeface="+mn-cs"/>
              </a:rPr>
              <a:t> calling an ambulance for collapsed wife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20 Bioartist calling an ambulance for collapsed wife: </a:t>
            </a:r>
            <a:r>
              <a:rPr lang="en-US" sz="800" dirty="0"/>
              <a:t>What do you ask yourself?</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and write down/discuss what they consider is needed to be known from their side.</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As an example:</a:t>
            </a:r>
          </a:p>
          <a:p>
            <a:r>
              <a:rPr lang="en-US" sz="800" dirty="0"/>
              <a:t>a. Do you think it is necessary to protect yourself first? Why?</a:t>
            </a:r>
          </a:p>
          <a:p>
            <a:r>
              <a:rPr lang="en-US" sz="800" dirty="0"/>
              <a:t>b. Can it be a CBRN scene? What are the signs that make you think so?</a:t>
            </a:r>
          </a:p>
          <a:p>
            <a:r>
              <a:rPr lang="en-US" sz="800" dirty="0"/>
              <a:t>c. Do you look for signs and symbols (ADR, UN, GHS symbols).  What is their meaning?</a:t>
            </a:r>
          </a:p>
          <a:p>
            <a:r>
              <a:rPr lang="en-US" sz="800" dirty="0"/>
              <a:t>d. Strange odor / smell at the scene. What could it mean?</a:t>
            </a:r>
          </a:p>
          <a:p>
            <a:r>
              <a:rPr lang="en-US" sz="800" dirty="0"/>
              <a:t>e. Any signs of poisoning? </a:t>
            </a:r>
          </a:p>
          <a:p>
            <a:r>
              <a:rPr lang="en-US" sz="800" dirty="0"/>
              <a:t>f. Do you think that it</a:t>
            </a:r>
            <a:r>
              <a:rPr lang="en-US" sz="800" baseline="0" dirty="0"/>
              <a:t> is necessary to isolate people and pet animals?</a:t>
            </a:r>
          </a:p>
          <a:p>
            <a:r>
              <a:rPr lang="en-US" sz="800" baseline="0" dirty="0"/>
              <a:t>g. What do you need to know to register the victims?</a:t>
            </a:r>
          </a:p>
          <a:p>
            <a:r>
              <a:rPr lang="en-US" sz="800" baseline="0" dirty="0" err="1"/>
              <a:t>Etc</a:t>
            </a:r>
            <a:r>
              <a:rPr lang="en-US" sz="800" baseline="0" dirty="0"/>
              <a:t>…</a:t>
            </a:r>
            <a:endParaRPr lang="en-US" sz="800" dirty="0"/>
          </a:p>
          <a:p>
            <a:endParaRPr lang="en-US" sz="800" dirty="0"/>
          </a:p>
          <a:p>
            <a:r>
              <a:rPr lang="en-US" sz="800" dirty="0"/>
              <a:t>In this slide,</a:t>
            </a:r>
            <a:r>
              <a:rPr lang="en-US" sz="800" baseline="0" dirty="0"/>
              <a:t> the trainer should facilitate the trainees' discussion on focusing on the elements that are missing, and that are key to perform their work at the best. </a:t>
            </a:r>
            <a:endParaRPr lang="en-US" sz="800" dirty="0"/>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Steve Kurtz case (Buffalo, USA) incident, 11/05/2004.</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https://www.nejm.org/doi/10.1056/NEJMlim060344?url_ver=Z39.88-2003&amp;rfr_id=ori%3Arid%3Acrossref.org&amp;rfr_dat=cr_pub++0pubmed</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18572291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20. </a:t>
            </a:r>
            <a:r>
              <a:rPr lang="en-US" sz="800" b="0" kern="1200" dirty="0" err="1">
                <a:solidFill>
                  <a:schemeClr val="tx1"/>
                </a:solidFill>
                <a:effectLst/>
                <a:latin typeface="+mn-lt"/>
                <a:ea typeface="+mn-ea"/>
                <a:cs typeface="+mn-cs"/>
              </a:rPr>
              <a:t>Bioartist</a:t>
            </a:r>
            <a:r>
              <a:rPr lang="en-US" sz="800" b="0" kern="1200" dirty="0">
                <a:solidFill>
                  <a:schemeClr val="tx1"/>
                </a:solidFill>
                <a:effectLst/>
                <a:latin typeface="+mn-lt"/>
                <a:ea typeface="+mn-ea"/>
                <a:cs typeface="+mn-cs"/>
              </a:rPr>
              <a:t> calling an ambulance for collapsed wife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20 Bioartist calling an ambulance for collapsed wife: </a:t>
            </a:r>
            <a:r>
              <a:rPr lang="en-US" sz="800" dirty="0"/>
              <a:t>What do you do?</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have</a:t>
            </a:r>
            <a:r>
              <a:rPr lang="en-US" sz="800" kern="1200" baseline="0" dirty="0">
                <a:solidFill>
                  <a:schemeClr val="tx1"/>
                </a:solidFill>
                <a:effectLst/>
                <a:latin typeface="+mn-lt"/>
                <a:ea typeface="+mn-ea"/>
                <a:cs typeface="+mn-cs"/>
              </a:rPr>
              <a:t> to report about their potential actions during the first 60 minutes of the intervention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The trainer</a:t>
            </a:r>
            <a:r>
              <a:rPr lang="en-US" sz="800" kern="1200" baseline="0" dirty="0">
                <a:solidFill>
                  <a:schemeClr val="tx1"/>
                </a:solidFill>
                <a:effectLst/>
                <a:latin typeface="+mn-lt"/>
                <a:ea typeface="+mn-ea"/>
                <a:cs typeface="+mn-cs"/>
              </a:rPr>
              <a:t> can facilitate the discussion on the actions to take during the first hour of the intervention and can address more specifically the discussion according to the category/categories of FR taking part to the course.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Steve Kurtz case (Buffalo, USA) incident, 11/05/2004.</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https://www.nejm.org/doi/10.1056/NEJMlim060344?url_ver=Z39.88-2003&amp;rfr_id=ori%3Arid%3Acrossref.org&amp;rfr_dat=cr_pub++0pubmed</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6655093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20. </a:t>
            </a:r>
            <a:r>
              <a:rPr lang="en-US" sz="800" b="0" kern="1200" dirty="0" err="1">
                <a:solidFill>
                  <a:schemeClr val="tx1"/>
                </a:solidFill>
                <a:effectLst/>
                <a:latin typeface="+mn-lt"/>
                <a:ea typeface="+mn-ea"/>
                <a:cs typeface="+mn-cs"/>
              </a:rPr>
              <a:t>Bioartist</a:t>
            </a:r>
            <a:r>
              <a:rPr lang="en-US" sz="800" b="0" kern="1200" dirty="0">
                <a:solidFill>
                  <a:schemeClr val="tx1"/>
                </a:solidFill>
                <a:effectLst/>
                <a:latin typeface="+mn-lt"/>
                <a:ea typeface="+mn-ea"/>
                <a:cs typeface="+mn-cs"/>
              </a:rPr>
              <a:t> calling an ambulance for collapsed wife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5.2 Scenario 20 Bioartist calling an ambulance for collapsed wife.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(Use the following</a:t>
            </a:r>
            <a:r>
              <a:rPr lang="en-US" sz="800" b="0" kern="1200" baseline="0" dirty="0">
                <a:solidFill>
                  <a:schemeClr val="tx1"/>
                </a:solidFill>
                <a:effectLst/>
                <a:latin typeface="+mn-lt"/>
                <a:ea typeface="+mn-ea"/>
                <a:cs typeface="+mn-cs"/>
              </a:rPr>
              <a:t> information at your convenience while moving to the following slides and discussing the scenario with the trainees).</a:t>
            </a:r>
          </a:p>
          <a:p>
            <a:r>
              <a:rPr lang="en-US" sz="800" b="0" kern="1200" dirty="0">
                <a:solidFill>
                  <a:schemeClr val="tx1"/>
                </a:solidFill>
                <a:effectLst/>
                <a:latin typeface="+mn-lt"/>
                <a:ea typeface="+mn-ea"/>
                <a:cs typeface="+mn-cs"/>
              </a:rPr>
              <a:t>On a Sunday morning a man finds his wife collapsed on the kitchen floor. He immediately calls an ambulance to request medical support. The man is a renowned university professor and Bioartist known for his performances involving biological material and for his political views against genetically modified organisms. During the past he has created performances with simulants of biological warfare agents. When the ambulance crew arrives on the scene, one of them notices some laboratory equipment, flask, graduated cylinders, vials and petri dishes in the kitchen sink.</a:t>
            </a:r>
          </a:p>
          <a:p>
            <a:r>
              <a:rPr lang="en-US" sz="800" b="0" kern="1200" baseline="0" dirty="0">
                <a:solidFill>
                  <a:schemeClr val="tx1"/>
                </a:solidFill>
                <a:effectLst/>
                <a:latin typeface="+mn-lt"/>
                <a:ea typeface="+mn-ea"/>
                <a:cs typeface="+mn-cs"/>
              </a:rPr>
              <a:t>(The information on the scenario that are available for the trainees stops at this point.)</a:t>
            </a:r>
          </a:p>
          <a:p>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effectLst/>
                <a:latin typeface="Calibri" panose="020F0502020204030204" pitchFamily="34" charset="0"/>
                <a:ea typeface="Calibri" panose="020F0502020204030204" pitchFamily="34" charset="0"/>
                <a:cs typeface="Times New Roman" panose="02020603050405020304" pitchFamily="18" charset="0"/>
              </a:rPr>
              <a:t>The woman died during transport in the ambulance and eventually, the autopsy revealed that the cause of death was congenital heart failure. </a:t>
            </a:r>
            <a:r>
              <a:rPr lang="en-US" sz="800" dirty="0">
                <a:effectLst/>
                <a:latin typeface="Calibri" panose="020F0502020204030204" pitchFamily="34" charset="0"/>
                <a:ea typeface="Calibri" panose="020F0502020204030204" pitchFamily="34" charset="0"/>
                <a:cs typeface="Times New Roman" panose="02020603050405020304" pitchFamily="18" charset="0"/>
              </a:rPr>
              <a:t>(</a:t>
            </a:r>
            <a:r>
              <a:rPr lang="en-US" sz="800" b="1" dirty="0">
                <a:effectLst/>
                <a:latin typeface="Calibri" panose="020F0502020204030204" pitchFamily="34" charset="0"/>
                <a:ea typeface="Calibri" panose="020F0502020204030204" pitchFamily="34" charset="0"/>
                <a:cs typeface="Times New Roman" panose="02020603050405020304" pitchFamily="18" charset="0"/>
              </a:rPr>
              <a:t>Do not disclose this information at this point of the scenario</a:t>
            </a:r>
            <a:r>
              <a:rPr lang="en-US" sz="800" dirty="0">
                <a:effectLst/>
                <a:latin typeface="Calibri" panose="020F0502020204030204" pitchFamily="34" charset="0"/>
                <a:ea typeface="Calibri" panose="020F0502020204030204" pitchFamily="34" charset="0"/>
                <a:cs typeface="Times New Roman" panose="02020603050405020304" pitchFamily="18" charset="0"/>
              </a:rPr>
              <a:t>)</a:t>
            </a:r>
          </a:p>
          <a:p>
            <a:endParaRPr lang="en-US" sz="800" b="0" kern="1200" baseline="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For</a:t>
            </a:r>
            <a:r>
              <a:rPr lang="en-US" sz="800" kern="1200" baseline="0" dirty="0">
                <a:solidFill>
                  <a:schemeClr val="tx1"/>
                </a:solidFill>
                <a:effectLst/>
                <a:latin typeface="+mn-lt"/>
                <a:ea typeface="+mn-ea"/>
                <a:cs typeface="+mn-cs"/>
              </a:rPr>
              <a:t> this scenario, first responders should pay attention to the victim and to the laboratory equipment they noticed in the sink. They should avoid direct contact with it and shall avoid, when possible, decontaminants that can destroy evidence. Considering the activity as an activist of the professor, acts of revenge or terrorism against him and his family cannot be completely ruled out at this point of the scenario.</a:t>
            </a: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role of the trainer is to direct the discussion towards</a:t>
            </a:r>
            <a:r>
              <a:rPr lang="en-US" sz="800" kern="1200" baseline="0" noProof="0" dirty="0">
                <a:solidFill>
                  <a:schemeClr val="tx1"/>
                </a:solidFill>
                <a:effectLst/>
                <a:latin typeface="+mn-lt"/>
                <a:ea typeface="+mn-ea"/>
                <a:cs typeface="+mn-cs"/>
              </a:rPr>
              <a:t> the definition of priorities on the scene concerning evidence preservation.</a:t>
            </a:r>
            <a:endParaRPr lang="en-US" sz="300" kern="1200" noProof="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Steve Kurtz case (Buffalo, USA) incident, 11/05/2004.</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https://www.nejm.org/doi/10.1056/NEJMlim060344?url_ver=Z39.88-2003&amp;rfr_id=ori%3Arid%3Acrossref.org&amp;rfr_dat=cr_pub++0pubmed</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6025964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20. </a:t>
            </a:r>
            <a:r>
              <a:rPr lang="en-US" sz="800" b="0" kern="1200" dirty="0" err="1">
                <a:solidFill>
                  <a:schemeClr val="tx1"/>
                </a:solidFill>
                <a:effectLst/>
                <a:latin typeface="+mn-lt"/>
                <a:ea typeface="+mn-ea"/>
                <a:cs typeface="+mn-cs"/>
              </a:rPr>
              <a:t>Bioartist</a:t>
            </a:r>
            <a:r>
              <a:rPr lang="en-US" sz="800" b="0" kern="1200" dirty="0">
                <a:solidFill>
                  <a:schemeClr val="tx1"/>
                </a:solidFill>
                <a:effectLst/>
                <a:latin typeface="+mn-lt"/>
                <a:ea typeface="+mn-ea"/>
                <a:cs typeface="+mn-cs"/>
              </a:rPr>
              <a:t> calling an ambulance for collapsed wife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5.2 Scenario 20 Bioartist calling an ambulance for collapsed wife: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US" sz="800" b="0" kern="1200" dirty="0">
                <a:solidFill>
                  <a:schemeClr val="tx1"/>
                </a:solidFill>
                <a:effectLst/>
                <a:latin typeface="+mn-lt"/>
                <a:ea typeface="+mn-ea"/>
                <a:cs typeface="+mn-cs"/>
              </a:rPr>
              <a:t>Based on the Steve Kurtz case (Buffalo, USA) incident, 11/05/2004.</a:t>
            </a:r>
          </a:p>
          <a:p>
            <a:r>
              <a:rPr lang="en-US" sz="800" b="0" kern="1200" dirty="0">
                <a:solidFill>
                  <a:schemeClr val="tx1"/>
                </a:solidFill>
                <a:effectLst/>
                <a:latin typeface="+mn-lt"/>
                <a:ea typeface="+mn-ea"/>
                <a:cs typeface="+mn-cs"/>
              </a:rPr>
              <a:t>https://www.nejm.org/doi/10.1056/NEJMlim060344?url_ver=Z39.88-2003&amp;rfr_id=ori%3Arid%3Acrossref.org&amp;rfr_dat=cr_pub++0pubmed</a:t>
            </a: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Woman collapsed on the kitchen floor and laboratory equipment</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r>
              <a:rPr lang="en-US" sz="800" b="0" kern="1200" dirty="0">
                <a:solidFill>
                  <a:schemeClr val="tx1"/>
                </a:solidFill>
                <a:effectLst/>
                <a:latin typeface="+mn-lt"/>
                <a:ea typeface="+mn-ea"/>
                <a:cs typeface="+mn-cs"/>
              </a:rPr>
              <a:t>https://www.shutterstock.com/nl/image-photo/young-couple-first-aid-concept-home-1570146808, Material licensed by </a:t>
            </a:r>
            <a:r>
              <a:rPr lang="en-US" sz="800" b="0" kern="1200" dirty="0" err="1">
                <a:solidFill>
                  <a:schemeClr val="tx1"/>
                </a:solidFill>
                <a:effectLst/>
                <a:latin typeface="+mn-lt"/>
                <a:ea typeface="+mn-ea"/>
                <a:cs typeface="+mn-cs"/>
              </a:rPr>
              <a:t>shutterstock</a:t>
            </a:r>
            <a:r>
              <a:rPr lang="en-US" sz="800" b="0" kern="1200" dirty="0">
                <a:solidFill>
                  <a:schemeClr val="tx1"/>
                </a:solidFill>
                <a:effectLst/>
                <a:latin typeface="+mn-lt"/>
                <a:ea typeface="+mn-ea"/>
                <a:cs typeface="+mn-cs"/>
              </a:rPr>
              <a:t>, purchased by </a:t>
            </a:r>
            <a:r>
              <a:rPr lang="en-US" sz="800" b="0" kern="1200" dirty="0" err="1">
                <a:solidFill>
                  <a:schemeClr val="tx1"/>
                </a:solidFill>
                <a:effectLst/>
                <a:latin typeface="+mn-lt"/>
                <a:ea typeface="+mn-ea"/>
                <a:cs typeface="+mn-cs"/>
              </a:rPr>
              <a:t>SCK</a:t>
            </a:r>
            <a:r>
              <a:rPr lang="en-US" sz="800" b="0" kern="1200" dirty="0">
                <a:solidFill>
                  <a:schemeClr val="tx1"/>
                </a:solidFill>
                <a:effectLst/>
                <a:latin typeface="+mn-lt"/>
                <a:ea typeface="+mn-ea"/>
                <a:cs typeface="+mn-cs"/>
              </a:rPr>
              <a:t>-CEN</a:t>
            </a:r>
          </a:p>
          <a:p>
            <a:r>
              <a:rPr lang="en-US" sz="800" b="0" kern="1200" dirty="0">
                <a:solidFill>
                  <a:schemeClr val="tx1"/>
                </a:solidFill>
                <a:effectLst/>
                <a:latin typeface="+mn-lt"/>
                <a:ea typeface="+mn-ea"/>
                <a:cs typeface="+mn-cs"/>
              </a:rPr>
              <a:t>https://i0.hippopx.com/photos/430/837/231/laboratory-chemistry-subjects-chemical-preview.jpg, CC0 license</a:t>
            </a: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9506827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20. </a:t>
            </a:r>
            <a:r>
              <a:rPr lang="en-US" sz="800" b="0" kern="1200" dirty="0" err="1">
                <a:solidFill>
                  <a:schemeClr val="tx1"/>
                </a:solidFill>
                <a:effectLst/>
                <a:latin typeface="+mn-lt"/>
                <a:ea typeface="+mn-ea"/>
                <a:cs typeface="+mn-cs"/>
              </a:rPr>
              <a:t>Bioartist</a:t>
            </a:r>
            <a:r>
              <a:rPr lang="en-US" sz="800" b="0" kern="1200" dirty="0">
                <a:solidFill>
                  <a:schemeClr val="tx1"/>
                </a:solidFill>
                <a:effectLst/>
                <a:latin typeface="+mn-lt"/>
                <a:ea typeface="+mn-ea"/>
                <a:cs typeface="+mn-cs"/>
              </a:rPr>
              <a:t> calling an ambulance for collapsed wife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5.2 Scenario 20 Bioartist calling an ambulance for collapsed wife</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 reflects on the acquired elements and tries to identify what in the scene can be considered as evidence, and consequently, which measures can be taken to preserve them.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As an example:</a:t>
            </a:r>
          </a:p>
          <a:p>
            <a:r>
              <a:rPr lang="en-US" sz="800" dirty="0"/>
              <a:t>a. Which</a:t>
            </a:r>
            <a:r>
              <a:rPr lang="en-US" sz="800" baseline="0" dirty="0"/>
              <a:t> kind of items you would consider forensic evidences on this scene</a:t>
            </a:r>
            <a:r>
              <a:rPr lang="en-US" sz="800" dirty="0"/>
              <a:t>?</a:t>
            </a:r>
          </a:p>
          <a:p>
            <a:r>
              <a:rPr lang="en-US" sz="800" dirty="0"/>
              <a:t>b.</a:t>
            </a:r>
            <a:r>
              <a:rPr lang="en-US" sz="800" baseline="0" dirty="0"/>
              <a:t> Do you have the possibility to preserve it?</a:t>
            </a:r>
          </a:p>
          <a:p>
            <a:r>
              <a:rPr lang="en-US" sz="800" baseline="0" dirty="0"/>
              <a:t>c. How would you do that?</a:t>
            </a:r>
          </a:p>
          <a:p>
            <a:r>
              <a:rPr lang="en-US" sz="800" baseline="0" dirty="0"/>
              <a:t>…</a:t>
            </a:r>
          </a:p>
          <a:p>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Steve Kurtz case (Buffalo, USA) incident, 11/05/2004.</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https://www.nejm.org/doi/10.1056/NEJMlim060344?url_ver=Z39.88-2003&amp;rfr_id=ori%3Arid%3Acrossref.org&amp;rfr_dat=cr_pub++0pubmed</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4188207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20. </a:t>
            </a:r>
            <a:r>
              <a:rPr lang="en-US" sz="800" b="0" kern="1200" dirty="0" err="1">
                <a:solidFill>
                  <a:schemeClr val="tx1"/>
                </a:solidFill>
                <a:effectLst/>
                <a:latin typeface="+mn-lt"/>
                <a:ea typeface="+mn-ea"/>
                <a:cs typeface="+mn-cs"/>
              </a:rPr>
              <a:t>Bioartist</a:t>
            </a:r>
            <a:r>
              <a:rPr lang="en-US" sz="800" b="0" kern="1200" dirty="0">
                <a:solidFill>
                  <a:schemeClr val="tx1"/>
                </a:solidFill>
                <a:effectLst/>
                <a:latin typeface="+mn-lt"/>
                <a:ea typeface="+mn-ea"/>
                <a:cs typeface="+mn-cs"/>
              </a:rPr>
              <a:t> calling an ambulance for collapsed wife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5.2 Scenario 20 Bioartist calling an ambulance for collapsed wife</a:t>
            </a:r>
            <a:r>
              <a:rPr lang="en-US" sz="800" b="0" kern="1200" dirty="0">
                <a:solidFill>
                  <a:schemeClr val="tx1"/>
                </a:solidFill>
                <a:effectLst/>
                <a:latin typeface="+mn-lt"/>
                <a:ea typeface="+mn-ea"/>
                <a:cs typeface="+mn-cs"/>
              </a:rPr>
              <a:t>: Forensic evidence.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noProof="0" dirty="0">
                <a:solidFill>
                  <a:schemeClr val="tx1"/>
                </a:solidFill>
                <a:effectLst/>
                <a:latin typeface="+mn-lt"/>
                <a:ea typeface="+mn-ea"/>
                <a:cs typeface="+mn-cs"/>
              </a:rPr>
              <a:t>Instructions for the trainer:</a:t>
            </a:r>
            <a:r>
              <a:rPr lang="en-US" sz="800" b="1" kern="1200" baseline="0" noProof="0" dirty="0">
                <a:solidFill>
                  <a:schemeClr val="tx1"/>
                </a:solidFill>
                <a:effectLst/>
                <a:latin typeface="+mn-lt"/>
                <a:ea typeface="+mn-ea"/>
                <a:cs typeface="+mn-cs"/>
              </a:rPr>
              <a:t> </a:t>
            </a:r>
            <a:r>
              <a:rPr lang="en-US" sz="800" b="0" kern="1200" baseline="0" noProof="0" dirty="0">
                <a:solidFill>
                  <a:schemeClr val="tx1"/>
                </a:solidFill>
                <a:effectLst/>
                <a:latin typeface="+mn-lt"/>
                <a:ea typeface="+mn-ea"/>
                <a:cs typeface="+mn-cs"/>
              </a:rPr>
              <a:t>B</a:t>
            </a:r>
            <a:r>
              <a:rPr lang="en-US" sz="800" b="0" kern="1200" baseline="0" dirty="0" err="1">
                <a:solidFill>
                  <a:schemeClr val="tx1"/>
                </a:solidFill>
                <a:effectLst/>
                <a:latin typeface="+mn-lt"/>
                <a:ea typeface="+mn-ea"/>
                <a:cs typeface="+mn-cs"/>
              </a:rPr>
              <a:t>eing</a:t>
            </a:r>
            <a:r>
              <a:rPr lang="en-US" sz="800" b="0" kern="1200" baseline="0" dirty="0">
                <a:solidFill>
                  <a:schemeClr val="tx1"/>
                </a:solidFill>
                <a:effectLst/>
                <a:latin typeface="+mn-lt"/>
                <a:ea typeface="+mn-ea"/>
                <a:cs typeface="+mn-cs"/>
              </a:rPr>
              <a:t> aware of the development of the scenario, the trainer should facilitate the discussion with the trainees and focus on what they consider evidence, and what they plan to protect it.</a:t>
            </a:r>
          </a:p>
          <a:p>
            <a:r>
              <a:rPr lang="en-GB" sz="800" b="0" kern="1200" baseline="0" dirty="0">
                <a:solidFill>
                  <a:schemeClr val="tx1"/>
                </a:solidFill>
                <a:effectLst/>
                <a:latin typeface="+mn-lt"/>
                <a:ea typeface="+mn-ea"/>
                <a:cs typeface="+mn-cs"/>
              </a:rPr>
              <a:t>e.g. :</a:t>
            </a:r>
          </a:p>
          <a:p>
            <a:r>
              <a:rPr lang="en-GB" sz="800" b="0" kern="1200" baseline="0" dirty="0">
                <a:solidFill>
                  <a:schemeClr val="tx1"/>
                </a:solidFill>
                <a:effectLst/>
                <a:latin typeface="+mn-lt"/>
                <a:ea typeface="+mn-ea"/>
                <a:cs typeface="+mn-cs"/>
              </a:rPr>
              <a:t>- Computer and mobile phones are relevant evidence. It should be avoided that decontamination procedures disrupt the information they can provide.</a:t>
            </a:r>
          </a:p>
          <a:p>
            <a:pPr marL="171450" indent="-171450">
              <a:buFontTx/>
              <a:buChar char="-"/>
            </a:pPr>
            <a:r>
              <a:rPr lang="en-GB" sz="800" b="0" kern="1200" baseline="0" dirty="0">
                <a:solidFill>
                  <a:schemeClr val="tx1"/>
                </a:solidFill>
                <a:effectLst/>
                <a:latin typeface="+mn-lt"/>
                <a:ea typeface="+mn-ea"/>
                <a:cs typeface="+mn-cs"/>
              </a:rPr>
              <a:t>Writings and labels may be damaged by decontamination, at least images should be collected if possible.</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800" b="0" kern="1200" baseline="0" dirty="0">
                <a:solidFill>
                  <a:schemeClr val="tx1"/>
                </a:solidFill>
                <a:effectLst/>
                <a:latin typeface="+mn-lt"/>
                <a:ea typeface="+mn-ea"/>
                <a:cs typeface="+mn-cs"/>
              </a:rPr>
              <a:t>Investigation on the causes of the accident and the possibility of an act of terrorism/revenge might be carried out.</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Steve Kurtz case (Buffalo, USA) incident, 11/05/2004.</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https://www.nejm.org/doi/10.1056/NEJMlim060344?url_ver=Z39.88-2003&amp;rfr_id=ori%3Arid%3Acrossref.org&amp;rfr_dat=cr_pub++0pubmed</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18156980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20. </a:t>
            </a:r>
            <a:r>
              <a:rPr lang="en-US" sz="800" b="0" kern="1200" dirty="0" err="1">
                <a:solidFill>
                  <a:schemeClr val="tx1"/>
                </a:solidFill>
                <a:effectLst/>
                <a:latin typeface="+mn-lt"/>
                <a:ea typeface="+mn-ea"/>
                <a:cs typeface="+mn-cs"/>
              </a:rPr>
              <a:t>Bioartist</a:t>
            </a:r>
            <a:r>
              <a:rPr lang="en-US" sz="800" b="0" kern="1200" dirty="0">
                <a:solidFill>
                  <a:schemeClr val="tx1"/>
                </a:solidFill>
                <a:effectLst/>
                <a:latin typeface="+mn-lt"/>
                <a:ea typeface="+mn-ea"/>
                <a:cs typeface="+mn-cs"/>
              </a:rPr>
              <a:t> calling an ambulance for collapsed wife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20 Bioartist calling an ambulance for collapsed wife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r>
              <a:rPr lang="en-US" sz="800" b="1" kern="1200" dirty="0">
                <a:solidFill>
                  <a:schemeClr val="tx1"/>
                </a:solidFill>
                <a:effectLst/>
                <a:latin typeface="+mn-lt"/>
                <a:ea typeface="+mn-ea"/>
                <a:cs typeface="+mn-cs"/>
              </a:rPr>
              <a:t>Instructions for the trainer:</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On a Sunday morning a man finds his wife collapsed on the kitchen floor. He immediately calls an ambulance to request medical support. The man is a renowned university professor and Bioartist known for his performances involving biological material and for his political views against genetically modified organisms. During the past he has created performances with simulants of biological warfare agents. When the ambulance crew arrives on the scene, one of them notices some laboratory equipment, flask, graduated cylinders, vials and petri dishes in the kitchen sink. </a:t>
            </a:r>
            <a:r>
              <a:rPr lang="en-US" sz="800" b="0" kern="1200" baseline="0" dirty="0">
                <a:solidFill>
                  <a:schemeClr val="tx1"/>
                </a:solidFill>
                <a:effectLst/>
                <a:latin typeface="+mn-lt"/>
                <a:ea typeface="+mn-ea"/>
                <a:cs typeface="+mn-cs"/>
              </a:rPr>
              <a:t>(The information on the scenario that are available for the trainees stops at this point.)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effectLst/>
                <a:latin typeface="+mn-lt"/>
                <a:ea typeface="Calibri" panose="020F0502020204030204" pitchFamily="34" charset="0"/>
                <a:cs typeface="Times New Roman" panose="02020603050405020304" pitchFamily="18" charset="0"/>
              </a:rPr>
              <a:t>The woman died during transport in the ambulance and eventually, the autopsy revealed that the cause of death was congenital heart failure. </a:t>
            </a:r>
            <a:r>
              <a:rPr lang="en-US" sz="800" dirty="0">
                <a:effectLst/>
                <a:latin typeface="+mn-lt"/>
                <a:ea typeface="Calibri" panose="020F0502020204030204" pitchFamily="34" charset="0"/>
                <a:cs typeface="Times New Roman" panose="02020603050405020304" pitchFamily="18" charset="0"/>
              </a:rPr>
              <a:t>(</a:t>
            </a:r>
            <a:r>
              <a:rPr lang="en-US" sz="800" b="1" dirty="0">
                <a:effectLst/>
                <a:latin typeface="+mn-lt"/>
                <a:ea typeface="Calibri" panose="020F0502020204030204" pitchFamily="34" charset="0"/>
                <a:cs typeface="Times New Roman" panose="02020603050405020304" pitchFamily="18" charset="0"/>
              </a:rPr>
              <a:t>Do not disclose this information at this point of the scenario</a:t>
            </a:r>
            <a:r>
              <a:rPr lang="en-US" sz="800" dirty="0">
                <a:effectLst/>
                <a:latin typeface="+mn-lt"/>
                <a:ea typeface="Calibri" panose="020F0502020204030204" pitchFamily="34" charset="0"/>
                <a:cs typeface="Times New Roman" panose="02020603050405020304" pitchFamily="18" charset="0"/>
              </a:rPr>
              <a:t>)</a:t>
            </a:r>
          </a:p>
          <a:p>
            <a:endParaRPr lang="en-US" sz="800" b="0" kern="1200" baseline="0" dirty="0">
              <a:solidFill>
                <a:schemeClr val="tx1"/>
              </a:solidFill>
              <a:effectLst/>
              <a:latin typeface="+mn-lt"/>
              <a:ea typeface="+mn-ea"/>
              <a:cs typeface="+mn-cs"/>
            </a:endParaRPr>
          </a:p>
          <a:p>
            <a:pPr>
              <a:lnSpc>
                <a:spcPct val="107000"/>
              </a:lnSpc>
              <a:spcAft>
                <a:spcPts val="800"/>
              </a:spcAft>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The risk connected to the</a:t>
            </a:r>
            <a:r>
              <a:rPr lang="en-GB" sz="800" baseline="0" dirty="0">
                <a:solidFill>
                  <a:srgbClr val="000000"/>
                </a:solidFill>
                <a:effectLst/>
                <a:latin typeface="+mn-lt"/>
                <a:ea typeface="Calibri" panose="020F0502020204030204" pitchFamily="34" charset="0"/>
                <a:cs typeface="Times New Roman" panose="02020603050405020304" pitchFamily="18" charset="0"/>
              </a:rPr>
              <a:t> scenario is that it is not possible to evaluate the possible presence of biological contamination, nor the type of biological agent/agents potentially involved. Risks can be represented by inhalation, ingestion or penetration with a biological agent present on the scene that, according to the specific agent, can result in an infection and subsequent disease (if the agent is pathogenic) for those who were in contact with the agent. If the agent is contagious (it can be </a:t>
            </a:r>
            <a:r>
              <a:rPr lang="it-IT" sz="800" baseline="0" dirty="0">
                <a:solidFill>
                  <a:srgbClr val="000000"/>
                </a:solidFill>
                <a:effectLst/>
                <a:latin typeface="+mn-lt"/>
                <a:ea typeface="Calibri" panose="020F0502020204030204" pitchFamily="34" charset="0"/>
                <a:cs typeface="Times New Roman" panose="02020603050405020304" pitchFamily="18" charset="0"/>
              </a:rPr>
              <a:t>spread </a:t>
            </a:r>
            <a:r>
              <a:rPr lang="it-IT" sz="800" baseline="0" dirty="0" err="1">
                <a:solidFill>
                  <a:srgbClr val="000000"/>
                </a:solidFill>
                <a:effectLst/>
                <a:latin typeface="+mn-lt"/>
                <a:ea typeface="Calibri" panose="020F0502020204030204" pitchFamily="34" charset="0"/>
                <a:cs typeface="Times New Roman" panose="02020603050405020304" pitchFamily="18" charset="0"/>
              </a:rPr>
              <a:t>directly</a:t>
            </a:r>
            <a:r>
              <a:rPr lang="it-IT" sz="800" baseline="0" dirty="0">
                <a:solidFill>
                  <a:srgbClr val="000000"/>
                </a:solidFill>
                <a:effectLst/>
                <a:latin typeface="+mn-lt"/>
                <a:ea typeface="Calibri" panose="020F0502020204030204" pitchFamily="34" charset="0"/>
                <a:cs typeface="Times New Roman" panose="02020603050405020304" pitchFamily="18" charset="0"/>
              </a:rPr>
              <a:t> from </a:t>
            </a:r>
            <a:r>
              <a:rPr lang="it-IT" sz="800" baseline="0" dirty="0" err="1">
                <a:solidFill>
                  <a:srgbClr val="000000"/>
                </a:solidFill>
                <a:effectLst/>
                <a:latin typeface="+mn-lt"/>
                <a:ea typeface="Calibri" panose="020F0502020204030204" pitchFamily="34" charset="0"/>
                <a:cs typeface="Times New Roman" panose="02020603050405020304" pitchFamily="18" charset="0"/>
              </a:rPr>
              <a:t>one</a:t>
            </a:r>
            <a:r>
              <a:rPr lang="it-IT" sz="800" baseline="0" dirty="0">
                <a:solidFill>
                  <a:srgbClr val="000000"/>
                </a:solidFill>
                <a:effectLst/>
                <a:latin typeface="+mn-lt"/>
                <a:ea typeface="Calibri" panose="020F0502020204030204" pitchFamily="34" charset="0"/>
                <a:cs typeface="Times New Roman" panose="02020603050405020304" pitchFamily="18" charset="0"/>
              </a:rPr>
              <a:t> </a:t>
            </a:r>
            <a:r>
              <a:rPr lang="it-IT" sz="800" baseline="0" dirty="0" err="1">
                <a:solidFill>
                  <a:srgbClr val="000000"/>
                </a:solidFill>
                <a:effectLst/>
                <a:latin typeface="+mn-lt"/>
                <a:ea typeface="Calibri" panose="020F0502020204030204" pitchFamily="34" charset="0"/>
                <a:cs typeface="Times New Roman" panose="02020603050405020304" pitchFamily="18" charset="0"/>
              </a:rPr>
              <a:t>person</a:t>
            </a:r>
            <a:r>
              <a:rPr lang="it-IT" sz="800" baseline="0" dirty="0">
                <a:solidFill>
                  <a:srgbClr val="000000"/>
                </a:solidFill>
                <a:effectLst/>
                <a:latin typeface="+mn-lt"/>
                <a:ea typeface="Calibri" panose="020F0502020204030204" pitchFamily="34" charset="0"/>
                <a:cs typeface="Times New Roman" panose="02020603050405020304" pitchFamily="18" charset="0"/>
              </a:rPr>
              <a:t> to </a:t>
            </a:r>
            <a:r>
              <a:rPr lang="it-IT" sz="800" baseline="0" dirty="0" err="1">
                <a:solidFill>
                  <a:srgbClr val="000000"/>
                </a:solidFill>
                <a:effectLst/>
                <a:latin typeface="+mn-lt"/>
                <a:ea typeface="Calibri" panose="020F0502020204030204" pitchFamily="34" charset="0"/>
                <a:cs typeface="Times New Roman" panose="02020603050405020304" pitchFamily="18" charset="0"/>
              </a:rPr>
              <a:t>another</a:t>
            </a:r>
            <a:r>
              <a:rPr lang="it-IT" sz="800" baseline="0" dirty="0">
                <a:solidFill>
                  <a:srgbClr val="000000"/>
                </a:solidFill>
                <a:effectLst/>
                <a:latin typeface="+mn-lt"/>
                <a:ea typeface="Calibri" panose="020F0502020204030204" pitchFamily="34" charset="0"/>
                <a:cs typeface="Times New Roman" panose="02020603050405020304" pitchFamily="18" charset="0"/>
              </a:rPr>
              <a:t>) an </a:t>
            </a:r>
            <a:r>
              <a:rPr lang="it-IT" sz="800" baseline="0" dirty="0" err="1">
                <a:solidFill>
                  <a:srgbClr val="000000"/>
                </a:solidFill>
                <a:effectLst/>
                <a:latin typeface="+mn-lt"/>
                <a:ea typeface="Calibri" panose="020F0502020204030204" pitchFamily="34" charset="0"/>
                <a:cs typeface="Times New Roman" panose="02020603050405020304" pitchFamily="18" charset="0"/>
              </a:rPr>
              <a:t>outbreak</a:t>
            </a:r>
            <a:r>
              <a:rPr lang="it-IT" sz="800" baseline="0" dirty="0">
                <a:solidFill>
                  <a:srgbClr val="000000"/>
                </a:solidFill>
                <a:effectLst/>
                <a:latin typeface="+mn-lt"/>
                <a:ea typeface="Calibri" panose="020F0502020204030204" pitchFamily="34" charset="0"/>
                <a:cs typeface="Times New Roman" panose="02020603050405020304" pitchFamily="18" charset="0"/>
              </a:rPr>
              <a:t> </a:t>
            </a:r>
            <a:r>
              <a:rPr lang="it-IT" sz="800" baseline="0" dirty="0" err="1">
                <a:solidFill>
                  <a:srgbClr val="000000"/>
                </a:solidFill>
                <a:effectLst/>
                <a:latin typeface="+mn-lt"/>
                <a:ea typeface="Calibri" panose="020F0502020204030204" pitchFamily="34" charset="0"/>
                <a:cs typeface="Times New Roman" panose="02020603050405020304" pitchFamily="18" charset="0"/>
              </a:rPr>
              <a:t>may</a:t>
            </a:r>
            <a:r>
              <a:rPr lang="it-IT" sz="800" baseline="0" dirty="0">
                <a:solidFill>
                  <a:srgbClr val="000000"/>
                </a:solidFill>
                <a:effectLst/>
                <a:latin typeface="+mn-lt"/>
                <a:ea typeface="Calibri" panose="020F0502020204030204" pitchFamily="34" charset="0"/>
                <a:cs typeface="Times New Roman" panose="02020603050405020304" pitchFamily="18" charset="0"/>
              </a:rPr>
              <a:t> </a:t>
            </a:r>
            <a:r>
              <a:rPr lang="it-IT" sz="800" baseline="0" dirty="0" err="1">
                <a:solidFill>
                  <a:srgbClr val="000000"/>
                </a:solidFill>
                <a:effectLst/>
                <a:latin typeface="+mn-lt"/>
                <a:ea typeface="Calibri" panose="020F0502020204030204" pitchFamily="34" charset="0"/>
                <a:cs typeface="Times New Roman" panose="02020603050405020304" pitchFamily="18" charset="0"/>
              </a:rPr>
              <a:t>occur</a:t>
            </a:r>
            <a:r>
              <a:rPr lang="it-IT" sz="800" baseline="0" dirty="0">
                <a:solidFill>
                  <a:srgbClr val="000000"/>
                </a:solidFill>
                <a:effectLst/>
                <a:latin typeface="+mn-lt"/>
                <a:ea typeface="Calibri" panose="020F0502020204030204" pitchFamily="34" charset="0"/>
                <a:cs typeface="Times New Roman" panose="02020603050405020304" pitchFamily="18" charset="0"/>
              </a:rPr>
              <a:t>. </a:t>
            </a:r>
            <a:r>
              <a:rPr lang="en-GB" sz="800" b="0" kern="1200" baseline="0" dirty="0">
                <a:solidFill>
                  <a:schemeClr val="tx1"/>
                </a:solidFill>
                <a:effectLst/>
                <a:latin typeface="+mn-lt"/>
                <a:ea typeface="+mn-ea"/>
                <a:cs typeface="+mn-cs"/>
              </a:rPr>
              <a:t>A risk of contaminating the ambulance and the emergency room of the hospital on the arrival is also possible.</a:t>
            </a:r>
          </a:p>
          <a:p>
            <a:pPr>
              <a:lnSpc>
                <a:spcPct val="107000"/>
              </a:lnSpc>
              <a:spcAft>
                <a:spcPts val="800"/>
              </a:spcAft>
            </a:pPr>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Now the trainees should reflect on what to do concerning: </a:t>
            </a:r>
            <a:r>
              <a:rPr lang="en-US" sz="800" b="0" kern="1200" dirty="0">
                <a:solidFill>
                  <a:schemeClr val="tx1"/>
                </a:solidFill>
                <a:effectLst/>
                <a:latin typeface="+mn-lt"/>
                <a:ea typeface="+mn-ea"/>
                <a:cs typeface="+mn-cs"/>
              </a:rPr>
              <a:t>Triage and treatment.</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Steve Kurtz case (Buffalo, USA) incident, 11/05/2004.</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https://www.nejm.org/doi/10.1056/NEJMlim060344?url_ver=Z39.88-2003&amp;rfr_id=ori%3Arid%3Acrossref.org&amp;rfr_dat=cr_pub++0pubmed</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20. </a:t>
            </a:r>
            <a:r>
              <a:rPr lang="en-US" sz="800" b="0" kern="1200" dirty="0" err="1">
                <a:solidFill>
                  <a:schemeClr val="tx1"/>
                </a:solidFill>
                <a:effectLst/>
                <a:latin typeface="+mn-lt"/>
                <a:ea typeface="+mn-ea"/>
                <a:cs typeface="+mn-cs"/>
              </a:rPr>
              <a:t>Bioartist</a:t>
            </a:r>
            <a:r>
              <a:rPr lang="en-US" sz="800" b="0" kern="1200" dirty="0">
                <a:solidFill>
                  <a:schemeClr val="tx1"/>
                </a:solidFill>
                <a:effectLst/>
                <a:latin typeface="+mn-lt"/>
                <a:ea typeface="+mn-ea"/>
                <a:cs typeface="+mn-cs"/>
              </a:rPr>
              <a:t> calling an ambulance for collapsed wife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20 Bioartist calling an ambulance for collapsed wife</a:t>
            </a:r>
            <a:r>
              <a:rPr lang="en-US" sz="800" dirty="0"/>
              <a:t>: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pPr marL="0" indent="0">
              <a:buFont typeface="Arial" panose="020B0604020202020204" pitchFamily="34" charset="0"/>
              <a:buNone/>
            </a:pPr>
            <a:r>
              <a:rPr lang="en-US" sz="800" kern="1200" noProof="0" dirty="0">
                <a:solidFill>
                  <a:schemeClr val="tx1"/>
                </a:solidFill>
                <a:effectLst/>
                <a:latin typeface="+mn-lt"/>
                <a:ea typeface="+mn-ea"/>
                <a:cs typeface="+mn-cs"/>
              </a:rPr>
              <a:t>Openly discuss with trainees presented discussion scenario. Direct their answer in order to obtain proper answers.</a:t>
            </a:r>
          </a:p>
          <a:p>
            <a:endParaRPr lang="en-US" sz="800" b="1"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US" sz="800" b="0" kern="1200" dirty="0">
                <a:solidFill>
                  <a:schemeClr val="tx1"/>
                </a:solidFill>
                <a:effectLst/>
                <a:latin typeface="+mn-lt"/>
                <a:ea typeface="+mn-ea"/>
                <a:cs typeface="+mn-cs"/>
              </a:rPr>
              <a:t>Based on the Steve Kurtz case (Buffalo, USA) incident, 11/05/2004.</a:t>
            </a:r>
          </a:p>
          <a:p>
            <a:r>
              <a:rPr lang="en-US" sz="800" b="0" kern="1200" dirty="0">
                <a:solidFill>
                  <a:schemeClr val="tx1"/>
                </a:solidFill>
                <a:effectLst/>
                <a:latin typeface="+mn-lt"/>
                <a:ea typeface="+mn-ea"/>
                <a:cs typeface="+mn-cs"/>
              </a:rPr>
              <a:t>https://www.nejm.org/doi/10.1056/NEJMlim060344?url_ver=Z39.88-2003&amp;rfr_id=ori%3Arid%3Acrossref.org&amp;rfr_dat=cr_pub++0pubmed</a:t>
            </a: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Woman collapsed on the kitchen floor and laboratory equipment</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r>
              <a:rPr lang="en-US" sz="800" b="0" kern="1200" dirty="0">
                <a:solidFill>
                  <a:schemeClr val="tx1"/>
                </a:solidFill>
                <a:effectLst/>
                <a:latin typeface="+mn-lt"/>
                <a:ea typeface="+mn-ea"/>
                <a:cs typeface="+mn-cs"/>
              </a:rPr>
              <a:t>https://www.shutterstock.com/nl/image-photo/young-couple-first-aid-concept-home-1570146808, Material licensed by </a:t>
            </a:r>
            <a:r>
              <a:rPr lang="en-US" sz="800" b="0" kern="1200" dirty="0" err="1">
                <a:solidFill>
                  <a:schemeClr val="tx1"/>
                </a:solidFill>
                <a:effectLst/>
                <a:latin typeface="+mn-lt"/>
                <a:ea typeface="+mn-ea"/>
                <a:cs typeface="+mn-cs"/>
              </a:rPr>
              <a:t>shutterstock</a:t>
            </a:r>
            <a:r>
              <a:rPr lang="en-US" sz="800" b="0" kern="1200" dirty="0">
                <a:solidFill>
                  <a:schemeClr val="tx1"/>
                </a:solidFill>
                <a:effectLst/>
                <a:latin typeface="+mn-lt"/>
                <a:ea typeface="+mn-ea"/>
                <a:cs typeface="+mn-cs"/>
              </a:rPr>
              <a:t>, purchased by </a:t>
            </a:r>
            <a:r>
              <a:rPr lang="en-US" sz="800" b="0" kern="1200" dirty="0" err="1">
                <a:solidFill>
                  <a:schemeClr val="tx1"/>
                </a:solidFill>
                <a:effectLst/>
                <a:latin typeface="+mn-lt"/>
                <a:ea typeface="+mn-ea"/>
                <a:cs typeface="+mn-cs"/>
              </a:rPr>
              <a:t>SCK</a:t>
            </a:r>
            <a:r>
              <a:rPr lang="en-US" sz="800" b="0" kern="1200" dirty="0">
                <a:solidFill>
                  <a:schemeClr val="tx1"/>
                </a:solidFill>
                <a:effectLst/>
                <a:latin typeface="+mn-lt"/>
                <a:ea typeface="+mn-ea"/>
                <a:cs typeface="+mn-cs"/>
              </a:rPr>
              <a:t>-CEN</a:t>
            </a:r>
          </a:p>
          <a:p>
            <a:r>
              <a:rPr lang="en-US" sz="800" b="0" kern="1200">
                <a:solidFill>
                  <a:schemeClr val="tx1"/>
                </a:solidFill>
                <a:effectLst/>
                <a:latin typeface="+mn-lt"/>
                <a:ea typeface="+mn-ea"/>
                <a:cs typeface="+mn-cs"/>
              </a:rPr>
              <a:t>https://i0.hippopx.com/photos/430/837/231/laboratory-chemistry-subjects-chemical-preview.jpg, CC0 license</a:t>
            </a:r>
          </a:p>
          <a:p>
            <a:r>
              <a:rPr lang="en-US" sz="800" b="1" kern="1200">
                <a:solidFill>
                  <a:schemeClr val="tx1"/>
                </a:solidFill>
                <a:effectLst/>
                <a:latin typeface="+mn-lt"/>
                <a:ea typeface="+mn-ea"/>
                <a:cs typeface="+mn-cs"/>
              </a:rPr>
              <a:t>Text </a:t>
            </a:r>
            <a:r>
              <a:rPr lang="en-US" sz="800" b="1" kern="1200" dirty="0">
                <a:solidFill>
                  <a:schemeClr val="tx1"/>
                </a:solidFill>
                <a:effectLst/>
                <a:latin typeface="+mn-lt"/>
                <a:ea typeface="+mn-ea"/>
                <a:cs typeface="+mn-cs"/>
              </a:rPr>
              <a:t>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9506827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20. </a:t>
            </a:r>
            <a:r>
              <a:rPr lang="en-US" sz="800" b="0" kern="1200" dirty="0" err="1">
                <a:solidFill>
                  <a:schemeClr val="tx1"/>
                </a:solidFill>
                <a:effectLst/>
                <a:latin typeface="+mn-lt"/>
                <a:ea typeface="+mn-ea"/>
                <a:cs typeface="+mn-cs"/>
              </a:rPr>
              <a:t>Bioartist</a:t>
            </a:r>
            <a:r>
              <a:rPr lang="en-US" sz="800" b="0" kern="1200" dirty="0">
                <a:solidFill>
                  <a:schemeClr val="tx1"/>
                </a:solidFill>
                <a:effectLst/>
                <a:latin typeface="+mn-lt"/>
                <a:ea typeface="+mn-ea"/>
                <a:cs typeface="+mn-cs"/>
              </a:rPr>
              <a:t> calling an ambulance for collapsed wife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20 Bioartist calling an ambulance for collapsed wife: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assessment and the following actions to take.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US" sz="800" b="0" kern="1200" baseline="0" dirty="0">
                <a:solidFill>
                  <a:schemeClr val="tx1"/>
                </a:solidFill>
                <a:effectLst/>
                <a:latin typeface="+mn-lt"/>
                <a:ea typeface="+mn-ea"/>
                <a:cs typeface="+mn-cs"/>
              </a:rPr>
              <a:t>Being aware of the development of the scenario, the trainer should facilitate the discussion with the trainees.</a:t>
            </a:r>
          </a:p>
          <a:p>
            <a:r>
              <a:rPr lang="en-US" sz="800" kern="1200" dirty="0">
                <a:solidFill>
                  <a:schemeClr val="tx1"/>
                </a:solidFill>
                <a:effectLst/>
                <a:latin typeface="+mn-lt"/>
                <a:ea typeface="+mn-ea"/>
                <a:cs typeface="+mn-cs"/>
              </a:rPr>
              <a:t>This scenario evolves as described in the previous two slides.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Things to consider: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 risk connected to the scenario is that it is not possible to evaluate the possible presence of biological contamination, nor the type of biological agent/agents potentially involved. Risks can be represented by inhalation, ingestion or penetration with a biological agent present on the scene that, according to the specific agent, can result in an infection and subsequent disease (if the agent is pathogenic) for those who were in contact with the agent. If the agent is contagious (it can be spread directly from one person to another) an outbreak may occur. A risk of contaminating the ambulance and the emergency room of the hospital on the arrival is also possible.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trainer should address directly to trainees and ask questions. The best possible option is that the trainees will answer correctly, and they can back up with arguments their thesis. The role of the trainer is to direct the discussion to the proper answer.</a:t>
            </a: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additional questions:</a:t>
            </a:r>
          </a:p>
          <a:p>
            <a:r>
              <a:rPr lang="en-US" sz="800" dirty="0"/>
              <a:t>a. Do you think it is necessary to protect yourself first?</a:t>
            </a:r>
          </a:p>
          <a:p>
            <a:r>
              <a:rPr lang="en-US" sz="800" dirty="0"/>
              <a:t>b. Can it be a CBRN scene?</a:t>
            </a:r>
          </a:p>
          <a:p>
            <a:r>
              <a:rPr lang="en-US" sz="800" kern="1200" noProof="0" dirty="0">
                <a:solidFill>
                  <a:schemeClr val="tx1"/>
                </a:solidFill>
                <a:effectLst/>
                <a:latin typeface="+mn-lt"/>
                <a:ea typeface="+mn-ea"/>
                <a:cs typeface="+mn-cs"/>
              </a:rPr>
              <a:t>c. What risks could be associated with this scenario?</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Steve Kurtz case (Buffalo, USA) incident, 11/05/2004.</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https://www.nejm.org/doi/10.1056/NEJMlim060344?url_ver=Z39.88-2003&amp;rfr_id=ori%3Arid%3Acrossref.org&amp;rfr_dat=cr_pub++0pubmed</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4188207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20. </a:t>
            </a:r>
            <a:r>
              <a:rPr lang="en-US" sz="800" b="0" kern="1200" dirty="0" err="1">
                <a:solidFill>
                  <a:schemeClr val="tx1"/>
                </a:solidFill>
                <a:effectLst/>
                <a:latin typeface="+mn-lt"/>
                <a:ea typeface="+mn-ea"/>
                <a:cs typeface="+mn-cs"/>
              </a:rPr>
              <a:t>Bioartist</a:t>
            </a:r>
            <a:r>
              <a:rPr lang="en-US" sz="800" b="0" kern="1200" dirty="0">
                <a:solidFill>
                  <a:schemeClr val="tx1"/>
                </a:solidFill>
                <a:effectLst/>
                <a:latin typeface="+mn-lt"/>
                <a:ea typeface="+mn-ea"/>
                <a:cs typeface="+mn-cs"/>
              </a:rPr>
              <a:t> calling an ambulance for collapsed wife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20 Bioartist calling an ambulance for collapsed wife: Casualty #1</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u="sng" kern="1200" dirty="0">
                <a:solidFill>
                  <a:schemeClr val="tx1"/>
                </a:solidFill>
                <a:effectLst/>
                <a:latin typeface="+mn-lt"/>
                <a:ea typeface="+mn-ea"/>
                <a:cs typeface="+mn-cs"/>
              </a:rPr>
              <a:t>The trainer should inform the trainees that conventional triage methodology is applied in this scenario. However, </a:t>
            </a:r>
            <a:r>
              <a:rPr lang="en-GB" sz="800" u="sng" kern="1200" dirty="0">
                <a:solidFill>
                  <a:schemeClr val="tx1"/>
                </a:solidFill>
                <a:effectLst/>
                <a:latin typeface="+mn-lt"/>
                <a:ea typeface="+mn-ea"/>
                <a:cs typeface="+mn-cs"/>
              </a:rPr>
              <a:t>when the number of victims is low, such as in this case, FRs would treat each victim immediately without a real need for triage. </a:t>
            </a:r>
            <a:r>
              <a:rPr lang="en-US" sz="800" u="sng" kern="1200" dirty="0">
                <a:solidFill>
                  <a:schemeClr val="tx1"/>
                </a:solidFill>
                <a:effectLst/>
                <a:latin typeface="+mn-lt"/>
                <a:ea typeface="+mn-ea"/>
                <a:cs typeface="+mn-cs"/>
              </a:rPr>
              <a:t>Therefore, conventional triage is part of this scenario discussion for the sole purpose of exercising and reviewing triage methodologies.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Immediate (RED)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RED</a:t>
            </a:r>
            <a:r>
              <a:rPr lang="en-US" sz="800" kern="1200" dirty="0">
                <a:solidFill>
                  <a:schemeClr val="tx1"/>
                </a:solidFill>
                <a:effectLst/>
                <a:latin typeface="+mn-lt"/>
                <a:ea typeface="+mn-ea"/>
                <a:cs typeface="+mn-cs"/>
              </a:rPr>
              <a:t> color.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Steve Kurtz case (Buffalo, USA) incident, 11/05/2004.</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https://www.nejm.org/doi/10.1056/NEJMlim060344?url_ver=Z39.88-2003&amp;rfr_id=ori%3Arid%3Acrossref.org&amp;rfr_dat=cr_pub++0pubmed</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18156980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20. </a:t>
            </a:r>
            <a:r>
              <a:rPr lang="en-US" sz="800" b="0" kern="1200" dirty="0" err="1">
                <a:solidFill>
                  <a:schemeClr val="tx1"/>
                </a:solidFill>
                <a:effectLst/>
                <a:latin typeface="+mn-lt"/>
                <a:ea typeface="+mn-ea"/>
                <a:cs typeface="+mn-cs"/>
              </a:rPr>
              <a:t>Bioartist</a:t>
            </a:r>
            <a:r>
              <a:rPr lang="en-US" sz="800" b="0" kern="1200" dirty="0">
                <a:solidFill>
                  <a:schemeClr val="tx1"/>
                </a:solidFill>
                <a:effectLst/>
                <a:latin typeface="+mn-lt"/>
                <a:ea typeface="+mn-ea"/>
                <a:cs typeface="+mn-cs"/>
              </a:rPr>
              <a:t> calling an ambulance for collapsed wife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4.1 Scenario 20 Bioartist calling an ambulance for collapsed wife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r>
              <a:rPr lang="en-US" sz="800" b="0" kern="1200" dirty="0">
                <a:solidFill>
                  <a:schemeClr val="tx1"/>
                </a:solidFill>
                <a:effectLst/>
                <a:latin typeface="+mn-lt"/>
                <a:ea typeface="+mn-ea"/>
                <a:cs typeface="+mn-cs"/>
              </a:rPr>
              <a:t>On a Sunday morning a man finds his wife collapsed on the kitchen floor. He immediately calls an ambulance to request medical support. The man is a renowned university professor and Bioartist known for his performances involving biological material and for his political views against genetically modified organisms. During the past he has created performances with simulants of biological warfare agents.</a:t>
            </a:r>
            <a:r>
              <a:rPr lang="en-US" sz="800" b="0" kern="1200" baseline="0" dirty="0">
                <a:solidFill>
                  <a:schemeClr val="tx1"/>
                </a:solidFill>
                <a:effectLst/>
                <a:latin typeface="+mn-lt"/>
                <a:ea typeface="+mn-ea"/>
                <a:cs typeface="+mn-cs"/>
              </a:rPr>
              <a:t> When the ambulance crew arrives on the scene, one of them notices some laboratory equipment, flask, graduated cylinders, vials and petri dishes in the kitchen sink. (The information on the scenario that are available for the trainees stops at this point.)</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Now the trainees should reflect on what to do concerning: </a:t>
            </a:r>
            <a:r>
              <a:rPr lang="en-US" sz="800" b="0" kern="1200" dirty="0">
                <a:solidFill>
                  <a:schemeClr val="tx1"/>
                </a:solidFill>
                <a:effectLst/>
                <a:latin typeface="+mn-lt"/>
                <a:ea typeface="+mn-ea"/>
                <a:cs typeface="+mn-cs"/>
              </a:rPr>
              <a:t>First alert, establish if this could be a CBRN scenario by asking the right questions.</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The trainees should also consider if they need additional support on the scene and of which kind (Fire fighters, Law Enforcement Agencies, additional ambulance services, secondary responders, CBRN specialists) and pay particular attention on which information is to be shared among caller, dispatch officer and chain of command.</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Steve</a:t>
            </a:r>
            <a:r>
              <a:rPr lang="en-US" sz="800" i="0" kern="1200" baseline="0" dirty="0">
                <a:solidFill>
                  <a:schemeClr val="tx1"/>
                </a:solidFill>
                <a:effectLst/>
                <a:latin typeface="+mn-lt"/>
                <a:ea typeface="+mn-ea"/>
                <a:cs typeface="+mn-cs"/>
              </a:rPr>
              <a:t> Kurtz case</a:t>
            </a:r>
            <a:r>
              <a:rPr lang="en-US" sz="800" i="0" kern="1200" dirty="0">
                <a:solidFill>
                  <a:schemeClr val="tx1"/>
                </a:solidFill>
                <a:effectLst/>
                <a:latin typeface="+mn-lt"/>
                <a:ea typeface="+mn-ea"/>
                <a:cs typeface="+mn-cs"/>
              </a:rPr>
              <a:t> (Buffalo, USA) incident, 11/05/2004.</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https://www.nejm.org/doi/10.1056/NEJMlim060344?url_ver=Z39.88-2003&amp;rfr_id=ori%3Arid%3Acrossref.org&amp;rfr_dat=cr_pub++0pubmed</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6025964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20. </a:t>
            </a:r>
            <a:r>
              <a:rPr lang="en-US" sz="800" b="0" kern="1200" dirty="0" err="1">
                <a:solidFill>
                  <a:schemeClr val="tx1"/>
                </a:solidFill>
                <a:effectLst/>
                <a:latin typeface="+mn-lt"/>
                <a:ea typeface="+mn-ea"/>
                <a:cs typeface="+mn-cs"/>
              </a:rPr>
              <a:t>Bioartist</a:t>
            </a:r>
            <a:r>
              <a:rPr lang="en-US" sz="800" b="0" kern="1200" dirty="0">
                <a:solidFill>
                  <a:schemeClr val="tx1"/>
                </a:solidFill>
                <a:effectLst/>
                <a:latin typeface="+mn-lt"/>
                <a:ea typeface="+mn-ea"/>
                <a:cs typeface="+mn-cs"/>
              </a:rPr>
              <a:t> calling an ambulance for collapsed wife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20 Emergency call 6– Bioartist calling an ambulance for collapsed wife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Introduce</a:t>
            </a:r>
            <a:r>
              <a:rPr lang="en-US" sz="800" b="0" kern="1200" baseline="0" dirty="0">
                <a:solidFill>
                  <a:schemeClr val="tx1"/>
                </a:solidFill>
                <a:effectLst/>
                <a:latin typeface="+mn-lt"/>
                <a:ea typeface="+mn-ea"/>
                <a:cs typeface="+mn-cs"/>
              </a:rPr>
              <a:t> the exercise.</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Steve Kurtz case (Buffalo, USA) incident, 11/05/2004.</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https://www.nejm.org/doi/10.1056/NEJMlim060344?url_ver=Z39.88-2003&amp;rfr_id=ori%3Arid%3Acrossref.org&amp;rfr_dat=cr_pub++0pubmed</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6025964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20. </a:t>
            </a:r>
            <a:r>
              <a:rPr lang="en-US" sz="800" b="0" kern="1200" dirty="0" err="1">
                <a:solidFill>
                  <a:schemeClr val="tx1"/>
                </a:solidFill>
                <a:effectLst/>
                <a:latin typeface="+mn-lt"/>
                <a:ea typeface="+mn-ea"/>
                <a:cs typeface="+mn-cs"/>
              </a:rPr>
              <a:t>Bioartist</a:t>
            </a:r>
            <a:r>
              <a:rPr lang="en-US" sz="800" b="0" kern="1200" dirty="0">
                <a:solidFill>
                  <a:schemeClr val="tx1"/>
                </a:solidFill>
                <a:effectLst/>
                <a:latin typeface="+mn-lt"/>
                <a:ea typeface="+mn-ea"/>
                <a:cs typeface="+mn-cs"/>
              </a:rPr>
              <a:t> calling an ambulance for collapsed wife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20 Emergency call 6– Bioartist calling an ambulance for collapsed wife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collects first generic element on the emergency call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 </a:t>
            </a:r>
          </a:p>
          <a:p>
            <a:r>
              <a:rPr lang="en-US" sz="800" b="0" kern="1200" dirty="0">
                <a:solidFill>
                  <a:schemeClr val="tx1"/>
                </a:solidFill>
                <a:effectLst/>
                <a:latin typeface="+mn-lt"/>
                <a:ea typeface="+mn-ea"/>
                <a:cs typeface="+mn-cs"/>
              </a:rPr>
              <a:t>The</a:t>
            </a:r>
            <a:r>
              <a:rPr lang="en-US" sz="800" b="0" kern="1200" baseline="0" dirty="0">
                <a:solidFill>
                  <a:schemeClr val="tx1"/>
                </a:solidFill>
                <a:effectLst/>
                <a:latin typeface="+mn-lt"/>
                <a:ea typeface="+mn-ea"/>
                <a:cs typeface="+mn-cs"/>
              </a:rPr>
              <a:t> following is a scenario description that the trainer can use to facilitate the discussion while the trainees are replying to the questions in slides 6.1_20_a and 6.1_20_b (Training Option 1) or can be used when playing as the one who performs the emergency call (Training Option 2).</a:t>
            </a:r>
          </a:p>
          <a:p>
            <a:endParaRPr lang="en-US" sz="800" b="0" kern="1200" dirty="0">
              <a:solidFill>
                <a:schemeClr val="tx1"/>
              </a:solidFill>
              <a:effectLst/>
              <a:latin typeface="+mn-lt"/>
              <a:ea typeface="+mn-ea"/>
              <a:cs typeface="+mn-cs"/>
            </a:endParaRPr>
          </a:p>
          <a:p>
            <a:r>
              <a:rPr lang="en-US" sz="800" b="0" kern="1200" noProof="0" dirty="0">
                <a:solidFill>
                  <a:schemeClr val="tx1"/>
                </a:solidFill>
                <a:effectLst/>
                <a:latin typeface="+mn-lt"/>
                <a:ea typeface="+mn-ea"/>
                <a:cs typeface="+mn-cs"/>
              </a:rPr>
              <a:t>On a Sunday morning a man finds his wife collapsed on the kitchen floor. He immediately calls an ambulance to request medical support. The man is a renowned university professor and Bioartist known for his performances involving biological material and for his political views against genetically modified organisms. During the past he has created performances with innocuous simulants of biological warfare agents. </a:t>
            </a:r>
          </a:p>
          <a:p>
            <a:endParaRPr lang="en-US" sz="800" b="0" kern="1200" noProof="0" dirty="0">
              <a:solidFill>
                <a:schemeClr val="tx1"/>
              </a:solidFill>
              <a:effectLst/>
              <a:latin typeface="+mn-lt"/>
              <a:ea typeface="+mn-ea"/>
              <a:cs typeface="+mn-cs"/>
            </a:endParaRPr>
          </a:p>
          <a:p>
            <a:r>
              <a:rPr lang="en-US" sz="800" b="0" kern="1200" noProof="0" dirty="0">
                <a:solidFill>
                  <a:schemeClr val="tx1"/>
                </a:solidFill>
                <a:effectLst/>
                <a:latin typeface="+mn-lt"/>
                <a:ea typeface="+mn-ea"/>
                <a:cs typeface="+mn-cs"/>
              </a:rPr>
              <a:t>When the ambulance crew arrives on the scene, one of them notices some laboratory equipment, flask, graduated cylinders, vials and petri dishes in the kitchen sink. </a:t>
            </a:r>
            <a:r>
              <a:rPr lang="en-US" sz="800" b="1" dirty="0">
                <a:effectLst/>
                <a:latin typeface="+mn-lt"/>
                <a:ea typeface="Calibri" panose="020F0502020204030204" pitchFamily="34" charset="0"/>
                <a:cs typeface="Times New Roman" panose="02020603050405020304" pitchFamily="18" charset="0"/>
              </a:rPr>
              <a:t>Do not disclose this information at this point of the scenario. The trainees should try to figure out what could have happened based on the information provided and the questions asked.</a:t>
            </a:r>
            <a:endParaRPr lang="en-US" sz="800" b="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effectLst/>
                <a:latin typeface="+mn-lt"/>
                <a:ea typeface="Calibri" panose="020F0502020204030204" pitchFamily="34" charset="0"/>
                <a:cs typeface="Times New Roman" panose="02020603050405020304" pitchFamily="18" charset="0"/>
              </a:rPr>
              <a:t>The woman died during transport in the ambulance and eventually, the autopsy revealed that the cause of death was congenital heart failure. </a:t>
            </a:r>
            <a:r>
              <a:rPr lang="en-US" sz="800" dirty="0">
                <a:effectLst/>
                <a:latin typeface="+mn-lt"/>
                <a:ea typeface="Calibri" panose="020F0502020204030204" pitchFamily="34" charset="0"/>
                <a:cs typeface="Times New Roman" panose="02020603050405020304" pitchFamily="18" charset="0"/>
              </a:rPr>
              <a:t>(</a:t>
            </a:r>
            <a:r>
              <a:rPr lang="en-US" sz="800" b="1" dirty="0">
                <a:effectLst/>
                <a:latin typeface="+mn-lt"/>
                <a:ea typeface="Calibri" panose="020F0502020204030204" pitchFamily="34" charset="0"/>
                <a:cs typeface="Times New Roman" panose="02020603050405020304" pitchFamily="18" charset="0"/>
              </a:rPr>
              <a:t>Do not disclose this information at this point of the scenario</a:t>
            </a:r>
            <a:r>
              <a:rPr lang="en-US" sz="800" dirty="0">
                <a:effectLst/>
                <a:latin typeface="+mn-lt"/>
                <a:ea typeface="Calibri" panose="020F0502020204030204" pitchFamily="34" charset="0"/>
                <a:cs typeface="Times New Roman" panose="02020603050405020304" pitchFamily="18" charset="0"/>
              </a:rPr>
              <a:t>)</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Steve Kurtz case (Buffalo, USA) incident, 11/05/2004.</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https://www.nejm.org/doi/10.1056/NEJMlim060344?url_ver=Z39.88-2003&amp;rfr_id=ori%3Arid%3Acrossref.org&amp;rfr_dat=cr_pub++0pubmed</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20. </a:t>
            </a:r>
            <a:r>
              <a:rPr lang="en-US" sz="800" b="0" kern="1200" dirty="0" err="1">
                <a:solidFill>
                  <a:schemeClr val="tx1"/>
                </a:solidFill>
                <a:effectLst/>
                <a:latin typeface="+mn-lt"/>
                <a:ea typeface="+mn-ea"/>
                <a:cs typeface="+mn-cs"/>
              </a:rPr>
              <a:t>Bioartist</a:t>
            </a:r>
            <a:r>
              <a:rPr lang="en-US" sz="800" b="0" kern="1200" dirty="0">
                <a:solidFill>
                  <a:schemeClr val="tx1"/>
                </a:solidFill>
                <a:effectLst/>
                <a:latin typeface="+mn-lt"/>
                <a:ea typeface="+mn-ea"/>
                <a:cs typeface="+mn-cs"/>
              </a:rPr>
              <a:t> calling an ambulance for collapsed wife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20 Emergency call 6– Bioartist calling an ambulance for collapsed wife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a:t>
            </a:r>
          </a:p>
          <a:p>
            <a:endParaRPr lang="en-US" sz="800" kern="1200" baseline="0" dirty="0">
              <a:solidFill>
                <a:schemeClr val="tx1"/>
              </a:solidFill>
              <a:effectLst/>
              <a:latin typeface="+mn-lt"/>
              <a:ea typeface="+mn-ea"/>
              <a:cs typeface="+mn-cs"/>
            </a:endParaRPr>
          </a:p>
          <a:p>
            <a:r>
              <a:rPr lang="en-US" sz="800" b="0" kern="1200" noProof="0" dirty="0">
                <a:solidFill>
                  <a:schemeClr val="tx1"/>
                </a:solidFill>
                <a:effectLst/>
                <a:latin typeface="+mn-lt"/>
                <a:ea typeface="+mn-ea"/>
                <a:cs typeface="+mn-cs"/>
              </a:rPr>
              <a:t>On a Sunday morning a man finds his wife collapsed on the kitchen floor. He immediately calls an ambulance to request medical support. The man is a renowned university professor and Bioartist known for his performances involving biological material and for his political views against genetically modified organisms. During the past he has created performances with innocuous simulants of biological warfare agents. When the ambulance crew arrives on the scene, one of them notices some laboratory equipment, flask, graduated cylinders, vials and petri dishes in the kitchen sink. </a:t>
            </a:r>
          </a:p>
          <a:p>
            <a:endParaRPr lang="en-US" sz="800" b="0" u="sng" kern="1200" noProof="0" dirty="0">
              <a:solidFill>
                <a:schemeClr val="tx1"/>
              </a:solidFill>
              <a:effectLst/>
              <a:latin typeface="+mn-lt"/>
              <a:ea typeface="+mn-ea"/>
              <a:cs typeface="+mn-cs"/>
            </a:endParaRPr>
          </a:p>
          <a:p>
            <a:r>
              <a:rPr lang="nl-NL" sz="800" dirty="0">
                <a:effectLst/>
                <a:latin typeface="+mn-lt"/>
                <a:ea typeface="Calibri" panose="020F0502020204030204" pitchFamily="34" charset="0"/>
                <a:cs typeface="Times New Roman" panose="02020603050405020304" pitchFamily="18" charset="0"/>
              </a:rPr>
              <a:t>Based on the symptoms of the victims, the DO might be able to identify the accident as a biological contamination.</a:t>
            </a:r>
            <a:endParaRPr lang="en-US" sz="800" b="0" u="sng" kern="1200" noProof="0" dirty="0">
              <a:solidFill>
                <a:schemeClr val="tx1"/>
              </a:solidFill>
              <a:effectLst/>
              <a:latin typeface="+mn-lt"/>
              <a:ea typeface="+mn-ea"/>
              <a:cs typeface="+mn-cs"/>
            </a:endParaRPr>
          </a:p>
          <a:p>
            <a:endParaRPr lang="en-US" sz="800" u="sng" kern="1200" dirty="0">
              <a:solidFill>
                <a:schemeClr val="tx1"/>
              </a:solidFill>
              <a:effectLst/>
              <a:latin typeface="+mn-lt"/>
              <a:ea typeface="+mn-ea"/>
              <a:cs typeface="+mn-cs"/>
            </a:endParaRPr>
          </a:p>
          <a:p>
            <a:r>
              <a:rPr lang="en-US" sz="800" u="sng" kern="1200" dirty="0">
                <a:solidFill>
                  <a:schemeClr val="tx1"/>
                </a:solidFill>
                <a:effectLst/>
                <a:latin typeface="+mn-lt"/>
                <a:ea typeface="+mn-ea"/>
                <a:cs typeface="+mn-cs"/>
              </a:rPr>
              <a:t>POSSIBLE</a:t>
            </a:r>
            <a:r>
              <a:rPr lang="en-US" sz="800" u="sng" kern="1200" baseline="0" dirty="0">
                <a:solidFill>
                  <a:schemeClr val="tx1"/>
                </a:solidFill>
                <a:effectLst/>
                <a:latin typeface="+mn-lt"/>
                <a:ea typeface="+mn-ea"/>
                <a:cs typeface="+mn-cs"/>
              </a:rPr>
              <a:t> QUESTIONS (for the trainer to know, to facilitate the exercise if needed)</a:t>
            </a:r>
            <a:r>
              <a:rPr lang="en-US" sz="800" kern="1200" baseline="0" dirty="0">
                <a:solidFill>
                  <a:schemeClr val="tx1"/>
                </a:solidFill>
                <a:effectLst/>
                <a:latin typeface="+mn-lt"/>
                <a:ea typeface="+mn-ea"/>
                <a:cs typeface="+mn-cs"/>
              </a:rPr>
              <a:t>:</a:t>
            </a:r>
          </a:p>
          <a:p>
            <a:endParaRPr lang="en-US" sz="800" kern="1200" baseline="0" dirty="0">
              <a:solidFill>
                <a:schemeClr val="tx1"/>
              </a:solidFill>
              <a:effectLst/>
              <a:latin typeface="+mn-lt"/>
              <a:ea typeface="+mn-ea"/>
              <a:cs typeface="+mn-cs"/>
            </a:endParaRPr>
          </a:p>
          <a:p>
            <a:pPr rtl="0" eaLnBrk="1" fontAlgn="t" latinLnBrk="0" hangingPunct="1"/>
            <a:r>
              <a:rPr lang="en-GB" sz="800" b="1" i="0" u="none" strike="noStrike" kern="1200" noProof="0" dirty="0">
                <a:solidFill>
                  <a:schemeClr val="tx1"/>
                </a:solidFill>
                <a:effectLst/>
                <a:latin typeface="+mn-lt"/>
                <a:ea typeface="+mn-ea"/>
                <a:cs typeface="+mn-cs"/>
              </a:rPr>
              <a:t>DO: Did you notice any kind of physical</a:t>
            </a:r>
            <a:r>
              <a:rPr lang="en-GB" sz="800" b="1" i="0" u="none" strike="noStrike" kern="1200" baseline="0" noProof="0" dirty="0">
                <a:solidFill>
                  <a:schemeClr val="tx1"/>
                </a:solidFill>
                <a:effectLst/>
                <a:latin typeface="+mn-lt"/>
                <a:ea typeface="+mn-ea"/>
                <a:cs typeface="+mn-cs"/>
              </a:rPr>
              <a:t> trauma that could indicate that the victim had a household injury?</a:t>
            </a:r>
            <a:endParaRPr lang="en-GB" sz="800" b="0" i="0" u="none" strike="noStrike" kern="1200" noProof="0" dirty="0">
              <a:solidFill>
                <a:schemeClr val="tx1"/>
              </a:solidFill>
              <a:effectLst/>
              <a:latin typeface="+mn-lt"/>
              <a:ea typeface="+mn-ea"/>
              <a:cs typeface="+mn-cs"/>
            </a:endParaRPr>
          </a:p>
          <a:p>
            <a:r>
              <a:rPr lang="en-GB" sz="800" i="1" noProof="0" dirty="0">
                <a:latin typeface="+mn-lt"/>
              </a:rPr>
              <a:t>The </a:t>
            </a:r>
            <a:r>
              <a:rPr lang="en-GB" sz="800" i="1" baseline="0" noProof="0" dirty="0">
                <a:latin typeface="+mn-lt"/>
              </a:rPr>
              <a:t>caller reports that no particular sign or bleeding can be noticed. </a:t>
            </a:r>
          </a:p>
          <a:p>
            <a:pPr rtl="0" eaLnBrk="1" fontAlgn="t" latinLnBrk="0" hangingPunct="1"/>
            <a:r>
              <a:rPr lang="en-GB" sz="800" b="1" i="0" u="none" strike="noStrike" kern="1200" baseline="0" noProof="0" dirty="0">
                <a:solidFill>
                  <a:schemeClr val="tx1"/>
                </a:solidFill>
                <a:effectLst/>
                <a:latin typeface="+mn-lt"/>
                <a:ea typeface="+mn-ea"/>
                <a:cs typeface="+mn-cs"/>
              </a:rPr>
              <a:t>DO: Do you notice anything that can be related to poisoning?</a:t>
            </a:r>
            <a:endParaRPr lang="en-GB" sz="800" b="1" i="0" u="none" strike="noStrike" kern="1200" noProof="0" dirty="0">
              <a:solidFill>
                <a:schemeClr val="tx1"/>
              </a:solidFill>
              <a:effectLst/>
              <a:latin typeface="+mn-lt"/>
              <a:ea typeface="+mn-ea"/>
              <a:cs typeface="+mn-cs"/>
            </a:endParaRPr>
          </a:p>
          <a:p>
            <a:r>
              <a:rPr lang="en-GB" sz="800" i="1" baseline="0" noProof="0" dirty="0">
                <a:latin typeface="+mn-lt"/>
              </a:rPr>
              <a:t>The caller says that he can not see any sign of poisoning.</a:t>
            </a:r>
          </a:p>
          <a:p>
            <a:pPr rtl="0" eaLnBrk="1" fontAlgn="t" latinLnBrk="0" hangingPunct="1"/>
            <a:r>
              <a:rPr lang="en-GB" sz="800" b="1" i="0" u="none" strike="noStrike" kern="1200" baseline="0" noProof="0" dirty="0">
                <a:solidFill>
                  <a:schemeClr val="tx1"/>
                </a:solidFill>
                <a:effectLst/>
                <a:latin typeface="+mn-lt"/>
                <a:ea typeface="+mn-ea"/>
                <a:cs typeface="+mn-cs"/>
              </a:rPr>
              <a:t>DO: Did the victim ingest something that could be related to food poisoning?</a:t>
            </a:r>
            <a:endParaRPr lang="en-GB" sz="800" b="1" i="0" u="none" strike="noStrike" kern="1200" noProof="0" dirty="0">
              <a:solidFill>
                <a:schemeClr val="tx1"/>
              </a:solidFill>
              <a:effectLst/>
              <a:latin typeface="+mn-lt"/>
              <a:ea typeface="+mn-ea"/>
              <a:cs typeface="+mn-cs"/>
            </a:endParaRPr>
          </a:p>
          <a:p>
            <a:r>
              <a:rPr lang="en-GB" sz="800" i="1" baseline="0" noProof="0" dirty="0">
                <a:latin typeface="+mn-lt"/>
              </a:rPr>
              <a:t>The callers says the victim and himself had the same meal the evening before and he was fine.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Steve Kurtz case (Buffalo, USA) incident, 11/05/2004.</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https://www.nejm.org/doi/10.1056/NEJMlim060344?url_ver=Z39.88-2003&amp;rfr_id=ori%3Arid%3Acrossref.org&amp;rfr_dat=cr_pub++0pubmed</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547549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20. </a:t>
            </a:r>
            <a:r>
              <a:rPr lang="en-US" sz="800" b="0" kern="1200" dirty="0" err="1">
                <a:solidFill>
                  <a:schemeClr val="tx1"/>
                </a:solidFill>
                <a:effectLst/>
                <a:latin typeface="+mn-lt"/>
                <a:ea typeface="+mn-ea"/>
                <a:cs typeface="+mn-cs"/>
              </a:rPr>
              <a:t>Bioartist</a:t>
            </a:r>
            <a:r>
              <a:rPr lang="en-US" sz="800" b="0" kern="1200" dirty="0">
                <a:solidFill>
                  <a:schemeClr val="tx1"/>
                </a:solidFill>
                <a:effectLst/>
                <a:latin typeface="+mn-lt"/>
                <a:ea typeface="+mn-ea"/>
                <a:cs typeface="+mn-cs"/>
              </a:rPr>
              <a:t> calling an ambulance for collapsed wife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20 Emergency call 6– Bioartist calling an ambulance for collapsed wife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on the additional elements that would be required for a DO to pass the call to the requested emergency service.</a:t>
            </a:r>
          </a:p>
          <a:p>
            <a:endParaRPr lang="en-US" sz="800" kern="1200" baseline="0" dirty="0">
              <a:solidFill>
                <a:schemeClr val="tx1"/>
              </a:solidFill>
              <a:effectLst/>
              <a:latin typeface="+mn-lt"/>
              <a:ea typeface="+mn-ea"/>
              <a:cs typeface="+mn-cs"/>
            </a:endParaRPr>
          </a:p>
          <a:p>
            <a:r>
              <a:rPr lang="en-US" sz="800" b="0" kern="1200" noProof="0" dirty="0">
                <a:solidFill>
                  <a:schemeClr val="tx1"/>
                </a:solidFill>
                <a:effectLst/>
                <a:latin typeface="+mn-lt"/>
                <a:ea typeface="+mn-ea"/>
                <a:cs typeface="+mn-cs"/>
              </a:rPr>
              <a:t>On a Sunday morning a man finds his wife collapsed on the kitchen floor. He immediately calls an ambulance to request medical support. The man is a renowned university professor and Bioartist known for his performances involving biological material and for his political views against genetically modified organisms. During the past he has created performances with innocuous simulants of biological warfare agents. When the ambulance crew arrives on the scene, one of them notices some laboratory equipment, flask, graduated cylinders, vials and petri dishes in the kitchen sink. </a:t>
            </a:r>
          </a:p>
          <a:p>
            <a:r>
              <a:rPr lang="en-US" sz="800" kern="1200" baseline="0" dirty="0">
                <a:solidFill>
                  <a:schemeClr val="tx1"/>
                </a:solidFill>
                <a:effectLst/>
                <a:latin typeface="+mn-lt"/>
                <a:ea typeface="+mn-ea"/>
                <a:cs typeface="+mn-cs"/>
              </a:rPr>
              <a:t>In this scenario, the caller asked for medical assistance.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In this scenario the DO should probably inform the emergency health services to be ready to assist a woman who might have been exposed to some biological agent, not known at the moment, although it could be another type of physical problem.</a:t>
            </a:r>
            <a:endParaRPr lang="en-GB" sz="800" dirty="0">
              <a:solidFill>
                <a:srgbClr val="000000"/>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The DO might also want to inform the relevant emergency service able to check the contamination level inside the apartment (for example Fire Brigade).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Take into account that the possibility that the accident was caused intentionally (terrorism/revenge) due to the involvement of the professor in anti-GMO activism cannot be completely ruled out and therefore police forces might be needed on the scene.</a:t>
            </a:r>
            <a:endParaRPr lang="en-US" sz="800" dirty="0">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Steve Kurtz case (Buffalo, USA) incident, 11/05/2004.</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https://www.nejm.org/doi/10.1056/NEJMlim060344?url_ver=Z39.88-2003&amp;rfr_id=ori%3Arid%3Acrossref.org&amp;rfr_dat=cr_pub++0pubmed</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3497221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20. </a:t>
            </a:r>
            <a:r>
              <a:rPr lang="en-US" sz="800" b="0" kern="1200" dirty="0" err="1">
                <a:solidFill>
                  <a:schemeClr val="tx1"/>
                </a:solidFill>
                <a:effectLst/>
                <a:latin typeface="+mn-lt"/>
                <a:ea typeface="+mn-ea"/>
                <a:cs typeface="+mn-cs"/>
              </a:rPr>
              <a:t>Bioartist</a:t>
            </a:r>
            <a:r>
              <a:rPr lang="en-US" sz="800" b="0" kern="1200" dirty="0">
                <a:solidFill>
                  <a:schemeClr val="tx1"/>
                </a:solidFill>
                <a:effectLst/>
                <a:latin typeface="+mn-lt"/>
                <a:ea typeface="+mn-ea"/>
                <a:cs typeface="+mn-cs"/>
              </a:rPr>
              <a:t> calling an ambulance for collapsed wife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20 Emergency call 6– Bioartist calling an ambulance for collapsed wife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list the questions that they would ask to the facilitator playing the role of the person performing the emergency call</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and allow DO to provide the formulation of additional questions they would like to ask to the caller to identify the possible occurrence of a CBRN event.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Guide the trainees in asking more questions, if necessary and evaluate if, based of their answers, they need even more questions to understand the situation. </a:t>
            </a:r>
          </a:p>
          <a:p>
            <a:pPr algn="just">
              <a:lnSpc>
                <a:spcPct val="107000"/>
              </a:lnSpc>
              <a:spcAft>
                <a:spcPts val="800"/>
              </a:spcAft>
            </a:pPr>
            <a:r>
              <a:rPr lang="en-US" sz="800" kern="1200" baseline="0" dirty="0">
                <a:solidFill>
                  <a:schemeClr val="tx1"/>
                </a:solidFill>
                <a:effectLst/>
                <a:latin typeface="+mn-lt"/>
                <a:ea typeface="+mn-ea"/>
                <a:cs typeface="+mn-cs"/>
              </a:rPr>
              <a:t>In this scenario it could be important to understand if there are biological agent(s) potentially involved in order to evaluate the exposure and the risk for the first responders. </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In this scenario, as it will be discovered later, the cause of death was a </a:t>
            </a:r>
            <a:r>
              <a:rPr lang="en-GB" sz="800" dirty="0">
                <a:effectLst/>
                <a:latin typeface="+mn-lt"/>
                <a:ea typeface="Calibri" panose="020F0502020204030204" pitchFamily="34" charset="0"/>
                <a:cs typeface="Times New Roman" panose="02020603050405020304" pitchFamily="18" charset="0"/>
              </a:rPr>
              <a:t>congenital heart failure, not related to any biological agent found in the professor’s house. Do not disclose this information now, but lead the trainees’ discussion by indicating that there is no evidence that the accident was caused by a biological contamination therefore no hypothesis can be ruled out at the moment.</a:t>
            </a:r>
            <a:endParaRPr lang="en-US" sz="800" dirty="0">
              <a:effectLst/>
              <a:latin typeface="+mn-lt"/>
              <a:ea typeface="Calibri" panose="020F0502020204030204" pitchFamily="34" charset="0"/>
              <a:cs typeface="Times New Roman" panose="02020603050405020304" pitchFamily="18" charset="0"/>
            </a:endParaRPr>
          </a:p>
          <a:p>
            <a:endParaRPr lang="en-GB" sz="800" b="0" u="sng"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Consider that, in this scenario, the DO can suggest to the caller to stay outside the house and don’t touch anything to avoid contamination or destruction of evidence.</a:t>
            </a:r>
          </a:p>
          <a:p>
            <a:endParaRPr lang="en-GB" sz="800" b="0" u="sng" kern="1200" noProof="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r>
              <a:rPr lang="en-US" sz="800" b="0" kern="1200" noProof="0" dirty="0">
                <a:solidFill>
                  <a:schemeClr val="tx1"/>
                </a:solidFill>
                <a:effectLst/>
                <a:latin typeface="+mn-lt"/>
                <a:ea typeface="+mn-ea"/>
                <a:cs typeface="+mn-cs"/>
              </a:rPr>
              <a:t>On a Sunday morning a man finds his wife collapsed on the kitchen floor. He immediately calls an ambulance to request medical support. The man is a renowned university professor and Bioartist known for his performances involving biological material and for his political views against genetically modified organisms. During the past he has created performances with innocuous simulants of biological warfare agents. When the ambulance crew arrives on the scene, one of them notices some laboratory equipment, flask, graduated cylinders, vials and petri dishes in the kitchen sink. </a:t>
            </a:r>
            <a:endParaRPr lang="en-US" sz="800" u="sng"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Steve Kurtz case (Buffalo, USA) incident, 11/05/2004.</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https://www.nejm.org/doi/10.1056/NEJMlim060344?url_ver=Z39.88-2003&amp;rfr_id=ori%3Arid%3Acrossref.org&amp;rfr_dat=cr_pub++0pubmed</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9399234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20. </a:t>
            </a:r>
            <a:r>
              <a:rPr lang="en-US" sz="800" b="0" kern="1200" dirty="0" err="1">
                <a:solidFill>
                  <a:schemeClr val="tx1"/>
                </a:solidFill>
                <a:effectLst/>
                <a:latin typeface="+mn-lt"/>
                <a:ea typeface="+mn-ea"/>
                <a:cs typeface="+mn-cs"/>
              </a:rPr>
              <a:t>Bioartist</a:t>
            </a:r>
            <a:r>
              <a:rPr lang="en-US" sz="800" b="0" kern="1200" dirty="0">
                <a:solidFill>
                  <a:schemeClr val="tx1"/>
                </a:solidFill>
                <a:effectLst/>
                <a:latin typeface="+mn-lt"/>
                <a:ea typeface="+mn-ea"/>
                <a:cs typeface="+mn-cs"/>
              </a:rPr>
              <a:t> calling an ambulance for collapsed wife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4.1 Scenario 20 Bioartist calling an ambulance for collapsed wife: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US" sz="800" b="0" kern="1200" dirty="0">
                <a:solidFill>
                  <a:schemeClr val="tx1"/>
                </a:solidFill>
                <a:effectLst/>
                <a:latin typeface="+mn-lt"/>
                <a:ea typeface="+mn-ea"/>
                <a:cs typeface="+mn-cs"/>
              </a:rPr>
              <a:t>Based on the Steve Kurtz case (Buffalo, USA) incident, 11/05/2004.</a:t>
            </a:r>
          </a:p>
          <a:p>
            <a:r>
              <a:rPr lang="en-US" sz="800" b="0" kern="1200" dirty="0">
                <a:solidFill>
                  <a:schemeClr val="tx1"/>
                </a:solidFill>
                <a:effectLst/>
                <a:latin typeface="+mn-lt"/>
                <a:ea typeface="+mn-ea"/>
                <a:cs typeface="+mn-cs"/>
              </a:rPr>
              <a:t>https://www.nejm.org/doi/10.1056/NEJMlim060344?url_ver=Z39.88-2003&amp;rfr_id=ori%3Arid%3Acrossref.org&amp;rfr_dat=cr_pub++0pubmed</a:t>
            </a: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Woman collapsed on the kitchen floor and laboratory equipment</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r>
              <a:rPr lang="en-US" sz="800" b="0" kern="1200" dirty="0">
                <a:solidFill>
                  <a:schemeClr val="tx1"/>
                </a:solidFill>
                <a:effectLst/>
                <a:latin typeface="+mn-lt"/>
                <a:ea typeface="+mn-ea"/>
                <a:cs typeface="+mn-cs"/>
              </a:rPr>
              <a:t>https://www.shutterstock.com/nl/image-photo/young-couple-first-aid-concept-home-1570146808, Material licensed by </a:t>
            </a:r>
            <a:r>
              <a:rPr lang="en-US" sz="800" b="0" kern="1200" dirty="0" err="1">
                <a:solidFill>
                  <a:schemeClr val="tx1"/>
                </a:solidFill>
                <a:effectLst/>
                <a:latin typeface="+mn-lt"/>
                <a:ea typeface="+mn-ea"/>
                <a:cs typeface="+mn-cs"/>
              </a:rPr>
              <a:t>shutterstock</a:t>
            </a:r>
            <a:r>
              <a:rPr lang="en-US" sz="800" b="0" kern="1200" dirty="0">
                <a:solidFill>
                  <a:schemeClr val="tx1"/>
                </a:solidFill>
                <a:effectLst/>
                <a:latin typeface="+mn-lt"/>
                <a:ea typeface="+mn-ea"/>
                <a:cs typeface="+mn-cs"/>
              </a:rPr>
              <a:t>, purchased by </a:t>
            </a:r>
            <a:r>
              <a:rPr lang="en-US" sz="800" b="0" kern="1200" dirty="0" err="1">
                <a:solidFill>
                  <a:schemeClr val="tx1"/>
                </a:solidFill>
                <a:effectLst/>
                <a:latin typeface="+mn-lt"/>
                <a:ea typeface="+mn-ea"/>
                <a:cs typeface="+mn-cs"/>
              </a:rPr>
              <a:t>SCK</a:t>
            </a:r>
            <a:r>
              <a:rPr lang="en-US" sz="800" b="0" kern="1200" dirty="0">
                <a:solidFill>
                  <a:schemeClr val="tx1"/>
                </a:solidFill>
                <a:effectLst/>
                <a:latin typeface="+mn-lt"/>
                <a:ea typeface="+mn-ea"/>
                <a:cs typeface="+mn-cs"/>
              </a:rPr>
              <a:t>-CEN</a:t>
            </a:r>
          </a:p>
          <a:p>
            <a:r>
              <a:rPr lang="en-US" sz="800" b="0" kern="1200" dirty="0">
                <a:solidFill>
                  <a:schemeClr val="tx1"/>
                </a:solidFill>
                <a:effectLst/>
                <a:latin typeface="+mn-lt"/>
                <a:ea typeface="+mn-ea"/>
                <a:cs typeface="+mn-cs"/>
              </a:rPr>
              <a:t>https://i0.hippopx.com/photos/430/837/231/laboratory-chemistry-subjects-chemical-preview.jpg, CC0 license</a:t>
            </a: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9506827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20. </a:t>
            </a:r>
            <a:r>
              <a:rPr lang="en-US" sz="800" b="0" kern="1200" dirty="0" err="1">
                <a:solidFill>
                  <a:schemeClr val="tx1"/>
                </a:solidFill>
                <a:effectLst/>
                <a:latin typeface="+mn-lt"/>
                <a:ea typeface="+mn-ea"/>
                <a:cs typeface="+mn-cs"/>
              </a:rPr>
              <a:t>Bioartist</a:t>
            </a:r>
            <a:r>
              <a:rPr lang="en-US" sz="800" b="0" kern="1200" dirty="0">
                <a:solidFill>
                  <a:schemeClr val="tx1"/>
                </a:solidFill>
                <a:effectLst/>
                <a:latin typeface="+mn-lt"/>
                <a:ea typeface="+mn-ea"/>
                <a:cs typeface="+mn-cs"/>
              </a:rPr>
              <a:t> calling an ambulance for collapsed wife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4.1 Scenario 20 Bioartist calling an ambulance for collapsed wife: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dirty="0">
                <a:solidFill>
                  <a:schemeClr val="tx1"/>
                </a:solidFill>
                <a:effectLst/>
                <a:latin typeface="+mn-lt"/>
                <a:ea typeface="+mn-ea"/>
                <a:cs typeface="+mn-cs"/>
              </a:rPr>
              <a:t>Instructions for the trainer:</a:t>
            </a:r>
            <a:r>
              <a:rPr lang="en-US" sz="800" b="0" kern="1200" baseline="0" dirty="0">
                <a:solidFill>
                  <a:schemeClr val="tx1"/>
                </a:solidFill>
                <a:effectLst/>
                <a:latin typeface="+mn-lt"/>
                <a:ea typeface="+mn-ea"/>
                <a:cs typeface="+mn-cs"/>
              </a:rPr>
              <a:t> Being aware of the development of the scenario, the trainer should facilitate the discussion with the trainees.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Steve Kurtz case (Buffalo, USA) incident, 11/05/2004.</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https://www.nejm.org/doi/10.1056/NEJMlim060344?url_ver=Z39.88-2003&amp;rfr_id=ori%3Arid%3Acrossref.org&amp;rfr_dat=cr_pub++0pubmed</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4188207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20. </a:t>
            </a:r>
            <a:r>
              <a:rPr lang="en-US" sz="800" b="0" kern="1200" dirty="0" err="1">
                <a:solidFill>
                  <a:schemeClr val="tx1"/>
                </a:solidFill>
                <a:effectLst/>
                <a:latin typeface="+mn-lt"/>
                <a:ea typeface="+mn-ea"/>
                <a:cs typeface="+mn-cs"/>
              </a:rPr>
              <a:t>Bioartist</a:t>
            </a:r>
            <a:r>
              <a:rPr lang="en-US" sz="800" b="0" kern="1200" dirty="0">
                <a:solidFill>
                  <a:schemeClr val="tx1"/>
                </a:solidFill>
                <a:effectLst/>
                <a:latin typeface="+mn-lt"/>
                <a:ea typeface="+mn-ea"/>
                <a:cs typeface="+mn-cs"/>
              </a:rPr>
              <a:t> calling an ambulance for collapsed wife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4.1 Scenario 20 Bioartist calling an ambulance for collapsed wife: What do you ask? METHANE.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the right questions to be asked in this scenario in order to identify the likelihood of a possible CBRN release and to know which information should be shared with the chain of command.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 normal information </a:t>
            </a:r>
            <a:r>
              <a:rPr lang="en-US" sz="800" dirty="0"/>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t>only </a:t>
            </a:r>
            <a:r>
              <a:rPr lang="en-US" sz="800" b="0" kern="1200" dirty="0">
                <a:solidFill>
                  <a:schemeClr val="tx1"/>
                </a:solidFill>
                <a:effectLst/>
                <a:latin typeface="+mn-lt"/>
                <a:ea typeface="+mn-ea"/>
                <a:cs typeface="+mn-cs"/>
              </a:rPr>
              <a:t>be answered by </a:t>
            </a:r>
            <a:r>
              <a:rPr lang="en-US" sz="800" dirty="0"/>
              <a:t>the caller(s) own </a:t>
            </a:r>
            <a:r>
              <a:rPr lang="en-US" sz="800" b="0" kern="1200" dirty="0">
                <a:solidFill>
                  <a:schemeClr val="tx1"/>
                </a:solidFill>
                <a:effectLst/>
                <a:latin typeface="+mn-lt"/>
                <a:ea typeface="+mn-ea"/>
                <a:cs typeface="+mn-cs"/>
              </a:rPr>
              <a:t>observations </a:t>
            </a:r>
            <a:r>
              <a:rPr lang="en-US" sz="800" dirty="0"/>
              <a:t>- what they can see, hear, smell etc.</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dirty="0"/>
              <a:t>In this slide,</a:t>
            </a:r>
            <a:r>
              <a:rPr lang="en-US" sz="800" baseline="0" dirty="0"/>
              <a:t> the trainer should facilitate the trainees' discussion on asking the right questions using the METHANE protocol. </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Depending on the trainees’ background and considering the evolution of the scenario, the trainer can focus the discussion on the first call made by the prison </a:t>
            </a:r>
            <a:r>
              <a:rPr lang="en-US" sz="800" kern="1200" noProof="0" dirty="0">
                <a:solidFill>
                  <a:schemeClr val="tx1"/>
                </a:solidFill>
                <a:effectLst/>
                <a:latin typeface="+mn-lt"/>
                <a:ea typeface="+mn-ea"/>
                <a:cs typeface="+mn-cs"/>
              </a:rPr>
              <a:t>warden,</a:t>
            </a:r>
            <a:r>
              <a:rPr lang="en-US" sz="800" kern="1200" dirty="0">
                <a:solidFill>
                  <a:schemeClr val="tx1"/>
                </a:solidFill>
                <a:effectLst/>
                <a:latin typeface="+mn-lt"/>
                <a:ea typeface="+mn-ea"/>
                <a:cs typeface="+mn-cs"/>
              </a:rPr>
              <a:t> or the subsequent call made by the first responders arriving on the scene, or both.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posing some additional questions to the trainees:</a:t>
            </a:r>
          </a:p>
          <a:p>
            <a:r>
              <a:rPr lang="en-US" sz="800" dirty="0"/>
              <a:t>a. Do you think it is necessary to protect yourself first?</a:t>
            </a:r>
          </a:p>
          <a:p>
            <a:r>
              <a:rPr lang="en-US" sz="800" dirty="0"/>
              <a:t>b. Can it be a CBRN scene?</a:t>
            </a:r>
          </a:p>
          <a:p>
            <a:r>
              <a:rPr lang="en-US" sz="800" dirty="0"/>
              <a:t>c. Do you look for signs and symbols (ADR, UN, GHS symbols). </a:t>
            </a:r>
          </a:p>
          <a:p>
            <a:r>
              <a:rPr lang="en-US" sz="800" dirty="0"/>
              <a:t>d. Strange odor / smell at the scene.</a:t>
            </a:r>
          </a:p>
          <a:p>
            <a:r>
              <a:rPr lang="en-US" sz="800" dirty="0"/>
              <a:t>e. Any signs of poisoning? </a:t>
            </a:r>
          </a:p>
          <a:p>
            <a:r>
              <a:rPr lang="en-US" sz="800" dirty="0"/>
              <a:t>…</a:t>
            </a:r>
          </a:p>
          <a:p>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Steve Kurtz case (Buffalo, USA) incident, 11/05/2004.</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https://www.nejm.org/doi/10.1056/NEJMlim060344?url_ver=Z39.88-2003&amp;rfr_id=ori%3Arid%3Acrossref.org&amp;rfr_dat=cr_pub++0pubmed</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18572291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20. </a:t>
            </a:r>
            <a:r>
              <a:rPr lang="en-US" sz="800" b="0" kern="1200" dirty="0" err="1">
                <a:solidFill>
                  <a:schemeClr val="tx1"/>
                </a:solidFill>
                <a:effectLst/>
                <a:latin typeface="+mn-lt"/>
                <a:ea typeface="+mn-ea"/>
                <a:cs typeface="+mn-cs"/>
              </a:rPr>
              <a:t>Bioartist</a:t>
            </a:r>
            <a:r>
              <a:rPr lang="en-US" sz="800" b="0" kern="1200" dirty="0">
                <a:solidFill>
                  <a:schemeClr val="tx1"/>
                </a:solidFill>
                <a:effectLst/>
                <a:latin typeface="+mn-lt"/>
                <a:ea typeface="+mn-ea"/>
                <a:cs typeface="+mn-cs"/>
              </a:rPr>
              <a:t> calling an ambulance for collapsed wife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4.1 Scenario 20 Bioartist calling an ambulance for collapsed wife: What do you ask? Four W’s.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the right questions to be asked in this scenario in order to identify the likelihood of a possible CBRN release and to know which information should be shared with the chain of command.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 normal information </a:t>
            </a:r>
            <a:r>
              <a:rPr lang="en-US" sz="800" dirty="0"/>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t>only </a:t>
            </a:r>
            <a:r>
              <a:rPr lang="en-US" sz="800" b="0" kern="1200" dirty="0">
                <a:solidFill>
                  <a:schemeClr val="tx1"/>
                </a:solidFill>
                <a:effectLst/>
                <a:latin typeface="+mn-lt"/>
                <a:ea typeface="+mn-ea"/>
                <a:cs typeface="+mn-cs"/>
              </a:rPr>
              <a:t>be answered by </a:t>
            </a:r>
            <a:r>
              <a:rPr lang="en-US" sz="800" dirty="0"/>
              <a:t>the caller(s) own </a:t>
            </a:r>
            <a:r>
              <a:rPr lang="en-US" sz="800" b="0" kern="1200" dirty="0">
                <a:solidFill>
                  <a:schemeClr val="tx1"/>
                </a:solidFill>
                <a:effectLst/>
                <a:latin typeface="+mn-lt"/>
                <a:ea typeface="+mn-ea"/>
                <a:cs typeface="+mn-cs"/>
              </a:rPr>
              <a:t>observations </a:t>
            </a:r>
            <a:r>
              <a:rPr lang="en-US" sz="800" dirty="0"/>
              <a:t>- what they can see, hear, smell etc.</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dirty="0"/>
              <a:t>In this slide,</a:t>
            </a:r>
            <a:r>
              <a:rPr lang="en-US" sz="800" baseline="0" dirty="0"/>
              <a:t> the trainer should facilitate the trainees' discussion on asking the right questions using the Four W’s protocol. </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Depending on the trainees’ background and considering the evolution of the scenario, the trainer can focus the discussion on the first call made by the </a:t>
            </a:r>
            <a:r>
              <a:rPr lang="en-US" sz="800" kern="1200" noProof="0" dirty="0">
                <a:solidFill>
                  <a:schemeClr val="tx1"/>
                </a:solidFill>
                <a:effectLst/>
                <a:latin typeface="+mn-lt"/>
                <a:ea typeface="+mn-ea"/>
                <a:cs typeface="+mn-cs"/>
              </a:rPr>
              <a:t>neighbor,</a:t>
            </a:r>
            <a:r>
              <a:rPr lang="en-US" sz="800" kern="1200" dirty="0">
                <a:solidFill>
                  <a:schemeClr val="tx1"/>
                </a:solidFill>
                <a:effectLst/>
                <a:latin typeface="+mn-lt"/>
                <a:ea typeface="+mn-ea"/>
                <a:cs typeface="+mn-cs"/>
              </a:rPr>
              <a:t> or the subsequent call made by the first responders arriving on the scene, or both.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posing some additional questions to the trainees:</a:t>
            </a:r>
          </a:p>
          <a:p>
            <a:r>
              <a:rPr lang="en-US" sz="800" dirty="0"/>
              <a:t>a. Do you think it is necessary to protect yourself first?</a:t>
            </a:r>
          </a:p>
          <a:p>
            <a:r>
              <a:rPr lang="en-US" sz="800" dirty="0"/>
              <a:t>b. Can it be a CBRN scene?</a:t>
            </a:r>
          </a:p>
          <a:p>
            <a:r>
              <a:rPr lang="en-US" sz="800" dirty="0"/>
              <a:t>c. Do you look for signs and symbols (ADR, UN, GHS symbols). </a:t>
            </a:r>
          </a:p>
          <a:p>
            <a:r>
              <a:rPr lang="en-US" sz="800" dirty="0"/>
              <a:t>d. Strange odor / smell at the scene.</a:t>
            </a:r>
          </a:p>
          <a:p>
            <a:r>
              <a:rPr lang="en-US" sz="800" dirty="0"/>
              <a:t>e. Any signs of poisoning? </a:t>
            </a:r>
          </a:p>
          <a:p>
            <a:r>
              <a:rPr lang="en-US" sz="800"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Steve Kurtz case (Buffalo, USA) incident, 11/05/2004.</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https://www.nejm.org/doi/10.1056/NEJMlim060344?url_ver=Z39.88-2003&amp;rfr_id=ori%3Arid%3Acrossref.org&amp;rfr_dat=cr_pub++0pubmed</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6655093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20. </a:t>
            </a:r>
            <a:r>
              <a:rPr lang="en-US" sz="800" b="0" kern="1200" dirty="0" err="1">
                <a:solidFill>
                  <a:schemeClr val="tx1"/>
                </a:solidFill>
                <a:effectLst/>
                <a:latin typeface="+mn-lt"/>
                <a:ea typeface="+mn-ea"/>
                <a:cs typeface="+mn-cs"/>
              </a:rPr>
              <a:t>Bioartist</a:t>
            </a:r>
            <a:r>
              <a:rPr lang="en-US" sz="800" b="0" kern="1200" dirty="0">
                <a:solidFill>
                  <a:schemeClr val="tx1"/>
                </a:solidFill>
                <a:effectLst/>
                <a:latin typeface="+mn-lt"/>
                <a:ea typeface="+mn-ea"/>
                <a:cs typeface="+mn-cs"/>
              </a:rPr>
              <a:t> calling an ambulance for collapsed wife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20 Bioartist calling an ambulance for collapsed wife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r>
              <a:rPr lang="en-US" sz="800" b="0" kern="1200" dirty="0">
                <a:solidFill>
                  <a:schemeClr val="tx1"/>
                </a:solidFill>
                <a:effectLst/>
                <a:latin typeface="+mn-lt"/>
                <a:ea typeface="+mn-ea"/>
                <a:cs typeface="+mn-cs"/>
              </a:rPr>
              <a:t>On a Sunday morning a man finds his wife collapsed on the kitchen floor. He immediately calls an ambulance to request medical support. The man is a renowned university professor and Bioartist known for his performances involving biological material and for his political views against genetically modified organisms. During the past he has created performances with simulants of biological warfare agents. When the ambulance crew arrives on the scene, one of them notices some laboratory equipment, flask, graduated cylinders, vials and petri dishes in the kitchen sink. </a:t>
            </a:r>
            <a:r>
              <a:rPr lang="en-US" sz="800" b="0" kern="1200" baseline="0" dirty="0">
                <a:solidFill>
                  <a:schemeClr val="tx1"/>
                </a:solidFill>
                <a:effectLst/>
                <a:latin typeface="+mn-lt"/>
                <a:ea typeface="+mn-ea"/>
                <a:cs typeface="+mn-cs"/>
              </a:rPr>
              <a:t>(The information on the scenario that are available for the trainees stops at this point.)</a:t>
            </a:r>
          </a:p>
          <a:p>
            <a:endParaRPr lang="en-US" sz="8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rgbClr val="000000"/>
                </a:solidFill>
                <a:effectLst/>
                <a:latin typeface="+mn-lt"/>
                <a:ea typeface="Calibri" panose="020F0502020204030204" pitchFamily="34" charset="0"/>
                <a:cs typeface="Times New Roman" panose="02020603050405020304" pitchFamily="18" charset="0"/>
              </a:rPr>
              <a:t>Things to consider:</a:t>
            </a:r>
            <a:r>
              <a:rPr lang="en-GB" sz="800" dirty="0">
                <a:solidFill>
                  <a:srgbClr val="000000"/>
                </a:solidFill>
                <a:effectLst/>
                <a:latin typeface="+mn-lt"/>
                <a:ea typeface="Calibri" panose="020F0502020204030204" pitchFamily="34" charset="0"/>
                <a:cs typeface="Times New Roman" panose="02020603050405020304" pitchFamily="18" charset="0"/>
              </a:rPr>
              <a:t> The risk connected to the possible biological contamination is that the victim</a:t>
            </a:r>
            <a:r>
              <a:rPr lang="en-GB" sz="800" baseline="0" dirty="0">
                <a:solidFill>
                  <a:srgbClr val="000000"/>
                </a:solidFill>
                <a:effectLst/>
                <a:latin typeface="+mn-lt"/>
                <a:ea typeface="Calibri" panose="020F0502020204030204" pitchFamily="34" charset="0"/>
                <a:cs typeface="Times New Roman" panose="02020603050405020304" pitchFamily="18" charset="0"/>
              </a:rPr>
              <a:t> might be exposed to a pathogen agent and it might be transmitted to all the people on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effectLst/>
                <a:latin typeface="+mn-lt"/>
                <a:ea typeface="Calibri" panose="020F0502020204030204" pitchFamily="34" charset="0"/>
                <a:cs typeface="Times New Roman" panose="02020603050405020304" pitchFamily="18" charset="0"/>
              </a:rPr>
              <a:t>The woman died during transport in the ambulance and eventually, the autopsy revealed that the cause of death was congenital heart failure. </a:t>
            </a:r>
            <a:r>
              <a:rPr lang="en-US" sz="800" dirty="0">
                <a:effectLst/>
                <a:latin typeface="+mn-lt"/>
                <a:ea typeface="Calibri" panose="020F0502020204030204" pitchFamily="34" charset="0"/>
                <a:cs typeface="Times New Roman" panose="02020603050405020304" pitchFamily="18" charset="0"/>
              </a:rPr>
              <a:t>(</a:t>
            </a:r>
            <a:r>
              <a:rPr lang="en-US" sz="800" b="1" dirty="0">
                <a:effectLst/>
                <a:latin typeface="+mn-lt"/>
                <a:ea typeface="Calibri" panose="020F0502020204030204" pitchFamily="34" charset="0"/>
                <a:cs typeface="Times New Roman" panose="02020603050405020304" pitchFamily="18" charset="0"/>
              </a:rPr>
              <a:t>Do not disclose this information at this point of the scenario</a:t>
            </a:r>
            <a:r>
              <a:rPr lang="en-US" sz="800" dirty="0">
                <a:effectLst/>
                <a:latin typeface="+mn-lt"/>
                <a:ea typeface="Calibri" panose="020F0502020204030204" pitchFamily="34" charset="0"/>
                <a:cs typeface="Times New Roman" panose="02020603050405020304" pitchFamily="18"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dirty="0">
              <a:effectLst/>
              <a:latin typeface="+mn-lt"/>
              <a:ea typeface="Calibri" panose="020F0502020204030204" pitchFamily="34" charset="0"/>
              <a:cs typeface="Times New Roman" panose="02020603050405020304" pitchFamily="18" charset="0"/>
            </a:endParaRPr>
          </a:p>
          <a:p>
            <a:r>
              <a:rPr lang="en-US" sz="800" b="0" kern="1200" baseline="0" dirty="0">
                <a:solidFill>
                  <a:schemeClr val="tx1"/>
                </a:solidFill>
                <a:effectLst/>
                <a:latin typeface="+mn-lt"/>
                <a:ea typeface="+mn-ea"/>
                <a:cs typeface="+mn-cs"/>
              </a:rPr>
              <a:t>Now the trainees should reflect on what to do concerning: </a:t>
            </a:r>
            <a:r>
              <a:rPr lang="en-US" sz="800" b="0" kern="1200" dirty="0">
                <a:solidFill>
                  <a:schemeClr val="tx1"/>
                </a:solidFill>
                <a:effectLst/>
                <a:latin typeface="+mn-lt"/>
                <a:ea typeface="+mn-ea"/>
                <a:cs typeface="+mn-cs"/>
              </a:rPr>
              <a:t>On-site risk/threat assessment, Security of the area, Isolate people and pet animals on scene, Registration of victims.</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The trainees should also consider if they need additional support on the scene and of which kind (Fire fighters, Law Enforcement Agencies, additional ambulance services, secondary responders, CBRN specialists) and pay particular attention on which information to provide to the dispatch officer who is going to forward their request (for instance, notifying the potential for biological/chemical contamination).</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Steve Kurtz case (Buffalo, USA) incident, 11/05/2004.</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https://www.nejm.org/doi/10.1056/NEJMlim060344?url_ver=Z39.88-2003&amp;rfr_id=ori%3Arid%3Acrossref.org&amp;rfr_dat=cr_pub++0pubmed</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20. </a:t>
            </a:r>
            <a:r>
              <a:rPr lang="en-US" sz="800" b="0" kern="1200" dirty="0" err="1">
                <a:solidFill>
                  <a:schemeClr val="tx1"/>
                </a:solidFill>
                <a:effectLst/>
                <a:latin typeface="+mn-lt"/>
                <a:ea typeface="+mn-ea"/>
                <a:cs typeface="+mn-cs"/>
              </a:rPr>
              <a:t>Bioartist</a:t>
            </a:r>
            <a:r>
              <a:rPr lang="en-US" sz="800" b="0" kern="1200" dirty="0">
                <a:solidFill>
                  <a:schemeClr val="tx1"/>
                </a:solidFill>
                <a:effectLst/>
                <a:latin typeface="+mn-lt"/>
                <a:ea typeface="+mn-ea"/>
                <a:cs typeface="+mn-cs"/>
              </a:rPr>
              <a:t> calling an ambulance for collapsed wife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20 Bioartist calling an ambulance for collapsed wife</a:t>
            </a:r>
            <a:r>
              <a:rPr lang="en-US" sz="800" dirty="0"/>
              <a:t>: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a:t>
            </a:r>
            <a:r>
              <a:rPr lang="en-US" sz="800" b="0" kern="1200" dirty="0">
                <a:solidFill>
                  <a:schemeClr val="tx1"/>
                </a:solidFill>
                <a:effectLst/>
                <a:latin typeface="+mn-lt"/>
                <a:ea typeface="+mn-ea"/>
                <a:cs typeface="+mn-cs"/>
              </a:rPr>
              <a:t>Based on the Steve Kurtz case (Buffalo, USA) incident, 11/05/2004.</a:t>
            </a:r>
          </a:p>
          <a:p>
            <a:r>
              <a:rPr lang="en-US" sz="800" b="0" kern="1200" dirty="0">
                <a:solidFill>
                  <a:schemeClr val="tx1"/>
                </a:solidFill>
                <a:effectLst/>
                <a:latin typeface="+mn-lt"/>
                <a:ea typeface="+mn-ea"/>
                <a:cs typeface="+mn-cs"/>
              </a:rPr>
              <a:t>https://www.nejm.org/doi/10.1056/NEJMlim060344?url_ver=Z39.88-2003&amp;rfr_id=ori%3Arid%3Acrossref.org&amp;rfr_dat=cr_pub++0pubmed</a:t>
            </a: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Woman collapsed on the kitchen floor and laboratory equipment</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r>
              <a:rPr lang="en-US" sz="800" b="0" kern="1200" dirty="0">
                <a:solidFill>
                  <a:schemeClr val="tx1"/>
                </a:solidFill>
                <a:effectLst/>
                <a:latin typeface="+mn-lt"/>
                <a:ea typeface="+mn-ea"/>
                <a:cs typeface="+mn-cs"/>
              </a:rPr>
              <a:t>https://www.shutterstock.com/nl/image-photo/young-couple-first-aid-concept-home-1570146808, Material licensed by </a:t>
            </a:r>
            <a:r>
              <a:rPr lang="en-US" sz="800" b="0" kern="1200" dirty="0" err="1">
                <a:solidFill>
                  <a:schemeClr val="tx1"/>
                </a:solidFill>
                <a:effectLst/>
                <a:latin typeface="+mn-lt"/>
                <a:ea typeface="+mn-ea"/>
                <a:cs typeface="+mn-cs"/>
              </a:rPr>
              <a:t>shutterstock</a:t>
            </a:r>
            <a:r>
              <a:rPr lang="en-US" sz="800" b="0" kern="1200" dirty="0">
                <a:solidFill>
                  <a:schemeClr val="tx1"/>
                </a:solidFill>
                <a:effectLst/>
                <a:latin typeface="+mn-lt"/>
                <a:ea typeface="+mn-ea"/>
                <a:cs typeface="+mn-cs"/>
              </a:rPr>
              <a:t>, purchased by </a:t>
            </a:r>
            <a:r>
              <a:rPr lang="en-US" sz="800" b="0" kern="1200" dirty="0" err="1">
                <a:solidFill>
                  <a:schemeClr val="tx1"/>
                </a:solidFill>
                <a:effectLst/>
                <a:latin typeface="+mn-lt"/>
                <a:ea typeface="+mn-ea"/>
                <a:cs typeface="+mn-cs"/>
              </a:rPr>
              <a:t>SCK</a:t>
            </a:r>
            <a:r>
              <a:rPr lang="en-US" sz="800" b="0" kern="1200" dirty="0">
                <a:solidFill>
                  <a:schemeClr val="tx1"/>
                </a:solidFill>
                <a:effectLst/>
                <a:latin typeface="+mn-lt"/>
                <a:ea typeface="+mn-ea"/>
                <a:cs typeface="+mn-cs"/>
              </a:rPr>
              <a:t>-CEN</a:t>
            </a:r>
          </a:p>
          <a:p>
            <a:r>
              <a:rPr lang="en-US" sz="800" b="0" kern="1200" dirty="0">
                <a:solidFill>
                  <a:schemeClr val="tx1"/>
                </a:solidFill>
                <a:effectLst/>
                <a:latin typeface="+mn-lt"/>
                <a:ea typeface="+mn-ea"/>
                <a:cs typeface="+mn-cs"/>
              </a:rPr>
              <a:t>https://i0.hippopx.com/photos/430/837/231/laboratory-chemistry-subjects-chemical-preview.jpg, CC0 license</a:t>
            </a: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9506827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20. </a:t>
            </a:r>
            <a:r>
              <a:rPr lang="en-US" sz="800" b="0" kern="1200" dirty="0" err="1">
                <a:solidFill>
                  <a:schemeClr val="tx1"/>
                </a:solidFill>
                <a:effectLst/>
                <a:latin typeface="+mn-lt"/>
                <a:ea typeface="+mn-ea"/>
                <a:cs typeface="+mn-cs"/>
              </a:rPr>
              <a:t>Bioartist</a:t>
            </a:r>
            <a:r>
              <a:rPr lang="en-US" sz="800" b="0" kern="1200" dirty="0">
                <a:solidFill>
                  <a:schemeClr val="tx1"/>
                </a:solidFill>
                <a:effectLst/>
                <a:latin typeface="+mn-lt"/>
                <a:ea typeface="+mn-ea"/>
                <a:cs typeface="+mn-cs"/>
              </a:rPr>
              <a:t> calling an ambulance for collapsed wife</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20 Bioartist calling an ambulance for collapsed wife: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dirty="0">
                <a:solidFill>
                  <a:schemeClr val="tx1"/>
                </a:solidFill>
                <a:effectLst/>
                <a:latin typeface="+mn-lt"/>
                <a:ea typeface="+mn-ea"/>
                <a:cs typeface="+mn-cs"/>
              </a:rPr>
              <a:t>Instructions for the Trainer:</a:t>
            </a:r>
            <a:r>
              <a:rPr lang="en-US" sz="800" b="0" kern="1200" baseline="0" dirty="0">
                <a:solidFill>
                  <a:schemeClr val="tx1"/>
                </a:solidFill>
                <a:effectLst/>
                <a:latin typeface="+mn-lt"/>
                <a:ea typeface="+mn-ea"/>
                <a:cs typeface="+mn-cs"/>
              </a:rPr>
              <a:t> Being aware of the development of the scenario, the trainer should facilitate the discussion with the trainees.</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 Based on the Steve Kurtz case (Buffalo, USA) incident, 11/05/2004.</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https://www.nejm.org/doi/10.1056/NEJMlim060344?url_ver=Z39.88-2003&amp;rfr_id=ori%3Arid%3Acrossref.org&amp;rfr_dat=cr_pub++0pubmed</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4188207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aa-ET"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aa-ET"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aa-ET"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7"/>
          </p:nvPr>
        </p:nvSpPr>
        <p:spPr/>
        <p:txBody>
          <a:bodyPr/>
          <a:lstStyle/>
          <a:p>
            <a:r>
              <a:rPr lang="en-US" dirty="0"/>
              <a:t>MELODY #5.1 P Scenario discussion</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aa-ET"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aa-ET"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aa-ET"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3"/>
          </p:nvPr>
        </p:nvSpPr>
        <p:spPr/>
        <p:txBody>
          <a:bodyPr/>
          <a:lstStyle/>
          <a:p>
            <a:r>
              <a:rPr lang="en-US" dirty="0"/>
              <a:t>MELODY #5.1 P Scenario discussion</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dirty="0"/>
              <a:t>MELODY #5.1 P Scenario discussion</a:t>
            </a:r>
          </a:p>
        </p:txBody>
      </p:sp>
      <p:sp>
        <p:nvSpPr>
          <p:cNvPr id="3" name="Slide Number Placeholder 2"/>
          <p:cNvSpPr>
            <a:spLocks noGrp="1"/>
          </p:cNvSpPr>
          <p:nvPr>
            <p:ph type="sldNum" sz="quarter" idx="23"/>
          </p:nvPr>
        </p:nvSpPr>
        <p:spPr/>
        <p:txBody>
          <a:body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aa-ET"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aa-ET"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aa-ET" sz="4800" b="0" kern="1200" dirty="0">
                <a:solidFill>
                  <a:schemeClr val="bg1"/>
                </a:solidFill>
                <a:latin typeface="FranklinGotTExtCon" pitchFamily="2" charset="0"/>
                <a:ea typeface="+mn-ea"/>
                <a:cs typeface="+mn-cs"/>
              </a:defRPr>
            </a:lvl1pPr>
          </a:lstStyle>
          <a:p>
            <a:r>
              <a:rPr lang="en-US"/>
              <a:t>Click to edit Master title style</a:t>
            </a:r>
            <a:endParaRPr lang="aa-ET"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a:t>MELODY #5.1 P Scenario discussion</a:t>
            </a:r>
          </a:p>
        </p:txBody>
      </p:sp>
      <p:sp>
        <p:nvSpPr>
          <p:cNvPr id="5" name="Slide Number Placeholder 4"/>
          <p:cNvSpPr>
            <a:spLocks noGrp="1"/>
          </p:cNvSpPr>
          <p:nvPr>
            <p:ph type="sldNum" sz="quarter" idx="11"/>
          </p:nvPr>
        </p:nvSpPr>
        <p:spPr/>
        <p:txBody>
          <a:body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aa-ET"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aa-ET"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aa-ET"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dirty="0"/>
              <a:t>MELODY #5.1 P Scenario discussion</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aa-ET"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aa-ET"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6"/>
          </p:nvPr>
        </p:nvSpPr>
        <p:spPr/>
        <p:txBody>
          <a:bodyPr/>
          <a:lstStyle/>
          <a:p>
            <a:r>
              <a:rPr lang="en-US" dirty="0"/>
              <a:t>MELODY #5.1 P Scenario discussion</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aa-ET"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aa-ET"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dirty="0"/>
              <a:t>MELODY #5.1 P Scenario discussion</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4.jpe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image" Target="../media/image4.jpe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4.jpe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Scenario discussion</a:t>
            </a:r>
            <a:br>
              <a:rPr lang="en-US" dirty="0"/>
            </a:br>
            <a:br>
              <a:rPr lang="en-US" dirty="0"/>
            </a:br>
            <a:r>
              <a:rPr lang="en-US" sz="3600" b="1" dirty="0">
                <a:solidFill>
                  <a:schemeClr val="tx1"/>
                </a:solidFill>
              </a:rPr>
              <a:t>20. </a:t>
            </a:r>
            <a:r>
              <a:rPr lang="en-US" sz="3100" b="1" dirty="0">
                <a:solidFill>
                  <a:schemeClr val="tx1"/>
                </a:solidFill>
              </a:rPr>
              <a:t>Bioartist calling an ambulance for collapsed wife</a:t>
            </a:r>
            <a:endParaRPr lang="en-US" sz="5300" b="1" dirty="0">
              <a:solidFill>
                <a:schemeClr val="tx1"/>
              </a:solidFill>
            </a:endParaRPr>
          </a:p>
        </p:txBody>
      </p:sp>
    </p:spTree>
    <p:extLst>
      <p:ext uri="{BB962C8B-B14F-4D97-AF65-F5344CB8AC3E}">
        <p14:creationId xmlns:p14="http://schemas.microsoft.com/office/powerpoint/2010/main" val="36458622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a:xfrm>
            <a:off x="766763" y="1363249"/>
            <a:ext cx="1470223" cy="1471613"/>
          </a:xfrm>
        </p:spPr>
      </p:sp>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a:t>
            </a:r>
            <a:r>
              <a:rPr lang="en-US" b="1" dirty="0">
                <a:solidFill>
                  <a:schemeClr val="accent6">
                    <a:lumMod val="50000"/>
                  </a:schemeClr>
                </a:solidFill>
              </a:rPr>
              <a:t>ask</a:t>
            </a:r>
            <a:r>
              <a:rPr lang="en-US" b="1" dirty="0"/>
              <a:t> yourself </a:t>
            </a:r>
            <a:r>
              <a:rPr lang="en-US" dirty="0"/>
              <a:t>concerning:</a:t>
            </a:r>
          </a:p>
        </p:txBody>
      </p:sp>
      <p:sp>
        <p:nvSpPr>
          <p:cNvPr id="6" name="Title 5"/>
          <p:cNvSpPr>
            <a:spLocks noGrp="1"/>
          </p:cNvSpPr>
          <p:nvPr>
            <p:ph type="title"/>
          </p:nvPr>
        </p:nvSpPr>
        <p:spPr>
          <a:xfrm>
            <a:off x="766761" y="367308"/>
            <a:ext cx="10658476" cy="884477"/>
          </a:xfrm>
        </p:spPr>
        <p:txBody>
          <a:bodyPr lIns="0" tIns="0" rIns="0" bIns="0">
            <a:normAutofit fontScale="90000"/>
          </a:bodyPr>
          <a:lstStyle/>
          <a:p>
            <a:r>
              <a:rPr lang="en-US" dirty="0"/>
              <a:t>5.1 Scenario 20 Bioartist calling an ambulance for collapsed wife</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10</a:t>
            </a:fld>
            <a:endParaRPr lang="aa-ET"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extLst>
              <p:ext uri="{D42A27DB-BD31-4B8C-83A1-F6EECF244321}">
                <p14:modId xmlns:p14="http://schemas.microsoft.com/office/powerpoint/2010/main" val="3344052743"/>
              </p:ext>
            </p:extLst>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it-IT" dirty="0" err="1"/>
                        <a:t>Issue</a:t>
                      </a:r>
                      <a:endParaRPr lang="it-IT" dirty="0"/>
                    </a:p>
                  </a:txBody>
                  <a:tcPr anchor="ctr"/>
                </a:tc>
                <a:tc>
                  <a:txBody>
                    <a:bodyPr/>
                    <a:lstStyle/>
                    <a:p>
                      <a:pPr algn="ctr"/>
                      <a:r>
                        <a:rPr lang="it-IT" dirty="0"/>
                        <a:t>?</a:t>
                      </a:r>
                    </a:p>
                  </a:txBody>
                  <a:tcPr anchor="ctr"/>
                </a:tc>
                <a:extLst>
                  <a:ext uri="{0D108BD9-81ED-4DB2-BD59-A6C34878D82A}">
                    <a16:rowId xmlns:a16="http://schemas.microsoft.com/office/drawing/2014/main" val="4001992366"/>
                  </a:ext>
                </a:extLst>
              </a:tr>
              <a:tr h="731478">
                <a:tc>
                  <a:txBody>
                    <a:bodyPr/>
                    <a:lstStyle/>
                    <a:p>
                      <a:r>
                        <a:rPr lang="it-IT" sz="1400" b="1" dirty="0"/>
                        <a:t>RISK ASSESSMENT NEEDS</a:t>
                      </a:r>
                    </a:p>
                  </a:txBody>
                  <a:tcPr/>
                </a:tc>
                <a:tc>
                  <a:txBody>
                    <a:bodyPr/>
                    <a:lstStyle/>
                    <a:p>
                      <a:endParaRPr lang="it-IT" dirty="0"/>
                    </a:p>
                  </a:txBody>
                  <a:tcPr/>
                </a:tc>
                <a:extLst>
                  <a:ext uri="{0D108BD9-81ED-4DB2-BD59-A6C34878D82A}">
                    <a16:rowId xmlns:a16="http://schemas.microsoft.com/office/drawing/2014/main" val="1046857827"/>
                  </a:ext>
                </a:extLst>
              </a:tr>
              <a:tr h="731478">
                <a:tc>
                  <a:txBody>
                    <a:bodyPr/>
                    <a:lstStyle/>
                    <a:p>
                      <a:r>
                        <a:rPr lang="it-IT" sz="1400" b="1" dirty="0"/>
                        <a:t>SECUREING THE AREA NEEDS</a:t>
                      </a:r>
                    </a:p>
                  </a:txBody>
                  <a:tcPr/>
                </a:tc>
                <a:tc>
                  <a:txBody>
                    <a:bodyPr/>
                    <a:lstStyle/>
                    <a:p>
                      <a:endParaRPr lang="it-IT" dirty="0"/>
                    </a:p>
                  </a:txBody>
                  <a:tcPr/>
                </a:tc>
                <a:extLst>
                  <a:ext uri="{0D108BD9-81ED-4DB2-BD59-A6C34878D82A}">
                    <a16:rowId xmlns:a16="http://schemas.microsoft.com/office/drawing/2014/main" val="3083009163"/>
                  </a:ext>
                </a:extLst>
              </a:tr>
              <a:tr h="731478">
                <a:tc>
                  <a:txBody>
                    <a:bodyPr/>
                    <a:lstStyle/>
                    <a:p>
                      <a:r>
                        <a:rPr lang="it-IT" sz="1400" b="1" dirty="0"/>
                        <a:t>ISOLATION OF PEOPLE AND PET ANIMAL NEEDS</a:t>
                      </a:r>
                    </a:p>
                  </a:txBody>
                  <a:tcPr/>
                </a:tc>
                <a:tc>
                  <a:txBody>
                    <a:bodyPr/>
                    <a:lstStyle/>
                    <a:p>
                      <a:endParaRPr lang="it-IT" dirty="0"/>
                    </a:p>
                  </a:txBody>
                  <a:tcPr/>
                </a:tc>
                <a:extLst>
                  <a:ext uri="{0D108BD9-81ED-4DB2-BD59-A6C34878D82A}">
                    <a16:rowId xmlns:a16="http://schemas.microsoft.com/office/drawing/2014/main" val="2825654998"/>
                  </a:ext>
                </a:extLst>
              </a:tr>
              <a:tr h="731478">
                <a:tc>
                  <a:txBody>
                    <a:bodyPr/>
                    <a:lstStyle/>
                    <a:p>
                      <a:r>
                        <a:rPr lang="it-IT" sz="1400" b="1" dirty="0"/>
                        <a:t>REGISTRATION OF VICTIMS NEEDS</a:t>
                      </a:r>
                    </a:p>
                  </a:txBody>
                  <a:tcPr/>
                </a:tc>
                <a:tc>
                  <a:txBody>
                    <a:bodyPr/>
                    <a:lstStyle/>
                    <a:p>
                      <a:endParaRPr lang="it-IT" dirty="0"/>
                    </a:p>
                  </a:txBody>
                  <a:tcPr/>
                </a:tc>
                <a:extLst>
                  <a:ext uri="{0D108BD9-81ED-4DB2-BD59-A6C34878D82A}">
                    <a16:rowId xmlns:a16="http://schemas.microsoft.com/office/drawing/2014/main" val="3335498470"/>
                  </a:ext>
                </a:extLst>
              </a:tr>
            </a:tbl>
          </a:graphicData>
        </a:graphic>
      </p:graphicFrame>
      <p:sp>
        <p:nvSpPr>
          <p:cNvPr id="11" name="Footer Placeholder 5">
            <a:extLst>
              <a:ext uri="{FF2B5EF4-FFF2-40B4-BE49-F238E27FC236}">
                <a16:creationId xmlns:a16="http://schemas.microsoft.com/office/drawing/2014/main" id="{C01D6643-B94E-4772-8831-81A06B0ADBD8}"/>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1221654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a:xfrm>
            <a:off x="766763" y="1363249"/>
            <a:ext cx="1470223" cy="1471613"/>
          </a:xfrm>
        </p:spPr>
      </p:sp>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do </a:t>
            </a:r>
            <a:r>
              <a:rPr lang="en-US" dirty="0"/>
              <a:t>concerning:</a:t>
            </a:r>
          </a:p>
        </p:txBody>
      </p:sp>
      <p:sp>
        <p:nvSpPr>
          <p:cNvPr id="6" name="Title 5"/>
          <p:cNvSpPr>
            <a:spLocks noGrp="1"/>
          </p:cNvSpPr>
          <p:nvPr>
            <p:ph type="title"/>
          </p:nvPr>
        </p:nvSpPr>
        <p:spPr>
          <a:xfrm>
            <a:off x="766761" y="367308"/>
            <a:ext cx="10658476" cy="884477"/>
          </a:xfrm>
        </p:spPr>
        <p:txBody>
          <a:bodyPr lIns="0" tIns="0" rIns="0" bIns="0">
            <a:normAutofit fontScale="90000"/>
          </a:bodyPr>
          <a:lstStyle/>
          <a:p>
            <a:r>
              <a:rPr lang="en-US" dirty="0"/>
              <a:t>5.1 Scenario 20 Bioartist calling an ambulance for collapsed wife</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11</a:t>
            </a:fld>
            <a:endParaRPr lang="aa-ET"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extLst>
              <p:ext uri="{D42A27DB-BD31-4B8C-83A1-F6EECF244321}">
                <p14:modId xmlns:p14="http://schemas.microsoft.com/office/powerpoint/2010/main" val="427486012"/>
              </p:ext>
            </p:extLst>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it-IT" dirty="0" err="1"/>
                        <a:t>Issue</a:t>
                      </a:r>
                      <a:endParaRPr lang="it-IT" dirty="0"/>
                    </a:p>
                  </a:txBody>
                  <a:tcPr anchor="ctr"/>
                </a:tc>
                <a:tc>
                  <a:txBody>
                    <a:bodyPr/>
                    <a:lstStyle/>
                    <a:p>
                      <a:pPr algn="ctr"/>
                      <a:r>
                        <a:rPr lang="it-IT" dirty="0"/>
                        <a:t>?</a:t>
                      </a:r>
                    </a:p>
                  </a:txBody>
                  <a:tcPr anchor="ctr"/>
                </a:tc>
                <a:extLst>
                  <a:ext uri="{0D108BD9-81ED-4DB2-BD59-A6C34878D82A}">
                    <a16:rowId xmlns:a16="http://schemas.microsoft.com/office/drawing/2014/main" val="4001992366"/>
                  </a:ext>
                </a:extLst>
              </a:tr>
              <a:tr h="731478">
                <a:tc>
                  <a:txBody>
                    <a:bodyPr/>
                    <a:lstStyle/>
                    <a:p>
                      <a:r>
                        <a:rPr lang="it-IT" sz="1400" b="1"/>
                        <a:t>RISK ASSESSMENT</a:t>
                      </a:r>
                      <a:endParaRPr lang="it-IT" sz="1400" b="1" dirty="0"/>
                    </a:p>
                  </a:txBody>
                  <a:tcPr/>
                </a:tc>
                <a:tc>
                  <a:txBody>
                    <a:bodyPr/>
                    <a:lstStyle/>
                    <a:p>
                      <a:endParaRPr lang="it-IT" dirty="0"/>
                    </a:p>
                  </a:txBody>
                  <a:tcPr/>
                </a:tc>
                <a:extLst>
                  <a:ext uri="{0D108BD9-81ED-4DB2-BD59-A6C34878D82A}">
                    <a16:rowId xmlns:a16="http://schemas.microsoft.com/office/drawing/2014/main" val="1046857827"/>
                  </a:ext>
                </a:extLst>
              </a:tr>
              <a:tr h="731478">
                <a:tc>
                  <a:txBody>
                    <a:bodyPr/>
                    <a:lstStyle/>
                    <a:p>
                      <a:r>
                        <a:rPr lang="it-IT" sz="1400" b="1" dirty="0"/>
                        <a:t>SECUREING THE AREA</a:t>
                      </a:r>
                    </a:p>
                  </a:txBody>
                  <a:tcPr/>
                </a:tc>
                <a:tc>
                  <a:txBody>
                    <a:bodyPr/>
                    <a:lstStyle/>
                    <a:p>
                      <a:endParaRPr lang="it-IT" dirty="0"/>
                    </a:p>
                  </a:txBody>
                  <a:tcPr/>
                </a:tc>
                <a:extLst>
                  <a:ext uri="{0D108BD9-81ED-4DB2-BD59-A6C34878D82A}">
                    <a16:rowId xmlns:a16="http://schemas.microsoft.com/office/drawing/2014/main" val="3083009163"/>
                  </a:ext>
                </a:extLst>
              </a:tr>
              <a:tr h="731478">
                <a:tc>
                  <a:txBody>
                    <a:bodyPr/>
                    <a:lstStyle/>
                    <a:p>
                      <a:r>
                        <a:rPr lang="it-IT" sz="1400" b="1" dirty="0"/>
                        <a:t>ISOLATION OF PEOPLE AND PET ANIMAL</a:t>
                      </a:r>
                    </a:p>
                  </a:txBody>
                  <a:tcPr/>
                </a:tc>
                <a:tc>
                  <a:txBody>
                    <a:bodyPr/>
                    <a:lstStyle/>
                    <a:p>
                      <a:endParaRPr lang="it-IT" dirty="0"/>
                    </a:p>
                  </a:txBody>
                  <a:tcPr/>
                </a:tc>
                <a:extLst>
                  <a:ext uri="{0D108BD9-81ED-4DB2-BD59-A6C34878D82A}">
                    <a16:rowId xmlns:a16="http://schemas.microsoft.com/office/drawing/2014/main" val="2825654998"/>
                  </a:ext>
                </a:extLst>
              </a:tr>
              <a:tr h="731478">
                <a:tc>
                  <a:txBody>
                    <a:bodyPr/>
                    <a:lstStyle/>
                    <a:p>
                      <a:r>
                        <a:rPr lang="it-IT" sz="1400" b="1" dirty="0"/>
                        <a:t>REGISTRATION OF VICTIMS</a:t>
                      </a:r>
                    </a:p>
                  </a:txBody>
                  <a:tcPr/>
                </a:tc>
                <a:tc>
                  <a:txBody>
                    <a:bodyPr/>
                    <a:lstStyle/>
                    <a:p>
                      <a:endParaRPr lang="it-IT" dirty="0"/>
                    </a:p>
                  </a:txBody>
                  <a:tcPr/>
                </a:tc>
                <a:extLst>
                  <a:ext uri="{0D108BD9-81ED-4DB2-BD59-A6C34878D82A}">
                    <a16:rowId xmlns:a16="http://schemas.microsoft.com/office/drawing/2014/main" val="3335498470"/>
                  </a:ext>
                </a:extLst>
              </a:tr>
            </a:tbl>
          </a:graphicData>
        </a:graphic>
      </p:graphicFrame>
      <p:sp>
        <p:nvSpPr>
          <p:cNvPr id="11" name="Footer Placeholder 5">
            <a:extLst>
              <a:ext uri="{FF2B5EF4-FFF2-40B4-BE49-F238E27FC236}">
                <a16:creationId xmlns:a16="http://schemas.microsoft.com/office/drawing/2014/main" id="{424610AD-CCE7-45EC-AA6F-99854C7EC42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39127045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5.2 Scenario 20</a:t>
            </a:r>
            <a:br>
              <a:rPr lang="en-US" dirty="0"/>
            </a:br>
            <a:r>
              <a:rPr lang="en-US" dirty="0" err="1"/>
              <a:t>Bioartist</a:t>
            </a:r>
            <a:r>
              <a:rPr lang="en-US" dirty="0"/>
              <a:t> calling an ambulance for collapsed wife</a:t>
            </a:r>
          </a:p>
        </p:txBody>
      </p:sp>
      <p:sp>
        <p:nvSpPr>
          <p:cNvPr id="3" name="Slide Number Placeholder 2"/>
          <p:cNvSpPr>
            <a:spLocks noGrp="1"/>
          </p:cNvSpPr>
          <p:nvPr>
            <p:ph type="sldNum" sz="quarter" idx="4"/>
          </p:nvPr>
        </p:nvSpPr>
        <p:spPr/>
        <p:txBody>
          <a:bodyPr/>
          <a:lstStyle/>
          <a:p>
            <a:fld id="{A814E660-BF25-4843-B2A0-93C6E2B6253B}" type="slidenum">
              <a:rPr lang="aa-ET" smtClean="0"/>
              <a:pPr/>
              <a:t>12</a:t>
            </a:fld>
            <a:endParaRPr lang="aa-ET" dirty="0"/>
          </a:p>
        </p:txBody>
      </p:sp>
      <p:sp>
        <p:nvSpPr>
          <p:cNvPr id="6" name="Footer Placeholder 5">
            <a:extLst>
              <a:ext uri="{FF2B5EF4-FFF2-40B4-BE49-F238E27FC236}">
                <a16:creationId xmlns:a16="http://schemas.microsoft.com/office/drawing/2014/main" id="{84B8EBF6-DDDF-4CA6-867C-1643FD6EBB9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136599962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rmAutofit fontScale="90000"/>
          </a:bodyPr>
          <a:lstStyle/>
          <a:p>
            <a:r>
              <a:rPr lang="en-US" dirty="0"/>
              <a:t>5.2 Scenario 20 Bioartist calling an ambulance for collapsed wife</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13</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3" name="Footer Placeholder 5">
            <a:extLst>
              <a:ext uri="{FF2B5EF4-FFF2-40B4-BE49-F238E27FC236}">
                <a16:creationId xmlns:a16="http://schemas.microsoft.com/office/drawing/2014/main" id="{CF23DB68-61D4-4E3F-B7FF-3225F7CE475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pic>
        <p:nvPicPr>
          <p:cNvPr id="14" name="Immagine 6">
            <a:extLst>
              <a:ext uri="{FF2B5EF4-FFF2-40B4-BE49-F238E27FC236}">
                <a16:creationId xmlns:a16="http://schemas.microsoft.com/office/drawing/2014/main" id="{F86AC4EC-0E0C-4EAF-83E3-B354E140B0C8}"/>
              </a:ext>
            </a:extLst>
          </p:cNvPr>
          <p:cNvPicPr>
            <a:picLocks noChangeAspect="1"/>
          </p:cNvPicPr>
          <p:nvPr/>
        </p:nvPicPr>
        <p:blipFill rotWithShape="1">
          <a:blip r:embed="rId4">
            <a:extLst>
              <a:ext uri="{28A0092B-C50C-407E-A947-70E740481C1C}">
                <a14:useLocalDpi xmlns:a14="http://schemas.microsoft.com/office/drawing/2010/main" val="0"/>
              </a:ext>
            </a:extLst>
          </a:blip>
          <a:srcRect l="-448" r="-106"/>
          <a:stretch/>
        </p:blipFill>
        <p:spPr>
          <a:xfrm>
            <a:off x="2331720" y="2850418"/>
            <a:ext cx="4686300" cy="2937152"/>
          </a:xfrm>
          <a:prstGeom prst="rect">
            <a:avLst/>
          </a:prstGeom>
        </p:spPr>
      </p:pic>
      <p:sp>
        <p:nvSpPr>
          <p:cNvPr id="3" name="Picture Placeholder 2">
            <a:extLst>
              <a:ext uri="{FF2B5EF4-FFF2-40B4-BE49-F238E27FC236}">
                <a16:creationId xmlns:a16="http://schemas.microsoft.com/office/drawing/2014/main" id="{CE5AB110-F59D-43D3-A130-8557D613D419}"/>
              </a:ext>
            </a:extLst>
          </p:cNvPr>
          <p:cNvSpPr>
            <a:spLocks noGrp="1"/>
          </p:cNvSpPr>
          <p:nvPr>
            <p:ph type="pic" sz="quarter" idx="15"/>
          </p:nvPr>
        </p:nvSpPr>
        <p:spPr/>
      </p:sp>
      <p:pic>
        <p:nvPicPr>
          <p:cNvPr id="15" name="Segnaposto immagine 4">
            <a:extLst>
              <a:ext uri="{FF2B5EF4-FFF2-40B4-BE49-F238E27FC236}">
                <a16:creationId xmlns:a16="http://schemas.microsoft.com/office/drawing/2014/main" id="{97A77650-83BA-4EC5-841A-634F2540E65E}"/>
              </a:ext>
            </a:extLst>
          </p:cNvPr>
          <p:cNvPicPr>
            <a:picLocks noChangeAspect="1"/>
          </p:cNvPicPr>
          <p:nvPr/>
        </p:nvPicPr>
        <p:blipFill>
          <a:blip r:embed="rId5" cstate="print">
            <a:extLst>
              <a:ext uri="{28A0092B-C50C-407E-A947-70E740481C1C}">
                <a14:useLocalDpi xmlns:a14="http://schemas.microsoft.com/office/drawing/2010/main" val="0"/>
              </a:ext>
            </a:extLst>
          </a:blip>
          <a:srcRect t="16635" b="16635"/>
          <a:stretch/>
        </p:blipFill>
        <p:spPr>
          <a:xfrm>
            <a:off x="7641094" y="2906767"/>
            <a:ext cx="2440166" cy="2442473"/>
          </a:xfrm>
          <a:prstGeom prst="rect">
            <a:avLst/>
          </a:prstGeom>
        </p:spPr>
      </p:pic>
    </p:spTree>
    <p:extLst>
      <p:ext uri="{BB962C8B-B14F-4D97-AF65-F5344CB8AC3E}">
        <p14:creationId xmlns:p14="http://schemas.microsoft.com/office/powerpoint/2010/main" val="15187363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639598"/>
            <a:ext cx="9120062" cy="1471612"/>
          </a:xfrm>
        </p:spPr>
        <p:txBody>
          <a:bodyPr/>
          <a:lstStyle/>
          <a:p>
            <a:r>
              <a:rPr lang="en-US" dirty="0"/>
              <a:t>Key facts</a:t>
            </a:r>
          </a:p>
        </p:txBody>
      </p:sp>
      <p:sp>
        <p:nvSpPr>
          <p:cNvPr id="6" name="Title 5"/>
          <p:cNvSpPr>
            <a:spLocks noGrp="1"/>
          </p:cNvSpPr>
          <p:nvPr>
            <p:ph type="title"/>
          </p:nvPr>
        </p:nvSpPr>
        <p:spPr/>
        <p:txBody>
          <a:bodyPr lIns="0" tIns="0" rIns="0" bIns="0">
            <a:normAutofit fontScale="90000"/>
          </a:bodyPr>
          <a:lstStyle/>
          <a:p>
            <a:r>
              <a:rPr lang="en-US" dirty="0"/>
              <a:t>5.2 Scenario 20 Bioartist calling an ambulance for collapsed wife</a:t>
            </a:r>
            <a:endParaRPr lang="da-DK" dirty="0"/>
          </a:p>
        </p:txBody>
      </p:sp>
      <p:sp>
        <p:nvSpPr>
          <p:cNvPr id="7" name="Text Placeholder 6"/>
          <p:cNvSpPr>
            <a:spLocks noGrp="1"/>
          </p:cNvSpPr>
          <p:nvPr>
            <p:ph type="body" sz="quarter" idx="19"/>
          </p:nvPr>
        </p:nvSpPr>
        <p:spPr>
          <a:xfrm>
            <a:off x="766763" y="3139237"/>
            <a:ext cx="10658474" cy="2918663"/>
          </a:xfrm>
        </p:spPr>
        <p:txBody>
          <a:bodyPr>
            <a:normAutofit fontScale="92500" lnSpcReduction="20000"/>
          </a:bodyPr>
          <a:lstStyle/>
          <a:p>
            <a:r>
              <a:rPr lang="en-US" dirty="0"/>
              <a:t>On a Sunday morning a well-known university professor, activist against GMOs (Genetically Modified Organisms) calls the emergency number requesting an ambulance for his wife who he found collapsed on the kitchen’s floor. </a:t>
            </a:r>
          </a:p>
          <a:p>
            <a:r>
              <a:rPr lang="en-US" dirty="0"/>
              <a:t>At the arrival on site, while rescuing the victim, one member of the ambulance crew notices some laboratory equipment in the kitchen sink.</a:t>
            </a:r>
          </a:p>
          <a:p>
            <a:r>
              <a:rPr lang="en-US" dirty="0"/>
              <a:t>The professor is known for having used simulants of biological warfare agents during the past for his bioart works.</a:t>
            </a:r>
          </a:p>
          <a:p>
            <a:r>
              <a:rPr lang="en-US" dirty="0"/>
              <a:t>The victim is unconscious, while the professor shows no signs or symptoms of any kind.</a:t>
            </a:r>
          </a:p>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14</a:t>
            </a:fld>
            <a:endParaRPr lang="aa-ET" dirty="0"/>
          </a:p>
        </p:txBody>
      </p:sp>
      <p:pic>
        <p:nvPicPr>
          <p:cNvPr id="10" name="Picture 9"/>
          <p:cNvPicPr>
            <a:picLocks noChangeAspect="1"/>
          </p:cNvPicPr>
          <p:nvPr/>
        </p:nvPicPr>
        <p:blipFill>
          <a:blip r:embed="rId3"/>
          <a:stretch>
            <a:fillRect/>
          </a:stretch>
        </p:blipFill>
        <p:spPr>
          <a:xfrm flipH="1">
            <a:off x="944684" y="1822739"/>
            <a:ext cx="1182569" cy="1316497"/>
          </a:xfrm>
          <a:prstGeom prst="rect">
            <a:avLst/>
          </a:prstGeom>
        </p:spPr>
      </p:pic>
      <p:sp>
        <p:nvSpPr>
          <p:cNvPr id="8" name="Footer Placeholder 5">
            <a:extLst>
              <a:ext uri="{FF2B5EF4-FFF2-40B4-BE49-F238E27FC236}">
                <a16:creationId xmlns:a16="http://schemas.microsoft.com/office/drawing/2014/main" id="{E7B0707A-2C39-4C01-9E68-081BFDFC861C}"/>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2539072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822478"/>
            <a:ext cx="9120062" cy="1471612"/>
          </a:xfrm>
        </p:spPr>
        <p:txBody>
          <a:bodyPr/>
          <a:lstStyle/>
          <a:p>
            <a:r>
              <a:rPr lang="en-US" dirty="0"/>
              <a:t>Forensic evidence</a:t>
            </a:r>
          </a:p>
        </p:txBody>
      </p:sp>
      <p:sp>
        <p:nvSpPr>
          <p:cNvPr id="6" name="Title 5"/>
          <p:cNvSpPr>
            <a:spLocks noGrp="1"/>
          </p:cNvSpPr>
          <p:nvPr>
            <p:ph type="title"/>
          </p:nvPr>
        </p:nvSpPr>
        <p:spPr/>
        <p:txBody>
          <a:bodyPr lIns="0" tIns="0" rIns="0" bIns="0">
            <a:normAutofit fontScale="90000"/>
          </a:bodyPr>
          <a:lstStyle/>
          <a:p>
            <a:r>
              <a:rPr lang="en-US" dirty="0"/>
              <a:t>5.2 Scenario 20 Bioartist calling an ambulance for collapsed wife</a:t>
            </a:r>
            <a:endParaRPr lang="da-DK" dirty="0"/>
          </a:p>
        </p:txBody>
      </p:sp>
      <p:sp>
        <p:nvSpPr>
          <p:cNvPr id="7" name="Text Placeholder 6"/>
          <p:cNvSpPr>
            <a:spLocks noGrp="1"/>
          </p:cNvSpPr>
          <p:nvPr>
            <p:ph type="body" sz="quarter" idx="19"/>
          </p:nvPr>
        </p:nvSpPr>
        <p:spPr>
          <a:xfrm>
            <a:off x="766763" y="3429000"/>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15</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graphicFrame>
        <p:nvGraphicFramePr>
          <p:cNvPr id="2" name="Tabella 2">
            <a:extLst>
              <a:ext uri="{FF2B5EF4-FFF2-40B4-BE49-F238E27FC236}">
                <a16:creationId xmlns:a16="http://schemas.microsoft.com/office/drawing/2014/main" id="{AC1ACCD7-5298-40B6-99F8-AD7F26107EAA}"/>
              </a:ext>
            </a:extLst>
          </p:cNvPr>
          <p:cNvGraphicFramePr>
            <a:graphicFrameLocks noGrp="1"/>
          </p:cNvGraphicFramePr>
          <p:nvPr/>
        </p:nvGraphicFramePr>
        <p:xfrm>
          <a:off x="766762" y="3425881"/>
          <a:ext cx="10462413" cy="2739188"/>
        </p:xfrm>
        <a:graphic>
          <a:graphicData uri="http://schemas.openxmlformats.org/drawingml/2006/table">
            <a:tbl>
              <a:tblPr firstRow="1" bandRow="1">
                <a:tableStyleId>{F5AB1C69-6EDB-4FF4-983F-18BD219EF322}</a:tableStyleId>
              </a:tblPr>
              <a:tblGrid>
                <a:gridCol w="561295">
                  <a:extLst>
                    <a:ext uri="{9D8B030D-6E8A-4147-A177-3AD203B41FA5}">
                      <a16:colId xmlns:a16="http://schemas.microsoft.com/office/drawing/2014/main" val="236688349"/>
                    </a:ext>
                  </a:extLst>
                </a:gridCol>
                <a:gridCol w="4243563">
                  <a:extLst>
                    <a:ext uri="{9D8B030D-6E8A-4147-A177-3AD203B41FA5}">
                      <a16:colId xmlns:a16="http://schemas.microsoft.com/office/drawing/2014/main" val="574894220"/>
                    </a:ext>
                  </a:extLst>
                </a:gridCol>
                <a:gridCol w="5657555">
                  <a:extLst>
                    <a:ext uri="{9D8B030D-6E8A-4147-A177-3AD203B41FA5}">
                      <a16:colId xmlns:a16="http://schemas.microsoft.com/office/drawing/2014/main" val="2589924314"/>
                    </a:ext>
                  </a:extLst>
                </a:gridCol>
              </a:tblGrid>
              <a:tr h="486188">
                <a:tc gridSpan="2">
                  <a:txBody>
                    <a:bodyPr/>
                    <a:lstStyle/>
                    <a:p>
                      <a:pPr algn="ctr"/>
                      <a:r>
                        <a:rPr lang="it-IT" dirty="0" err="1"/>
                        <a:t>What</a:t>
                      </a:r>
                      <a:r>
                        <a:rPr lang="it-IT" dirty="0"/>
                        <a:t> </a:t>
                      </a:r>
                      <a:r>
                        <a:rPr lang="it-IT" dirty="0" err="1"/>
                        <a:t>would</a:t>
                      </a:r>
                      <a:r>
                        <a:rPr lang="it-IT" dirty="0"/>
                        <a:t> </a:t>
                      </a:r>
                      <a:r>
                        <a:rPr lang="it-IT" dirty="0" err="1"/>
                        <a:t>you</a:t>
                      </a:r>
                      <a:r>
                        <a:rPr lang="it-IT" dirty="0"/>
                        <a:t> </a:t>
                      </a:r>
                      <a:r>
                        <a:rPr lang="en-GB" noProof="0" dirty="0"/>
                        <a:t>consider</a:t>
                      </a:r>
                      <a:r>
                        <a:rPr lang="it-IT" dirty="0"/>
                        <a:t> </a:t>
                      </a:r>
                      <a:r>
                        <a:rPr lang="it-IT" dirty="0" err="1"/>
                        <a:t>as</a:t>
                      </a:r>
                      <a:r>
                        <a:rPr lang="it-IT" dirty="0"/>
                        <a:t> </a:t>
                      </a:r>
                      <a:r>
                        <a:rPr lang="it-IT" dirty="0" err="1"/>
                        <a:t>evidence</a:t>
                      </a:r>
                      <a:r>
                        <a:rPr lang="it-IT" dirty="0"/>
                        <a:t> on </a:t>
                      </a:r>
                      <a:r>
                        <a:rPr lang="it-IT" dirty="0" err="1"/>
                        <a:t>this</a:t>
                      </a:r>
                      <a:r>
                        <a:rPr lang="it-IT" dirty="0"/>
                        <a:t>  scene</a:t>
                      </a:r>
                    </a:p>
                  </a:txBody>
                  <a:tcPr anchor="ctr"/>
                </a:tc>
                <a:tc hMerge="1">
                  <a:txBody>
                    <a:bodyPr/>
                    <a:lstStyle/>
                    <a:p>
                      <a:endParaRPr lang="it-IT"/>
                    </a:p>
                  </a:txBody>
                  <a:tcPr/>
                </a:tc>
                <a:tc>
                  <a:txBody>
                    <a:bodyPr/>
                    <a:lstStyle/>
                    <a:p>
                      <a:pPr algn="ctr"/>
                      <a:r>
                        <a:rPr lang="it-IT" dirty="0" err="1"/>
                        <a:t>What</a:t>
                      </a:r>
                      <a:r>
                        <a:rPr lang="it-IT" dirty="0"/>
                        <a:t> </a:t>
                      </a:r>
                      <a:r>
                        <a:rPr lang="it-IT" dirty="0" err="1"/>
                        <a:t>would</a:t>
                      </a:r>
                      <a:r>
                        <a:rPr lang="it-IT" dirty="0"/>
                        <a:t> </a:t>
                      </a:r>
                      <a:r>
                        <a:rPr lang="it-IT" dirty="0" err="1"/>
                        <a:t>you</a:t>
                      </a:r>
                      <a:r>
                        <a:rPr lang="it-IT" dirty="0"/>
                        <a:t> do to </a:t>
                      </a:r>
                      <a:r>
                        <a:rPr lang="it-IT" dirty="0" err="1"/>
                        <a:t>preserve</a:t>
                      </a:r>
                      <a:r>
                        <a:rPr lang="it-IT" dirty="0"/>
                        <a:t> </a:t>
                      </a:r>
                      <a:r>
                        <a:rPr lang="it-IT" dirty="0" err="1"/>
                        <a:t>it</a:t>
                      </a:r>
                      <a:endParaRPr lang="it-IT" dirty="0"/>
                    </a:p>
                  </a:txBody>
                  <a:tcPr anchor="ctr"/>
                </a:tc>
                <a:extLst>
                  <a:ext uri="{0D108BD9-81ED-4DB2-BD59-A6C34878D82A}">
                    <a16:rowId xmlns:a16="http://schemas.microsoft.com/office/drawing/2014/main" val="1356539239"/>
                  </a:ext>
                </a:extLst>
              </a:tr>
              <a:tr h="524777">
                <a:tc>
                  <a:txBody>
                    <a:bodyPr/>
                    <a:lstStyle/>
                    <a:p>
                      <a:pPr algn="ctr"/>
                      <a:r>
                        <a:rPr lang="it-IT" b="1" dirty="0"/>
                        <a:t>1</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2488958595"/>
                  </a:ext>
                </a:extLst>
              </a:tr>
              <a:tr h="524777">
                <a:tc>
                  <a:txBody>
                    <a:bodyPr/>
                    <a:lstStyle/>
                    <a:p>
                      <a:pPr algn="ctr"/>
                      <a:r>
                        <a:rPr lang="it-IT" b="1" dirty="0"/>
                        <a:t>2</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3132847827"/>
                  </a:ext>
                </a:extLst>
              </a:tr>
              <a:tr h="524777">
                <a:tc>
                  <a:txBody>
                    <a:bodyPr/>
                    <a:lstStyle/>
                    <a:p>
                      <a:pPr algn="ctr"/>
                      <a:r>
                        <a:rPr lang="it-IT" b="1" dirty="0"/>
                        <a:t>3</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3080173020"/>
                  </a:ext>
                </a:extLst>
              </a:tr>
              <a:tr h="524777">
                <a:tc>
                  <a:txBody>
                    <a:bodyPr/>
                    <a:lstStyle/>
                    <a:p>
                      <a:pPr algn="ctr"/>
                      <a:r>
                        <a:rPr lang="it-IT" b="1" dirty="0"/>
                        <a:t>…</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2114824504"/>
                  </a:ext>
                </a:extLst>
              </a:tr>
            </a:tbl>
          </a:graphicData>
        </a:graphic>
      </p:graphicFrame>
      <p:sp>
        <p:nvSpPr>
          <p:cNvPr id="11" name="Footer Placeholder 5">
            <a:extLst>
              <a:ext uri="{FF2B5EF4-FFF2-40B4-BE49-F238E27FC236}">
                <a16:creationId xmlns:a16="http://schemas.microsoft.com/office/drawing/2014/main" id="{A52C9508-A232-40EB-886A-1CC3E5DA57E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29824098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5.6 Scenario 20</a:t>
            </a:r>
            <a:br>
              <a:rPr lang="en-US" dirty="0"/>
            </a:br>
            <a:r>
              <a:rPr lang="en-US" dirty="0" err="1"/>
              <a:t>Bioartist</a:t>
            </a:r>
            <a:r>
              <a:rPr lang="en-US" dirty="0"/>
              <a:t> calling an ambulance for collapsed wife</a:t>
            </a:r>
          </a:p>
        </p:txBody>
      </p:sp>
      <p:sp>
        <p:nvSpPr>
          <p:cNvPr id="3" name="Slide Number Placeholder 2"/>
          <p:cNvSpPr>
            <a:spLocks noGrp="1"/>
          </p:cNvSpPr>
          <p:nvPr>
            <p:ph type="sldNum" sz="quarter" idx="4"/>
          </p:nvPr>
        </p:nvSpPr>
        <p:spPr/>
        <p:txBody>
          <a:bodyPr/>
          <a:lstStyle/>
          <a:p>
            <a:fld id="{A814E660-BF25-4843-B2A0-93C6E2B6253B}" type="slidenum">
              <a:rPr lang="aa-ET" smtClean="0"/>
              <a:pPr/>
              <a:t>16</a:t>
            </a:fld>
            <a:endParaRPr lang="aa-ET" dirty="0"/>
          </a:p>
        </p:txBody>
      </p:sp>
      <p:sp>
        <p:nvSpPr>
          <p:cNvPr id="8" name="Footer Placeholder 5">
            <a:extLst>
              <a:ext uri="{FF2B5EF4-FFF2-40B4-BE49-F238E27FC236}">
                <a16:creationId xmlns:a16="http://schemas.microsoft.com/office/drawing/2014/main" id="{538AE1E4-CB20-446E-9EF0-0C3205972F25}"/>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330914289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rmAutofit fontScale="90000"/>
          </a:bodyPr>
          <a:lstStyle/>
          <a:p>
            <a:r>
              <a:rPr lang="en-US" dirty="0"/>
              <a:t>5.6 Scenario 20 Bioartist calling an ambulance for collapsed wife</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17</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4" name="Footer Placeholder 5">
            <a:extLst>
              <a:ext uri="{FF2B5EF4-FFF2-40B4-BE49-F238E27FC236}">
                <a16:creationId xmlns:a16="http://schemas.microsoft.com/office/drawing/2014/main" id="{FF3CCA38-B6C9-4617-B4D5-E0F83A5C879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pic>
        <p:nvPicPr>
          <p:cNvPr id="13" name="Immagine 6">
            <a:extLst>
              <a:ext uri="{FF2B5EF4-FFF2-40B4-BE49-F238E27FC236}">
                <a16:creationId xmlns:a16="http://schemas.microsoft.com/office/drawing/2014/main" id="{B83FFA8B-1F54-4633-A51E-DEDE27CCECB1}"/>
              </a:ext>
            </a:extLst>
          </p:cNvPr>
          <p:cNvPicPr>
            <a:picLocks noChangeAspect="1"/>
          </p:cNvPicPr>
          <p:nvPr/>
        </p:nvPicPr>
        <p:blipFill rotWithShape="1">
          <a:blip r:embed="rId4">
            <a:extLst>
              <a:ext uri="{28A0092B-C50C-407E-A947-70E740481C1C}">
                <a14:useLocalDpi xmlns:a14="http://schemas.microsoft.com/office/drawing/2010/main" val="0"/>
              </a:ext>
            </a:extLst>
          </a:blip>
          <a:srcRect l="-448" r="-106"/>
          <a:stretch/>
        </p:blipFill>
        <p:spPr>
          <a:xfrm>
            <a:off x="2331720" y="2850418"/>
            <a:ext cx="4686300" cy="2937152"/>
          </a:xfrm>
          <a:prstGeom prst="rect">
            <a:avLst/>
          </a:prstGeom>
        </p:spPr>
      </p:pic>
      <p:sp>
        <p:nvSpPr>
          <p:cNvPr id="3" name="Picture Placeholder 2">
            <a:extLst>
              <a:ext uri="{FF2B5EF4-FFF2-40B4-BE49-F238E27FC236}">
                <a16:creationId xmlns:a16="http://schemas.microsoft.com/office/drawing/2014/main" id="{9FABA092-84A4-48F3-9664-26EDF1FF595D}"/>
              </a:ext>
            </a:extLst>
          </p:cNvPr>
          <p:cNvSpPr>
            <a:spLocks noGrp="1"/>
          </p:cNvSpPr>
          <p:nvPr>
            <p:ph type="pic" sz="quarter" idx="15"/>
          </p:nvPr>
        </p:nvSpPr>
        <p:spPr/>
      </p:sp>
      <p:pic>
        <p:nvPicPr>
          <p:cNvPr id="15" name="Segnaposto immagine 4">
            <a:extLst>
              <a:ext uri="{FF2B5EF4-FFF2-40B4-BE49-F238E27FC236}">
                <a16:creationId xmlns:a16="http://schemas.microsoft.com/office/drawing/2014/main" id="{744196E0-0FF7-43D4-BFEA-016A9716FC2C}"/>
              </a:ext>
            </a:extLst>
          </p:cNvPr>
          <p:cNvPicPr>
            <a:picLocks noChangeAspect="1"/>
          </p:cNvPicPr>
          <p:nvPr/>
        </p:nvPicPr>
        <p:blipFill>
          <a:blip r:embed="rId5" cstate="print">
            <a:extLst>
              <a:ext uri="{28A0092B-C50C-407E-A947-70E740481C1C}">
                <a14:useLocalDpi xmlns:a14="http://schemas.microsoft.com/office/drawing/2010/main" val="0"/>
              </a:ext>
            </a:extLst>
          </a:blip>
          <a:srcRect t="16635" b="16635"/>
          <a:stretch/>
        </p:blipFill>
        <p:spPr>
          <a:xfrm>
            <a:off x="7641094" y="2906767"/>
            <a:ext cx="2440166" cy="2442473"/>
          </a:xfrm>
          <a:prstGeom prst="rect">
            <a:avLst/>
          </a:prstGeom>
        </p:spPr>
      </p:pic>
    </p:spTree>
    <p:extLst>
      <p:ext uri="{BB962C8B-B14F-4D97-AF65-F5344CB8AC3E}">
        <p14:creationId xmlns:p14="http://schemas.microsoft.com/office/powerpoint/2010/main" val="20278593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Key facts</a:t>
            </a:r>
          </a:p>
        </p:txBody>
      </p:sp>
      <p:sp>
        <p:nvSpPr>
          <p:cNvPr id="6" name="Title 5"/>
          <p:cNvSpPr>
            <a:spLocks noGrp="1"/>
          </p:cNvSpPr>
          <p:nvPr>
            <p:ph type="title"/>
          </p:nvPr>
        </p:nvSpPr>
        <p:spPr/>
        <p:txBody>
          <a:bodyPr lIns="0" tIns="0" rIns="0" bIns="0">
            <a:normAutofit fontScale="90000"/>
          </a:bodyPr>
          <a:lstStyle/>
          <a:p>
            <a:r>
              <a:rPr lang="en-US" dirty="0"/>
              <a:t>5.6 Scenario 20 Bioartist calling an ambulance for collapsed wife</a:t>
            </a:r>
            <a:endParaRPr lang="da-DK" dirty="0"/>
          </a:p>
        </p:txBody>
      </p:sp>
      <p:sp>
        <p:nvSpPr>
          <p:cNvPr id="7" name="Text Placeholder 6"/>
          <p:cNvSpPr>
            <a:spLocks noGrp="1"/>
          </p:cNvSpPr>
          <p:nvPr>
            <p:ph type="body" sz="quarter" idx="19"/>
          </p:nvPr>
        </p:nvSpPr>
        <p:spPr>
          <a:xfrm>
            <a:off x="766763" y="3429000"/>
            <a:ext cx="10658474" cy="2832100"/>
          </a:xfrm>
        </p:spPr>
        <p:txBody>
          <a:bodyPr>
            <a:normAutofit fontScale="85000" lnSpcReduction="20000"/>
          </a:bodyPr>
          <a:lstStyle/>
          <a:p>
            <a:r>
              <a:rPr lang="en-US" dirty="0"/>
              <a:t>On a Sunday morning a well-known university professor, activist against GMOs (Genetically Modified Organisms) calls the emergency number requesting an ambulance for his wife who he found collapsed on the kitchen’s floor. </a:t>
            </a:r>
          </a:p>
          <a:p>
            <a:r>
              <a:rPr lang="en-US" dirty="0"/>
              <a:t>At the arrival on site, while rescuing the victim, one member of the ambulance crew notices some laboratory equipment in the kitchen sink.</a:t>
            </a:r>
          </a:p>
          <a:p>
            <a:r>
              <a:rPr lang="en-US" dirty="0"/>
              <a:t>The professor is known for having used innocuous simulants of biological warfare agents during the past for his bioart works.</a:t>
            </a:r>
          </a:p>
          <a:p>
            <a:r>
              <a:rPr lang="en-US" dirty="0"/>
              <a:t>The victim is unconscious, while at the moment, the professor shows no signs or symptoms of any kind.</a:t>
            </a:r>
          </a:p>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18</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3" name="Footer Placeholder 5">
            <a:extLst>
              <a:ext uri="{FF2B5EF4-FFF2-40B4-BE49-F238E27FC236}">
                <a16:creationId xmlns:a16="http://schemas.microsoft.com/office/drawing/2014/main" id="{333993A8-9C6B-4449-9B13-6D363F823263}"/>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839539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4020729539"/>
              </p:ext>
            </p:extLst>
          </p:nvPr>
        </p:nvGraphicFramePr>
        <p:xfrm>
          <a:off x="1045367" y="3056754"/>
          <a:ext cx="10462413" cy="3083771"/>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#1</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en-US" b="1" noProof="0" dirty="0"/>
                        <a:t>45 YEARS OLD</a:t>
                      </a:r>
                      <a:r>
                        <a:rPr lang="pl-PL" b="1" noProof="0" dirty="0"/>
                        <a:t> </a:t>
                      </a:r>
                      <a:r>
                        <a:rPr lang="it-IT" b="1" noProof="0" dirty="0"/>
                        <a:t>WOMAN</a:t>
                      </a:r>
                      <a:endParaRPr lang="pl-PL" b="1" noProof="0" dirty="0"/>
                    </a:p>
                    <a:p>
                      <a:pPr algn="ctr"/>
                      <a:endParaRPr lang="en-US" b="1" noProof="0" dirty="0"/>
                    </a:p>
                    <a:p>
                      <a:endParaRPr lang="it-IT" b="1"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noProof="0" dirty="0"/>
                        <a:t>Laying on the ground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noProof="0" dirty="0"/>
                        <a:t>Unconscious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noProof="0" dirty="0"/>
                        <a:t>Breathing</a:t>
                      </a:r>
                      <a:r>
                        <a:rPr lang="en-GB" b="1" baseline="0" noProof="0" dirty="0"/>
                        <a:t> present but weak</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it-IT" b="1"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a:xfrm>
            <a:off x="766762" y="710961"/>
            <a:ext cx="10658476" cy="884477"/>
          </a:xfrm>
        </p:spPr>
        <p:txBody>
          <a:bodyPr lIns="0" tIns="0" rIns="0" bIns="0">
            <a:normAutofit fontScale="90000"/>
          </a:bodyPr>
          <a:lstStyle/>
          <a:p>
            <a:r>
              <a:rPr lang="en-US" dirty="0"/>
              <a:t>5.6 Scenario 20 Bioartist calling an ambulance for collapsed wife</a:t>
            </a:r>
            <a:endParaRPr lang="da-DK"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19</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91F7C184-AB35-44EB-A9CD-2A335979ACC0}"/>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44205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4.1 Scenario 20</a:t>
            </a:r>
            <a:br>
              <a:rPr lang="en-US" dirty="0"/>
            </a:br>
            <a:r>
              <a:rPr lang="en-US" dirty="0" err="1"/>
              <a:t>Bioartist</a:t>
            </a:r>
            <a:r>
              <a:rPr lang="en-US" dirty="0"/>
              <a:t> calling an ambulance for collapsed wife</a:t>
            </a:r>
          </a:p>
        </p:txBody>
      </p:sp>
      <p:sp>
        <p:nvSpPr>
          <p:cNvPr id="3" name="Slide Number Placeholder 2"/>
          <p:cNvSpPr>
            <a:spLocks noGrp="1"/>
          </p:cNvSpPr>
          <p:nvPr>
            <p:ph type="sldNum" sz="quarter" idx="4"/>
          </p:nvPr>
        </p:nvSpPr>
        <p:spPr/>
        <p:txBody>
          <a:bodyPr/>
          <a:lstStyle/>
          <a:p>
            <a:fld id="{A814E660-BF25-4843-B2A0-93C6E2B6253B}" type="slidenum">
              <a:rPr lang="aa-ET" smtClean="0"/>
              <a:pPr/>
              <a:t>2</a:t>
            </a:fld>
            <a:endParaRPr lang="aa-ET" dirty="0"/>
          </a:p>
        </p:txBody>
      </p:sp>
      <p:sp>
        <p:nvSpPr>
          <p:cNvPr id="6" name="Footer Placeholder 5">
            <a:extLst>
              <a:ext uri="{FF2B5EF4-FFF2-40B4-BE49-F238E27FC236}">
                <a16:creationId xmlns:a16="http://schemas.microsoft.com/office/drawing/2014/main" id="{400CC277-7F63-4946-9D15-83CFD8BAAA1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24954707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6.1 Scenario 20</a:t>
            </a:r>
            <a:br>
              <a:rPr lang="en-US" dirty="0"/>
            </a:br>
            <a:r>
              <a:rPr lang="en-US" dirty="0" err="1"/>
              <a:t>Bioartist</a:t>
            </a:r>
            <a:r>
              <a:rPr lang="en-US" dirty="0"/>
              <a:t> calling an ambulance for collapsed wife</a:t>
            </a:r>
          </a:p>
        </p:txBody>
      </p:sp>
      <p:sp>
        <p:nvSpPr>
          <p:cNvPr id="3" name="Slide Number Placeholder 2"/>
          <p:cNvSpPr>
            <a:spLocks noGrp="1"/>
          </p:cNvSpPr>
          <p:nvPr>
            <p:ph type="sldNum" sz="quarter" idx="4"/>
          </p:nvPr>
        </p:nvSpPr>
        <p:spPr/>
        <p:txBody>
          <a:bodyPr/>
          <a:lstStyle/>
          <a:p>
            <a:fld id="{A814E660-BF25-4843-B2A0-93C6E2B6253B}" type="slidenum">
              <a:rPr lang="aa-ET" smtClean="0"/>
              <a:pPr/>
              <a:t>20</a:t>
            </a:fld>
            <a:endParaRPr lang="aa-ET" dirty="0"/>
          </a:p>
        </p:txBody>
      </p:sp>
      <p:sp>
        <p:nvSpPr>
          <p:cNvPr id="6" name="Footer Placeholder 5">
            <a:extLst>
              <a:ext uri="{FF2B5EF4-FFF2-40B4-BE49-F238E27FC236}">
                <a16:creationId xmlns:a16="http://schemas.microsoft.com/office/drawing/2014/main" id="{65726E27-6CCE-46AA-92F5-B20F32A37F5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45731832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286897"/>
            <a:ext cx="9120062" cy="1471612"/>
          </a:xfrm>
        </p:spPr>
        <p:txBody>
          <a:bodyPr/>
          <a:lstStyle/>
          <a:p>
            <a:r>
              <a:rPr lang="en-US" dirty="0"/>
              <a:t>The emergency call</a:t>
            </a:r>
          </a:p>
        </p:txBody>
      </p:sp>
      <p:sp>
        <p:nvSpPr>
          <p:cNvPr id="6" name="Title 5"/>
          <p:cNvSpPr>
            <a:spLocks noGrp="1"/>
          </p:cNvSpPr>
          <p:nvPr>
            <p:ph type="title"/>
          </p:nvPr>
        </p:nvSpPr>
        <p:spPr/>
        <p:txBody>
          <a:bodyPr lIns="0" tIns="0" rIns="0" bIns="0">
            <a:normAutofit/>
          </a:bodyPr>
          <a:lstStyle/>
          <a:p>
            <a:r>
              <a:rPr lang="en-US" dirty="0"/>
              <a:t>6.1 Scenario 20 Emergency call</a:t>
            </a:r>
            <a:endParaRPr lang="da-DK" dirty="0"/>
          </a:p>
        </p:txBody>
      </p:sp>
      <p:sp>
        <p:nvSpPr>
          <p:cNvPr id="7" name="Text Placeholder 6"/>
          <p:cNvSpPr>
            <a:spLocks noGrp="1"/>
          </p:cNvSpPr>
          <p:nvPr>
            <p:ph type="body" sz="quarter" idx="19"/>
          </p:nvPr>
        </p:nvSpPr>
        <p:spPr>
          <a:xfrm>
            <a:off x="766763" y="2643321"/>
            <a:ext cx="10658474" cy="3731839"/>
          </a:xfrm>
        </p:spPr>
        <p:txBody>
          <a:bodyPr>
            <a:normAutofit/>
          </a:bodyPr>
          <a:lstStyle/>
          <a:p>
            <a:pPr marL="88900" indent="0">
              <a:buNone/>
            </a:pPr>
            <a:r>
              <a:rPr lang="en-US" sz="1800" dirty="0"/>
              <a:t>An emergency call arrives at the dispatch office at 6.45 AM</a:t>
            </a:r>
          </a:p>
          <a:p>
            <a:r>
              <a:rPr lang="en-US" sz="1800" i="1" dirty="0"/>
              <a:t>The caller identities himself as the husband of a woman who he found collapsed on the kitchen’s floor. He provides his name and address.</a:t>
            </a:r>
          </a:p>
          <a:p>
            <a:r>
              <a:rPr lang="en-US" sz="1800" b="1" dirty="0"/>
              <a:t>DO requests general information on the victim's conditions</a:t>
            </a:r>
          </a:p>
          <a:p>
            <a:r>
              <a:rPr lang="en-US" sz="1800" i="1" dirty="0"/>
              <a:t>The caller reports that the victim is unconscious but still breathing weakly.</a:t>
            </a:r>
          </a:p>
          <a:p>
            <a:r>
              <a:rPr lang="en-US" sz="1800" b="1" dirty="0"/>
              <a:t>DO requests if the victim has any preexisting health condition </a:t>
            </a:r>
          </a:p>
          <a:p>
            <a:r>
              <a:rPr lang="en-US" sz="1800" i="1" dirty="0"/>
              <a:t>The caller gives a negative answer.</a:t>
            </a:r>
          </a:p>
          <a:p>
            <a:r>
              <a:rPr lang="en-US" sz="1800" b="1" dirty="0"/>
              <a:t> DO asks </a:t>
            </a:r>
            <a:r>
              <a:rPr lang="en-US" sz="1800" b="1" dirty="0" err="1"/>
              <a:t>wether</a:t>
            </a:r>
            <a:r>
              <a:rPr lang="en-US" sz="1800" b="1" dirty="0"/>
              <a:t> there are any sign of physical trauma</a:t>
            </a:r>
          </a:p>
          <a:p>
            <a:r>
              <a:rPr lang="en-US" sz="1800" i="1" dirty="0"/>
              <a:t>The caller reports that there are not such signs. </a:t>
            </a:r>
            <a:endParaRPr lang="en-US" sz="18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21</a:t>
            </a:fld>
            <a:endParaRPr lang="aa-ET" dirty="0"/>
          </a:p>
        </p:txBody>
      </p:sp>
      <p:pic>
        <p:nvPicPr>
          <p:cNvPr id="10" name="Picture 9"/>
          <p:cNvPicPr>
            <a:picLocks noChangeAspect="1"/>
          </p:cNvPicPr>
          <p:nvPr/>
        </p:nvPicPr>
        <p:blipFill>
          <a:blip r:embed="rId3"/>
          <a:stretch>
            <a:fillRect/>
          </a:stretch>
        </p:blipFill>
        <p:spPr>
          <a:xfrm flipH="1">
            <a:off x="910589" y="1366014"/>
            <a:ext cx="1182569" cy="1316497"/>
          </a:xfrm>
          <a:prstGeom prst="rect">
            <a:avLst/>
          </a:prstGeom>
        </p:spPr>
      </p:pic>
      <p:sp>
        <p:nvSpPr>
          <p:cNvPr id="8" name="Footer Placeholder 5">
            <a:extLst>
              <a:ext uri="{FF2B5EF4-FFF2-40B4-BE49-F238E27FC236}">
                <a16:creationId xmlns:a16="http://schemas.microsoft.com/office/drawing/2014/main" id="{F581F558-4BD8-45C0-BFD2-CE88D63E7CD4}"/>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2717122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dirty="0"/>
              <a:t>6.1 Scenario 20_a Emergency call</a:t>
            </a:r>
            <a:endParaRPr lang="da-DK"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22</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519565091"/>
              </p:ext>
            </p:extLst>
          </p:nvPr>
        </p:nvGraphicFramePr>
        <p:xfrm>
          <a:off x="766762" y="3122883"/>
          <a:ext cx="10658475" cy="259588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70840">
                <a:tc>
                  <a:txBody>
                    <a:bodyPr/>
                    <a:lstStyle/>
                    <a:p>
                      <a:r>
                        <a:rPr lang="en-GB" noProof="0" dirty="0"/>
                        <a:t>Provide a</a:t>
                      </a:r>
                      <a:r>
                        <a:rPr lang="en-GB" baseline="0" noProof="0" dirty="0"/>
                        <a:t> question for the given answer</a:t>
                      </a:r>
                      <a:endParaRPr lang="en-GB" noProof="0" dirty="0"/>
                    </a:p>
                  </a:txBody>
                  <a:tcPr/>
                </a:tc>
                <a:extLst>
                  <a:ext uri="{0D108BD9-81ED-4DB2-BD59-A6C34878D82A}">
                    <a16:rowId xmlns:a16="http://schemas.microsoft.com/office/drawing/2014/main" val="10000"/>
                  </a:ext>
                </a:extLst>
              </a:tr>
              <a:tr h="370840">
                <a:tc>
                  <a:txBody>
                    <a:bodyPr/>
                    <a:lstStyle/>
                    <a:p>
                      <a:r>
                        <a:rPr lang="en-GB" noProof="0"/>
                        <a:t>DO: </a:t>
                      </a:r>
                    </a:p>
                  </a:txBody>
                  <a:tcPr/>
                </a:tc>
                <a:extLst>
                  <a:ext uri="{0D108BD9-81ED-4DB2-BD59-A6C34878D82A}">
                    <a16:rowId xmlns:a16="http://schemas.microsoft.com/office/drawing/2014/main" val="10001"/>
                  </a:ext>
                </a:extLst>
              </a:tr>
              <a:tr h="370840">
                <a:tc>
                  <a:txBody>
                    <a:bodyPr/>
                    <a:lstStyle/>
                    <a:p>
                      <a:r>
                        <a:rPr lang="en-GB" i="1" noProof="0" dirty="0"/>
                        <a:t>The </a:t>
                      </a:r>
                      <a:r>
                        <a:rPr lang="en-GB" i="1" baseline="0" noProof="0" dirty="0"/>
                        <a:t>caller reports that no particular sign or bleeding can be noticed </a:t>
                      </a:r>
                    </a:p>
                  </a:txBody>
                  <a:tcPr/>
                </a:tc>
                <a:extLst>
                  <a:ext uri="{0D108BD9-81ED-4DB2-BD59-A6C34878D82A}">
                    <a16:rowId xmlns:a16="http://schemas.microsoft.com/office/drawing/2014/main" val="10002"/>
                  </a:ext>
                </a:extLst>
              </a:tr>
              <a:tr h="370840">
                <a:tc>
                  <a:txBody>
                    <a:bodyPr/>
                    <a:lstStyle/>
                    <a:p>
                      <a:r>
                        <a:rPr lang="en-GB" baseline="0" noProof="0"/>
                        <a:t>DO:</a:t>
                      </a:r>
                    </a:p>
                  </a:txBody>
                  <a:tcPr/>
                </a:tc>
                <a:extLst>
                  <a:ext uri="{0D108BD9-81ED-4DB2-BD59-A6C34878D82A}">
                    <a16:rowId xmlns:a16="http://schemas.microsoft.com/office/drawing/2014/main" val="10003"/>
                  </a:ext>
                </a:extLst>
              </a:tr>
              <a:tr h="370840">
                <a:tc>
                  <a:txBody>
                    <a:bodyPr/>
                    <a:lstStyle/>
                    <a:p>
                      <a:r>
                        <a:rPr lang="en-GB" i="1" baseline="0" noProof="0" dirty="0"/>
                        <a:t>The caller says that he can not see any sign of poisoning </a:t>
                      </a:r>
                    </a:p>
                  </a:txBody>
                  <a:tcPr/>
                </a:tc>
                <a:extLst>
                  <a:ext uri="{0D108BD9-81ED-4DB2-BD59-A6C34878D82A}">
                    <a16:rowId xmlns:a16="http://schemas.microsoft.com/office/drawing/2014/main" val="10004"/>
                  </a:ext>
                </a:extLst>
              </a:tr>
              <a:tr h="370840">
                <a:tc>
                  <a:txBody>
                    <a:bodyPr/>
                    <a:lstStyle/>
                    <a:p>
                      <a:r>
                        <a:rPr lang="en-GB" baseline="0" noProof="0" dirty="0"/>
                        <a:t>DO:</a:t>
                      </a:r>
                    </a:p>
                  </a:txBody>
                  <a:tcPr/>
                </a:tc>
                <a:extLst>
                  <a:ext uri="{0D108BD9-81ED-4DB2-BD59-A6C34878D82A}">
                    <a16:rowId xmlns:a16="http://schemas.microsoft.com/office/drawing/2014/main" val="10005"/>
                  </a:ext>
                </a:extLst>
              </a:tr>
              <a:tr h="370840">
                <a:tc>
                  <a:txBody>
                    <a:bodyPr/>
                    <a:lstStyle/>
                    <a:p>
                      <a:r>
                        <a:rPr lang="en-GB" i="1" baseline="0" noProof="0" dirty="0"/>
                        <a:t>The callers says that the victim and himself had the same meal the evening before and he was fine</a:t>
                      </a:r>
                    </a:p>
                  </a:txBody>
                  <a:tcPr/>
                </a:tc>
                <a:extLst>
                  <a:ext uri="{0D108BD9-81ED-4DB2-BD59-A6C34878D82A}">
                    <a16:rowId xmlns:a16="http://schemas.microsoft.com/office/drawing/2014/main" val="10006"/>
                  </a:ext>
                </a:extLst>
              </a:tr>
            </a:tbl>
          </a:graphicData>
        </a:graphic>
      </p:graphicFrame>
      <p:sp>
        <p:nvSpPr>
          <p:cNvPr id="12" name="Text Placeholder 3">
            <a:extLst>
              <a:ext uri="{FF2B5EF4-FFF2-40B4-BE49-F238E27FC236}">
                <a16:creationId xmlns:a16="http://schemas.microsoft.com/office/drawing/2014/main" id="{B9AFCE83-F482-470E-A062-46F6A54C5A42}"/>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DAB34F27-D095-4E0A-8A85-C34031C3B813}"/>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DE1CBEB4-8B16-4F37-AFB2-E6561BCB281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17543602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dirty="0"/>
              <a:t>6.1 Scenario 20_b Emergency call</a:t>
            </a:r>
            <a:endParaRPr lang="da-DK"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23</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2151500669"/>
              </p:ext>
            </p:extLst>
          </p:nvPr>
        </p:nvGraphicFramePr>
        <p:xfrm>
          <a:off x="766762" y="2840809"/>
          <a:ext cx="10658475" cy="338836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70840">
                <a:tc>
                  <a:txBody>
                    <a:bodyPr/>
                    <a:lstStyle/>
                    <a:p>
                      <a:r>
                        <a:rPr lang="en-US" noProof="0"/>
                        <a:t>Consider</a:t>
                      </a:r>
                      <a:r>
                        <a:rPr lang="en-US" baseline="0" noProof="0"/>
                        <a:t> the following:</a:t>
                      </a:r>
                      <a:endParaRPr lang="en-US" noProof="0"/>
                    </a:p>
                  </a:txBody>
                  <a:tcPr/>
                </a:tc>
                <a:extLst>
                  <a:ext uri="{0D108BD9-81ED-4DB2-BD59-A6C34878D82A}">
                    <a16:rowId xmlns:a16="http://schemas.microsoft.com/office/drawing/2014/main" val="10000"/>
                  </a:ext>
                </a:extLst>
              </a:tr>
              <a:tr h="370840">
                <a:tc>
                  <a:txBody>
                    <a:bodyPr/>
                    <a:lstStyle/>
                    <a:p>
                      <a:pPr marL="342900" indent="-342900">
                        <a:buAutoNum type="arabicParenR"/>
                      </a:pPr>
                      <a:r>
                        <a:rPr lang="en-US" baseline="0" noProof="0"/>
                        <a:t>Is there anything else you would need to know before passing the call to the emergency service?</a:t>
                      </a:r>
                    </a:p>
                    <a:p>
                      <a:pPr marL="342900" indent="-342900">
                        <a:buAutoNum type="arabicParenR"/>
                      </a:pPr>
                      <a:endParaRPr lang="en-US" baseline="0" noProof="0"/>
                    </a:p>
                    <a:p>
                      <a:pPr marL="342900" indent="-342900">
                        <a:buAutoNum type="arabicParenR"/>
                      </a:pPr>
                      <a:endParaRPr lang="en-US" baseline="0" noProof="0"/>
                    </a:p>
                  </a:txBody>
                  <a:tcPr/>
                </a:tc>
                <a:extLst>
                  <a:ext uri="{0D108BD9-81ED-4DB2-BD59-A6C34878D82A}">
                    <a16:rowId xmlns:a16="http://schemas.microsoft.com/office/drawing/2014/main" val="10001"/>
                  </a:ext>
                </a:extLst>
              </a:tr>
              <a:tr h="370840">
                <a:tc>
                  <a:txBody>
                    <a:bodyPr/>
                    <a:lstStyle/>
                    <a:p>
                      <a:pPr marL="0" indent="0">
                        <a:buNone/>
                      </a:pPr>
                      <a:r>
                        <a:rPr lang="en-US" baseline="0" noProof="0"/>
                        <a:t>2) Would you pass the call to other emergency services beyond the one requested by the caller?</a:t>
                      </a:r>
                    </a:p>
                    <a:p>
                      <a:pPr marL="342900" indent="-342900">
                        <a:buAutoNum type="arabicParenR"/>
                      </a:pPr>
                      <a:endParaRPr lang="en-US" baseline="0" noProof="0"/>
                    </a:p>
                    <a:p>
                      <a:pPr marL="0" indent="0">
                        <a:buNone/>
                      </a:pPr>
                      <a:endParaRPr lang="en-US" baseline="0" noProof="0"/>
                    </a:p>
                  </a:txBody>
                  <a:tcPr/>
                </a:tc>
                <a:extLst>
                  <a:ext uri="{0D108BD9-81ED-4DB2-BD59-A6C34878D82A}">
                    <a16:rowId xmlns:a16="http://schemas.microsoft.com/office/drawing/2014/main" val="10002"/>
                  </a:ext>
                </a:extLst>
              </a:tr>
              <a:tr h="370840">
                <a:tc>
                  <a:txBody>
                    <a:bodyPr/>
                    <a:lstStyle/>
                    <a:p>
                      <a:r>
                        <a:rPr lang="en-US" i="0" baseline="0" noProof="0" dirty="0"/>
                        <a:t>3) What message would you refer to the emergency service(s)?</a:t>
                      </a:r>
                    </a:p>
                    <a:p>
                      <a:endParaRPr lang="en-US" i="0" baseline="0" noProof="0" dirty="0"/>
                    </a:p>
                    <a:p>
                      <a:endParaRPr lang="en-US" i="0" baseline="0" noProof="0" dirty="0"/>
                    </a:p>
                    <a:p>
                      <a:endParaRPr lang="en-US" i="0" baseline="0" noProof="0" dirty="0"/>
                    </a:p>
                  </a:txBody>
                  <a:tcPr/>
                </a:tc>
                <a:extLst>
                  <a:ext uri="{0D108BD9-81ED-4DB2-BD59-A6C34878D82A}">
                    <a16:rowId xmlns:a16="http://schemas.microsoft.com/office/drawing/2014/main" val="10003"/>
                  </a:ext>
                </a:extLst>
              </a:tr>
            </a:tbl>
          </a:graphicData>
        </a:graphic>
      </p:graphicFrame>
      <p:sp>
        <p:nvSpPr>
          <p:cNvPr id="12" name="Text Placeholder 3">
            <a:extLst>
              <a:ext uri="{FF2B5EF4-FFF2-40B4-BE49-F238E27FC236}">
                <a16:creationId xmlns:a16="http://schemas.microsoft.com/office/drawing/2014/main" id="{452D453D-DD27-48B5-9FEF-4711B38F5FF1}"/>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6FCAE4AD-856C-4B9C-86EC-8D08751235F1}"/>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E662FC46-6476-4B1C-A844-CC2784A0D2BE}"/>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11826743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dirty="0"/>
              <a:t>6.1 Scenario 20_c Emergency call</a:t>
            </a:r>
            <a:endParaRPr lang="da-DK"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24</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208484415"/>
              </p:ext>
            </p:extLst>
          </p:nvPr>
        </p:nvGraphicFramePr>
        <p:xfrm>
          <a:off x="766762" y="2792026"/>
          <a:ext cx="10658475" cy="340959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08611">
                <a:tc>
                  <a:txBody>
                    <a:bodyPr/>
                    <a:lstStyle/>
                    <a:p>
                      <a:r>
                        <a:rPr lang="it-IT" baseline="0" dirty="0"/>
                        <a:t>List the </a:t>
                      </a:r>
                      <a:r>
                        <a:rPr lang="en-US" baseline="0" noProof="0" dirty="0"/>
                        <a:t>questions you would ask to the person calling and specify why</a:t>
                      </a:r>
                      <a:endParaRPr lang="en-US" noProof="0" dirty="0"/>
                    </a:p>
                  </a:txBody>
                  <a:tcPr/>
                </a:tc>
                <a:extLst>
                  <a:ext uri="{0D108BD9-81ED-4DB2-BD59-A6C34878D82A}">
                    <a16:rowId xmlns:a16="http://schemas.microsoft.com/office/drawing/2014/main" val="10000"/>
                  </a:ext>
                </a:extLst>
              </a:tr>
              <a:tr h="3043830">
                <a:tc>
                  <a:txBody>
                    <a:bodyPr/>
                    <a:lstStyle/>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txBody>
                  <a:tcPr/>
                </a:tc>
                <a:extLst>
                  <a:ext uri="{0D108BD9-81ED-4DB2-BD59-A6C34878D82A}">
                    <a16:rowId xmlns:a16="http://schemas.microsoft.com/office/drawing/2014/main" val="10001"/>
                  </a:ext>
                </a:extLst>
              </a:tr>
            </a:tbl>
          </a:graphicData>
        </a:graphic>
      </p:graphicFrame>
      <p:sp>
        <p:nvSpPr>
          <p:cNvPr id="12" name="Text Placeholder 3">
            <a:extLst>
              <a:ext uri="{FF2B5EF4-FFF2-40B4-BE49-F238E27FC236}">
                <a16:creationId xmlns:a16="http://schemas.microsoft.com/office/drawing/2014/main" id="{0760B94E-19DE-43F9-A897-51173FC6FA9A}"/>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2CA8CAAD-FF9F-43C6-AA89-05964D58D762}"/>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F1C3560F-F6ED-4088-8FB8-AC80A014CD5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8914749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rmAutofit fontScale="90000"/>
          </a:bodyPr>
          <a:lstStyle/>
          <a:p>
            <a:r>
              <a:rPr lang="en-US" dirty="0"/>
              <a:t>4.1 Scenario 20 Bioartist calling an ambulance for collapsed wife</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3</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5" name="Segnaposto immagine 4"/>
          <p:cNvPicPr>
            <a:picLocks noGrp="1" noChangeAspect="1"/>
          </p:cNvPicPr>
          <p:nvPr>
            <p:ph type="pic" sz="quarter" idx="15"/>
          </p:nvPr>
        </p:nvPicPr>
        <p:blipFill>
          <a:blip r:embed="rId4" cstate="print">
            <a:extLst>
              <a:ext uri="{28A0092B-C50C-407E-A947-70E740481C1C}">
                <a14:useLocalDpi xmlns:a14="http://schemas.microsoft.com/office/drawing/2010/main" val="0"/>
              </a:ext>
            </a:extLst>
          </a:blip>
          <a:srcRect t="16635" b="16635"/>
          <a:stretch/>
        </p:blipFill>
        <p:spPr>
          <a:xfrm>
            <a:off x="7641094" y="2906767"/>
            <a:ext cx="2440166" cy="2442473"/>
          </a:xfrm>
        </p:spPr>
      </p:pic>
      <p:pic>
        <p:nvPicPr>
          <p:cNvPr id="7" name="Immagine 6"/>
          <p:cNvPicPr>
            <a:picLocks noChangeAspect="1"/>
          </p:cNvPicPr>
          <p:nvPr/>
        </p:nvPicPr>
        <p:blipFill rotWithShape="1">
          <a:blip r:embed="rId5">
            <a:extLst>
              <a:ext uri="{28A0092B-C50C-407E-A947-70E740481C1C}">
                <a14:useLocalDpi xmlns:a14="http://schemas.microsoft.com/office/drawing/2010/main" val="0"/>
              </a:ext>
            </a:extLst>
          </a:blip>
          <a:srcRect l="-448" r="-106"/>
          <a:stretch/>
        </p:blipFill>
        <p:spPr>
          <a:xfrm>
            <a:off x="2331720" y="2850418"/>
            <a:ext cx="4686300" cy="2937152"/>
          </a:xfrm>
          <a:prstGeom prst="rect">
            <a:avLst/>
          </a:prstGeom>
        </p:spPr>
      </p:pic>
      <p:sp>
        <p:nvSpPr>
          <p:cNvPr id="11" name="Footer Placeholder 5">
            <a:extLst>
              <a:ext uri="{FF2B5EF4-FFF2-40B4-BE49-F238E27FC236}">
                <a16:creationId xmlns:a16="http://schemas.microsoft.com/office/drawing/2014/main" id="{145FA1E4-73C9-47BB-B9EC-40027232F63E}"/>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3909641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Key facts</a:t>
            </a:r>
          </a:p>
        </p:txBody>
      </p:sp>
      <p:sp>
        <p:nvSpPr>
          <p:cNvPr id="6" name="Title 5"/>
          <p:cNvSpPr>
            <a:spLocks noGrp="1"/>
          </p:cNvSpPr>
          <p:nvPr>
            <p:ph type="title"/>
          </p:nvPr>
        </p:nvSpPr>
        <p:spPr/>
        <p:txBody>
          <a:bodyPr lIns="0" tIns="0" rIns="0" bIns="0">
            <a:normAutofit fontScale="90000"/>
          </a:bodyPr>
          <a:lstStyle/>
          <a:p>
            <a:r>
              <a:rPr lang="en-US" dirty="0"/>
              <a:t>4.1 Scenario 20 Bioartist calling an ambulance for collapsed wife</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4</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2" name="Text Placeholder 6">
            <a:extLst>
              <a:ext uri="{FF2B5EF4-FFF2-40B4-BE49-F238E27FC236}">
                <a16:creationId xmlns:a16="http://schemas.microsoft.com/office/drawing/2014/main" id="{250BF81B-D428-4371-BE90-02064B60EF8F}"/>
              </a:ext>
            </a:extLst>
          </p:cNvPr>
          <p:cNvSpPr txBox="1">
            <a:spLocks/>
          </p:cNvSpPr>
          <p:nvPr/>
        </p:nvSpPr>
        <p:spPr>
          <a:xfrm>
            <a:off x="766763" y="3429000"/>
            <a:ext cx="10658474" cy="2628900"/>
          </a:xfrm>
          <a:prstGeom prst="rect">
            <a:avLst/>
          </a:prstGeom>
        </p:spPr>
        <p:txBody>
          <a:bodyPr vert="horz" lIns="91440" tIns="45720" rIns="91440" bIns="45720" rtlCol="0">
            <a:normAutofit/>
          </a:bodyPr>
          <a:lst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On a Sunday morning a well-known university professor, activist against GMOs (Genetically Modified Organisms) calls the emergency number requesting an ambulance for his wife who he found collapsed on the kitchen’s floor. </a:t>
            </a:r>
          </a:p>
          <a:p>
            <a:r>
              <a:rPr lang="en-US" dirty="0"/>
              <a:t>At the arrival on site, while rescuing the victim, one member of the ambulance crew notices some laboratory equipment in the kitchen sink.</a:t>
            </a:r>
          </a:p>
          <a:p>
            <a:pPr marL="88900" indent="0">
              <a:buFont typeface="Arial" panose="020B0604020202020204" pitchFamily="34" charset="0"/>
              <a:buNone/>
            </a:pPr>
            <a:endParaRPr lang="en-US" dirty="0"/>
          </a:p>
        </p:txBody>
      </p:sp>
      <p:sp>
        <p:nvSpPr>
          <p:cNvPr id="11" name="Footer Placeholder 5">
            <a:extLst>
              <a:ext uri="{FF2B5EF4-FFF2-40B4-BE49-F238E27FC236}">
                <a16:creationId xmlns:a16="http://schemas.microsoft.com/office/drawing/2014/main" id="{9A0F3453-B19D-4687-A317-D6E3FCC2D971}"/>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427465306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714779"/>
            <a:ext cx="9120062" cy="1471612"/>
          </a:xfrm>
        </p:spPr>
        <p:txBody>
          <a:bodyPr/>
          <a:lstStyle/>
          <a:p>
            <a:r>
              <a:rPr lang="en-US" dirty="0">
                <a:solidFill>
                  <a:schemeClr val="accent6">
                    <a:lumMod val="50000"/>
                  </a:schemeClr>
                </a:solidFill>
              </a:rPr>
              <a:t>What would you </a:t>
            </a:r>
            <a:r>
              <a:rPr lang="en-US" b="1" dirty="0">
                <a:solidFill>
                  <a:schemeClr val="accent6">
                    <a:lumMod val="50000"/>
                  </a:schemeClr>
                </a:solidFill>
              </a:rPr>
              <a:t>ask</a:t>
            </a:r>
            <a:r>
              <a:rPr lang="en-US" b="1" dirty="0"/>
              <a:t> based on the METHANE protocol?</a:t>
            </a:r>
            <a:endParaRPr lang="en-US" dirty="0"/>
          </a:p>
        </p:txBody>
      </p:sp>
      <p:sp>
        <p:nvSpPr>
          <p:cNvPr id="6" name="Title 5"/>
          <p:cNvSpPr>
            <a:spLocks noGrp="1"/>
          </p:cNvSpPr>
          <p:nvPr>
            <p:ph type="title"/>
          </p:nvPr>
        </p:nvSpPr>
        <p:spPr>
          <a:xfrm>
            <a:off x="452927" y="367308"/>
            <a:ext cx="10972310" cy="884477"/>
          </a:xfrm>
        </p:spPr>
        <p:txBody>
          <a:bodyPr lIns="0" tIns="0" rIns="0" bIns="0">
            <a:normAutofit/>
          </a:bodyPr>
          <a:lstStyle/>
          <a:p>
            <a:r>
              <a:rPr lang="en-US" sz="3200" dirty="0"/>
              <a:t>4.1 Scenario 20 </a:t>
            </a:r>
            <a:r>
              <a:rPr lang="en-US" sz="3000" dirty="0"/>
              <a:t>Bioartist calling an ambulance for collapsed wife</a:t>
            </a:r>
            <a:endParaRPr lang="da-DK" sz="30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5</a:t>
            </a:fld>
            <a:endParaRPr lang="aa-ET" dirty="0"/>
          </a:p>
        </p:txBody>
      </p:sp>
      <p:pic>
        <p:nvPicPr>
          <p:cNvPr id="10" name="Picture 9"/>
          <p:cNvPicPr>
            <a:picLocks noChangeAspect="1"/>
          </p:cNvPicPr>
          <p:nvPr/>
        </p:nvPicPr>
        <p:blipFill>
          <a:blip r:embed="rId3"/>
          <a:stretch>
            <a:fillRect/>
          </a:stretch>
        </p:blipFill>
        <p:spPr>
          <a:xfrm flipH="1">
            <a:off x="910589" y="807964"/>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nvGraphicFramePr>
        <p:xfrm>
          <a:off x="766761" y="2230068"/>
          <a:ext cx="10658476" cy="4007478"/>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en-US" noProof="0"/>
                        <a:t>Issue</a:t>
                      </a:r>
                    </a:p>
                  </a:txBody>
                  <a:tcPr anchor="ctr"/>
                </a:tc>
                <a:tc>
                  <a:txBody>
                    <a:bodyPr/>
                    <a:lstStyle/>
                    <a:p>
                      <a:pPr algn="ctr"/>
                      <a:r>
                        <a:rPr lang="en-US" noProof="0"/>
                        <a:t>Possible question</a:t>
                      </a:r>
                    </a:p>
                  </a:txBody>
                  <a:tcPr anchor="ctr"/>
                </a:tc>
                <a:extLst>
                  <a:ext uri="{0D108BD9-81ED-4DB2-BD59-A6C34878D82A}">
                    <a16:rowId xmlns:a16="http://schemas.microsoft.com/office/drawing/2014/main" val="4001992366"/>
                  </a:ext>
                </a:extLst>
              </a:tr>
              <a:tr h="468000">
                <a:tc>
                  <a:txBody>
                    <a:bodyPr/>
                    <a:lstStyle/>
                    <a:p>
                      <a:r>
                        <a:rPr lang="en-GB" sz="1400" b="1" noProof="0" dirty="0"/>
                        <a:t>Major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046857827"/>
                  </a:ext>
                </a:extLst>
              </a:tr>
              <a:tr h="468000">
                <a:tc>
                  <a:txBody>
                    <a:bodyPr/>
                    <a:lstStyle/>
                    <a:p>
                      <a:r>
                        <a:rPr lang="en-GB" sz="1400" b="1" noProof="0" dirty="0"/>
                        <a:t>Exact location</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083009163"/>
                  </a:ext>
                </a:extLst>
              </a:tr>
              <a:tr h="468000">
                <a:tc>
                  <a:txBody>
                    <a:bodyPr/>
                    <a:lstStyle/>
                    <a:p>
                      <a:r>
                        <a:rPr lang="en-GB" sz="1400" b="1" noProof="0" dirty="0"/>
                        <a:t>Type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2825654998"/>
                  </a:ext>
                </a:extLst>
              </a:tr>
              <a:tr h="468000">
                <a:tc>
                  <a:txBody>
                    <a:bodyPr/>
                    <a:lstStyle/>
                    <a:p>
                      <a:r>
                        <a:rPr lang="en-GB" sz="1400" b="1" noProof="0" dirty="0"/>
                        <a:t>Hazard</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335498470"/>
                  </a:ext>
                </a:extLst>
              </a:tr>
              <a:tr h="468000">
                <a:tc>
                  <a:txBody>
                    <a:bodyPr/>
                    <a:lstStyle/>
                    <a:p>
                      <a:r>
                        <a:rPr lang="en-GB" sz="1400" b="1" noProof="0" dirty="0"/>
                        <a:t>Access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781576083"/>
                  </a:ext>
                </a:extLst>
              </a:tr>
              <a:tr h="468000">
                <a:tc>
                  <a:txBody>
                    <a:bodyPr/>
                    <a:lstStyle/>
                    <a:p>
                      <a:r>
                        <a:rPr lang="en-GB" sz="1400" b="1" noProof="0" dirty="0"/>
                        <a:t>Number of casualties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873210608"/>
                  </a:ext>
                </a:extLst>
              </a:tr>
              <a:tr h="468000">
                <a:tc>
                  <a:txBody>
                    <a:bodyPr/>
                    <a:lstStyle/>
                    <a:p>
                      <a:r>
                        <a:rPr lang="en-GB" sz="1400" b="1" noProof="0" dirty="0"/>
                        <a:t>Emergency services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784654550"/>
                  </a:ext>
                </a:extLst>
              </a:tr>
            </a:tbl>
          </a:graphicData>
        </a:graphic>
      </p:graphicFrame>
      <p:sp>
        <p:nvSpPr>
          <p:cNvPr id="8" name="Footer Placeholder 5">
            <a:extLst>
              <a:ext uri="{FF2B5EF4-FFF2-40B4-BE49-F238E27FC236}">
                <a16:creationId xmlns:a16="http://schemas.microsoft.com/office/drawing/2014/main" id="{85F43461-81BA-4357-88B4-D018CC796CC4}"/>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3266070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4"/>
          </p:nvPr>
        </p:nvSpPr>
        <p:spPr/>
        <p:txBody>
          <a:bodyPr/>
          <a:lstStyle/>
          <a:p>
            <a:fld id="{A814E660-BF25-4843-B2A0-93C6E2B6253B}" type="slidenum">
              <a:rPr lang="aa-ET" smtClean="0"/>
              <a:pPr/>
              <a:t>6</a:t>
            </a:fld>
            <a:endParaRPr lang="aa-ET" dirty="0"/>
          </a:p>
        </p:txBody>
      </p:sp>
      <p:graphicFrame>
        <p:nvGraphicFramePr>
          <p:cNvPr id="12" name="Tabella 2">
            <a:extLst>
              <a:ext uri="{FF2B5EF4-FFF2-40B4-BE49-F238E27FC236}">
                <a16:creationId xmlns:a16="http://schemas.microsoft.com/office/drawing/2014/main" id="{F43F41AF-D655-469E-B57C-952555151FB3}"/>
              </a:ext>
            </a:extLst>
          </p:cNvPr>
          <p:cNvGraphicFramePr>
            <a:graphicFrameLocks noGrp="1"/>
          </p:cNvGraphicFramePr>
          <p:nvPr/>
        </p:nvGraphicFramePr>
        <p:xfrm>
          <a:off x="766761" y="2499375"/>
          <a:ext cx="10658476" cy="3323478"/>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en-US" noProof="0"/>
                        <a:t>Issue</a:t>
                      </a:r>
                    </a:p>
                  </a:txBody>
                  <a:tcPr anchor="ctr"/>
                </a:tc>
                <a:tc>
                  <a:txBody>
                    <a:bodyPr/>
                    <a:lstStyle/>
                    <a:p>
                      <a:pPr algn="ctr"/>
                      <a:r>
                        <a:rPr lang="en-US" noProof="0"/>
                        <a:t>Possible question</a:t>
                      </a:r>
                    </a:p>
                  </a:txBody>
                  <a:tcPr anchor="ctr"/>
                </a:tc>
                <a:extLst>
                  <a:ext uri="{0D108BD9-81ED-4DB2-BD59-A6C34878D82A}">
                    <a16:rowId xmlns:a16="http://schemas.microsoft.com/office/drawing/2014/main" val="4001992366"/>
                  </a:ext>
                </a:extLst>
              </a:tr>
              <a:tr h="648000">
                <a:tc>
                  <a:txBody>
                    <a:bodyPr/>
                    <a:lstStyle/>
                    <a:p>
                      <a:r>
                        <a:rPr lang="en-GB" sz="1400" b="1" noProof="0" dirty="0"/>
                        <a:t>Identification of the caller</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046857827"/>
                  </a:ext>
                </a:extLst>
              </a:tr>
              <a:tr h="648000">
                <a:tc>
                  <a:txBody>
                    <a:bodyPr/>
                    <a:lstStyle/>
                    <a:p>
                      <a:r>
                        <a:rPr lang="en-GB" sz="1400" b="1" noProof="0" dirty="0"/>
                        <a:t>Location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083009163"/>
                  </a:ext>
                </a:extLst>
              </a:tr>
              <a:tr h="648000">
                <a:tc>
                  <a:txBody>
                    <a:bodyPr/>
                    <a:lstStyle/>
                    <a:p>
                      <a:r>
                        <a:rPr lang="en-GB" sz="1400" b="1" noProof="0" dirty="0"/>
                        <a:t>Type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2825654998"/>
                  </a:ext>
                </a:extLst>
              </a:tr>
              <a:tr h="648000">
                <a:tc>
                  <a:txBody>
                    <a:bodyPr/>
                    <a:lstStyle/>
                    <a:p>
                      <a:r>
                        <a:rPr lang="en-GB" sz="1400" b="1" noProof="0" dirty="0"/>
                        <a:t>State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335498470"/>
                  </a:ext>
                </a:extLst>
              </a:tr>
            </a:tbl>
          </a:graphicData>
        </a:graphic>
      </p:graphicFrame>
      <p:sp>
        <p:nvSpPr>
          <p:cNvPr id="14" name="Text Placeholder 3">
            <a:extLst>
              <a:ext uri="{FF2B5EF4-FFF2-40B4-BE49-F238E27FC236}">
                <a16:creationId xmlns:a16="http://schemas.microsoft.com/office/drawing/2014/main" id="{A7E1855E-B7CA-4B1C-8029-8443BFBAB71B}"/>
              </a:ext>
            </a:extLst>
          </p:cNvPr>
          <p:cNvSpPr txBox="1">
            <a:spLocks/>
          </p:cNvSpPr>
          <p:nvPr/>
        </p:nvSpPr>
        <p:spPr>
          <a:xfrm>
            <a:off x="2305175" y="945463"/>
            <a:ext cx="9120062" cy="1471612"/>
          </a:xfrm>
          <a:prstGeom prst="rect">
            <a:avLst/>
          </a:prstGeom>
        </p:spPr>
        <p:txBody>
          <a:bodyPr vert="horz" lIns="0" tIns="0" rIns="0" bIns="0" rtlCol="0" anchor="ctr" anchorCtr="0">
            <a:noAutofit/>
          </a:bodyPr>
          <a:lstStyle>
            <a:lvl1pPr marL="0" indent="0" algn="l" defTabSz="914400" rtl="0" eaLnBrk="1" latinLnBrk="0" hangingPunct="1">
              <a:lnSpc>
                <a:spcPct val="100000"/>
              </a:lnSpc>
              <a:spcBef>
                <a:spcPts val="1000"/>
              </a:spcBef>
              <a:buClr>
                <a:schemeClr val="accent1"/>
              </a:buClr>
              <a:buFontTx/>
              <a:buNone/>
              <a:defRPr sz="2800" kern="1200">
                <a:solidFill>
                  <a:schemeClr val="accent2"/>
                </a:solidFill>
                <a:latin typeface="Segoe UI Semibold" panose="020B0702040204020203" pitchFamily="34" charset="0"/>
                <a:ea typeface="+mn-ea"/>
                <a:cs typeface="Segoe UI Semibold" panose="020B0702040204020203" pitchFamily="34" charset="0"/>
              </a:defRPr>
            </a:lvl1pPr>
            <a:lvl2pPr marL="457200" indent="0" algn="l" defTabSz="914400" rtl="0" eaLnBrk="1" latinLnBrk="0" hangingPunct="1">
              <a:lnSpc>
                <a:spcPct val="100000"/>
              </a:lnSpc>
              <a:spcBef>
                <a:spcPts val="500"/>
              </a:spcBef>
              <a:buClr>
                <a:schemeClr val="accent2"/>
              </a:buClr>
              <a:buFontTx/>
              <a:buNone/>
              <a:defRPr sz="2400" kern="1200">
                <a:solidFill>
                  <a:schemeClr val="tx1"/>
                </a:solidFill>
                <a:latin typeface="+mj-lt"/>
                <a:ea typeface="+mn-ea"/>
                <a:cs typeface="+mn-cs"/>
              </a:defRPr>
            </a:lvl2pPr>
            <a:lvl3pPr marL="914400" indent="0" algn="l" defTabSz="914400" rtl="0" eaLnBrk="1" latinLnBrk="0" hangingPunct="1">
              <a:lnSpc>
                <a:spcPct val="100000"/>
              </a:lnSpc>
              <a:spcBef>
                <a:spcPts val="500"/>
              </a:spcBef>
              <a:buClr>
                <a:schemeClr val="accent4"/>
              </a:buClr>
              <a:buFontTx/>
              <a:buNone/>
              <a:defRPr sz="2000" kern="1200">
                <a:solidFill>
                  <a:schemeClr val="tx1"/>
                </a:solidFill>
                <a:latin typeface="+mj-lt"/>
                <a:ea typeface="+mn-ea"/>
                <a:cs typeface="+mn-cs"/>
              </a:defRPr>
            </a:lvl3pPr>
            <a:lvl4pPr marL="1371600" indent="0" algn="l" defTabSz="914400" rtl="0" eaLnBrk="1" latinLnBrk="0" hangingPunct="1">
              <a:lnSpc>
                <a:spcPct val="100000"/>
              </a:lnSpc>
              <a:spcBef>
                <a:spcPts val="500"/>
              </a:spcBef>
              <a:buClr>
                <a:schemeClr val="accent3"/>
              </a:buClr>
              <a:buFontTx/>
              <a:buNone/>
              <a:defRPr sz="1800" kern="1200">
                <a:solidFill>
                  <a:schemeClr val="tx1"/>
                </a:solidFill>
                <a:latin typeface="+mj-lt"/>
                <a:ea typeface="+mn-ea"/>
                <a:cs typeface="+mn-cs"/>
              </a:defRPr>
            </a:lvl4pPr>
            <a:lvl5pPr marL="1828800" indent="0" algn="l" defTabSz="914400" rtl="0" eaLnBrk="1" latinLnBrk="0" hangingPunct="1">
              <a:lnSpc>
                <a:spcPct val="100000"/>
              </a:lnSpc>
              <a:spcBef>
                <a:spcPts val="500"/>
              </a:spcBef>
              <a:buClr>
                <a:schemeClr val="bg1">
                  <a:lumMod val="50000"/>
                </a:schemeClr>
              </a:buClr>
              <a:buFontTx/>
              <a:buNone/>
              <a:defRPr lang="en-US" sz="18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accent6">
                    <a:lumMod val="50000"/>
                  </a:schemeClr>
                </a:solidFill>
              </a:rPr>
              <a:t>What would you </a:t>
            </a:r>
            <a:r>
              <a:rPr lang="en-US" b="1" dirty="0">
                <a:solidFill>
                  <a:schemeClr val="accent6">
                    <a:lumMod val="50000"/>
                  </a:schemeClr>
                </a:solidFill>
              </a:rPr>
              <a:t>ask</a:t>
            </a:r>
            <a:r>
              <a:rPr lang="en-US" b="1" dirty="0"/>
              <a:t> based on the Four W’s protocol?</a:t>
            </a:r>
            <a:endParaRPr lang="en-US" dirty="0"/>
          </a:p>
        </p:txBody>
      </p:sp>
      <p:pic>
        <p:nvPicPr>
          <p:cNvPr id="15" name="Picture 14">
            <a:extLst>
              <a:ext uri="{FF2B5EF4-FFF2-40B4-BE49-F238E27FC236}">
                <a16:creationId xmlns:a16="http://schemas.microsoft.com/office/drawing/2014/main" id="{9CD371BE-1AC0-43ED-8C4E-524143C5C1FE}"/>
              </a:ext>
            </a:extLst>
          </p:cNvPr>
          <p:cNvPicPr>
            <a:picLocks noChangeAspect="1"/>
          </p:cNvPicPr>
          <p:nvPr/>
        </p:nvPicPr>
        <p:blipFill>
          <a:blip r:embed="rId3"/>
          <a:stretch>
            <a:fillRect/>
          </a:stretch>
        </p:blipFill>
        <p:spPr>
          <a:xfrm flipH="1">
            <a:off x="910589" y="1038648"/>
            <a:ext cx="1182569" cy="1316497"/>
          </a:xfrm>
          <a:prstGeom prst="rect">
            <a:avLst/>
          </a:prstGeom>
        </p:spPr>
      </p:pic>
      <p:sp>
        <p:nvSpPr>
          <p:cNvPr id="10" name="Title 5"/>
          <p:cNvSpPr txBox="1">
            <a:spLocks/>
          </p:cNvSpPr>
          <p:nvPr/>
        </p:nvSpPr>
        <p:spPr>
          <a:xfrm>
            <a:off x="452927" y="367308"/>
            <a:ext cx="10972310" cy="884477"/>
          </a:xfrm>
          <a:prstGeom prst="rect">
            <a:avLst/>
          </a:prstGeom>
        </p:spPr>
        <p:txBody>
          <a:bodyPr vert="horz" lIns="0" tIns="0" rIns="0" bIns="0" rtlCol="0" anchor="t">
            <a:normAutofit/>
          </a:bodyPr>
          <a:lst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a:lstStyle>
          <a:p>
            <a:r>
              <a:rPr lang="en-US" sz="3200" dirty="0"/>
              <a:t>4.1 Scenario 20 </a:t>
            </a:r>
            <a:r>
              <a:rPr lang="en-US" sz="3000" dirty="0"/>
              <a:t>Bioartist calling an ambulance for collapsed wife</a:t>
            </a:r>
            <a:endParaRPr lang="da-DK" sz="3000" dirty="0"/>
          </a:p>
        </p:txBody>
      </p:sp>
      <p:sp>
        <p:nvSpPr>
          <p:cNvPr id="8" name="Footer Placeholder 5">
            <a:extLst>
              <a:ext uri="{FF2B5EF4-FFF2-40B4-BE49-F238E27FC236}">
                <a16:creationId xmlns:a16="http://schemas.microsoft.com/office/drawing/2014/main" id="{ECCE7D58-D977-467B-988D-4A17C6FDBC73}"/>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9646440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5.1 Scenario 20</a:t>
            </a:r>
            <a:br>
              <a:rPr lang="en-US" dirty="0"/>
            </a:br>
            <a:r>
              <a:rPr lang="en-US" dirty="0" err="1"/>
              <a:t>Bioartist</a:t>
            </a:r>
            <a:r>
              <a:rPr lang="en-US" dirty="0"/>
              <a:t> calling an ambulance for collapsed wife</a:t>
            </a:r>
          </a:p>
        </p:txBody>
      </p:sp>
      <p:sp>
        <p:nvSpPr>
          <p:cNvPr id="3" name="Slide Number Placeholder 2"/>
          <p:cNvSpPr>
            <a:spLocks noGrp="1"/>
          </p:cNvSpPr>
          <p:nvPr>
            <p:ph type="sldNum" sz="quarter" idx="4"/>
          </p:nvPr>
        </p:nvSpPr>
        <p:spPr/>
        <p:txBody>
          <a:bodyPr/>
          <a:lstStyle/>
          <a:p>
            <a:fld id="{A814E660-BF25-4843-B2A0-93C6E2B6253B}" type="slidenum">
              <a:rPr lang="aa-ET" smtClean="0"/>
              <a:pPr/>
              <a:t>7</a:t>
            </a:fld>
            <a:endParaRPr lang="aa-ET" dirty="0"/>
          </a:p>
        </p:txBody>
      </p:sp>
      <p:sp>
        <p:nvSpPr>
          <p:cNvPr id="6" name="Footer Placeholder 5">
            <a:extLst>
              <a:ext uri="{FF2B5EF4-FFF2-40B4-BE49-F238E27FC236}">
                <a16:creationId xmlns:a16="http://schemas.microsoft.com/office/drawing/2014/main" id="{52A11A9C-3616-4A7A-BC0F-4342BE91B925}"/>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6105284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rmAutofit fontScale="90000"/>
          </a:bodyPr>
          <a:lstStyle/>
          <a:p>
            <a:r>
              <a:rPr lang="en-US" dirty="0"/>
              <a:t>5.1 Scenario 20 Bioartist calling an ambulance for collapsed wife</a:t>
            </a:r>
            <a:endParaRPr lang="da-DK"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8</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3" name="Footer Placeholder 5">
            <a:extLst>
              <a:ext uri="{FF2B5EF4-FFF2-40B4-BE49-F238E27FC236}">
                <a16:creationId xmlns:a16="http://schemas.microsoft.com/office/drawing/2014/main" id="{70201D34-1B5F-49FA-9BF2-FC6E60B61280}"/>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pic>
        <p:nvPicPr>
          <p:cNvPr id="14" name="Immagine 6">
            <a:extLst>
              <a:ext uri="{FF2B5EF4-FFF2-40B4-BE49-F238E27FC236}">
                <a16:creationId xmlns:a16="http://schemas.microsoft.com/office/drawing/2014/main" id="{70253D4E-73E7-412D-89C7-527660DB03EC}"/>
              </a:ext>
            </a:extLst>
          </p:cNvPr>
          <p:cNvPicPr>
            <a:picLocks noChangeAspect="1"/>
          </p:cNvPicPr>
          <p:nvPr/>
        </p:nvPicPr>
        <p:blipFill rotWithShape="1">
          <a:blip r:embed="rId4">
            <a:extLst>
              <a:ext uri="{28A0092B-C50C-407E-A947-70E740481C1C}">
                <a14:useLocalDpi xmlns:a14="http://schemas.microsoft.com/office/drawing/2010/main" val="0"/>
              </a:ext>
            </a:extLst>
          </a:blip>
          <a:srcRect l="-448" r="-106"/>
          <a:stretch/>
        </p:blipFill>
        <p:spPr>
          <a:xfrm>
            <a:off x="2331720" y="2850418"/>
            <a:ext cx="4686300" cy="2937152"/>
          </a:xfrm>
          <a:prstGeom prst="rect">
            <a:avLst/>
          </a:prstGeom>
        </p:spPr>
      </p:pic>
      <p:sp>
        <p:nvSpPr>
          <p:cNvPr id="3" name="Picture Placeholder 2">
            <a:extLst>
              <a:ext uri="{FF2B5EF4-FFF2-40B4-BE49-F238E27FC236}">
                <a16:creationId xmlns:a16="http://schemas.microsoft.com/office/drawing/2014/main" id="{49163738-C459-44CD-A2CB-B267BC0435D8}"/>
              </a:ext>
            </a:extLst>
          </p:cNvPr>
          <p:cNvSpPr>
            <a:spLocks noGrp="1"/>
          </p:cNvSpPr>
          <p:nvPr>
            <p:ph type="pic" sz="quarter" idx="15"/>
          </p:nvPr>
        </p:nvSpPr>
        <p:spPr/>
      </p:sp>
      <p:pic>
        <p:nvPicPr>
          <p:cNvPr id="15" name="Segnaposto immagine 4">
            <a:extLst>
              <a:ext uri="{FF2B5EF4-FFF2-40B4-BE49-F238E27FC236}">
                <a16:creationId xmlns:a16="http://schemas.microsoft.com/office/drawing/2014/main" id="{343268E2-DE3F-419C-9A43-E0C03D73BB00}"/>
              </a:ext>
            </a:extLst>
          </p:cNvPr>
          <p:cNvPicPr>
            <a:picLocks noChangeAspect="1"/>
          </p:cNvPicPr>
          <p:nvPr/>
        </p:nvPicPr>
        <p:blipFill>
          <a:blip r:embed="rId5" cstate="print">
            <a:extLst>
              <a:ext uri="{28A0092B-C50C-407E-A947-70E740481C1C}">
                <a14:useLocalDpi xmlns:a14="http://schemas.microsoft.com/office/drawing/2010/main" val="0"/>
              </a:ext>
            </a:extLst>
          </a:blip>
          <a:srcRect t="16635" b="16635"/>
          <a:stretch/>
        </p:blipFill>
        <p:spPr>
          <a:xfrm>
            <a:off x="7641094" y="2906767"/>
            <a:ext cx="2440166" cy="2442473"/>
          </a:xfrm>
          <a:prstGeom prst="rect">
            <a:avLst/>
          </a:prstGeom>
        </p:spPr>
      </p:pic>
    </p:spTree>
    <p:extLst>
      <p:ext uri="{BB962C8B-B14F-4D97-AF65-F5344CB8AC3E}">
        <p14:creationId xmlns:p14="http://schemas.microsoft.com/office/powerpoint/2010/main" val="19757149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Key facts</a:t>
            </a:r>
          </a:p>
        </p:txBody>
      </p:sp>
      <p:sp>
        <p:nvSpPr>
          <p:cNvPr id="6" name="Title 5"/>
          <p:cNvSpPr>
            <a:spLocks noGrp="1"/>
          </p:cNvSpPr>
          <p:nvPr>
            <p:ph type="title"/>
          </p:nvPr>
        </p:nvSpPr>
        <p:spPr/>
        <p:txBody>
          <a:bodyPr lIns="0" tIns="0" rIns="0" bIns="0">
            <a:normAutofit fontScale="90000"/>
          </a:bodyPr>
          <a:lstStyle/>
          <a:p>
            <a:r>
              <a:rPr lang="en-US" dirty="0"/>
              <a:t>5.1 Scenario 20 Bioartist calling an ambulance for collapsed wife</a:t>
            </a:r>
            <a:endParaRPr lang="da-DK" dirty="0"/>
          </a:p>
        </p:txBody>
      </p:sp>
      <p:sp>
        <p:nvSpPr>
          <p:cNvPr id="7" name="Text Placeholder 6"/>
          <p:cNvSpPr>
            <a:spLocks noGrp="1"/>
          </p:cNvSpPr>
          <p:nvPr>
            <p:ph type="body" sz="quarter" idx="19"/>
          </p:nvPr>
        </p:nvSpPr>
        <p:spPr>
          <a:xfrm>
            <a:off x="766763" y="3429000"/>
            <a:ext cx="10658474" cy="2628900"/>
          </a:xfrm>
        </p:spPr>
        <p:txBody>
          <a:bodyPr>
            <a:normAutofit fontScale="92500" lnSpcReduction="10000"/>
          </a:bodyPr>
          <a:lstStyle/>
          <a:p>
            <a:r>
              <a:rPr lang="en-US" dirty="0"/>
              <a:t>On a Sunday morning a well-known university professor, activist against GMOs (Genetically Modified Organisms) calls the emergency number requesting an ambulance for his wife who he found collapsed on the kitchen’s floor. </a:t>
            </a:r>
          </a:p>
          <a:p>
            <a:r>
              <a:rPr lang="en-US" dirty="0"/>
              <a:t>At the arrival on site, while rescuing the victim, one member of the ambulance crew notices some laboratory equipment in the kitchen sink.</a:t>
            </a:r>
          </a:p>
          <a:p>
            <a:r>
              <a:rPr lang="en-US" dirty="0"/>
              <a:t>The professor is known for having used innocuous simulants of biological warfare agents during the past for his bioart works.</a:t>
            </a:r>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9</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sp>
        <p:nvSpPr>
          <p:cNvPr id="11" name="Footer Placeholder 5">
            <a:extLst>
              <a:ext uri="{FF2B5EF4-FFF2-40B4-BE49-F238E27FC236}">
                <a16:creationId xmlns:a16="http://schemas.microsoft.com/office/drawing/2014/main" id="{E51524AD-92F8-4B47-B42D-DA95EA819072}"/>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79181774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956CA55C041E9469925763F31B11A3D" ma:contentTypeVersion="1" ma:contentTypeDescription="Create a new document." ma:contentTypeScope="" ma:versionID="92af989f628d10ce198c0306dde8dcc2">
  <xsd:schema xmlns:xsd="http://www.w3.org/2001/XMLSchema" xmlns:xs="http://www.w3.org/2001/XMLSchema" xmlns:p="http://schemas.microsoft.com/office/2006/metadata/properties" xmlns:ns2="43d95f8d-e158-4ad4-850d-afacdd2d9ffb" targetNamespace="http://schemas.microsoft.com/office/2006/metadata/properties" ma:root="true" ma:fieldsID="0479815a72fa3ef5f5ce1ff27ab952f6" ns2:_="">
    <xsd:import namespace="43d95f8d-e158-4ad4-850d-afacdd2d9ffb"/>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d95f8d-e158-4ad4-850d-afacdd2d9ff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B6115BD-B8E5-43B8-BE87-CD9F9669264D}">
  <ds:schemaRefs>
    <ds:schemaRef ds:uri="http://purl.org/dc/dcmitype/"/>
    <ds:schemaRef ds:uri="43d95f8d-e158-4ad4-850d-afacdd2d9ffb"/>
    <ds:schemaRef ds:uri="http://purl.org/dc/elements/1.1/"/>
    <ds:schemaRef ds:uri="http://www.w3.org/XML/1998/namespace"/>
    <ds:schemaRef ds:uri="http://schemas.microsoft.com/office/2006/documentManagement/types"/>
    <ds:schemaRef ds:uri="http://schemas.microsoft.com/office/2006/metadata/properties"/>
    <ds:schemaRef ds:uri="http://purl.org/dc/terms/"/>
    <ds:schemaRef ds:uri="http://schemas.microsoft.com/office/infopath/2007/PartnerControls"/>
    <ds:schemaRef ds:uri="http://schemas.openxmlformats.org/package/2006/metadata/core-properties"/>
  </ds:schemaRefs>
</ds:datastoreItem>
</file>

<file path=customXml/itemProps2.xml><?xml version="1.0" encoding="utf-8"?>
<ds:datastoreItem xmlns:ds="http://schemas.openxmlformats.org/officeDocument/2006/customXml" ds:itemID="{71890A9C-5141-46E3-8622-FB72B9FEC1BD}">
  <ds:schemaRefs>
    <ds:schemaRef ds:uri="http://schemas.microsoft.com/sharepoint/v3/contenttype/forms"/>
  </ds:schemaRefs>
</ds:datastoreItem>
</file>

<file path=customXml/itemProps3.xml><?xml version="1.0" encoding="utf-8"?>
<ds:datastoreItem xmlns:ds="http://schemas.openxmlformats.org/officeDocument/2006/customXml" ds:itemID="{7380EF69-2D27-40F3-B199-65C0497F1E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3d95f8d-e158-4ad4-850d-afacdd2d9ff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11691</TotalTime>
  <Words>9480</Words>
  <Application>Microsoft Office PowerPoint</Application>
  <PresentationFormat>Widescreen</PresentationFormat>
  <Paragraphs>661</Paragraphs>
  <Slides>24</Slides>
  <Notes>24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Arial</vt:lpstr>
      <vt:lpstr>Calibri</vt:lpstr>
      <vt:lpstr>FranklinGotTExtCon</vt:lpstr>
      <vt:lpstr>Georgia</vt:lpstr>
      <vt:lpstr>Segoe UI</vt:lpstr>
      <vt:lpstr>Segoe UI Semibold</vt:lpstr>
      <vt:lpstr>Office Theme</vt:lpstr>
      <vt:lpstr>Scenario discussion  20. Bioartist calling an ambulance for collapsed wife</vt:lpstr>
      <vt:lpstr>4.1 Scenario 20 Bioartist calling an ambulance for collapsed wife</vt:lpstr>
      <vt:lpstr>4.1 Scenario 20 Bioartist calling an ambulance for collapsed wife</vt:lpstr>
      <vt:lpstr>4.1 Scenario 20 Bioartist calling an ambulance for collapsed wife</vt:lpstr>
      <vt:lpstr>4.1 Scenario 20 Bioartist calling an ambulance for collapsed wife</vt:lpstr>
      <vt:lpstr>PowerPoint Presentation</vt:lpstr>
      <vt:lpstr>5.1 Scenario 20 Bioartist calling an ambulance for collapsed wife</vt:lpstr>
      <vt:lpstr>5.1 Scenario 20 Bioartist calling an ambulance for collapsed wife</vt:lpstr>
      <vt:lpstr>5.1 Scenario 20 Bioartist calling an ambulance for collapsed wife</vt:lpstr>
      <vt:lpstr>5.1 Scenario 20 Bioartist calling an ambulance for collapsed wife</vt:lpstr>
      <vt:lpstr>5.1 Scenario 20 Bioartist calling an ambulance for collapsed wife</vt:lpstr>
      <vt:lpstr>5.2 Scenario 20 Bioartist calling an ambulance for collapsed wife</vt:lpstr>
      <vt:lpstr>5.2 Scenario 20 Bioartist calling an ambulance for collapsed wife</vt:lpstr>
      <vt:lpstr>5.2 Scenario 20 Bioartist calling an ambulance for collapsed wife</vt:lpstr>
      <vt:lpstr>5.2 Scenario 20 Bioartist calling an ambulance for collapsed wife</vt:lpstr>
      <vt:lpstr>5.6 Scenario 20 Bioartist calling an ambulance for collapsed wife</vt:lpstr>
      <vt:lpstr>5.6 Scenario 20 Bioartist calling an ambulance for collapsed wife</vt:lpstr>
      <vt:lpstr>5.6 Scenario 20 Bioartist calling an ambulance for collapsed wife</vt:lpstr>
      <vt:lpstr>5.6 Scenario 20 Bioartist calling an ambulance for collapsed wife</vt:lpstr>
      <vt:lpstr>6.1 Scenario 20 Bioartist calling an ambulance for collapsed wife</vt:lpstr>
      <vt:lpstr>6.1 Scenario 20 Emergency call</vt:lpstr>
      <vt:lpstr>6.1 Scenario 20_a Emergency call</vt:lpstr>
      <vt:lpstr>6.1 Scenario 20_b Emergency call</vt:lpstr>
      <vt:lpstr>6.1 Scenario 20_c Emergency call</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Dillen Roel</dc:creator>
  <cp:lastModifiedBy>Peter den Outer</cp:lastModifiedBy>
  <cp:revision>709</cp:revision>
  <cp:lastPrinted>2020-01-20T09:16:47Z</cp:lastPrinted>
  <dcterms:created xsi:type="dcterms:W3CDTF">2019-10-21T09:10:33Z</dcterms:created>
  <dcterms:modified xsi:type="dcterms:W3CDTF">2022-11-23T15:25:23Z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1900-01-01T00:00:00Z</vt:filetime>
  </property>
  <property fmtid="{D5CDD505-2E9C-101B-9397-08002B2CF9AE}" pid="19" name="Event Attributes_Event_Event End Date">
    <vt:filetime>1900-01-01T00:00:00Z</vt:filetime>
  </property>
  <property fmtid="{D5CDD505-2E9C-101B-9397-08002B2CF9AE}" pid="20" name="Event Attributes_Event_Event Location">
    <vt:lpwstr> </vt:lpwstr>
  </property>
  <property fmtid="{D5CDD505-2E9C-101B-9397-08002B2CF9AE}" pid="21" name="ContentTypeId">
    <vt:lpwstr>0x0101004956CA55C041E9469925763F31B11A3D</vt:lpwstr>
  </property>
</Properties>
</file>