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0"/>
  </p:notesMasterIdLst>
  <p:handoutMasterIdLst>
    <p:handoutMasterId r:id="rId31"/>
  </p:handoutMasterIdLst>
  <p:sldIdLst>
    <p:sldId id="256" r:id="rId5"/>
    <p:sldId id="385" r:id="rId6"/>
    <p:sldId id="386" r:id="rId7"/>
    <p:sldId id="387" r:id="rId8"/>
    <p:sldId id="388" r:id="rId9"/>
    <p:sldId id="389"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90" r:id="rId23"/>
    <p:sldId id="360" r:id="rId24"/>
    <p:sldId id="365" r:id="rId25"/>
    <p:sldId id="366" r:id="rId26"/>
    <p:sldId id="382" r:id="rId27"/>
    <p:sldId id="383" r:id="rId28"/>
    <p:sldId id="3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8" autoAdjust="0"/>
    <p:restoredTop sz="49941" autoAdjust="0"/>
  </p:normalViewPr>
  <p:slideViewPr>
    <p:cSldViewPr snapToGrid="0">
      <p:cViewPr varScale="1">
        <p:scale>
          <a:sx n="38" d="100"/>
          <a:sy n="38" d="100"/>
        </p:scale>
        <p:origin x="2694" y="60"/>
      </p:cViewPr>
      <p:guideLst/>
    </p:cSldViewPr>
  </p:slideViewPr>
  <p:notesTextViewPr>
    <p:cViewPr>
      <p:scale>
        <a:sx n="125" d="100"/>
        <a:sy n="125" d="100"/>
      </p:scale>
      <p:origin x="0" y="-1074"/>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Pesticide incident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13 Pesticide incident </a:t>
            </a:r>
            <a:r>
              <a:rPr lang="en-US" sz="800" b="0" kern="1200" dirty="0">
                <a:solidFill>
                  <a:schemeClr val="tx1"/>
                </a:solidFill>
                <a:effectLst/>
                <a:latin typeface="+mn-lt"/>
                <a:ea typeface="+mn-ea"/>
                <a:cs typeface="+mn-cs"/>
              </a:rPr>
              <a:t>: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13 Pesticide incident </a:t>
            </a:r>
            <a:r>
              <a:rPr lang="en-US" sz="800" b="0" kern="1200" dirty="0">
                <a:solidFill>
                  <a:schemeClr val="tx1"/>
                </a:solidFill>
                <a:effectLst/>
                <a:latin typeface="+mn-lt"/>
                <a:ea typeface="+mn-ea"/>
                <a:cs typeface="+mn-cs"/>
              </a:rPr>
              <a:t>: </a:t>
            </a:r>
            <a:r>
              <a:rPr lang="en-US" sz="800" dirty="0"/>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13 Pesticide incident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 farmer’s son is calling 112 from inside his car telling he is </a:t>
            </a:r>
            <a:r>
              <a:rPr lang="en-US" sz="800" dirty="0" err="1">
                <a:solidFill>
                  <a:srgbClr val="000000"/>
                </a:solidFill>
                <a:effectLst/>
                <a:latin typeface="+mn-lt"/>
                <a:ea typeface="Calibri" panose="020F0502020204030204" pitchFamily="34" charset="0"/>
                <a:cs typeface="Times New Roman" panose="02020603050405020304" pitchFamily="18" charset="0"/>
              </a:rPr>
              <a:t>en</a:t>
            </a:r>
            <a:r>
              <a:rPr lang="en-US" sz="800" dirty="0">
                <a:solidFill>
                  <a:srgbClr val="000000"/>
                </a:solidFill>
                <a:effectLst/>
                <a:latin typeface="+mn-lt"/>
                <a:ea typeface="Calibri" panose="020F0502020204030204" pitchFamily="34" charset="0"/>
                <a:cs typeface="Times New Roman" panose="02020603050405020304" pitchFamily="18" charset="0"/>
              </a:rPr>
              <a:t> route to the EMS of the nearby hospital. He is worried about his father who seems to be exposed to a certain chemical inside his barn. He shows mild symptoms of exposure himself and is worried about his little brother and sister who are coming home soon.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emergency room of the regional hospital, the farmer's son brings his father in. The farmer has to be supported by his son and shows symptoms of organophosphate poisoning. After questioning, it appears that the farmer has been filling a pesticide sprayer with </a:t>
            </a:r>
            <a:r>
              <a:rPr lang="en-US" sz="800" dirty="0" err="1">
                <a:solidFill>
                  <a:srgbClr val="000000"/>
                </a:solidFill>
                <a:effectLst/>
                <a:latin typeface="+mn-lt"/>
                <a:ea typeface="Calibri" panose="020F0502020204030204" pitchFamily="34" charset="0"/>
                <a:cs typeface="Times New Roman" panose="02020603050405020304" pitchFamily="18" charset="0"/>
              </a:rPr>
              <a:t>methylparathion</a:t>
            </a:r>
            <a:r>
              <a:rPr lang="en-US" sz="800" dirty="0">
                <a:solidFill>
                  <a:srgbClr val="000000"/>
                </a:solidFill>
                <a:effectLst/>
                <a:latin typeface="+mn-lt"/>
                <a:ea typeface="Calibri" panose="020F0502020204030204" pitchFamily="34" charset="0"/>
                <a:cs typeface="Times New Roman" panose="02020603050405020304" pitchFamily="18" charset="0"/>
              </a:rPr>
              <a:t> (a banned pesticide) and that something went wrong during the filling process, which exposed him to a considerable amount of the liquid. He wore respiratory protection and gloves when filling the sprayer, but insufficient skin protection. The son also shows symptoms but does know where the exposure took place and that he is concerned about his sister and brother who will soon be back from school. On the farm there is a shed in which the sprayer is located. The farm is about 20 meters upwind of the barn</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nl-NL" sz="800" dirty="0">
                <a:solidFill>
                  <a:srgbClr val="000000"/>
                </a:solidFill>
                <a:effectLst/>
                <a:latin typeface="+mn-lt"/>
                <a:ea typeface="Calibri" panose="020F0502020204030204" pitchFamily="34" charset="0"/>
                <a:cs typeface="Times New Roman" panose="02020603050405020304" pitchFamily="18" charset="0"/>
              </a:rPr>
              <a:t>The </a:t>
            </a:r>
            <a:r>
              <a:rPr lang="nl-NL" sz="800" dirty="0" err="1">
                <a:solidFill>
                  <a:srgbClr val="000000"/>
                </a:solidFill>
                <a:effectLst/>
                <a:latin typeface="+mn-lt"/>
                <a:ea typeface="Calibri" panose="020F0502020204030204" pitchFamily="34" charset="0"/>
                <a:cs typeface="Times New Roman" panose="02020603050405020304" pitchFamily="18" charset="0"/>
              </a:rPr>
              <a:t>risks</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for</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the</a:t>
            </a:r>
            <a:r>
              <a:rPr lang="nl-NL" sz="800" dirty="0">
                <a:solidFill>
                  <a:srgbClr val="000000"/>
                </a:solidFill>
                <a:effectLst/>
                <a:latin typeface="+mn-lt"/>
                <a:ea typeface="Calibri" panose="020F0502020204030204" pitchFamily="34" charset="0"/>
                <a:cs typeface="Times New Roman" panose="02020603050405020304" pitchFamily="18" charset="0"/>
              </a:rPr>
              <a:t> EMS </a:t>
            </a:r>
            <a:r>
              <a:rPr lang="nl-NL" sz="800" dirty="0" err="1">
                <a:solidFill>
                  <a:srgbClr val="000000"/>
                </a:solidFill>
                <a:effectLst/>
                <a:latin typeface="+mn-lt"/>
                <a:ea typeface="Calibri" panose="020F0502020204030204" pitchFamily="34" charset="0"/>
                <a:cs typeface="Times New Roman" panose="02020603050405020304" pitchFamily="18" charset="0"/>
              </a:rPr>
              <a:t>personnel</a:t>
            </a:r>
            <a:r>
              <a:rPr lang="nl-NL" sz="800" dirty="0">
                <a:solidFill>
                  <a:srgbClr val="000000"/>
                </a:solidFill>
                <a:effectLst/>
                <a:latin typeface="+mn-lt"/>
                <a:ea typeface="Calibri" panose="020F0502020204030204" pitchFamily="34" charset="0"/>
                <a:cs typeface="Times New Roman" panose="02020603050405020304" pitchFamily="18" charset="0"/>
              </a:rPr>
              <a:t> are </a:t>
            </a:r>
            <a:r>
              <a:rPr lang="nl-NL" sz="800" dirty="0" err="1">
                <a:solidFill>
                  <a:srgbClr val="000000"/>
                </a:solidFill>
                <a:effectLst/>
                <a:latin typeface="+mn-lt"/>
                <a:ea typeface="Calibri" panose="020F0502020204030204" pitchFamily="34" charset="0"/>
                <a:cs typeface="Times New Roman" panose="02020603050405020304" pitchFamily="18" charset="0"/>
              </a:rPr>
              <a:t>considerable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andboth</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victims</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should</a:t>
            </a:r>
            <a:r>
              <a:rPr lang="nl-NL" sz="800" dirty="0">
                <a:solidFill>
                  <a:srgbClr val="000000"/>
                </a:solidFill>
                <a:effectLst/>
                <a:latin typeface="+mn-lt"/>
                <a:ea typeface="Calibri" panose="020F0502020204030204" pitchFamily="34" charset="0"/>
                <a:cs typeface="Times New Roman" panose="02020603050405020304" pitchFamily="18" charset="0"/>
              </a:rPr>
              <a:t> first </a:t>
            </a:r>
            <a:r>
              <a:rPr lang="nl-NL" sz="800" dirty="0" err="1">
                <a:solidFill>
                  <a:srgbClr val="000000"/>
                </a:solidFill>
                <a:effectLst/>
                <a:latin typeface="+mn-lt"/>
                <a:ea typeface="Calibri" panose="020F0502020204030204" pitchFamily="34" charset="0"/>
                <a:cs typeface="Times New Roman" panose="02020603050405020304" pitchFamily="18" charset="0"/>
              </a:rPr>
              <a:t>be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decontaminated</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before</a:t>
            </a:r>
            <a:r>
              <a:rPr lang="nl-NL" sz="800" dirty="0">
                <a:solidFill>
                  <a:srgbClr val="000000"/>
                </a:solidFill>
                <a:effectLst/>
                <a:latin typeface="+mn-lt"/>
                <a:ea typeface="Calibri" panose="020F0502020204030204" pitchFamily="34" charset="0"/>
                <a:cs typeface="Times New Roman" panose="02020603050405020304" pitchFamily="18" charset="0"/>
              </a:rPr>
              <a:t> treatment </a:t>
            </a:r>
            <a:r>
              <a:rPr lang="nl-NL" sz="800" dirty="0" err="1">
                <a:solidFill>
                  <a:srgbClr val="000000"/>
                </a:solidFill>
                <a:effectLst/>
                <a:latin typeface="+mn-lt"/>
                <a:ea typeface="Calibri" panose="020F0502020204030204" pitchFamily="34" charset="0"/>
                <a:cs typeface="Times New Roman" panose="02020603050405020304" pitchFamily="18" charset="0"/>
              </a:rPr>
              <a:t>can</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commence</a:t>
            </a:r>
            <a:r>
              <a:rPr lang="nl-NL" sz="800" dirty="0">
                <a:solidFill>
                  <a:srgbClr val="000000"/>
                </a:solidFill>
                <a:effectLst/>
                <a:latin typeface="+mn-lt"/>
                <a:ea typeface="Calibri" panose="020F0502020204030204" pitchFamily="34" charset="0"/>
                <a:cs typeface="Times New Roman" panose="02020603050405020304" pitchFamily="18" charset="0"/>
              </a:rPr>
              <a:t>. At </a:t>
            </a:r>
            <a:r>
              <a:rPr lang="nl-NL" sz="800" dirty="0" err="1">
                <a:solidFill>
                  <a:srgbClr val="000000"/>
                </a:solidFill>
                <a:effectLst/>
                <a:latin typeface="+mn-lt"/>
                <a:ea typeface="Calibri" panose="020F0502020204030204" pitchFamily="34" charset="0"/>
                <a:cs typeface="Times New Roman" panose="02020603050405020304" pitchFamily="18" charset="0"/>
              </a:rPr>
              <a:t>the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inicdent</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location</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the</a:t>
            </a:r>
            <a:r>
              <a:rPr lang="nl-NL" sz="800" dirty="0">
                <a:solidFill>
                  <a:srgbClr val="000000"/>
                </a:solidFill>
                <a:effectLst/>
                <a:latin typeface="+mn-lt"/>
                <a:ea typeface="Calibri" panose="020F0502020204030204" pitchFamily="34" charset="0"/>
                <a:cs typeface="Times New Roman" panose="02020603050405020304" pitchFamily="18" charset="0"/>
              </a:rPr>
              <a:t> farmers barn) exposure risk is </a:t>
            </a:r>
            <a:r>
              <a:rPr lang="nl-NL" sz="800" dirty="0" err="1">
                <a:solidFill>
                  <a:srgbClr val="000000"/>
                </a:solidFill>
                <a:effectLst/>
                <a:latin typeface="+mn-lt"/>
                <a:ea typeface="Calibri" panose="020F0502020204030204" pitchFamily="34" charset="0"/>
                <a:cs typeface="Times New Roman" panose="02020603050405020304" pitchFamily="18" charset="0"/>
              </a:rPr>
              <a:t>also</a:t>
            </a:r>
            <a:r>
              <a:rPr lang="nl-NL" sz="800" dirty="0">
                <a:solidFill>
                  <a:srgbClr val="000000"/>
                </a:solidFill>
                <a:effectLst/>
                <a:latin typeface="+mn-lt"/>
                <a:ea typeface="Calibri" panose="020F0502020204030204" pitchFamily="34" charset="0"/>
                <a:cs typeface="Times New Roman" panose="02020603050405020304" pitchFamily="18" charset="0"/>
              </a:rPr>
              <a:t> present </a:t>
            </a:r>
            <a:r>
              <a:rPr lang="nl-NL" sz="800" dirty="0" err="1">
                <a:solidFill>
                  <a:srgbClr val="000000"/>
                </a:solidFill>
                <a:effectLst/>
                <a:latin typeface="+mn-lt"/>
                <a:ea typeface="Calibri" panose="020F0502020204030204" pitchFamily="34" charset="0"/>
                <a:cs typeface="Times New Roman" panose="02020603050405020304" pitchFamily="18" charset="0"/>
              </a:rPr>
              <a:t>and</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only</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protected</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responders</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should</a:t>
            </a:r>
            <a:r>
              <a:rPr lang="nl-NL" sz="800" dirty="0">
                <a:solidFill>
                  <a:srgbClr val="000000"/>
                </a:solidFill>
                <a:effectLst/>
                <a:latin typeface="+mn-lt"/>
                <a:ea typeface="Calibri" panose="020F0502020204030204" pitchFamily="34" charset="0"/>
                <a:cs typeface="Times New Roman" panose="02020603050405020304" pitchFamily="18" charset="0"/>
              </a:rPr>
              <a:t> enter </a:t>
            </a:r>
            <a:r>
              <a:rPr lang="nl-NL" sz="800" dirty="0" err="1">
                <a:solidFill>
                  <a:srgbClr val="000000"/>
                </a:solidFill>
                <a:effectLst/>
                <a:latin typeface="+mn-lt"/>
                <a:ea typeface="Calibri" panose="020F0502020204030204" pitchFamily="34" charset="0"/>
                <a:cs typeface="Times New Roman" panose="02020603050405020304" pitchFamily="18" charset="0"/>
              </a:rPr>
              <a:t>the</a:t>
            </a:r>
            <a:r>
              <a:rPr lang="nl-NL" sz="800" dirty="0">
                <a:solidFill>
                  <a:srgbClr val="000000"/>
                </a:solidFill>
                <a:effectLst/>
                <a:latin typeface="+mn-lt"/>
                <a:ea typeface="Calibri" panose="020F0502020204030204" pitchFamily="34" charset="0"/>
                <a:cs typeface="Times New Roman" panose="02020603050405020304" pitchFamily="18" charset="0"/>
              </a:rPr>
              <a:t> barn. Special care </a:t>
            </a:r>
            <a:r>
              <a:rPr lang="nl-NL" sz="800" dirty="0" err="1">
                <a:solidFill>
                  <a:srgbClr val="000000"/>
                </a:solidFill>
                <a:effectLst/>
                <a:latin typeface="+mn-lt"/>
                <a:ea typeface="Calibri" panose="020F0502020204030204" pitchFamily="34" charset="0"/>
                <a:cs typeface="Times New Roman" panose="02020603050405020304" pitchFamily="18" charset="0"/>
              </a:rPr>
              <a:t>should</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be</a:t>
            </a:r>
            <a:r>
              <a:rPr lang="nl-NL" sz="800" dirty="0">
                <a:solidFill>
                  <a:srgbClr val="000000"/>
                </a:solidFill>
                <a:effectLst/>
                <a:latin typeface="+mn-lt"/>
                <a:ea typeface="Calibri" panose="020F0502020204030204" pitchFamily="34" charset="0"/>
                <a:cs typeface="Times New Roman" panose="02020603050405020304" pitchFamily="18" charset="0"/>
              </a:rPr>
              <a:t> taken </a:t>
            </a:r>
            <a:r>
              <a:rPr lang="nl-NL" sz="800" dirty="0" err="1">
                <a:solidFill>
                  <a:srgbClr val="000000"/>
                </a:solidFill>
                <a:effectLst/>
                <a:latin typeface="+mn-lt"/>
                <a:ea typeface="Calibri" panose="020F0502020204030204" pitchFamily="34" charset="0"/>
                <a:cs typeface="Times New Roman" panose="02020603050405020304" pitchFamily="18" charset="0"/>
              </a:rPr>
              <a:t>to</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receive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the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brother</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and</a:t>
            </a:r>
            <a:r>
              <a:rPr lang="nl-NL" sz="800" dirty="0">
                <a:solidFill>
                  <a:srgbClr val="000000"/>
                </a:solidFill>
                <a:effectLst/>
                <a:latin typeface="+mn-lt"/>
                <a:ea typeface="Calibri" panose="020F0502020204030204" pitchFamily="34" charset="0"/>
                <a:cs typeface="Times New Roman" panose="02020603050405020304" pitchFamily="18" charset="0"/>
              </a:rPr>
              <a:t> sister </a:t>
            </a:r>
            <a:r>
              <a:rPr lang="nl-NL" sz="800" dirty="0" err="1">
                <a:solidFill>
                  <a:srgbClr val="000000"/>
                </a:solidFill>
                <a:effectLst/>
                <a:latin typeface="+mn-lt"/>
                <a:ea typeface="Calibri" panose="020F0502020204030204" pitchFamily="34" charset="0"/>
                <a:cs typeface="Times New Roman" panose="02020603050405020304" pitchFamily="18" charset="0"/>
              </a:rPr>
              <a:t>before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they</a:t>
            </a:r>
            <a:r>
              <a:rPr lang="nl-NL" sz="800" dirty="0">
                <a:solidFill>
                  <a:srgbClr val="000000"/>
                </a:solidFill>
                <a:effectLst/>
                <a:latin typeface="+mn-lt"/>
                <a:ea typeface="Calibri" panose="020F0502020204030204" pitchFamily="34" charset="0"/>
                <a:cs typeface="Times New Roman" panose="02020603050405020304" pitchFamily="18" charset="0"/>
              </a:rPr>
              <a:t> return </a:t>
            </a:r>
            <a:r>
              <a:rPr lang="nl-NL" sz="800" dirty="0" err="1">
                <a:solidFill>
                  <a:srgbClr val="000000"/>
                </a:solidFill>
                <a:effectLst/>
                <a:latin typeface="+mn-lt"/>
                <a:ea typeface="Calibri" panose="020F0502020204030204" pitchFamily="34" charset="0"/>
                <a:cs typeface="Times New Roman" panose="02020603050405020304" pitchFamily="18" charset="0"/>
              </a:rPr>
              <a:t>from</a:t>
            </a:r>
            <a:r>
              <a:rPr lang="nl-NL" sz="800" dirty="0">
                <a:solidFill>
                  <a:srgbClr val="000000"/>
                </a:solidFill>
                <a:effectLst/>
                <a:latin typeface="+mn-lt"/>
                <a:ea typeface="Calibri" panose="020F0502020204030204" pitchFamily="34" charset="0"/>
                <a:cs typeface="Times New Roman" panose="02020603050405020304" pitchFamily="18" charset="0"/>
              </a:rPr>
              <a:t> school  </a:t>
            </a:r>
            <a:endParaRPr lang="en-US"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For</a:t>
            </a:r>
            <a:r>
              <a:rPr lang="en-US" sz="800" kern="1200" baseline="0" dirty="0">
                <a:solidFill>
                  <a:schemeClr val="tx1"/>
                </a:solidFill>
                <a:effectLst/>
                <a:latin typeface="+mn-lt"/>
                <a:ea typeface="+mn-ea"/>
                <a:cs typeface="+mn-cs"/>
              </a:rPr>
              <a:t> this scenario, first responders should pay attention to the materials found in the barn. They should avoid direct contact with it and shall avoid, when possible, decontaminants that can destroy evidence.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victims are self referring to the GP office or staying at the location waiting for AS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13 Pesticide incident :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err="1">
                <a:solidFill>
                  <a:schemeClr val="tx1"/>
                </a:solidFill>
                <a:effectLst/>
                <a:latin typeface="+mn-lt"/>
                <a:ea typeface="+mn-ea"/>
                <a:cs typeface="+mn-cs"/>
              </a:rPr>
              <a:t>Foldol</a:t>
            </a:r>
            <a:r>
              <a:rPr lang="en-US" sz="800" b="0" kern="1200" dirty="0">
                <a:solidFill>
                  <a:schemeClr val="tx1"/>
                </a:solidFill>
                <a:effectLst/>
                <a:latin typeface="+mn-lt"/>
                <a:ea typeface="+mn-ea"/>
                <a:cs typeface="+mn-cs"/>
              </a:rPr>
              <a:t> dust, pesticide poisoning with doctor and old barn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https://www.tradeindia.com/products/methyl-parathion-2-dp-3246376.html</a:t>
            </a:r>
          </a:p>
          <a:p>
            <a:r>
              <a:rPr lang="en-US" sz="800" b="0" kern="1200" dirty="0">
                <a:solidFill>
                  <a:schemeClr val="tx1"/>
                </a:solidFill>
                <a:effectLst/>
                <a:latin typeface="+mn-lt"/>
                <a:ea typeface="+mn-ea"/>
                <a:cs typeface="+mn-cs"/>
              </a:rPr>
              <a:t>https://thefarmingforum.co.uk/index.php?threads/new-workshop-and-sprayer-filling-area-chemical-store.67912/</a:t>
            </a:r>
          </a:p>
          <a:p>
            <a:r>
              <a:rPr lang="en-US" sz="800" b="0" kern="1200" dirty="0">
                <a:solidFill>
                  <a:schemeClr val="tx1"/>
                </a:solidFill>
                <a:effectLst/>
                <a:latin typeface="+mn-lt"/>
                <a:ea typeface="+mn-ea"/>
                <a:cs typeface="+mn-cs"/>
              </a:rPr>
              <a:t>https://www.agromisa.org/product/pesticide-poisoning-2/</a:t>
            </a:r>
          </a:p>
          <a:p>
            <a:r>
              <a:rPr lang="en-US" sz="800" b="0" kern="1200" dirty="0">
                <a:solidFill>
                  <a:schemeClr val="tx1"/>
                </a:solidFill>
                <a:effectLst/>
                <a:latin typeface="+mn-lt"/>
                <a:ea typeface="+mn-ea"/>
                <a:cs typeface="+mn-cs"/>
              </a:rPr>
              <a:t>The Melody consortium has done its utmost to trace the copyright owner of the photos used in the current presentation under fair use conditions. </a:t>
            </a:r>
            <a:r>
              <a:rPr lang="en-US" sz="800" b="0" kern="1200">
                <a:solidFill>
                  <a:schemeClr val="tx1"/>
                </a:solidFill>
                <a:effectLst/>
                <a:latin typeface="+mn-lt"/>
                <a:ea typeface="+mn-ea"/>
                <a:cs typeface="+mn-cs"/>
              </a:rPr>
              <a:t>In case your photo hasn’t been properly acknowledged, please contact www.melodytraining.eu and the photo will be removed.</a:t>
            </a:r>
          </a:p>
          <a:p>
            <a:r>
              <a:rPr lang="en-US" sz="800" b="1" kern="1200">
                <a:solidFill>
                  <a:schemeClr val="tx1"/>
                </a:solidFill>
                <a:effectLst/>
                <a:latin typeface="+mn-lt"/>
                <a:ea typeface="+mn-ea"/>
                <a:cs typeface="+mn-cs"/>
              </a:rPr>
              <a:t>Text </a:t>
            </a:r>
            <a:r>
              <a:rPr lang="en-US" sz="800" b="1" kern="1200" dirty="0">
                <a:solidFill>
                  <a:schemeClr val="tx1"/>
                </a:solidFill>
                <a:effectLst/>
                <a:latin typeface="+mn-lt"/>
                <a:ea typeface="+mn-ea"/>
                <a:cs typeface="+mn-cs"/>
              </a:rPr>
              <a:t>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13 Pesticide incident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and focus on what they consider evidence, and what they plan to protect it.</a:t>
            </a:r>
          </a:p>
          <a:p>
            <a:r>
              <a:rPr lang="en-GB" sz="800" b="0" kern="1200" baseline="0" dirty="0">
                <a:solidFill>
                  <a:schemeClr val="tx1"/>
                </a:solidFill>
                <a:effectLst/>
                <a:latin typeface="+mn-lt"/>
                <a:ea typeface="+mn-ea"/>
                <a:cs typeface="+mn-cs"/>
              </a:rPr>
              <a:t>e.g. :</a:t>
            </a:r>
          </a:p>
          <a:p>
            <a:r>
              <a:rPr lang="en-GB" sz="800" b="0" kern="1200" baseline="0" dirty="0">
                <a:solidFill>
                  <a:schemeClr val="tx1"/>
                </a:solidFill>
                <a:effectLst/>
                <a:latin typeface="+mn-lt"/>
                <a:ea typeface="+mn-ea"/>
                <a:cs typeface="+mn-cs"/>
              </a:rPr>
              <a:t>- Computer and mobile phones are relevant evidence. It should be avoided that decontamination procedures disrupt the information they can provide.</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13 Pesticide incident </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r>
              <a:rPr lang="en-US" sz="800" baseline="0" dirty="0"/>
              <a:t>…</a:t>
            </a:r>
          </a:p>
          <a:p>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13 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 farmer’s son is calling 112 from inside his car telling he is </a:t>
            </a:r>
            <a:r>
              <a:rPr lang="en-US" sz="800" dirty="0" err="1">
                <a:solidFill>
                  <a:srgbClr val="000000"/>
                </a:solidFill>
                <a:effectLst/>
                <a:latin typeface="+mn-lt"/>
                <a:ea typeface="Calibri" panose="020F0502020204030204" pitchFamily="34" charset="0"/>
                <a:cs typeface="Times New Roman" panose="02020603050405020304" pitchFamily="18" charset="0"/>
              </a:rPr>
              <a:t>en</a:t>
            </a:r>
            <a:r>
              <a:rPr lang="en-US" sz="800" dirty="0">
                <a:solidFill>
                  <a:srgbClr val="000000"/>
                </a:solidFill>
                <a:effectLst/>
                <a:latin typeface="+mn-lt"/>
                <a:ea typeface="Calibri" panose="020F0502020204030204" pitchFamily="34" charset="0"/>
                <a:cs typeface="Times New Roman" panose="02020603050405020304" pitchFamily="18" charset="0"/>
              </a:rPr>
              <a:t> route to the EMS of the nearby hospital. He is worried about his father who seems to be exposed to a certain chemical inside his barn. He shows mild symptoms of exposure himself and is worried about his little brother and sister who are coming home soon.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emergency room of the regional hospital, the farmer's son brings his father in. The farmer has to be supported by his son and shows symptoms of organophosphate poisoning. After questioning, it appears that the farmer has been filling a pesticide sprayer with </a:t>
            </a:r>
            <a:r>
              <a:rPr lang="en-US" sz="800" dirty="0" err="1">
                <a:solidFill>
                  <a:srgbClr val="000000"/>
                </a:solidFill>
                <a:effectLst/>
                <a:latin typeface="+mn-lt"/>
                <a:ea typeface="Calibri" panose="020F0502020204030204" pitchFamily="34" charset="0"/>
                <a:cs typeface="Times New Roman" panose="02020603050405020304" pitchFamily="18" charset="0"/>
              </a:rPr>
              <a:t>methylparathion</a:t>
            </a:r>
            <a:r>
              <a:rPr lang="en-US" sz="800" dirty="0">
                <a:solidFill>
                  <a:srgbClr val="000000"/>
                </a:solidFill>
                <a:effectLst/>
                <a:latin typeface="+mn-lt"/>
                <a:ea typeface="Calibri" panose="020F0502020204030204" pitchFamily="34" charset="0"/>
                <a:cs typeface="Times New Roman" panose="02020603050405020304" pitchFamily="18" charset="0"/>
              </a:rPr>
              <a:t> (a banned pesticide) and that something went wrong during the filling process, which exposed him to a considerable amount of the liquid. He wore respiratory protection and gloves when filling the sprayer, but insufficient skin protection. The son also shows symptoms but does know where the exposure took place and that he is concerned about his sister and brother who will soon be back from school. On the farm there is a shed in which the sprayer is located. The farm is about 20 meters upwind of the barn</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nl-NL" sz="800" dirty="0">
                <a:solidFill>
                  <a:srgbClr val="000000"/>
                </a:solidFill>
                <a:effectLst/>
                <a:latin typeface="+mn-lt"/>
                <a:ea typeface="Calibri" panose="020F0502020204030204" pitchFamily="34" charset="0"/>
                <a:cs typeface="Times New Roman" panose="02020603050405020304" pitchFamily="18" charset="0"/>
              </a:rPr>
              <a:t>The </a:t>
            </a:r>
            <a:r>
              <a:rPr lang="nl-NL" sz="800" dirty="0" err="1">
                <a:solidFill>
                  <a:srgbClr val="000000"/>
                </a:solidFill>
                <a:effectLst/>
                <a:latin typeface="+mn-lt"/>
                <a:ea typeface="Calibri" panose="020F0502020204030204" pitchFamily="34" charset="0"/>
                <a:cs typeface="Times New Roman" panose="02020603050405020304" pitchFamily="18" charset="0"/>
              </a:rPr>
              <a:t>risks</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for</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the</a:t>
            </a:r>
            <a:r>
              <a:rPr lang="nl-NL" sz="800" dirty="0">
                <a:solidFill>
                  <a:srgbClr val="000000"/>
                </a:solidFill>
                <a:effectLst/>
                <a:latin typeface="+mn-lt"/>
                <a:ea typeface="Calibri" panose="020F0502020204030204" pitchFamily="34" charset="0"/>
                <a:cs typeface="Times New Roman" panose="02020603050405020304" pitchFamily="18" charset="0"/>
              </a:rPr>
              <a:t> EMS </a:t>
            </a:r>
            <a:r>
              <a:rPr lang="nl-NL" sz="800" dirty="0" err="1">
                <a:solidFill>
                  <a:srgbClr val="000000"/>
                </a:solidFill>
                <a:effectLst/>
                <a:latin typeface="+mn-lt"/>
                <a:ea typeface="Calibri" panose="020F0502020204030204" pitchFamily="34" charset="0"/>
                <a:cs typeface="Times New Roman" panose="02020603050405020304" pitchFamily="18" charset="0"/>
              </a:rPr>
              <a:t>personnel</a:t>
            </a:r>
            <a:r>
              <a:rPr lang="nl-NL" sz="800" dirty="0">
                <a:solidFill>
                  <a:srgbClr val="000000"/>
                </a:solidFill>
                <a:effectLst/>
                <a:latin typeface="+mn-lt"/>
                <a:ea typeface="Calibri" panose="020F0502020204030204" pitchFamily="34" charset="0"/>
                <a:cs typeface="Times New Roman" panose="02020603050405020304" pitchFamily="18" charset="0"/>
              </a:rPr>
              <a:t> are </a:t>
            </a:r>
            <a:r>
              <a:rPr lang="nl-NL" sz="800" dirty="0" err="1">
                <a:solidFill>
                  <a:srgbClr val="000000"/>
                </a:solidFill>
                <a:effectLst/>
                <a:latin typeface="+mn-lt"/>
                <a:ea typeface="Calibri" panose="020F0502020204030204" pitchFamily="34" charset="0"/>
                <a:cs typeface="Times New Roman" panose="02020603050405020304" pitchFamily="18" charset="0"/>
              </a:rPr>
              <a:t>considerable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and</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both</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victims</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should</a:t>
            </a:r>
            <a:r>
              <a:rPr lang="nl-NL" sz="800" dirty="0">
                <a:solidFill>
                  <a:srgbClr val="000000"/>
                </a:solidFill>
                <a:effectLst/>
                <a:latin typeface="+mn-lt"/>
                <a:ea typeface="Calibri" panose="020F0502020204030204" pitchFamily="34" charset="0"/>
                <a:cs typeface="Times New Roman" panose="02020603050405020304" pitchFamily="18" charset="0"/>
              </a:rPr>
              <a:t> first </a:t>
            </a:r>
            <a:r>
              <a:rPr lang="nl-NL" sz="800" dirty="0" err="1">
                <a:solidFill>
                  <a:srgbClr val="000000"/>
                </a:solidFill>
                <a:effectLst/>
                <a:latin typeface="+mn-lt"/>
                <a:ea typeface="Calibri" panose="020F0502020204030204" pitchFamily="34" charset="0"/>
                <a:cs typeface="Times New Roman" panose="02020603050405020304" pitchFamily="18" charset="0"/>
              </a:rPr>
              <a:t>be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decontaminated</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before</a:t>
            </a:r>
            <a:r>
              <a:rPr lang="nl-NL" sz="800" dirty="0">
                <a:solidFill>
                  <a:srgbClr val="000000"/>
                </a:solidFill>
                <a:effectLst/>
                <a:latin typeface="+mn-lt"/>
                <a:ea typeface="Calibri" panose="020F0502020204030204" pitchFamily="34" charset="0"/>
                <a:cs typeface="Times New Roman" panose="02020603050405020304" pitchFamily="18" charset="0"/>
              </a:rPr>
              <a:t> treatment </a:t>
            </a:r>
            <a:r>
              <a:rPr lang="nl-NL" sz="800" dirty="0" err="1">
                <a:solidFill>
                  <a:srgbClr val="000000"/>
                </a:solidFill>
                <a:effectLst/>
                <a:latin typeface="+mn-lt"/>
                <a:ea typeface="Calibri" panose="020F0502020204030204" pitchFamily="34" charset="0"/>
                <a:cs typeface="Times New Roman" panose="02020603050405020304" pitchFamily="18" charset="0"/>
              </a:rPr>
              <a:t>can</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commence</a:t>
            </a:r>
            <a:r>
              <a:rPr lang="nl-NL" sz="800" dirty="0">
                <a:solidFill>
                  <a:srgbClr val="000000"/>
                </a:solidFill>
                <a:effectLst/>
                <a:latin typeface="+mn-lt"/>
                <a:ea typeface="Calibri" panose="020F0502020204030204" pitchFamily="34" charset="0"/>
                <a:cs typeface="Times New Roman" panose="02020603050405020304" pitchFamily="18" charset="0"/>
              </a:rPr>
              <a:t>. At </a:t>
            </a:r>
            <a:r>
              <a:rPr lang="nl-NL" sz="800" dirty="0" err="1">
                <a:solidFill>
                  <a:srgbClr val="000000"/>
                </a:solidFill>
                <a:effectLst/>
                <a:latin typeface="+mn-lt"/>
                <a:ea typeface="Calibri" panose="020F0502020204030204" pitchFamily="34" charset="0"/>
                <a:cs typeface="Times New Roman" panose="02020603050405020304" pitchFamily="18" charset="0"/>
              </a:rPr>
              <a:t>the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inicdent</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location</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the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farmer’s</a:t>
            </a:r>
            <a:r>
              <a:rPr lang="nl-NL" sz="800" dirty="0">
                <a:solidFill>
                  <a:srgbClr val="000000"/>
                </a:solidFill>
                <a:effectLst/>
                <a:latin typeface="+mn-lt"/>
                <a:ea typeface="Calibri" panose="020F0502020204030204" pitchFamily="34" charset="0"/>
                <a:cs typeface="Times New Roman" panose="02020603050405020304" pitchFamily="18" charset="0"/>
              </a:rPr>
              <a:t> barn) exposure risk is </a:t>
            </a:r>
            <a:r>
              <a:rPr lang="nl-NL" sz="800" dirty="0" err="1">
                <a:solidFill>
                  <a:srgbClr val="000000"/>
                </a:solidFill>
                <a:effectLst/>
                <a:latin typeface="+mn-lt"/>
                <a:ea typeface="Calibri" panose="020F0502020204030204" pitchFamily="34" charset="0"/>
                <a:cs typeface="Times New Roman" panose="02020603050405020304" pitchFamily="18" charset="0"/>
              </a:rPr>
              <a:t>also</a:t>
            </a:r>
            <a:r>
              <a:rPr lang="nl-NL" sz="800" dirty="0">
                <a:solidFill>
                  <a:srgbClr val="000000"/>
                </a:solidFill>
                <a:effectLst/>
                <a:latin typeface="+mn-lt"/>
                <a:ea typeface="Calibri" panose="020F0502020204030204" pitchFamily="34" charset="0"/>
                <a:cs typeface="Times New Roman" panose="02020603050405020304" pitchFamily="18" charset="0"/>
              </a:rPr>
              <a:t> present </a:t>
            </a:r>
            <a:r>
              <a:rPr lang="nl-NL" sz="800" dirty="0" err="1">
                <a:solidFill>
                  <a:srgbClr val="000000"/>
                </a:solidFill>
                <a:effectLst/>
                <a:latin typeface="+mn-lt"/>
                <a:ea typeface="Calibri" panose="020F0502020204030204" pitchFamily="34" charset="0"/>
                <a:cs typeface="Times New Roman" panose="02020603050405020304" pitchFamily="18" charset="0"/>
              </a:rPr>
              <a:t>and</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only</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protected</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responders</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should</a:t>
            </a:r>
            <a:r>
              <a:rPr lang="nl-NL" sz="800" dirty="0">
                <a:solidFill>
                  <a:srgbClr val="000000"/>
                </a:solidFill>
                <a:effectLst/>
                <a:latin typeface="+mn-lt"/>
                <a:ea typeface="Calibri" panose="020F0502020204030204" pitchFamily="34" charset="0"/>
                <a:cs typeface="Times New Roman" panose="02020603050405020304" pitchFamily="18" charset="0"/>
              </a:rPr>
              <a:t> enter </a:t>
            </a:r>
            <a:r>
              <a:rPr lang="nl-NL" sz="800" dirty="0" err="1">
                <a:solidFill>
                  <a:srgbClr val="000000"/>
                </a:solidFill>
                <a:effectLst/>
                <a:latin typeface="+mn-lt"/>
                <a:ea typeface="Calibri" panose="020F0502020204030204" pitchFamily="34" charset="0"/>
                <a:cs typeface="Times New Roman" panose="02020603050405020304" pitchFamily="18" charset="0"/>
              </a:rPr>
              <a:t>the</a:t>
            </a:r>
            <a:r>
              <a:rPr lang="nl-NL" sz="800" dirty="0">
                <a:solidFill>
                  <a:srgbClr val="000000"/>
                </a:solidFill>
                <a:effectLst/>
                <a:latin typeface="+mn-lt"/>
                <a:ea typeface="Calibri" panose="020F0502020204030204" pitchFamily="34" charset="0"/>
                <a:cs typeface="Times New Roman" panose="02020603050405020304" pitchFamily="18" charset="0"/>
              </a:rPr>
              <a:t> barn. Special care </a:t>
            </a:r>
            <a:r>
              <a:rPr lang="nl-NL" sz="800" dirty="0" err="1">
                <a:solidFill>
                  <a:srgbClr val="000000"/>
                </a:solidFill>
                <a:effectLst/>
                <a:latin typeface="+mn-lt"/>
                <a:ea typeface="Calibri" panose="020F0502020204030204" pitchFamily="34" charset="0"/>
                <a:cs typeface="Times New Roman" panose="02020603050405020304" pitchFamily="18" charset="0"/>
              </a:rPr>
              <a:t>should</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be</a:t>
            </a:r>
            <a:r>
              <a:rPr lang="nl-NL" sz="800" dirty="0">
                <a:solidFill>
                  <a:srgbClr val="000000"/>
                </a:solidFill>
                <a:effectLst/>
                <a:latin typeface="+mn-lt"/>
                <a:ea typeface="Calibri" panose="020F0502020204030204" pitchFamily="34" charset="0"/>
                <a:cs typeface="Times New Roman" panose="02020603050405020304" pitchFamily="18" charset="0"/>
              </a:rPr>
              <a:t> taken </a:t>
            </a:r>
            <a:r>
              <a:rPr lang="nl-NL" sz="800" dirty="0" err="1">
                <a:solidFill>
                  <a:srgbClr val="000000"/>
                </a:solidFill>
                <a:effectLst/>
                <a:latin typeface="+mn-lt"/>
                <a:ea typeface="Calibri" panose="020F0502020204030204" pitchFamily="34" charset="0"/>
                <a:cs typeface="Times New Roman" panose="02020603050405020304" pitchFamily="18" charset="0"/>
              </a:rPr>
              <a:t>to</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receive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the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brother</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and</a:t>
            </a:r>
            <a:r>
              <a:rPr lang="nl-NL" sz="800" dirty="0">
                <a:solidFill>
                  <a:srgbClr val="000000"/>
                </a:solidFill>
                <a:effectLst/>
                <a:latin typeface="+mn-lt"/>
                <a:ea typeface="Calibri" panose="020F0502020204030204" pitchFamily="34" charset="0"/>
                <a:cs typeface="Times New Roman" panose="02020603050405020304" pitchFamily="18" charset="0"/>
              </a:rPr>
              <a:t> sister </a:t>
            </a:r>
            <a:r>
              <a:rPr lang="nl-NL" sz="800" dirty="0" err="1">
                <a:solidFill>
                  <a:srgbClr val="000000"/>
                </a:solidFill>
                <a:effectLst/>
                <a:latin typeface="+mn-lt"/>
                <a:ea typeface="Calibri" panose="020F0502020204030204" pitchFamily="34" charset="0"/>
                <a:cs typeface="Times New Roman" panose="02020603050405020304" pitchFamily="18" charset="0"/>
              </a:rPr>
              <a:t>before</a:t>
            </a:r>
            <a:r>
              <a:rPr lang="nl-NL" sz="800" dirty="0">
                <a:solidFill>
                  <a:srgbClr val="000000"/>
                </a:solidFill>
                <a:effectLst/>
                <a:latin typeface="+mn-lt"/>
                <a:ea typeface="Calibri" panose="020F0502020204030204" pitchFamily="34" charset="0"/>
                <a:cs typeface="Times New Roman" panose="02020603050405020304" pitchFamily="18" charset="0"/>
              </a:rPr>
              <a:t> </a:t>
            </a:r>
            <a:r>
              <a:rPr lang="nl-NL" sz="800" dirty="0" err="1">
                <a:solidFill>
                  <a:srgbClr val="000000"/>
                </a:solidFill>
                <a:effectLst/>
                <a:latin typeface="+mn-lt"/>
                <a:ea typeface="Calibri" panose="020F0502020204030204" pitchFamily="34" charset="0"/>
                <a:cs typeface="Times New Roman" panose="02020603050405020304" pitchFamily="18" charset="0"/>
              </a:rPr>
              <a:t>they</a:t>
            </a:r>
            <a:r>
              <a:rPr lang="nl-NL" sz="800" dirty="0">
                <a:solidFill>
                  <a:srgbClr val="000000"/>
                </a:solidFill>
                <a:effectLst/>
                <a:latin typeface="+mn-lt"/>
                <a:ea typeface="Calibri" panose="020F0502020204030204" pitchFamily="34" charset="0"/>
                <a:cs typeface="Times New Roman" panose="02020603050405020304" pitchFamily="18" charset="0"/>
              </a:rPr>
              <a:t> return </a:t>
            </a:r>
            <a:r>
              <a:rPr lang="nl-NL" sz="800" dirty="0" err="1">
                <a:solidFill>
                  <a:srgbClr val="000000"/>
                </a:solidFill>
                <a:effectLst/>
                <a:latin typeface="+mn-lt"/>
                <a:ea typeface="Calibri" panose="020F0502020204030204" pitchFamily="34" charset="0"/>
                <a:cs typeface="Times New Roman" panose="02020603050405020304" pitchFamily="18" charset="0"/>
              </a:rPr>
              <a:t>from</a:t>
            </a:r>
            <a:r>
              <a:rPr lang="nl-NL" sz="800" dirty="0">
                <a:solidFill>
                  <a:srgbClr val="000000"/>
                </a:solidFill>
                <a:effectLst/>
                <a:latin typeface="+mn-lt"/>
                <a:ea typeface="Calibri" panose="020F0502020204030204" pitchFamily="34" charset="0"/>
                <a:cs typeface="Times New Roman" panose="02020603050405020304" pitchFamily="18" charset="0"/>
              </a:rPr>
              <a:t> school.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victims are self referring to the GP office or staying at the location waiting for AS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13 pesticide incident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 farmer’s son is calling 112 from inside his car telling he is </a:t>
            </a:r>
            <a:r>
              <a:rPr lang="en-US" sz="800" dirty="0" err="1">
                <a:solidFill>
                  <a:srgbClr val="000000"/>
                </a:solidFill>
                <a:effectLst/>
                <a:latin typeface="+mn-lt"/>
                <a:ea typeface="Calibri" panose="020F0502020204030204" pitchFamily="34" charset="0"/>
                <a:cs typeface="Times New Roman" panose="02020603050405020304" pitchFamily="18" charset="0"/>
              </a:rPr>
              <a:t>en</a:t>
            </a:r>
            <a:r>
              <a:rPr lang="en-US" sz="800" dirty="0">
                <a:solidFill>
                  <a:srgbClr val="000000"/>
                </a:solidFill>
                <a:effectLst/>
                <a:latin typeface="+mn-lt"/>
                <a:ea typeface="Calibri" panose="020F0502020204030204" pitchFamily="34" charset="0"/>
                <a:cs typeface="Times New Roman" panose="02020603050405020304" pitchFamily="18" charset="0"/>
              </a:rPr>
              <a:t> route to the EMS of the nearby hospital. He is worried about his father who seems to be exposed to a certain chemical inside his barn. He shows mild symptoms of exposure himself and is worried about his little brother and sister who are coming home soon.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emergency room of the regional hospital, the farmer's son brings his father in. The farmer has to be supported by his son and shows symptoms of organophosphate poisoning. After questioning, it appears that the farmer has been filling a pesticide sprayer with </a:t>
            </a:r>
            <a:r>
              <a:rPr lang="en-US" sz="800" dirty="0" err="1">
                <a:solidFill>
                  <a:srgbClr val="000000"/>
                </a:solidFill>
                <a:effectLst/>
                <a:latin typeface="+mn-lt"/>
                <a:ea typeface="Calibri" panose="020F0502020204030204" pitchFamily="34" charset="0"/>
                <a:cs typeface="Times New Roman" panose="02020603050405020304" pitchFamily="18" charset="0"/>
              </a:rPr>
              <a:t>methylparathion</a:t>
            </a:r>
            <a:r>
              <a:rPr lang="en-US" sz="800" dirty="0">
                <a:solidFill>
                  <a:srgbClr val="000000"/>
                </a:solidFill>
                <a:effectLst/>
                <a:latin typeface="+mn-lt"/>
                <a:ea typeface="Calibri" panose="020F0502020204030204" pitchFamily="34" charset="0"/>
                <a:cs typeface="Times New Roman" panose="02020603050405020304" pitchFamily="18" charset="0"/>
              </a:rPr>
              <a:t> (a banned pesticide) and that something went wrong during the filling process, which exposed him to a considerable amount of the liquid. He wore respiratory protection and gloves when filling the sprayer, but insufficient skin protection. The son also shows symptoms but does know where the exposure took place and that he is concerned about his sister and brother who will soon be back from school. On the farm there is a shed in which the sprayer is located. The farm is about 20 meters upwind of the barn</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nl-NL" sz="800" dirty="0">
                <a:solidFill>
                  <a:srgbClr val="000000"/>
                </a:solidFill>
                <a:effectLst/>
                <a:latin typeface="+mn-lt"/>
                <a:ea typeface="Calibri" panose="020F0502020204030204" pitchFamily="34" charset="0"/>
                <a:cs typeface="Times New Roman" panose="02020603050405020304" pitchFamily="18" charset="0"/>
              </a:rPr>
              <a:t>The risks for the EMS personnel are considerable and both victims should first be decontaminated before treatment can commence. At the inicdent location (the farmer’s barn) exposure risk is also present and only protected responders should enter the barn. Special care should be taken to receive the brother and sister before they return from school.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victims are self referring to the GP office or staying at the location waiting for AS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 </a:t>
            </a:r>
            <a:r>
              <a:rPr lang="en-US" sz="800" b="0" kern="1200" dirty="0" err="1">
                <a:solidFill>
                  <a:schemeClr val="tx1"/>
                </a:solidFill>
                <a:effectLst/>
                <a:latin typeface="+mn-lt"/>
                <a:ea typeface="+mn-ea"/>
                <a:cs typeface="+mn-cs"/>
              </a:rPr>
              <a:t>Foldol</a:t>
            </a:r>
            <a:r>
              <a:rPr lang="en-US" sz="800" b="0" kern="1200" dirty="0">
                <a:solidFill>
                  <a:schemeClr val="tx1"/>
                </a:solidFill>
                <a:effectLst/>
                <a:latin typeface="+mn-lt"/>
                <a:ea typeface="+mn-ea"/>
                <a:cs typeface="+mn-cs"/>
              </a:rPr>
              <a:t> dust, pesticide poisoning with doctor and old barn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https://www.tradeindia.com/products/methyl-parathion-2-dp-3246376.html</a:t>
            </a:r>
          </a:p>
          <a:p>
            <a:r>
              <a:rPr lang="en-US" sz="800" b="0" kern="1200" dirty="0">
                <a:solidFill>
                  <a:schemeClr val="tx1"/>
                </a:solidFill>
                <a:effectLst/>
                <a:latin typeface="+mn-lt"/>
                <a:ea typeface="+mn-ea"/>
                <a:cs typeface="+mn-cs"/>
              </a:rPr>
              <a:t>https://thefarmingforum.co.uk/index.php?threads/new-workshop-and-sprayer-filling-area-chemical-store.67912/</a:t>
            </a:r>
          </a:p>
          <a:p>
            <a:r>
              <a:rPr lang="en-US" sz="800" b="0" kern="1200" dirty="0">
                <a:solidFill>
                  <a:schemeClr val="tx1"/>
                </a:solidFill>
                <a:effectLst/>
                <a:latin typeface="+mn-lt"/>
                <a:ea typeface="+mn-ea"/>
                <a:cs typeface="+mn-cs"/>
              </a:rPr>
              <a:t>https://www.agromisa.org/product/pesticide-poisoning-2/</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13 Pesticide incident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a:t>
            </a:r>
            <a:r>
              <a:rPr lang="en-US" sz="800" b="0" kern="1200" dirty="0">
                <a:solidFill>
                  <a:schemeClr val="tx1"/>
                </a:solidFill>
                <a:effectLst/>
                <a:latin typeface="+mn-lt"/>
                <a:ea typeface="+mn-ea"/>
                <a:cs typeface="+mn-cs"/>
              </a:rPr>
              <a:t>EMS at the hospital are confronted with the son bringing in his father at the entrance of the hospital. </a:t>
            </a:r>
            <a:r>
              <a:rPr lang="en-US" sz="800" kern="1200" baseline="0" dirty="0">
                <a:solidFill>
                  <a:schemeClr val="tx1"/>
                </a:solidFill>
                <a:effectLst/>
                <a:latin typeface="+mn-lt"/>
                <a:ea typeface="+mn-ea"/>
                <a:cs typeface="+mn-cs"/>
              </a:rPr>
              <a:t>Discuss with trainees the risk connected with this scenario and possible treatments for the father and son .</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trainees directly by asking questions. The best possible option is that the trainees will answer correctly, and they can back up their thesis with arguments.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In this scenario the father is exposed to a solution containing methyl parathion and his clothing is contaminated. It is important for the EMS personnel to quickly identify the potential risk of off-gassing and skin contact of the methyl parathion and either perform decontamination themselves or request assistance from the fire department. Removal of contaminated clothing will limit exposure risk significantly. As the barn is closed environment reconnaissance and clean up of the spilled liquid should only be performed in protective clothing. </a:t>
            </a:r>
            <a:r>
              <a:rPr lang="en-GB" sz="800" noProof="0" dirty="0">
                <a:solidFill>
                  <a:srgbClr val="000000"/>
                </a:solidFill>
                <a:effectLst/>
                <a:latin typeface="+mn-lt"/>
                <a:ea typeface="Calibri" panose="020F0502020204030204" pitchFamily="34" charset="0"/>
                <a:cs typeface="Times New Roman" panose="02020603050405020304" pitchFamily="18" charset="0"/>
              </a:rPr>
              <a:t>Special care should be taken to receive the brother and sister before they return from school.  </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13 Pesticide incident </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650305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13 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 farmer’s son is calling 112 from inside his car telling he is </a:t>
            </a:r>
            <a:r>
              <a:rPr lang="en-US" sz="800" dirty="0" err="1">
                <a:solidFill>
                  <a:srgbClr val="000000"/>
                </a:solidFill>
                <a:effectLst/>
                <a:latin typeface="+mn-lt"/>
                <a:ea typeface="Calibri" panose="020F0502020204030204" pitchFamily="34" charset="0"/>
                <a:cs typeface="Times New Roman" panose="02020603050405020304" pitchFamily="18" charset="0"/>
              </a:rPr>
              <a:t>en</a:t>
            </a:r>
            <a:r>
              <a:rPr lang="en-US" sz="800" dirty="0">
                <a:solidFill>
                  <a:srgbClr val="000000"/>
                </a:solidFill>
                <a:effectLst/>
                <a:latin typeface="+mn-lt"/>
                <a:ea typeface="Calibri" panose="020F0502020204030204" pitchFamily="34" charset="0"/>
                <a:cs typeface="Times New Roman" panose="02020603050405020304" pitchFamily="18" charset="0"/>
              </a:rPr>
              <a:t>-route to the EMS of the nearby hospital. He is worried about his father who seems to be exposed to a certain chemical inside his barn. He shows mild symptoms of exposure himself and is worried about his little brother and sister who are coming home soon.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emergency room of the regional hospital, the farmer's son brings his father in. The farmer has to be supported by his son and shows symptoms of organophosphate poisoning. After questioning, it appears that the farmer has been filling a pesticide sprayer with </a:t>
            </a:r>
            <a:r>
              <a:rPr lang="en-US" sz="800" dirty="0" err="1">
                <a:solidFill>
                  <a:srgbClr val="000000"/>
                </a:solidFill>
                <a:effectLst/>
                <a:latin typeface="+mn-lt"/>
                <a:ea typeface="Calibri" panose="020F0502020204030204" pitchFamily="34" charset="0"/>
                <a:cs typeface="Times New Roman" panose="02020603050405020304" pitchFamily="18" charset="0"/>
              </a:rPr>
              <a:t>methylparathion</a:t>
            </a:r>
            <a:r>
              <a:rPr lang="en-US" sz="800" dirty="0">
                <a:solidFill>
                  <a:srgbClr val="000000"/>
                </a:solidFill>
                <a:effectLst/>
                <a:latin typeface="+mn-lt"/>
                <a:ea typeface="Calibri" panose="020F0502020204030204" pitchFamily="34" charset="0"/>
                <a:cs typeface="Times New Roman" panose="02020603050405020304" pitchFamily="18" charset="0"/>
              </a:rPr>
              <a:t> (a banned pesticide) and that something went wrong during the filling process, which exposed him to a considerable amount of the liquid. He wore respiratory protection and gloves when filling the sprayer, but insufficient skin protection. The son also shows symptoms but does know where the exposure took place and that he is concerned about his sister and brother who will soon be back from school. On the farm there is a shed in which the sprayer is located. The farm is about 20 meters upwind of the barn.</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13 Pesticide incident </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If the trainees consider the symptoms serious enough to categorize the patient to the </a:t>
            </a:r>
            <a:r>
              <a:rPr lang="en-US" sz="800" b="1" kern="1200" dirty="0">
                <a:solidFill>
                  <a:schemeClr val="tx1"/>
                </a:solidFill>
                <a:effectLst/>
                <a:latin typeface="+mn-lt"/>
                <a:ea typeface="+mn-ea"/>
                <a:cs typeface="+mn-cs"/>
              </a:rPr>
              <a:t>immediate</a:t>
            </a:r>
            <a:r>
              <a:rPr lang="en-US" sz="800" kern="1200" dirty="0">
                <a:solidFill>
                  <a:schemeClr val="tx1"/>
                </a:solidFill>
                <a:effectLst/>
                <a:latin typeface="+mn-lt"/>
                <a:ea typeface="+mn-ea"/>
                <a:cs typeface="+mn-cs"/>
              </a:rPr>
              <a:t> category with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marking, this is also acceptable as the victim is likely to deteriorate quickly.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b="1" kern="1200" dirty="0">
                <a:solidFill>
                  <a:schemeClr val="tx1"/>
                </a:solidFill>
                <a:effectLst/>
                <a:latin typeface="+mn-lt"/>
                <a:ea typeface="+mn-ea"/>
                <a:cs typeface="+mn-cs"/>
              </a:rPr>
              <a:t>Next: </a:t>
            </a:r>
            <a:r>
              <a:rPr lang="en-GB" sz="800" kern="1200" dirty="0">
                <a:solidFill>
                  <a:schemeClr val="tx1"/>
                </a:solidFill>
                <a:effectLst/>
                <a:latin typeface="+mn-lt"/>
                <a:ea typeface="+mn-ea"/>
                <a:cs typeface="+mn-cs"/>
              </a:rPr>
              <a:t>/</a:t>
            </a: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a:t>
            </a:r>
            <a:r>
              <a:rPr lang="en-US" sz="800" dirty="0"/>
              <a:t>13 Pesticide incident </a:t>
            </a:r>
            <a:r>
              <a:rPr lang="en-US" sz="800" b="0" kern="1200" dirty="0">
                <a:solidFill>
                  <a:schemeClr val="tx1"/>
                </a:solidFill>
                <a:effectLst/>
                <a:latin typeface="+mn-lt"/>
                <a:ea typeface="+mn-ea"/>
                <a:cs typeface="+mn-cs"/>
              </a:rPr>
              <a:t>Emergency call 13– </a:t>
            </a:r>
            <a:r>
              <a:rPr lang="en-US" sz="800" dirty="0"/>
              <a:t>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a:t>
            </a:r>
            <a:r>
              <a:rPr lang="en-US" sz="800" dirty="0">
                <a:latin typeface="+mn-lt"/>
              </a:rPr>
              <a:t>13 Pesticide incident </a:t>
            </a:r>
            <a:r>
              <a:rPr lang="en-US" sz="800" b="0" kern="1200" dirty="0">
                <a:solidFill>
                  <a:schemeClr val="tx1"/>
                </a:solidFill>
                <a:effectLst/>
                <a:latin typeface="+mn-lt"/>
                <a:ea typeface="+mn-ea"/>
                <a:cs typeface="+mn-cs"/>
              </a:rPr>
              <a:t>Emergency call 13– </a:t>
            </a:r>
            <a:r>
              <a:rPr lang="en-US" sz="800" dirty="0">
                <a:latin typeface="+mn-lt"/>
              </a:rPr>
              <a:t>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6.1_1_a and 6.1_1_b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 farmer’s son is calling 112 from inside his car telling he is </a:t>
            </a:r>
            <a:r>
              <a:rPr lang="en-US" sz="800" dirty="0" err="1">
                <a:solidFill>
                  <a:srgbClr val="000000"/>
                </a:solidFill>
                <a:effectLst/>
                <a:latin typeface="+mn-lt"/>
                <a:ea typeface="Calibri" panose="020F0502020204030204" pitchFamily="34" charset="0"/>
                <a:cs typeface="Times New Roman" panose="02020603050405020304" pitchFamily="18" charset="0"/>
              </a:rPr>
              <a:t>en</a:t>
            </a:r>
            <a:r>
              <a:rPr lang="en-US" sz="800" dirty="0">
                <a:solidFill>
                  <a:srgbClr val="000000"/>
                </a:solidFill>
                <a:effectLst/>
                <a:latin typeface="+mn-lt"/>
                <a:ea typeface="Calibri" panose="020F0502020204030204" pitchFamily="34" charset="0"/>
                <a:cs typeface="Times New Roman" panose="02020603050405020304" pitchFamily="18" charset="0"/>
              </a:rPr>
              <a:t> route to the EMS of the nearby hospital. He is worried about his father who seems to be exposed to a certain chemical inside his barn. He shows mild symptoms of exposure himself and is worried about his little brother and sister who are coming home soon.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emergency room of the regional hospital, the farmer's son brings his father in. The farmer has to be supported by his son and shows symptoms of organophosphate poisoning. After questioning, it appears that the farmer has been filling a pesticide sprayer with </a:t>
            </a:r>
            <a:r>
              <a:rPr lang="en-US" sz="800" dirty="0" err="1">
                <a:solidFill>
                  <a:srgbClr val="000000"/>
                </a:solidFill>
                <a:effectLst/>
                <a:latin typeface="+mn-lt"/>
                <a:ea typeface="Calibri" panose="020F0502020204030204" pitchFamily="34" charset="0"/>
                <a:cs typeface="Times New Roman" panose="02020603050405020304" pitchFamily="18" charset="0"/>
              </a:rPr>
              <a:t>methylparathion</a:t>
            </a:r>
            <a:r>
              <a:rPr lang="en-US" sz="800" dirty="0">
                <a:solidFill>
                  <a:srgbClr val="000000"/>
                </a:solidFill>
                <a:effectLst/>
                <a:latin typeface="+mn-lt"/>
                <a:ea typeface="Calibri" panose="020F0502020204030204" pitchFamily="34" charset="0"/>
                <a:cs typeface="Times New Roman" panose="02020603050405020304" pitchFamily="18" charset="0"/>
              </a:rPr>
              <a:t> (a banned pesticide) and that something went wrong during the filling process, which exposed him to a considerable amount of the liquid. He wore respiratory protection and gloves when filling the sprayer, but insufficient skin protection. The son also shows symptoms but does know where the exposure took place and that he is concerned about his sister and brother who will soon be back from school. On the farm there is a shed in which the sprayer is located. The farm is about 20 meters upwind of the barn</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In this scenario the father is exposed to a solution containing methyl parathion and his clothing is contaminated. It is important for the EMS personnel to quickly identify the potential risk of off-gassing and skin contact of the methyl parathion and either perform decontamination themselves or request assistance from the fire department. Removal of contaminated clothing will limit exposure risk significantly. As the barn is closed environment reconnaissance and clean up of the spilled liquid should only be performed in protective clothing. </a:t>
            </a:r>
            <a:r>
              <a:rPr lang="en-GB" sz="800" noProof="0" dirty="0">
                <a:solidFill>
                  <a:srgbClr val="000000"/>
                </a:solidFill>
                <a:effectLst/>
                <a:latin typeface="+mn-lt"/>
                <a:ea typeface="Calibri" panose="020F0502020204030204" pitchFamily="34" charset="0"/>
                <a:cs typeface="Times New Roman" panose="02020603050405020304" pitchFamily="18" charset="0"/>
              </a:rPr>
              <a:t>Special care should be taken to receive the brother and sister before they return from school.  </a:t>
            </a:r>
            <a:endParaRPr lang="en-GB" sz="800" noProof="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a:t>
            </a:r>
            <a:r>
              <a:rPr lang="en-US" sz="800" dirty="0">
                <a:latin typeface="+mn-lt"/>
              </a:rPr>
              <a:t>13 Pesticide incident </a:t>
            </a:r>
            <a:r>
              <a:rPr lang="en-US" sz="800" b="0" kern="1200" dirty="0">
                <a:solidFill>
                  <a:schemeClr val="tx1"/>
                </a:solidFill>
                <a:effectLst/>
                <a:latin typeface="+mn-lt"/>
                <a:ea typeface="+mn-ea"/>
                <a:cs typeface="+mn-cs"/>
              </a:rPr>
              <a:t>Emergency call 13– </a:t>
            </a:r>
            <a:r>
              <a:rPr lang="en-US" sz="800" dirty="0">
                <a:latin typeface="+mn-lt"/>
              </a:rPr>
              <a:t>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 farmer’s son is calling 112 from inside his car telling he is </a:t>
            </a:r>
            <a:r>
              <a:rPr lang="en-US" sz="800" dirty="0" err="1">
                <a:solidFill>
                  <a:srgbClr val="000000"/>
                </a:solidFill>
                <a:effectLst/>
                <a:latin typeface="+mn-lt"/>
                <a:ea typeface="Calibri" panose="020F0502020204030204" pitchFamily="34" charset="0"/>
                <a:cs typeface="Times New Roman" panose="02020603050405020304" pitchFamily="18" charset="0"/>
              </a:rPr>
              <a:t>en</a:t>
            </a:r>
            <a:r>
              <a:rPr lang="en-US" sz="800" dirty="0">
                <a:solidFill>
                  <a:srgbClr val="000000"/>
                </a:solidFill>
                <a:effectLst/>
                <a:latin typeface="+mn-lt"/>
                <a:ea typeface="Calibri" panose="020F0502020204030204" pitchFamily="34" charset="0"/>
                <a:cs typeface="Times New Roman" panose="02020603050405020304" pitchFamily="18" charset="0"/>
              </a:rPr>
              <a:t> route to the EMS of the nearby hospital. He is worried about his father who seems to be exposed to a certain chemical inside his barn. He shows mild symptoms of exposure himself and is worried about his little brother and sister who are coming home soon.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emergency room of the regional hospital, the farmer's son brings his father in. The farmer has to be supported by his son and shows symptoms of organophosphate poisoning. After questioning, it appears that the farmer has been filling a pesticide sprayer with </a:t>
            </a:r>
            <a:r>
              <a:rPr lang="en-US" sz="800" dirty="0" err="1">
                <a:solidFill>
                  <a:srgbClr val="000000"/>
                </a:solidFill>
                <a:effectLst/>
                <a:latin typeface="+mn-lt"/>
                <a:ea typeface="Calibri" panose="020F0502020204030204" pitchFamily="34" charset="0"/>
                <a:cs typeface="Times New Roman" panose="02020603050405020304" pitchFamily="18" charset="0"/>
              </a:rPr>
              <a:t>methylparathion</a:t>
            </a:r>
            <a:r>
              <a:rPr lang="en-US" sz="800" dirty="0">
                <a:solidFill>
                  <a:srgbClr val="000000"/>
                </a:solidFill>
                <a:effectLst/>
                <a:latin typeface="+mn-lt"/>
                <a:ea typeface="Calibri" panose="020F0502020204030204" pitchFamily="34" charset="0"/>
                <a:cs typeface="Times New Roman" panose="02020603050405020304" pitchFamily="18" charset="0"/>
              </a:rPr>
              <a:t> (a banned pesticide) and that something went wrong during the filling process, which exposed him to a considerable amount of the liquid. He wore respiratory protection and gloves when filling the sprayer, but insufficient skin protection. The son also shows symptoms but does know where the exposure took place and that he is concerned about his sister and brother who will soon be back from school. On the farm there is a shed in which the sprayer is located. The farm is about 20 meters upwind of the barn</a:t>
            </a:r>
            <a:endParaRPr lang="nl-NL" sz="800" dirty="0">
              <a:effectLst/>
              <a:latin typeface="+mn-lt"/>
              <a:ea typeface="Calibri" panose="020F0502020204030204" pitchFamily="34" charset="0"/>
              <a:cs typeface="Times New Roman" panose="02020603050405020304" pitchFamily="18" charset="0"/>
            </a:endParaRP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marL="0" algn="l" rtl="0" eaLnBrk="1" fontAlgn="t" latinLnBrk="0" hangingPunct="1">
              <a:spcBef>
                <a:spcPts val="0"/>
              </a:spcBef>
              <a:spcAft>
                <a:spcPts val="0"/>
              </a:spcAft>
            </a:pPr>
            <a:r>
              <a:rPr lang="en-GB" sz="800" b="1" i="0" u="none" strike="noStrike" kern="1200" dirty="0">
                <a:solidFill>
                  <a:srgbClr val="FFFFFF"/>
                </a:solidFill>
                <a:effectLst/>
                <a:latin typeface="+mn-lt"/>
              </a:rPr>
              <a:t>  DO: </a:t>
            </a:r>
            <a:endParaRPr lang="nl-NL" sz="800" b="0"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The caller declares that he is on his way to the hospital and not feeling well himself but his father needs help immediately  </a:t>
            </a:r>
            <a:endParaRPr lang="nl-NL" sz="800" b="0" i="0" u="none" strike="noStrike" dirty="0">
              <a:effectLst/>
              <a:latin typeface="+mn-lt"/>
            </a:endParaRPr>
          </a:p>
          <a:p>
            <a:pPr marL="0" algn="l" rtl="0" eaLnBrk="1" fontAlgn="t" latinLnBrk="0" hangingPunct="1">
              <a:spcBef>
                <a:spcPts val="0"/>
              </a:spcBef>
              <a:spcAft>
                <a:spcPts val="0"/>
              </a:spcAft>
            </a:pPr>
            <a:r>
              <a:rPr lang="en-GB" sz="800" b="1" i="0" u="none" strike="noStrike" kern="1200" baseline="0" dirty="0">
                <a:solidFill>
                  <a:srgbClr val="000000"/>
                </a:solidFill>
                <a:effectLst/>
                <a:latin typeface="+mn-lt"/>
              </a:rPr>
              <a:t>  DO:</a:t>
            </a:r>
            <a:endParaRPr lang="nl-NL" sz="800" b="1"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The caller provides the location of where he is driving now and he is near the hospital. </a:t>
            </a:r>
            <a:endParaRPr lang="nl-NL" sz="800" b="0" i="0" u="none" strike="noStrike" dirty="0">
              <a:effectLst/>
              <a:latin typeface="+mn-lt"/>
            </a:endParaRPr>
          </a:p>
          <a:p>
            <a:pPr marL="0" algn="l" rtl="0" eaLnBrk="1" fontAlgn="t" latinLnBrk="0" hangingPunct="1">
              <a:spcBef>
                <a:spcPts val="0"/>
              </a:spcBef>
              <a:spcAft>
                <a:spcPts val="0"/>
              </a:spcAft>
            </a:pPr>
            <a:r>
              <a:rPr lang="en-GB" sz="800" b="1" i="0" u="none" strike="noStrike" kern="1200" baseline="0" dirty="0">
                <a:solidFill>
                  <a:srgbClr val="000000"/>
                </a:solidFill>
                <a:effectLst/>
                <a:latin typeface="+mn-lt"/>
              </a:rPr>
              <a:t>  DO:</a:t>
            </a:r>
            <a:endParaRPr lang="nl-NL" sz="800" b="1" i="0" u="none" strike="noStrike" dirty="0">
              <a:effectLst/>
              <a:latin typeface="+mn-lt"/>
            </a:endParaRPr>
          </a:p>
          <a:p>
            <a:pPr marL="91440" indent="0" algn="l" rtl="0" eaLnBrk="1" fontAlgn="t" latinLnBrk="0" hangingPunct="1">
              <a:spcBef>
                <a:spcPts val="0"/>
              </a:spcBef>
              <a:spcAft>
                <a:spcPts val="0"/>
              </a:spcAft>
            </a:pPr>
            <a:r>
              <a:rPr lang="en-US" sz="800" b="0" i="1" u="none" strike="noStrike" kern="1200" dirty="0">
                <a:solidFill>
                  <a:srgbClr val="000000"/>
                </a:solidFill>
                <a:effectLst/>
                <a:latin typeface="+mn-lt"/>
              </a:rPr>
              <a:t>He provides the location of his father’s farm and the barn where the incident happened. </a:t>
            </a:r>
            <a:endParaRPr lang="nl-NL" sz="800" b="0" i="0" u="none" strike="noStrike" kern="1200" baseline="0" dirty="0">
              <a:solidFill>
                <a:schemeClr val="tx1"/>
              </a:solidFill>
              <a:effectLst/>
              <a:latin typeface="+mn-lt"/>
            </a:endParaRPr>
          </a:p>
          <a:p>
            <a:pPr marL="91440" indent="0" algn="l" rtl="0" eaLnBrk="1" fontAlgn="t" latinLnBrk="0" hangingPunct="1">
              <a:spcBef>
                <a:spcPts val="0"/>
              </a:spcBef>
              <a:spcAft>
                <a:spcPts val="0"/>
              </a:spcAft>
            </a:pPr>
            <a:r>
              <a:rPr lang="en-US" sz="800" b="1" i="0" u="none" strike="noStrike" kern="1200" baseline="0" dirty="0">
                <a:solidFill>
                  <a:srgbClr val="000000"/>
                </a:solidFill>
                <a:effectLst/>
                <a:latin typeface="+mn-lt"/>
              </a:rPr>
              <a:t>DO </a:t>
            </a:r>
            <a:r>
              <a:rPr lang="en-US" sz="800" b="0" i="0" u="none" strike="noStrike" kern="1200" baseline="0" dirty="0">
                <a:solidFill>
                  <a:srgbClr val="000000"/>
                </a:solidFill>
                <a:effectLst/>
                <a:latin typeface="+mn-lt"/>
              </a:rPr>
              <a:t>:</a:t>
            </a:r>
            <a:endParaRPr lang="nl-NL" sz="800" b="0" i="0" u="none" strike="noStrike" dirty="0">
              <a:effectLst/>
              <a:latin typeface="+mn-lt"/>
            </a:endParaRPr>
          </a:p>
          <a:p>
            <a:pPr marL="91440" marR="0" indent="0" algn="l" rtl="0" eaLnBrk="1" fontAlgn="auto" latinLnBrk="0" hangingPunct="1">
              <a:spcBef>
                <a:spcPts val="0"/>
              </a:spcBef>
              <a:spcAft>
                <a:spcPts val="0"/>
              </a:spcAft>
            </a:pPr>
            <a:r>
              <a:rPr lang="en-US" sz="800" b="0" i="1" u="none" strike="noStrike" kern="1200" dirty="0">
                <a:solidFill>
                  <a:srgbClr val="000000"/>
                </a:solidFill>
                <a:effectLst/>
                <a:latin typeface="+mn-lt"/>
              </a:rPr>
              <a:t>He says that nobody else was home but his brother and sister are coming from school soon . He is very worried about them.</a:t>
            </a:r>
            <a:endParaRPr lang="nl-NL" sz="800" b="0" i="0" u="none" strike="noStrike" dirty="0">
              <a:effectLst/>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a:t>
            </a:r>
            <a:r>
              <a:rPr lang="en-US" sz="800" dirty="0">
                <a:latin typeface="+mn-lt"/>
              </a:rPr>
              <a:t>13 Pesticide incident </a:t>
            </a:r>
            <a:r>
              <a:rPr lang="en-US" sz="800" b="0" kern="1200" dirty="0">
                <a:solidFill>
                  <a:schemeClr val="tx1"/>
                </a:solidFill>
                <a:effectLst/>
                <a:latin typeface="+mn-lt"/>
                <a:ea typeface="+mn-ea"/>
                <a:cs typeface="+mn-cs"/>
              </a:rPr>
              <a:t>Emergency call 13– </a:t>
            </a:r>
            <a:r>
              <a:rPr lang="en-US" sz="800" dirty="0">
                <a:latin typeface="+mn-lt"/>
              </a:rPr>
              <a:t>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 farmer’s son is calling 112 from inside his car telling he is </a:t>
            </a:r>
            <a:r>
              <a:rPr lang="en-US" sz="800" dirty="0" err="1">
                <a:solidFill>
                  <a:srgbClr val="000000"/>
                </a:solidFill>
                <a:effectLst/>
                <a:latin typeface="+mn-lt"/>
                <a:ea typeface="Calibri" panose="020F0502020204030204" pitchFamily="34" charset="0"/>
                <a:cs typeface="Times New Roman" panose="02020603050405020304" pitchFamily="18" charset="0"/>
              </a:rPr>
              <a:t>en</a:t>
            </a:r>
            <a:r>
              <a:rPr lang="en-US" sz="800" dirty="0">
                <a:solidFill>
                  <a:srgbClr val="000000"/>
                </a:solidFill>
                <a:effectLst/>
                <a:latin typeface="+mn-lt"/>
                <a:ea typeface="Calibri" panose="020F0502020204030204" pitchFamily="34" charset="0"/>
                <a:cs typeface="Times New Roman" panose="02020603050405020304" pitchFamily="18" charset="0"/>
              </a:rPr>
              <a:t> route to the EMS of the nearby hospital. He is worried about his father who seems to be exposed to a certain chemical inside his barn. He shows mild symptoms of exposure himself and is worried about his little brother and sister who are coming home soon.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emergency room of the regional hospital, the farmer's son brings his father in. The farmer has to be supported by his son and shows symptoms of organophosphate poisoning. After questioning, it appears that the farmer has been filling a pesticide sprayer with </a:t>
            </a:r>
            <a:r>
              <a:rPr lang="en-US" sz="800" dirty="0" err="1">
                <a:solidFill>
                  <a:srgbClr val="000000"/>
                </a:solidFill>
                <a:effectLst/>
                <a:latin typeface="+mn-lt"/>
                <a:ea typeface="Calibri" panose="020F0502020204030204" pitchFamily="34" charset="0"/>
                <a:cs typeface="Times New Roman" panose="02020603050405020304" pitchFamily="18" charset="0"/>
              </a:rPr>
              <a:t>methylparathion</a:t>
            </a:r>
            <a:r>
              <a:rPr lang="en-US" sz="800" dirty="0">
                <a:solidFill>
                  <a:srgbClr val="000000"/>
                </a:solidFill>
                <a:effectLst/>
                <a:latin typeface="+mn-lt"/>
                <a:ea typeface="Calibri" panose="020F0502020204030204" pitchFamily="34" charset="0"/>
                <a:cs typeface="Times New Roman" panose="02020603050405020304" pitchFamily="18" charset="0"/>
              </a:rPr>
              <a:t> (a banned pesticide) and that something went wrong during the filling process, which exposed him to a considerable amount of the liquid. He wore respiratory protection and gloves when filling the sprayer, but insufficient skin protection. The son also shows symptoms but does know where the exposure took place and that he is concerned about his sister and brother who will soon be back from school. On the farm there is a shed in which the sprayer is located. The farm is about 20 meters upwind of the barn</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a:t>
            </a:r>
            <a:r>
              <a:rPr lang="en-US" sz="800" dirty="0">
                <a:latin typeface="+mn-lt"/>
              </a:rPr>
              <a:t>13 Pesticide incident </a:t>
            </a:r>
            <a:r>
              <a:rPr lang="en-US" sz="800" b="0" kern="1200" dirty="0">
                <a:solidFill>
                  <a:schemeClr val="tx1"/>
                </a:solidFill>
                <a:effectLst/>
                <a:latin typeface="+mn-lt"/>
                <a:ea typeface="+mn-ea"/>
                <a:cs typeface="+mn-cs"/>
              </a:rPr>
              <a:t>Emergency call 13– </a:t>
            </a:r>
            <a:r>
              <a:rPr lang="en-US" sz="800" dirty="0">
                <a:latin typeface="+mn-lt"/>
              </a:rPr>
              <a:t>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 farmer’s son is calling 112 from inside his car telling he is </a:t>
            </a:r>
            <a:r>
              <a:rPr lang="en-US" sz="800" dirty="0" err="1">
                <a:solidFill>
                  <a:srgbClr val="000000"/>
                </a:solidFill>
                <a:effectLst/>
                <a:latin typeface="+mn-lt"/>
                <a:ea typeface="Calibri" panose="020F0502020204030204" pitchFamily="34" charset="0"/>
                <a:cs typeface="Times New Roman" panose="02020603050405020304" pitchFamily="18" charset="0"/>
              </a:rPr>
              <a:t>en</a:t>
            </a:r>
            <a:r>
              <a:rPr lang="en-US" sz="800" dirty="0">
                <a:solidFill>
                  <a:srgbClr val="000000"/>
                </a:solidFill>
                <a:effectLst/>
                <a:latin typeface="+mn-lt"/>
                <a:ea typeface="Calibri" panose="020F0502020204030204" pitchFamily="34" charset="0"/>
                <a:cs typeface="Times New Roman" panose="02020603050405020304" pitchFamily="18" charset="0"/>
              </a:rPr>
              <a:t> route to the EMS of the nearby hospital. He is worried about his father who seems to be exposed to a certain chemical inside his barn. He shows mild symptoms of exposure himself and is worried about his little brother and sister who are coming home soon.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emergency room of the regional hospital, the farmer's son brings his father in. The farmer has to be supported by his son and shows symptoms of organophosphate poisoning. After questioning, it appears that the farmer has been filling a pesticide sprayer with </a:t>
            </a:r>
            <a:r>
              <a:rPr lang="en-US" sz="800" dirty="0" err="1">
                <a:solidFill>
                  <a:srgbClr val="000000"/>
                </a:solidFill>
                <a:effectLst/>
                <a:latin typeface="+mn-lt"/>
                <a:ea typeface="Calibri" panose="020F0502020204030204" pitchFamily="34" charset="0"/>
                <a:cs typeface="Times New Roman" panose="02020603050405020304" pitchFamily="18" charset="0"/>
              </a:rPr>
              <a:t>methylparathion</a:t>
            </a:r>
            <a:r>
              <a:rPr lang="en-US" sz="800" dirty="0">
                <a:solidFill>
                  <a:srgbClr val="000000"/>
                </a:solidFill>
                <a:effectLst/>
                <a:latin typeface="+mn-lt"/>
                <a:ea typeface="Calibri" panose="020F0502020204030204" pitchFamily="34" charset="0"/>
                <a:cs typeface="Times New Roman" panose="02020603050405020304" pitchFamily="18" charset="0"/>
              </a:rPr>
              <a:t> (a banned pesticide) and that something went wrong during the filling process, which exposed him to a considerable amount of the liquid. He wore respiratory protection and gloves when filling the sprayer, but insufficient skin protection. The son also shows symptoms but does know where the exposure took place and that he is concerned about his sister and brother who will soon be back from school. On the farm there is a shed in which the sprayer is located. The farm is about 20 meters upwind of the barn</a:t>
            </a: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13 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err="1">
                <a:solidFill>
                  <a:schemeClr val="tx1"/>
                </a:solidFill>
                <a:effectLst/>
                <a:latin typeface="+mn-lt"/>
                <a:ea typeface="+mn-ea"/>
                <a:cs typeface="+mn-cs"/>
              </a:rPr>
              <a:t>Foldol</a:t>
            </a:r>
            <a:r>
              <a:rPr lang="en-US" sz="800" b="0" kern="1200" dirty="0">
                <a:solidFill>
                  <a:schemeClr val="tx1"/>
                </a:solidFill>
                <a:effectLst/>
                <a:latin typeface="+mn-lt"/>
                <a:ea typeface="+mn-ea"/>
                <a:cs typeface="+mn-cs"/>
              </a:rPr>
              <a:t> dust, pesticide poisoning with doctor and old barn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https://www.tradeindia.com/products/methyl-parathion-2-dp-3246376.html</a:t>
            </a:r>
          </a:p>
          <a:p>
            <a:r>
              <a:rPr lang="en-US" sz="800" b="0" kern="1200" dirty="0">
                <a:solidFill>
                  <a:schemeClr val="tx1"/>
                </a:solidFill>
                <a:effectLst/>
                <a:latin typeface="+mn-lt"/>
                <a:ea typeface="+mn-ea"/>
                <a:cs typeface="+mn-cs"/>
              </a:rPr>
              <a:t>https://thefarmingforum.co.uk/index.php?threads/new-workshop-and-sprayer-filling-area-chemical-store.67912/</a:t>
            </a:r>
          </a:p>
          <a:p>
            <a:r>
              <a:rPr lang="en-US" sz="800" b="0" kern="1200" dirty="0">
                <a:solidFill>
                  <a:schemeClr val="tx1"/>
                </a:solidFill>
                <a:effectLst/>
                <a:latin typeface="+mn-lt"/>
                <a:ea typeface="+mn-ea"/>
                <a:cs typeface="+mn-cs"/>
              </a:rPr>
              <a:t>https://www.agromisa.org/product/pesticide-poisoning-2/</a:t>
            </a:r>
          </a:p>
          <a:p>
            <a:r>
              <a:rPr lang="en-US" sz="800" b="0" kern="1200" dirty="0">
                <a:solidFill>
                  <a:schemeClr val="tx1"/>
                </a:solidFill>
                <a:effectLst/>
                <a:latin typeface="+mn-lt"/>
                <a:ea typeface="+mn-ea"/>
                <a:cs typeface="+mn-cs"/>
              </a:rPr>
              <a:t>The Melody consortium has done its utmost to trace the copyright owner of the photos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13 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13 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13 Pesticide incident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13 Pesticide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a:lnSpc>
                <a:spcPct val="107000"/>
              </a:lnSpc>
              <a:spcAft>
                <a:spcPts val="800"/>
              </a:spcAft>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r>
              <a:rPr lang="en-US" sz="800" dirty="0">
                <a:solidFill>
                  <a:srgbClr val="000000"/>
                </a:solidFill>
                <a:effectLst/>
                <a:latin typeface="+mn-lt"/>
                <a:ea typeface="Calibri" panose="020F0502020204030204" pitchFamily="34" charset="0"/>
                <a:cs typeface="Times New Roman" panose="02020603050405020304" pitchFamily="18" charset="0"/>
              </a:rPr>
              <a:t> </a:t>
            </a:r>
          </a:p>
          <a:p>
            <a:pPr>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 farmer’s son is calling 112 from inside his car telling he is en-route to the EMS of the nearby hospital. He is worried about his father who seems to be exposed to a certain chemical inside his barn. He shows mild symptoms of exposure himself and is worried about his little brother and sister who are coming home soon.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emergency room of the regional hospital, the farmer's son brings his father in. The farmer has to be supported by his son and shows symptoms of organophosphate poisoning. After questioning, it appears that the farmer has been filling a pesticide sprayer with </a:t>
            </a:r>
            <a:r>
              <a:rPr lang="en-US" sz="800" dirty="0" err="1">
                <a:solidFill>
                  <a:srgbClr val="000000"/>
                </a:solidFill>
                <a:effectLst/>
                <a:latin typeface="+mn-lt"/>
                <a:ea typeface="Calibri" panose="020F0502020204030204" pitchFamily="34" charset="0"/>
                <a:cs typeface="Times New Roman" panose="02020603050405020304" pitchFamily="18" charset="0"/>
              </a:rPr>
              <a:t>methylparathion</a:t>
            </a:r>
            <a:r>
              <a:rPr lang="en-US" sz="800" dirty="0">
                <a:solidFill>
                  <a:srgbClr val="000000"/>
                </a:solidFill>
                <a:effectLst/>
                <a:latin typeface="+mn-lt"/>
                <a:ea typeface="Calibri" panose="020F0502020204030204" pitchFamily="34" charset="0"/>
                <a:cs typeface="Times New Roman" panose="02020603050405020304" pitchFamily="18" charset="0"/>
              </a:rPr>
              <a:t> (a banned pesticide) and that something went wrong during the filling process, which exposed him to a considerable amount of the liquid. He wore respiratory protection and gloves when filling the sprayer, but insufficient skin protection. The son also shows symptoms but does know where the exposure took place and that he is concerned about his sister and brother who will soon be back from school. On the farm there is a shed in which the sprayer is located. The farm is about 20 meters upwind of the barn</a:t>
            </a:r>
            <a:endParaRPr lang="en-US" sz="800" b="0" kern="1200" baseline="0" dirty="0">
              <a:solidFill>
                <a:schemeClr val="tx1"/>
              </a:solidFill>
              <a:effectLst/>
              <a:latin typeface="+mn-lt"/>
              <a:ea typeface="+mn-ea"/>
              <a:cs typeface="+mn-cs"/>
            </a:endParaRP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 </a:t>
            </a:r>
            <a:r>
              <a:rPr lang="en-GB" sz="800" dirty="0">
                <a:solidFill>
                  <a:srgbClr val="000000"/>
                </a:solidFill>
                <a:effectLst/>
                <a:latin typeface="+mn-lt"/>
                <a:ea typeface="Calibri" panose="020F0502020204030204" pitchFamily="34" charset="0"/>
                <a:cs typeface="Times New Roman" panose="02020603050405020304" pitchFamily="18" charset="0"/>
              </a:rPr>
              <a:t>In this scenario the father is exposed to a solution containing methyl parathion and his clothing is contaminated. It is important for the EMS personnel to quickly identify the potential risk of off-gassing and skin contact of the methyl parathion and either perform decontamination themselves or request assistance from the fire department. Removal of contaminated clothing will limit exposure risk significantly. As the barn is closed environment reconnaissance and clean up of the spilled liquid should only be performed in protective clothing. </a:t>
            </a:r>
            <a:r>
              <a:rPr lang="en-GB" sz="800" noProof="0" dirty="0">
                <a:solidFill>
                  <a:srgbClr val="000000"/>
                </a:solidFill>
                <a:effectLst/>
                <a:latin typeface="+mn-lt"/>
                <a:ea typeface="Calibri" panose="020F0502020204030204" pitchFamily="34" charset="0"/>
                <a:cs typeface="Times New Roman" panose="02020603050405020304" pitchFamily="18" charset="0"/>
              </a:rPr>
              <a:t>Special care should be taken to receive the brother and sister before they return from school.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noProof="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victims are self referring to the GP office or staying at the location waiting for AS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solidFill>
                  <a:srgbClr val="000000"/>
                </a:solidFill>
                <a:effectLst/>
                <a:latin typeface="+mn-lt"/>
                <a:ea typeface="Calibri" panose="020F0502020204030204" pitchFamily="34" charset="0"/>
                <a:cs typeface="Times New Roman" panose="02020603050405020304" pitchFamily="18" charset="0"/>
              </a:rPr>
              <a:t>  </a:t>
            </a:r>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13 Pesticide incident :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err="1">
                <a:solidFill>
                  <a:schemeClr val="tx1"/>
                </a:solidFill>
                <a:effectLst/>
                <a:latin typeface="+mn-lt"/>
                <a:ea typeface="+mn-ea"/>
                <a:cs typeface="+mn-cs"/>
              </a:rPr>
              <a:t>Foldol</a:t>
            </a:r>
            <a:r>
              <a:rPr lang="en-US" sz="800" b="0" kern="1200" dirty="0">
                <a:solidFill>
                  <a:schemeClr val="tx1"/>
                </a:solidFill>
                <a:effectLst/>
                <a:latin typeface="+mn-lt"/>
                <a:ea typeface="+mn-ea"/>
                <a:cs typeface="+mn-cs"/>
              </a:rPr>
              <a:t> dust, pesticide poisoning with doctor and old barn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https://www.tradeindia.com/products/methyl-parathion-2-dp-3246376.html</a:t>
            </a:r>
          </a:p>
          <a:p>
            <a:r>
              <a:rPr lang="en-US" sz="800" b="0" kern="1200" dirty="0">
                <a:solidFill>
                  <a:schemeClr val="tx1"/>
                </a:solidFill>
                <a:effectLst/>
                <a:latin typeface="+mn-lt"/>
                <a:ea typeface="+mn-ea"/>
                <a:cs typeface="+mn-cs"/>
              </a:rPr>
              <a:t>https://thefarmingforum.co.uk/index.php?threads/new-workshop-and-sprayer-filling-area-chemical-store.67912/</a:t>
            </a:r>
          </a:p>
          <a:p>
            <a:r>
              <a:rPr lang="en-US" sz="800" b="0" kern="1200" dirty="0">
                <a:solidFill>
                  <a:schemeClr val="tx1"/>
                </a:solidFill>
                <a:effectLst/>
                <a:latin typeface="+mn-lt"/>
                <a:ea typeface="+mn-ea"/>
                <a:cs typeface="+mn-cs"/>
              </a:rPr>
              <a:t>https://www.agromisa.org/product/pesticide-poisoning-2/</a:t>
            </a:r>
          </a:p>
          <a:p>
            <a:r>
              <a:rPr lang="en-US" sz="800" b="0" kern="1200" dirty="0">
                <a:solidFill>
                  <a:schemeClr val="tx1"/>
                </a:solidFill>
                <a:effectLst/>
                <a:latin typeface="+mn-lt"/>
                <a:ea typeface="+mn-ea"/>
                <a:cs typeface="+mn-cs"/>
              </a:rPr>
              <a:t>The Melody consortium has done its utmost to trace the copyright owner of the photos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13. Pesticide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13 Pesticide incident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pesticide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https://bmcpublichealth.biomedcentral.com/articles/10.1186/s12889-020-09939-0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https://www.euractiv.com/section/agriculture-food/news/a-thousand-tonnes-of-harmful-counterfeit-pesticides-seized-in-eu/</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13. Pesticide Incident</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dirty="0"/>
              <a:t>5.1 Scenario 13 Pesticide incident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1449875227"/>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2" name="Footer Placeholder 5">
            <a:extLst>
              <a:ext uri="{FF2B5EF4-FFF2-40B4-BE49-F238E27FC236}">
                <a16:creationId xmlns:a16="http://schemas.microsoft.com/office/drawing/2014/main" id="{0B346A6A-F4EA-4316-BE73-7931F6785EF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dirty="0"/>
              <a:t>5.1 Scenario 13 Pesticide incident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098189504"/>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2" name="Footer Placeholder 5">
            <a:extLst>
              <a:ext uri="{FF2B5EF4-FFF2-40B4-BE49-F238E27FC236}">
                <a16:creationId xmlns:a16="http://schemas.microsoft.com/office/drawing/2014/main" id="{974FBF7B-7392-4B9F-BFD9-D6425CEFB8F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400" dirty="0"/>
              <a:t>5.2 Scenario 13</a:t>
            </a:r>
            <a:br>
              <a:rPr lang="en-US" sz="4400" dirty="0"/>
            </a:br>
            <a:r>
              <a:rPr lang="en-US" sz="4400" dirty="0"/>
              <a:t>Pesticide incident </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7" name="Footer Placeholder 5">
            <a:extLst>
              <a:ext uri="{FF2B5EF4-FFF2-40B4-BE49-F238E27FC236}">
                <a16:creationId xmlns:a16="http://schemas.microsoft.com/office/drawing/2014/main" id="{84E78EA2-7E04-4D10-A602-28D3E3DC347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r>
              <a:rPr lang="en-US" sz="4400" dirty="0"/>
              <a:t>5.2 Scenario 13 Pesticide incident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12">
            <a:extLst>
              <a:ext uri="{FF2B5EF4-FFF2-40B4-BE49-F238E27FC236}">
                <a16:creationId xmlns:a16="http://schemas.microsoft.com/office/drawing/2014/main" id="{0B19B7FA-6D34-4A74-A91A-1A38F2C3DB8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998279" y="2833888"/>
            <a:ext cx="2597849" cy="3563476"/>
          </a:xfrm>
          <a:prstGeom prst="rect">
            <a:avLst/>
          </a:prstGeom>
          <a:noFill/>
        </p:spPr>
      </p:pic>
      <p:pic>
        <p:nvPicPr>
          <p:cNvPr id="14" name="Picture 13">
            <a:extLst>
              <a:ext uri="{FF2B5EF4-FFF2-40B4-BE49-F238E27FC236}">
                <a16:creationId xmlns:a16="http://schemas.microsoft.com/office/drawing/2014/main" id="{7B7395CE-2955-44C6-A989-3C93218EDB40}"/>
              </a:ext>
            </a:extLst>
          </p:cNvPr>
          <p:cNvPicPr>
            <a:picLocks noChangeAspect="1"/>
          </p:cNvPicPr>
          <p:nvPr/>
        </p:nvPicPr>
        <p:blipFill>
          <a:blip r:embed="rId5"/>
          <a:stretch>
            <a:fillRect/>
          </a:stretch>
        </p:blipFill>
        <p:spPr>
          <a:xfrm>
            <a:off x="7461845" y="1687920"/>
            <a:ext cx="4261788" cy="2397256"/>
          </a:xfrm>
          <a:prstGeom prst="rect">
            <a:avLst/>
          </a:prstGeom>
        </p:spPr>
      </p:pic>
      <p:pic>
        <p:nvPicPr>
          <p:cNvPr id="17" name="Picture 16">
            <a:extLst>
              <a:ext uri="{FF2B5EF4-FFF2-40B4-BE49-F238E27FC236}">
                <a16:creationId xmlns:a16="http://schemas.microsoft.com/office/drawing/2014/main" id="{C03AAD15-A1F7-4BA6-84FC-0EA6BA23C6C0}"/>
              </a:ext>
            </a:extLst>
          </p:cNvPr>
          <p:cNvPicPr>
            <a:picLocks noChangeAspect="1"/>
          </p:cNvPicPr>
          <p:nvPr/>
        </p:nvPicPr>
        <p:blipFill>
          <a:blip r:embed="rId6"/>
          <a:stretch>
            <a:fillRect/>
          </a:stretch>
        </p:blipFill>
        <p:spPr>
          <a:xfrm>
            <a:off x="7188143" y="4084430"/>
            <a:ext cx="4802324" cy="2433056"/>
          </a:xfrm>
          <a:prstGeom prst="rect">
            <a:avLst/>
          </a:prstGeom>
        </p:spPr>
      </p:pic>
      <p:sp>
        <p:nvSpPr>
          <p:cNvPr id="12" name="Footer Placeholder 5">
            <a:extLst>
              <a:ext uri="{FF2B5EF4-FFF2-40B4-BE49-F238E27FC236}">
                <a16:creationId xmlns:a16="http://schemas.microsoft.com/office/drawing/2014/main" id="{FC9AD471-9426-4732-972C-5C0AC93C11E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63959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sz="4400" dirty="0"/>
              <a:t>5.2 Scenario 13 Pesticide incident </a:t>
            </a:r>
            <a:endParaRPr lang="da-DK" dirty="0"/>
          </a:p>
        </p:txBody>
      </p:sp>
      <p:sp>
        <p:nvSpPr>
          <p:cNvPr id="7" name="Text Placeholder 6"/>
          <p:cNvSpPr>
            <a:spLocks noGrp="1"/>
          </p:cNvSpPr>
          <p:nvPr>
            <p:ph type="body" sz="quarter" idx="19"/>
          </p:nvPr>
        </p:nvSpPr>
        <p:spPr>
          <a:xfrm>
            <a:off x="766763" y="3139237"/>
            <a:ext cx="10658474" cy="2918663"/>
          </a:xfrm>
        </p:spPr>
        <p:txBody>
          <a:bodyPr>
            <a:normAutofit lnSpcReduction="10000"/>
          </a:bodyPr>
          <a:lstStyle/>
          <a:p>
            <a:r>
              <a:rPr lang="en-US" dirty="0"/>
              <a:t>A person is bringing his unwell father to the hospital and he is nearly at the hospital </a:t>
            </a:r>
          </a:p>
          <a:p>
            <a:r>
              <a:rPr lang="en-US" dirty="0"/>
              <a:t>An accident happened with his father when filling a pesticide sprayer </a:t>
            </a:r>
          </a:p>
          <a:p>
            <a:r>
              <a:rPr lang="en-US" dirty="0"/>
              <a:t>They are both experiencing symptoms of chemical exposure, the father is severely exposed. The son shows mild symptoms </a:t>
            </a:r>
          </a:p>
          <a:p>
            <a:r>
              <a:rPr lang="en-US" dirty="0"/>
              <a:t>The sprayer and the pesticide are located in the barn of the farmer </a:t>
            </a:r>
          </a:p>
          <a:p>
            <a:r>
              <a:rPr lang="en-US" dirty="0"/>
              <a:t>He seems to have ordered the pesticide online  </a:t>
            </a:r>
          </a:p>
          <a:p>
            <a:endParaRPr lang="en-US" dirty="0"/>
          </a:p>
          <a:p>
            <a:pPr marL="88900" indent="0">
              <a:buNone/>
            </a:pPr>
            <a:endParaRPr lang="en-US" dirty="0"/>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718715"/>
            <a:ext cx="1182569" cy="1316497"/>
          </a:xfrm>
          <a:prstGeom prst="rect">
            <a:avLst/>
          </a:prstGeom>
        </p:spPr>
      </p:pic>
      <p:sp>
        <p:nvSpPr>
          <p:cNvPr id="11" name="Footer Placeholder 5">
            <a:extLst>
              <a:ext uri="{FF2B5EF4-FFF2-40B4-BE49-F238E27FC236}">
                <a16:creationId xmlns:a16="http://schemas.microsoft.com/office/drawing/2014/main" id="{A7B449DC-2250-4DCC-BCB9-F0E6AB202F9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sz="4400" dirty="0"/>
              <a:t>5.2 Scenario 13 Pesticide incident </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2" name="Footer Placeholder 5">
            <a:extLst>
              <a:ext uri="{FF2B5EF4-FFF2-40B4-BE49-F238E27FC236}">
                <a16:creationId xmlns:a16="http://schemas.microsoft.com/office/drawing/2014/main" id="{F9B5DB3D-41A4-4375-A429-2983CF780DB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dirty="0"/>
              <a:t>5.6 Scenario 13</a:t>
            </a:r>
            <a:br>
              <a:rPr lang="en-US" sz="4400" dirty="0"/>
            </a:br>
            <a:r>
              <a:rPr lang="en-US" sz="4400" dirty="0"/>
              <a:t>Pesticide incident </a:t>
            </a:r>
            <a:endParaRPr lang="en-US" sz="1400"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9" name="Footer Placeholder 5">
            <a:extLst>
              <a:ext uri="{FF2B5EF4-FFF2-40B4-BE49-F238E27FC236}">
                <a16:creationId xmlns:a16="http://schemas.microsoft.com/office/drawing/2014/main" id="{A2506F23-E9AF-4B94-8B9A-CC8357DFA91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a:xfrm>
            <a:off x="616010" y="775874"/>
            <a:ext cx="10658476" cy="884477"/>
          </a:xfrm>
        </p:spPr>
        <p:txBody>
          <a:bodyPr lIns="0" tIns="0" rIns="0" bIns="0">
            <a:normAutofit/>
          </a:bodyPr>
          <a:lstStyle/>
          <a:p>
            <a:r>
              <a:rPr lang="en-US" sz="4400" dirty="0"/>
              <a:t>5.6 Scenario 13 Pesticide incident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12">
            <a:extLst>
              <a:ext uri="{FF2B5EF4-FFF2-40B4-BE49-F238E27FC236}">
                <a16:creationId xmlns:a16="http://schemas.microsoft.com/office/drawing/2014/main" id="{3B478B50-6E1C-4E76-8C3C-5458B8199A4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998279" y="2833888"/>
            <a:ext cx="2597849" cy="3563476"/>
          </a:xfrm>
          <a:prstGeom prst="rect">
            <a:avLst/>
          </a:prstGeom>
          <a:noFill/>
        </p:spPr>
      </p:pic>
      <p:pic>
        <p:nvPicPr>
          <p:cNvPr id="14" name="Picture 13">
            <a:extLst>
              <a:ext uri="{FF2B5EF4-FFF2-40B4-BE49-F238E27FC236}">
                <a16:creationId xmlns:a16="http://schemas.microsoft.com/office/drawing/2014/main" id="{A4301879-F53D-44C1-9958-77DB40956F51}"/>
              </a:ext>
            </a:extLst>
          </p:cNvPr>
          <p:cNvPicPr>
            <a:picLocks noChangeAspect="1"/>
          </p:cNvPicPr>
          <p:nvPr/>
        </p:nvPicPr>
        <p:blipFill>
          <a:blip r:embed="rId5"/>
          <a:stretch>
            <a:fillRect/>
          </a:stretch>
        </p:blipFill>
        <p:spPr>
          <a:xfrm>
            <a:off x="7181396" y="1742651"/>
            <a:ext cx="4243841" cy="2387161"/>
          </a:xfrm>
          <a:prstGeom prst="rect">
            <a:avLst/>
          </a:prstGeom>
        </p:spPr>
      </p:pic>
      <p:pic>
        <p:nvPicPr>
          <p:cNvPr id="19" name="Picture 18">
            <a:extLst>
              <a:ext uri="{FF2B5EF4-FFF2-40B4-BE49-F238E27FC236}">
                <a16:creationId xmlns:a16="http://schemas.microsoft.com/office/drawing/2014/main" id="{2194775E-CB8C-4585-878C-9566C93A2795}"/>
              </a:ext>
            </a:extLst>
          </p:cNvPr>
          <p:cNvPicPr>
            <a:picLocks noChangeAspect="1"/>
          </p:cNvPicPr>
          <p:nvPr/>
        </p:nvPicPr>
        <p:blipFill>
          <a:blip r:embed="rId6"/>
          <a:stretch>
            <a:fillRect/>
          </a:stretch>
        </p:blipFill>
        <p:spPr>
          <a:xfrm>
            <a:off x="6921309" y="4195093"/>
            <a:ext cx="4802324" cy="2433056"/>
          </a:xfrm>
          <a:prstGeom prst="rect">
            <a:avLst/>
          </a:prstGeom>
        </p:spPr>
      </p:pic>
      <p:sp>
        <p:nvSpPr>
          <p:cNvPr id="16" name="Footer Placeholder 5">
            <a:extLst>
              <a:ext uri="{FF2B5EF4-FFF2-40B4-BE49-F238E27FC236}">
                <a16:creationId xmlns:a16="http://schemas.microsoft.com/office/drawing/2014/main" id="{B0054A6F-0237-4320-B738-471C64DBF22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sz="4400" dirty="0"/>
              <a:t>5.6 Scenario 13 Pesticide incident </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r>
              <a:rPr lang="en-US" dirty="0"/>
              <a:t>A person is bringing his unwell father to the hospital and he is nearly at the hospital </a:t>
            </a:r>
          </a:p>
          <a:p>
            <a:r>
              <a:rPr lang="en-US" dirty="0"/>
              <a:t>An accident happened with his father when filling a pesticide sprayer </a:t>
            </a:r>
          </a:p>
          <a:p>
            <a:r>
              <a:rPr lang="en-US" dirty="0"/>
              <a:t>They are both experiencing symptoms of chemical exposure, the father is severely exposed. The son shows mild symptoms </a:t>
            </a:r>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4" name="Footer Placeholder 5">
            <a:extLst>
              <a:ext uri="{FF2B5EF4-FFF2-40B4-BE49-F238E27FC236}">
                <a16:creationId xmlns:a16="http://schemas.microsoft.com/office/drawing/2014/main" id="{06A76A2F-5DE7-4A3B-9BAD-ED2B9C3062F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294577642"/>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50 YEARS OLD</a:t>
                      </a:r>
                      <a:r>
                        <a:rPr lang="pl-PL" b="1" noProof="0" dirty="0"/>
                        <a:t> </a:t>
                      </a:r>
                      <a:r>
                        <a:rPr lang="en-US" b="1" noProof="0" dirty="0"/>
                        <a:t>MAN in the back of the car</a:t>
                      </a:r>
                      <a:endParaRPr lang="pl-PL" b="1" noProof="0" dirty="0"/>
                    </a:p>
                    <a:p>
                      <a:pPr algn="ctr"/>
                      <a:endParaRPr lang="en-US" b="1" noProof="0" dirty="0"/>
                    </a:p>
                    <a:p>
                      <a:endParaRPr lang="it-IT"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Barely conscious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Vomit on his clothing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Miosis of the pupils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Difficulties breathing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Convulsions</a:t>
                      </a:r>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sz="4400" dirty="0"/>
              <a:t>5.6 Scenario 13 Pesticide incident </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Footer Placeholder 5">
            <a:extLst>
              <a:ext uri="{FF2B5EF4-FFF2-40B4-BE49-F238E27FC236}">
                <a16:creationId xmlns:a16="http://schemas.microsoft.com/office/drawing/2014/main" id="{1CC9E6D7-23E4-4D31-830E-EA42AA6720D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403328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13</a:t>
            </a:r>
            <a:br>
              <a:rPr lang="en-US" dirty="0"/>
            </a:br>
            <a:r>
              <a:rPr lang="en-US" dirty="0"/>
              <a:t>Pesticide incident </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4D2D0449-DD1E-48AB-8F2A-1F70D13B899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677792111"/>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nl-NL" b="1" noProof="0" dirty="0"/>
                        <a:t>22 </a:t>
                      </a:r>
                      <a:r>
                        <a:rPr lang="nl-NL" b="1" noProof="0" dirty="0" err="1"/>
                        <a:t>year</a:t>
                      </a:r>
                      <a:r>
                        <a:rPr lang="nl-NL" b="1" noProof="0" dirty="0"/>
                        <a:t> </a:t>
                      </a:r>
                      <a:r>
                        <a:rPr lang="nl-NL" b="1" noProof="0" dirty="0" err="1"/>
                        <a:t>old</a:t>
                      </a:r>
                      <a:r>
                        <a:rPr lang="nl-NL" b="1" noProof="0" dirty="0"/>
                        <a:t> </a:t>
                      </a:r>
                      <a:r>
                        <a:rPr lang="nl-NL" b="1" noProof="0" dirty="0" err="1"/>
                        <a:t>son</a:t>
                      </a:r>
                      <a:r>
                        <a:rPr lang="nl-NL" b="1" noProof="0" dirty="0"/>
                        <a:t> </a:t>
                      </a:r>
                      <a:endParaRPr lang="pl-PL" b="1" noProof="0" dirty="0"/>
                    </a:p>
                    <a:p>
                      <a:pPr algn="ctr"/>
                      <a:endParaRPr lang="en-US" b="1" noProof="0" dirty="0"/>
                    </a:p>
                    <a:p>
                      <a:endParaRPr lang="it-IT"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Sweating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Miosis of the pupils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1" noProof="0"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sz="4400" dirty="0"/>
              <a:t>5.6 Scenario 13 Pesticide incident </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132095D2-7F8B-4626-AFA3-18C16B93FDD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400" dirty="0"/>
              <a:t>6.1 Scenario 13</a:t>
            </a:r>
            <a:br>
              <a:rPr lang="en-US" sz="4400" dirty="0"/>
            </a:br>
            <a:r>
              <a:rPr lang="en-US" sz="4400" dirty="0"/>
              <a:t>Pesticide incident </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21</a:t>
            </a:fld>
            <a:endParaRPr lang="aa-ET" dirty="0"/>
          </a:p>
        </p:txBody>
      </p:sp>
      <p:sp>
        <p:nvSpPr>
          <p:cNvPr id="6" name="Footer Placeholder 5">
            <a:extLst>
              <a:ext uri="{FF2B5EF4-FFF2-40B4-BE49-F238E27FC236}">
                <a16:creationId xmlns:a16="http://schemas.microsoft.com/office/drawing/2014/main" id="{5AB22B6B-F474-4403-BF40-69717925DEB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dirty="0"/>
              <a:t>6.1 Scenario 13 Emergency call</a:t>
            </a:r>
            <a:endParaRPr lang="da-DK" dirty="0"/>
          </a:p>
        </p:txBody>
      </p:sp>
      <p:sp>
        <p:nvSpPr>
          <p:cNvPr id="7" name="Text Placeholder 6"/>
          <p:cNvSpPr>
            <a:spLocks noGrp="1"/>
          </p:cNvSpPr>
          <p:nvPr>
            <p:ph type="body" sz="quarter" idx="19"/>
          </p:nvPr>
        </p:nvSpPr>
        <p:spPr>
          <a:xfrm>
            <a:off x="962826" y="2475668"/>
            <a:ext cx="10658474" cy="4124669"/>
          </a:xfrm>
        </p:spPr>
        <p:txBody>
          <a:bodyPr>
            <a:normAutofit fontScale="85000" lnSpcReduction="20000"/>
          </a:bodyPr>
          <a:lstStyle/>
          <a:p>
            <a:pPr marL="88900" indent="0">
              <a:buNone/>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around 14:30 am, the  dispatch office of the ambulance receives a report from a man in his car that he his father is   unwell and seems to have been exposed to a chemical at their farm </a:t>
            </a:r>
          </a:p>
          <a:p>
            <a:pPr marL="88900" indent="0">
              <a:buNone/>
            </a:pPr>
            <a:r>
              <a:rPr lang="en-US" sz="1800" b="1" dirty="0"/>
              <a:t>DO requests general information on the health of the caller</a:t>
            </a:r>
          </a:p>
          <a:p>
            <a:pPr marL="88900" indent="0">
              <a:buNone/>
            </a:pPr>
            <a:r>
              <a:rPr lang="en-US" sz="1800" i="1" dirty="0"/>
              <a:t>The caller declares that he is on his way to the hospital and not feeling well himself but his father needs help immediately  </a:t>
            </a:r>
          </a:p>
          <a:p>
            <a:pPr marL="88900" indent="0">
              <a:buNone/>
            </a:pPr>
            <a:r>
              <a:rPr lang="en-US" sz="1800" b="1" dirty="0"/>
              <a:t>DO asks the caller the exact location</a:t>
            </a:r>
          </a:p>
          <a:p>
            <a:pPr marL="88900" indent="0">
              <a:buNone/>
            </a:pPr>
            <a:r>
              <a:rPr lang="en-US" sz="1800" i="1" dirty="0"/>
              <a:t>The caller provides the location of where he is driving now and he is near the hospital. </a:t>
            </a:r>
          </a:p>
          <a:p>
            <a:pPr marL="88900" indent="0">
              <a:buNone/>
            </a:pPr>
            <a:r>
              <a:rPr lang="en-US" sz="1800" b="1" dirty="0"/>
              <a:t>DO asks where the incident occurred </a:t>
            </a:r>
          </a:p>
          <a:p>
            <a:pPr marL="88900" indent="0">
              <a:buNone/>
            </a:pPr>
            <a:r>
              <a:rPr lang="en-US" sz="1800" i="1" dirty="0"/>
              <a:t>He provides the location of his father’s farm and the barn where the incident happened. </a:t>
            </a:r>
          </a:p>
          <a:p>
            <a:pPr marL="88900" indent="0">
              <a:buNone/>
            </a:pPr>
            <a:r>
              <a:rPr lang="en-US" sz="1800" b="1" dirty="0"/>
              <a:t>DO asks if other persons are at the barn </a:t>
            </a:r>
          </a:p>
          <a:p>
            <a:pPr marL="88900" indent="0">
              <a:buNone/>
            </a:pPr>
            <a:r>
              <a:rPr lang="en-US" sz="1800" i="1" dirty="0"/>
              <a:t>He says that nobody else was home but his brother and sister are coming from school soon . He is very worried about them </a:t>
            </a:r>
          </a:p>
          <a:p>
            <a:pPr marL="88900" indent="0">
              <a:buNone/>
            </a:pPr>
            <a:r>
              <a:rPr lang="en-US" sz="1800" b="1" dirty="0"/>
              <a:t>DO asks the caller on the health of her father  </a:t>
            </a:r>
          </a:p>
          <a:p>
            <a:pPr marL="88900" indent="0">
              <a:buNone/>
            </a:pPr>
            <a:r>
              <a:rPr lang="en-US" sz="1800" i="1" dirty="0"/>
              <a:t>The caller declares that her father is barely conscious, vomiting and having convulsions  </a:t>
            </a:r>
            <a:endParaRPr lang="en-US" sz="1800" b="1" dirty="0"/>
          </a:p>
          <a:p>
            <a:pPr marL="88900" indent="0">
              <a:buNone/>
            </a:pPr>
            <a:r>
              <a:rPr lang="en-US" sz="1800" b="1" dirty="0"/>
              <a:t>DO comforts the caller, tell him to continue to the hospital and that they expect him there and that the police and fire department are underway to the farm </a:t>
            </a:r>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302294"/>
            <a:ext cx="1182569" cy="1316497"/>
          </a:xfrm>
          <a:prstGeom prst="rect">
            <a:avLst/>
          </a:prstGeom>
        </p:spPr>
      </p:pic>
      <p:sp>
        <p:nvSpPr>
          <p:cNvPr id="8" name="Footer Placeholder 5">
            <a:extLst>
              <a:ext uri="{FF2B5EF4-FFF2-40B4-BE49-F238E27FC236}">
                <a16:creationId xmlns:a16="http://schemas.microsoft.com/office/drawing/2014/main" id="{105771DD-FC0B-40D4-96DD-E550AC1CAF3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13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228338389"/>
              </p:ext>
            </p:extLst>
          </p:nvPr>
        </p:nvGraphicFramePr>
        <p:xfrm>
          <a:off x="1589103" y="1933147"/>
          <a:ext cx="9339309" cy="4609468"/>
        </p:xfrm>
        <a:graphic>
          <a:graphicData uri="http://schemas.openxmlformats.org/drawingml/2006/table">
            <a:tbl>
              <a:tblPr firstRow="1" bandRow="1">
                <a:tableStyleId>{F5AB1C69-6EDB-4FF4-983F-18BD219EF322}</a:tableStyleId>
              </a:tblPr>
              <a:tblGrid>
                <a:gridCol w="9339309">
                  <a:extLst>
                    <a:ext uri="{9D8B030D-6E8A-4147-A177-3AD203B41FA5}">
                      <a16:colId xmlns:a16="http://schemas.microsoft.com/office/drawing/2014/main" val="20000"/>
                    </a:ext>
                  </a:extLst>
                </a:gridCol>
              </a:tblGrid>
              <a:tr h="348525">
                <a:tc>
                  <a:txBody>
                    <a:bodyPr/>
                    <a:lstStyle/>
                    <a:p>
                      <a:r>
                        <a:rPr lang="en-GB" noProof="0" dirty="0"/>
                        <a:t>Provide a</a:t>
                      </a:r>
                      <a:r>
                        <a:rPr lang="en-GB" baseline="0" noProof="0" dirty="0"/>
                        <a:t> question for the given answer</a:t>
                      </a:r>
                      <a:endParaRPr lang="en-GB" noProof="0" dirty="0"/>
                    </a:p>
                  </a:txBody>
                  <a:tcPr/>
                </a:tc>
                <a:extLst>
                  <a:ext uri="{0D108BD9-81ED-4DB2-BD59-A6C34878D82A}">
                    <a16:rowId xmlns:a16="http://schemas.microsoft.com/office/drawing/2014/main" val="10000"/>
                  </a:ext>
                </a:extLst>
              </a:tr>
              <a:tr h="3485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noProof="0" dirty="0">
                          <a:solidFill>
                            <a:schemeClr val="dk1"/>
                          </a:solidFill>
                          <a:latin typeface="+mn-lt"/>
                          <a:ea typeface="+mn-ea"/>
                          <a:cs typeface="+mn-cs"/>
                        </a:rPr>
                        <a:t>DO</a:t>
                      </a:r>
                      <a:r>
                        <a:rPr lang="en-GB" noProof="0" dirty="0"/>
                        <a:t>: R</a:t>
                      </a:r>
                      <a:r>
                        <a:rPr lang="en-US" sz="1800" b="0" dirty="0" err="1"/>
                        <a:t>equests</a:t>
                      </a:r>
                      <a:r>
                        <a:rPr lang="en-US" sz="1800" b="0" dirty="0"/>
                        <a:t> general information on the health of the caller</a:t>
                      </a:r>
                      <a:endParaRPr lang="en-GB" b="0" noProof="0" dirty="0"/>
                    </a:p>
                  </a:txBody>
                  <a:tcPr/>
                </a:tc>
                <a:extLst>
                  <a:ext uri="{0D108BD9-81ED-4DB2-BD59-A6C34878D82A}">
                    <a16:rowId xmlns:a16="http://schemas.microsoft.com/office/drawing/2014/main" val="10001"/>
                  </a:ext>
                </a:extLst>
              </a:tr>
              <a:tr h="609918">
                <a:tc>
                  <a:txBody>
                    <a:bodyPr/>
                    <a:lstStyle/>
                    <a:p>
                      <a:pPr marL="88900" indent="0">
                        <a:buNone/>
                      </a:pPr>
                      <a:r>
                        <a:rPr lang="en-US" sz="1800" i="1" dirty="0"/>
                        <a:t>The caller declares that he is on the way to the hospital and not feeling well himself but his father needs help immediately  </a:t>
                      </a:r>
                    </a:p>
                  </a:txBody>
                  <a:tcPr/>
                </a:tc>
                <a:extLst>
                  <a:ext uri="{0D108BD9-81ED-4DB2-BD59-A6C34878D82A}">
                    <a16:rowId xmlns:a16="http://schemas.microsoft.com/office/drawing/2014/main" val="10002"/>
                  </a:ext>
                </a:extLst>
              </a:tr>
              <a:tr h="348525">
                <a:tc>
                  <a:txBody>
                    <a:bodyPr/>
                    <a:lstStyle/>
                    <a:p>
                      <a:r>
                        <a:rPr lang="en-GB" baseline="0" noProof="0" dirty="0"/>
                        <a:t>DO: </a:t>
                      </a:r>
                      <a:r>
                        <a:rPr lang="en-US" baseline="0" noProof="0" dirty="0"/>
                        <a:t>ask the caller the exact location</a:t>
                      </a:r>
                    </a:p>
                  </a:txBody>
                  <a:tcPr/>
                </a:tc>
                <a:extLst>
                  <a:ext uri="{0D108BD9-81ED-4DB2-BD59-A6C34878D82A}">
                    <a16:rowId xmlns:a16="http://schemas.microsoft.com/office/drawing/2014/main" val="10003"/>
                  </a:ext>
                </a:extLst>
              </a:tr>
              <a:tr h="348525">
                <a:tc>
                  <a:txBody>
                    <a:bodyPr/>
                    <a:lstStyle/>
                    <a:p>
                      <a:pPr marL="88900" indent="0">
                        <a:buNone/>
                      </a:pPr>
                      <a:r>
                        <a:rPr lang="en-US" sz="1800" i="1" dirty="0"/>
                        <a:t>The caller provides the location of where he is driving now and he is near the hospital. </a:t>
                      </a:r>
                    </a:p>
                  </a:txBody>
                  <a:tcPr/>
                </a:tc>
                <a:extLst>
                  <a:ext uri="{0D108BD9-81ED-4DB2-BD59-A6C34878D82A}">
                    <a16:rowId xmlns:a16="http://schemas.microsoft.com/office/drawing/2014/main" val="10004"/>
                  </a:ext>
                </a:extLst>
              </a:tr>
              <a:tr h="348525">
                <a:tc>
                  <a:txBody>
                    <a:bodyPr/>
                    <a:lstStyle/>
                    <a:p>
                      <a:r>
                        <a:rPr lang="en-GB" baseline="0" noProof="0" dirty="0"/>
                        <a:t>DO: </a:t>
                      </a:r>
                      <a:r>
                        <a:rPr lang="en-US" baseline="0" noProof="0" dirty="0"/>
                        <a:t>ask where the incident occurred </a:t>
                      </a:r>
                    </a:p>
                  </a:txBody>
                  <a:tcPr/>
                </a:tc>
                <a:extLst>
                  <a:ext uri="{0D108BD9-81ED-4DB2-BD59-A6C34878D82A}">
                    <a16:rowId xmlns:a16="http://schemas.microsoft.com/office/drawing/2014/main" val="10005"/>
                  </a:ext>
                </a:extLst>
              </a:tr>
              <a:tr h="348525">
                <a:tc>
                  <a:txBody>
                    <a:bodyPr/>
                    <a:lstStyle/>
                    <a:p>
                      <a:pPr marL="88900" indent="0">
                        <a:buNone/>
                      </a:pPr>
                      <a:r>
                        <a:rPr lang="en-US" sz="1800" i="1" dirty="0"/>
                        <a:t>He provides the location of his father’s farm and the barn where the incident happened. </a:t>
                      </a:r>
                    </a:p>
                  </a:txBody>
                  <a:tcPr/>
                </a:tc>
                <a:extLst>
                  <a:ext uri="{0D108BD9-81ED-4DB2-BD59-A6C34878D82A}">
                    <a16:rowId xmlns:a16="http://schemas.microsoft.com/office/drawing/2014/main" val="10006"/>
                  </a:ext>
                </a:extLst>
              </a:tr>
              <a:tr h="348525">
                <a:tc>
                  <a:txBody>
                    <a:bodyPr/>
                    <a:lstStyle/>
                    <a:p>
                      <a:pPr marL="88900" indent="0">
                        <a:buNone/>
                      </a:pPr>
                      <a:r>
                        <a:rPr lang="en-US" sz="1800" kern="1200" baseline="0" dirty="0">
                          <a:solidFill>
                            <a:schemeClr val="dk1"/>
                          </a:solidFill>
                          <a:latin typeface="+mn-lt"/>
                          <a:ea typeface="+mn-ea"/>
                          <a:cs typeface="+mn-cs"/>
                        </a:rPr>
                        <a:t>DO: ask if other persons are at the barn </a:t>
                      </a:r>
                    </a:p>
                  </a:txBody>
                  <a:tcPr/>
                </a:tc>
                <a:extLst>
                  <a:ext uri="{0D108BD9-81ED-4DB2-BD59-A6C34878D82A}">
                    <a16:rowId xmlns:a16="http://schemas.microsoft.com/office/drawing/2014/main" val="3198575420"/>
                  </a:ext>
                </a:extLst>
              </a:tr>
              <a:tr h="677548">
                <a:tc>
                  <a:txBody>
                    <a:bodyPr/>
                    <a:lstStyle/>
                    <a:p>
                      <a:pPr marL="88900" marR="0" lvl="0" indent="0" algn="l" defTabSz="914400" rtl="0" eaLnBrk="1" fontAlgn="auto" latinLnBrk="0" hangingPunct="1">
                        <a:lnSpc>
                          <a:spcPct val="100000"/>
                        </a:lnSpc>
                        <a:spcBef>
                          <a:spcPts val="0"/>
                        </a:spcBef>
                        <a:spcAft>
                          <a:spcPts val="0"/>
                        </a:spcAft>
                        <a:buClrTx/>
                        <a:buSzTx/>
                        <a:buFontTx/>
                        <a:buNone/>
                        <a:tabLst/>
                        <a:defRPr/>
                      </a:pPr>
                      <a:r>
                        <a:rPr lang="en-US" sz="1800" i="1" dirty="0"/>
                        <a:t>He says that nobody else was home but his brother and sister are coming from school soon . He is very worried about them.</a:t>
                      </a:r>
                    </a:p>
                  </a:txBody>
                  <a:tcPr/>
                </a:tc>
                <a:extLst>
                  <a:ext uri="{0D108BD9-81ED-4DB2-BD59-A6C34878D82A}">
                    <a16:rowId xmlns:a16="http://schemas.microsoft.com/office/drawing/2014/main" val="514711148"/>
                  </a:ext>
                </a:extLst>
              </a:tr>
              <a:tr h="348525">
                <a:tc>
                  <a:txBody>
                    <a:bodyPr/>
                    <a:lstStyle/>
                    <a:p>
                      <a:pPr marL="88900" indent="0">
                        <a:buNone/>
                      </a:pPr>
                      <a:r>
                        <a:rPr lang="en-US" sz="1800" b="0" dirty="0"/>
                        <a:t>DO: ask the caller on the health of her father </a:t>
                      </a:r>
                    </a:p>
                  </a:txBody>
                  <a:tcPr/>
                </a:tc>
                <a:extLst>
                  <a:ext uri="{0D108BD9-81ED-4DB2-BD59-A6C34878D82A}">
                    <a16:rowId xmlns:a16="http://schemas.microsoft.com/office/drawing/2014/main" val="3079829442"/>
                  </a:ext>
                </a:extLst>
              </a:tr>
              <a:tr h="348525">
                <a:tc>
                  <a:txBody>
                    <a:bodyPr/>
                    <a:lstStyle/>
                    <a:p>
                      <a:pPr marL="88900" indent="0">
                        <a:buNone/>
                      </a:pPr>
                      <a:r>
                        <a:rPr lang="en-US" sz="1800" b="0" dirty="0"/>
                        <a:t>The caller declares that her father is barely conscious, vomiting and having convulsions </a:t>
                      </a:r>
                    </a:p>
                  </a:txBody>
                  <a:tcPr/>
                </a:tc>
                <a:extLst>
                  <a:ext uri="{0D108BD9-81ED-4DB2-BD59-A6C34878D82A}">
                    <a16:rowId xmlns:a16="http://schemas.microsoft.com/office/drawing/2014/main" val="3862645845"/>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84507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766761" y="1286898"/>
            <a:ext cx="822342" cy="915474"/>
          </a:xfrm>
          <a:prstGeom prst="rect">
            <a:avLst/>
          </a:prstGeom>
        </p:spPr>
      </p:pic>
      <p:sp>
        <p:nvSpPr>
          <p:cNvPr id="10" name="Footer Placeholder 5">
            <a:extLst>
              <a:ext uri="{FF2B5EF4-FFF2-40B4-BE49-F238E27FC236}">
                <a16:creationId xmlns:a16="http://schemas.microsoft.com/office/drawing/2014/main" id="{43915D1B-6FF9-4C6E-B4B1-8B5F5331D5B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13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151500669"/>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US" noProof="0"/>
                        <a:t>Consider</a:t>
                      </a:r>
                      <a:r>
                        <a:rPr lang="en-US" baseline="0" noProof="0"/>
                        <a:t> the following:</a:t>
                      </a:r>
                      <a:endParaRPr lang="en-US"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US" baseline="0" noProof="0"/>
                        <a:t>Is there anything else you would need to know before passing the call to the emergency service?</a:t>
                      </a:r>
                    </a:p>
                    <a:p>
                      <a:pPr marL="342900" indent="-342900">
                        <a:buAutoNum type="arabicParenR"/>
                      </a:pPr>
                      <a:endParaRPr lang="en-US" baseline="0" noProof="0"/>
                    </a:p>
                    <a:p>
                      <a:pPr marL="342900" indent="-342900">
                        <a:buAutoNum type="arabicParenR"/>
                      </a:pPr>
                      <a:endParaRPr lang="en-US" baseline="0" noProof="0"/>
                    </a:p>
                  </a:txBody>
                  <a:tcPr/>
                </a:tc>
                <a:extLst>
                  <a:ext uri="{0D108BD9-81ED-4DB2-BD59-A6C34878D82A}">
                    <a16:rowId xmlns:a16="http://schemas.microsoft.com/office/drawing/2014/main" val="10001"/>
                  </a:ext>
                </a:extLst>
              </a:tr>
              <a:tr h="370840">
                <a:tc>
                  <a:txBody>
                    <a:bodyPr/>
                    <a:lstStyle/>
                    <a:p>
                      <a:pPr marL="0" indent="0">
                        <a:buNone/>
                      </a:pPr>
                      <a:r>
                        <a:rPr lang="en-US" baseline="0" noProof="0"/>
                        <a:t>2) Would you pass the call to other emergency services beyond the one requested by the caller?</a:t>
                      </a:r>
                    </a:p>
                    <a:p>
                      <a:pPr marL="342900" indent="-342900">
                        <a:buAutoNum type="arabicParenR"/>
                      </a:pPr>
                      <a:endParaRPr lang="en-US" baseline="0" noProof="0"/>
                    </a:p>
                    <a:p>
                      <a:pPr marL="0" indent="0">
                        <a:buNone/>
                      </a:pPr>
                      <a:endParaRPr lang="en-US" baseline="0" noProof="0"/>
                    </a:p>
                  </a:txBody>
                  <a:tcPr/>
                </a:tc>
                <a:extLst>
                  <a:ext uri="{0D108BD9-81ED-4DB2-BD59-A6C34878D82A}">
                    <a16:rowId xmlns:a16="http://schemas.microsoft.com/office/drawing/2014/main" val="10002"/>
                  </a:ext>
                </a:extLst>
              </a:tr>
              <a:tr h="370840">
                <a:tc>
                  <a:txBody>
                    <a:bodyPr/>
                    <a:lstStyle/>
                    <a:p>
                      <a:r>
                        <a:rPr lang="en-US" i="0" baseline="0" noProof="0" dirty="0"/>
                        <a:t>3) What message would you refer to the emergency service(s)?</a:t>
                      </a:r>
                    </a:p>
                    <a:p>
                      <a:endParaRPr lang="en-US" i="0" baseline="0" noProof="0" dirty="0"/>
                    </a:p>
                    <a:p>
                      <a:endParaRPr lang="en-US" i="0" baseline="0" noProof="0" dirty="0"/>
                    </a:p>
                    <a:p>
                      <a:endParaRPr lang="en-US"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D60775AC-7D64-49F8-B0DE-727D4F2AB46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13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08484415"/>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en-US" baseline="0" noProof="0" dirty="0"/>
                        <a:t>questions you would ask to the person calling and specify why</a:t>
                      </a:r>
                      <a:endParaRPr lang="en-US" noProof="0"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5126203E-0C33-4EEE-B0FB-484F26C94BA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r>
              <a:rPr lang="en-US" dirty="0"/>
              <a:t>4.1 Scenario 13 Pesticide incident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12">
            <a:extLst>
              <a:ext uri="{FF2B5EF4-FFF2-40B4-BE49-F238E27FC236}">
                <a16:creationId xmlns:a16="http://schemas.microsoft.com/office/drawing/2014/main" id="{DD8114E1-533D-414B-A751-EECF785E6E1D}"/>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998279" y="2833888"/>
            <a:ext cx="2597849" cy="3563476"/>
          </a:xfrm>
          <a:prstGeom prst="rect">
            <a:avLst/>
          </a:prstGeom>
          <a:noFill/>
        </p:spPr>
      </p:pic>
      <p:pic>
        <p:nvPicPr>
          <p:cNvPr id="3" name="Picture 2">
            <a:extLst>
              <a:ext uri="{FF2B5EF4-FFF2-40B4-BE49-F238E27FC236}">
                <a16:creationId xmlns:a16="http://schemas.microsoft.com/office/drawing/2014/main" id="{393A54D4-CEFB-4CD7-827B-2ABFB81C7BCA}"/>
              </a:ext>
            </a:extLst>
          </p:cNvPr>
          <p:cNvPicPr>
            <a:picLocks noChangeAspect="1"/>
          </p:cNvPicPr>
          <p:nvPr/>
        </p:nvPicPr>
        <p:blipFill>
          <a:blip r:embed="rId5"/>
          <a:stretch>
            <a:fillRect/>
          </a:stretch>
        </p:blipFill>
        <p:spPr>
          <a:xfrm>
            <a:off x="7480451" y="1389136"/>
            <a:ext cx="4325433" cy="2433056"/>
          </a:xfrm>
          <a:prstGeom prst="rect">
            <a:avLst/>
          </a:prstGeom>
        </p:spPr>
      </p:pic>
      <p:pic>
        <p:nvPicPr>
          <p:cNvPr id="5" name="Picture 4">
            <a:extLst>
              <a:ext uri="{FF2B5EF4-FFF2-40B4-BE49-F238E27FC236}">
                <a16:creationId xmlns:a16="http://schemas.microsoft.com/office/drawing/2014/main" id="{DF3A00FE-C4F1-4734-B9ED-03DC9EAD798E}"/>
              </a:ext>
            </a:extLst>
          </p:cNvPr>
          <p:cNvPicPr>
            <a:picLocks noChangeAspect="1"/>
          </p:cNvPicPr>
          <p:nvPr/>
        </p:nvPicPr>
        <p:blipFill>
          <a:blip r:embed="rId6"/>
          <a:stretch>
            <a:fillRect/>
          </a:stretch>
        </p:blipFill>
        <p:spPr>
          <a:xfrm>
            <a:off x="7188143" y="4084430"/>
            <a:ext cx="4802324" cy="2433056"/>
          </a:xfrm>
          <a:prstGeom prst="rect">
            <a:avLst/>
          </a:prstGeom>
        </p:spPr>
      </p:pic>
      <p:sp>
        <p:nvSpPr>
          <p:cNvPr id="11" name="Footer Placeholder 5">
            <a:extLst>
              <a:ext uri="{FF2B5EF4-FFF2-40B4-BE49-F238E27FC236}">
                <a16:creationId xmlns:a16="http://schemas.microsoft.com/office/drawing/2014/main" id="{033F57D6-D005-4BEC-BAC7-45998C96535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4.1 Scenario 13 Pesticide incident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628900"/>
          </a:xfrm>
          <a:prstGeom prst="rect">
            <a:avLst/>
          </a:prstGeom>
        </p:spPr>
        <p:txBody>
          <a:bodyPr vert="horz" lIns="91440" tIns="45720" rIns="91440" bIns="45720" rtlCol="0">
            <a:normAutofit fontScale="925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person is bringing his unwell father to the hospital and he is nearly at the hospital </a:t>
            </a:r>
          </a:p>
          <a:p>
            <a:r>
              <a:rPr lang="en-US" dirty="0"/>
              <a:t>An accident happened with his father when filling a pesticide sprayer </a:t>
            </a:r>
          </a:p>
          <a:p>
            <a:r>
              <a:rPr lang="en-US" dirty="0"/>
              <a:t>They are both experiencing symptoms of chemical exposure, the father is severely exposed  </a:t>
            </a:r>
          </a:p>
          <a:p>
            <a:r>
              <a:rPr lang="en-US" dirty="0"/>
              <a:t>The son is worried about his brother and sister who will coming home soon </a:t>
            </a:r>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40BB17B0-0DC4-495A-AEF6-5D67D91C581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411183" y="1027016"/>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dirty="0"/>
              <a:t>4.1 Scenario 13 Pesticide incident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0796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F875C3D2-EBDD-405F-B1D3-388E57FB595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rmAutofit/>
          </a:bodyPr>
          <a:lstStyle/>
          <a:p>
            <a:r>
              <a:rPr lang="en-US" dirty="0"/>
              <a:t>4.1 Scenario 13 Pesticide incident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5D760BD7-4D89-406A-8087-9A120484827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89974" y="2252663"/>
            <a:ext cx="8839200" cy="2352674"/>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dirty="0"/>
              <a:t>5.1 Scenario 13</a:t>
            </a:r>
            <a:br>
              <a:rPr lang="en-US" sz="4400" dirty="0"/>
            </a:br>
            <a:r>
              <a:rPr lang="en-US" sz="4400" dirty="0"/>
              <a:t>Pesticide incident </a:t>
            </a:r>
            <a:endParaRPr lang="en-US" sz="1400"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7" name="Footer Placeholder 5">
            <a:extLst>
              <a:ext uri="{FF2B5EF4-FFF2-40B4-BE49-F238E27FC236}">
                <a16:creationId xmlns:a16="http://schemas.microsoft.com/office/drawing/2014/main" id="{F72E55EC-7EB5-491A-AC47-62DCE947AB1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dirty="0"/>
              <a:t>5.1 Scenario 13 Pesticide incident </a:t>
            </a:r>
            <a:endParaRPr lang="en-US" sz="14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2" name="Picture 11">
            <a:extLst>
              <a:ext uri="{FF2B5EF4-FFF2-40B4-BE49-F238E27FC236}">
                <a16:creationId xmlns:a16="http://schemas.microsoft.com/office/drawing/2014/main" id="{145E437A-6C5E-4370-BA50-F1746B83739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998279" y="2833888"/>
            <a:ext cx="2597849" cy="3563476"/>
          </a:xfrm>
          <a:prstGeom prst="rect">
            <a:avLst/>
          </a:prstGeom>
          <a:noFill/>
        </p:spPr>
      </p:pic>
      <p:pic>
        <p:nvPicPr>
          <p:cNvPr id="13" name="Picture 12">
            <a:extLst>
              <a:ext uri="{FF2B5EF4-FFF2-40B4-BE49-F238E27FC236}">
                <a16:creationId xmlns:a16="http://schemas.microsoft.com/office/drawing/2014/main" id="{E901ED60-27E3-4FFD-BB67-4419C3271668}"/>
              </a:ext>
            </a:extLst>
          </p:cNvPr>
          <p:cNvPicPr>
            <a:picLocks noChangeAspect="1"/>
          </p:cNvPicPr>
          <p:nvPr/>
        </p:nvPicPr>
        <p:blipFill>
          <a:blip r:embed="rId5"/>
          <a:stretch>
            <a:fillRect/>
          </a:stretch>
        </p:blipFill>
        <p:spPr>
          <a:xfrm>
            <a:off x="7132320" y="1542581"/>
            <a:ext cx="4591313" cy="2582614"/>
          </a:xfrm>
          <a:prstGeom prst="rect">
            <a:avLst/>
          </a:prstGeom>
        </p:spPr>
      </p:pic>
      <p:pic>
        <p:nvPicPr>
          <p:cNvPr id="14" name="Picture 13">
            <a:extLst>
              <a:ext uri="{FF2B5EF4-FFF2-40B4-BE49-F238E27FC236}">
                <a16:creationId xmlns:a16="http://schemas.microsoft.com/office/drawing/2014/main" id="{6CDC36C7-9358-4376-AA8E-8A0997877C66}"/>
              </a:ext>
            </a:extLst>
          </p:cNvPr>
          <p:cNvPicPr>
            <a:picLocks noChangeAspect="1"/>
          </p:cNvPicPr>
          <p:nvPr/>
        </p:nvPicPr>
        <p:blipFill>
          <a:blip r:embed="rId6"/>
          <a:stretch>
            <a:fillRect/>
          </a:stretch>
        </p:blipFill>
        <p:spPr>
          <a:xfrm>
            <a:off x="7026814" y="4256985"/>
            <a:ext cx="4802324" cy="2433056"/>
          </a:xfrm>
          <a:prstGeom prst="rect">
            <a:avLst/>
          </a:prstGeom>
        </p:spPr>
      </p:pic>
      <p:sp>
        <p:nvSpPr>
          <p:cNvPr id="15" name="Footer Placeholder 5">
            <a:extLst>
              <a:ext uri="{FF2B5EF4-FFF2-40B4-BE49-F238E27FC236}">
                <a16:creationId xmlns:a16="http://schemas.microsoft.com/office/drawing/2014/main" id="{9AF29CC7-EBF4-498B-B190-899E5AD15AA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dirty="0"/>
              <a:t>5.1 Scenario 13 Pesticide incident </a:t>
            </a:r>
            <a:endParaRPr lang="en-US" sz="1400" dirty="0"/>
          </a:p>
        </p:txBody>
      </p:sp>
      <p:sp>
        <p:nvSpPr>
          <p:cNvPr id="7" name="Text Placeholder 6"/>
          <p:cNvSpPr>
            <a:spLocks noGrp="1"/>
          </p:cNvSpPr>
          <p:nvPr>
            <p:ph type="body" sz="quarter" idx="19"/>
          </p:nvPr>
        </p:nvSpPr>
        <p:spPr>
          <a:xfrm>
            <a:off x="766763" y="3429000"/>
            <a:ext cx="10658474" cy="2628900"/>
          </a:xfrm>
        </p:spPr>
        <p:txBody>
          <a:bodyPr>
            <a:normAutofit fontScale="92500"/>
          </a:bodyPr>
          <a:lstStyle/>
          <a:p>
            <a:r>
              <a:rPr lang="en-US" dirty="0"/>
              <a:t>A person is bringing his unwell father to the hospital and he is nearly at the hospital </a:t>
            </a:r>
          </a:p>
          <a:p>
            <a:r>
              <a:rPr lang="en-US" dirty="0"/>
              <a:t>An accident happened with his father when filling a pesticide sprayer </a:t>
            </a:r>
          </a:p>
          <a:p>
            <a:r>
              <a:rPr lang="en-US" dirty="0"/>
              <a:t>They are both experiencing symptoms of chemical exposure, the father is severely exposed  </a:t>
            </a:r>
          </a:p>
          <a:p>
            <a:r>
              <a:rPr lang="en-US" dirty="0"/>
              <a:t>The son is worried about his brother and sister who will be coming home soon </a:t>
            </a:r>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Footer Placeholder 5">
            <a:extLst>
              <a:ext uri="{FF2B5EF4-FFF2-40B4-BE49-F238E27FC236}">
                <a16:creationId xmlns:a16="http://schemas.microsoft.com/office/drawing/2014/main" id="{CFDCE3EE-AA3E-4AA1-B056-AB31BC19AF3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6115BD-B8E5-43B8-BE87-CD9F9669264D}">
  <ds:schemaRefs>
    <ds:schemaRef ds:uri="http://schemas.microsoft.com/office/2006/documentManagement/types"/>
    <ds:schemaRef ds:uri="http://www.w3.org/XML/1998/namespace"/>
    <ds:schemaRef ds:uri="http://schemas.openxmlformats.org/package/2006/metadata/core-properties"/>
    <ds:schemaRef ds:uri="43d95f8d-e158-4ad4-850d-afacdd2d9ffb"/>
    <ds:schemaRef ds:uri="http://schemas.microsoft.com/office/2006/metadata/properties"/>
    <ds:schemaRef ds:uri="http://purl.org/dc/dcmitype/"/>
    <ds:schemaRef ds:uri="http://purl.org/dc/elements/1.1/"/>
    <ds:schemaRef ds:uri="http://purl.org/dc/terms/"/>
    <ds:schemaRef ds:uri="http://schemas.microsoft.com/office/infopath/2007/PartnerControls"/>
  </ds:schemaRefs>
</ds:datastoreItem>
</file>

<file path=customXml/itemProps2.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890A9C-5141-46E3-8622-FB72B9FEC1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11633</TotalTime>
  <Words>9959</Words>
  <Application>Microsoft Office PowerPoint</Application>
  <PresentationFormat>Widescreen</PresentationFormat>
  <Paragraphs>741</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FranklinGotTExtCon</vt:lpstr>
      <vt:lpstr>Georgia</vt:lpstr>
      <vt:lpstr>Segoe UI</vt:lpstr>
      <vt:lpstr>Segoe UI Semibold</vt:lpstr>
      <vt:lpstr>Office Theme</vt:lpstr>
      <vt:lpstr>Scenario discussion  13. Pesticide Incident</vt:lpstr>
      <vt:lpstr>4.1 Scenario 13 Pesticide incident </vt:lpstr>
      <vt:lpstr>4.1 Scenario 13 Pesticide incident </vt:lpstr>
      <vt:lpstr>4.1 Scenario 13 Pesticide incident </vt:lpstr>
      <vt:lpstr>4.1 Scenario 13 Pesticide incident </vt:lpstr>
      <vt:lpstr>4.1 Scenario 13 Pesticide incident </vt:lpstr>
      <vt:lpstr>5.1 Scenario 13 Pesticide incident </vt:lpstr>
      <vt:lpstr>5.1 Scenario 13 Pesticide incident </vt:lpstr>
      <vt:lpstr>5.1 Scenario 13 Pesticide incident </vt:lpstr>
      <vt:lpstr>5.1 Scenario 13 Pesticide incident </vt:lpstr>
      <vt:lpstr>5.1 Scenario 13 Pesticide incident </vt:lpstr>
      <vt:lpstr>5.2 Scenario 13 Pesticide incident </vt:lpstr>
      <vt:lpstr>5.2 Scenario 13 Pesticide incident </vt:lpstr>
      <vt:lpstr>5.2 Scenario 13 Pesticide incident </vt:lpstr>
      <vt:lpstr>5.2 Scenario 13 Pesticide incident </vt:lpstr>
      <vt:lpstr>5.6 Scenario 13 Pesticide incident </vt:lpstr>
      <vt:lpstr>5.6 Scenario 13 Pesticide incident </vt:lpstr>
      <vt:lpstr>5.6 Scenario 13 Pesticide incident </vt:lpstr>
      <vt:lpstr>5.6 Scenario 13 Pesticide incident </vt:lpstr>
      <vt:lpstr>5.6 Scenario 13 Pesticide incident </vt:lpstr>
      <vt:lpstr>6.1 Scenario 13 Pesticide incident </vt:lpstr>
      <vt:lpstr>6.1 Scenario 13 Emergency call</vt:lpstr>
      <vt:lpstr>6.1 Scenario 13 Emergency call</vt:lpstr>
      <vt:lpstr>6.1 Scenario 13 Emergency call</vt:lpstr>
      <vt:lpstr>6.1 Scenario 13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683</cp:revision>
  <cp:lastPrinted>2020-01-20T09:16:47Z</cp:lastPrinted>
  <dcterms:created xsi:type="dcterms:W3CDTF">2019-10-21T09:10:33Z</dcterms:created>
  <dcterms:modified xsi:type="dcterms:W3CDTF">2022-11-23T11:25:10Z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