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2"/>
  </p:notesMasterIdLst>
  <p:handoutMasterIdLst>
    <p:handoutMasterId r:id="rId33"/>
  </p:handoutMasterIdLst>
  <p:sldIdLst>
    <p:sldId id="256" r:id="rId5"/>
    <p:sldId id="344" r:id="rId6"/>
    <p:sldId id="346" r:id="rId7"/>
    <p:sldId id="345" r:id="rId8"/>
    <p:sldId id="361" r:id="rId9"/>
    <p:sldId id="362" r:id="rId10"/>
    <p:sldId id="363" r:id="rId11"/>
    <p:sldId id="365" r:id="rId12"/>
    <p:sldId id="364" r:id="rId13"/>
    <p:sldId id="347" r:id="rId14"/>
    <p:sldId id="348" r:id="rId15"/>
    <p:sldId id="372" r:id="rId16"/>
    <p:sldId id="382" r:id="rId17"/>
    <p:sldId id="373" r:id="rId18"/>
    <p:sldId id="381" r:id="rId19"/>
    <p:sldId id="376" r:id="rId20"/>
    <p:sldId id="366" r:id="rId21"/>
    <p:sldId id="368" r:id="rId22"/>
    <p:sldId id="367" r:id="rId23"/>
    <p:sldId id="369" r:id="rId24"/>
    <p:sldId id="370" r:id="rId25"/>
    <p:sldId id="371" r:id="rId26"/>
    <p:sldId id="403" r:id="rId27"/>
    <p:sldId id="404" r:id="rId28"/>
    <p:sldId id="405" r:id="rId29"/>
    <p:sldId id="383" r:id="rId30"/>
    <p:sldId id="3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11"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3"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56675" autoAdjust="0"/>
  </p:normalViewPr>
  <p:slideViewPr>
    <p:cSldViewPr snapToGrid="0">
      <p:cViewPr varScale="1">
        <p:scale>
          <a:sx n="54" d="100"/>
          <a:sy n="54" d="100"/>
        </p:scale>
        <p:origin x="1938" y="72"/>
      </p:cViewPr>
      <p:guideLst/>
    </p:cSldViewPr>
  </p:slideViewPr>
  <p:notesTextViewPr>
    <p:cViewPr>
      <p:scale>
        <a:sx n="150" d="100"/>
        <a:sy n="150" d="100"/>
      </p:scale>
      <p:origin x="0" y="-792"/>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carry out 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b="0" dirty="0">
                <a:solidFill>
                  <a:schemeClr val="tx1"/>
                </a:solidFill>
              </a:rPr>
              <a:t>Blast at a domestic animal fair</a:t>
            </a:r>
            <a:r>
              <a:rPr lang="en-US" sz="800" b="0" kern="1200" dirty="0">
                <a:solidFill>
                  <a:schemeClr val="tx1"/>
                </a:solidFill>
                <a:effectLst/>
                <a:latin typeface="+mn-lt"/>
                <a:ea typeface="+mn-ea"/>
                <a:cs typeface="+mn-cs"/>
              </a:rPr>
              <a:t>: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3 Blast at a domestic animal fair: 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t>a. Do you think it is necessary to protect yourself first? Why?</a:t>
            </a:r>
          </a:p>
          <a:p>
            <a:r>
              <a:rPr lang="en-US" sz="800" dirty="0"/>
              <a:t>b. Can it be a CBRN scene? What are the signs that make you think so?</a:t>
            </a:r>
          </a:p>
          <a:p>
            <a:r>
              <a:rPr lang="en-US" sz="800" dirty="0"/>
              <a:t>c. Do you look for signs and symbols (ADR, UN, GHS symbols).  What is their meaning?</a:t>
            </a:r>
          </a:p>
          <a:p>
            <a:r>
              <a:rPr lang="en-US" sz="800" dirty="0"/>
              <a:t>d. Strange odor / smell at the scene. What could it mean?</a:t>
            </a:r>
          </a:p>
          <a:p>
            <a:r>
              <a:rPr lang="en-US" sz="800" dirty="0"/>
              <a:t>e. Any signs of poisoning? </a:t>
            </a:r>
          </a:p>
          <a:p>
            <a:r>
              <a:rPr lang="en-US" sz="800" dirty="0"/>
              <a:t>f. Do you think that it</a:t>
            </a:r>
            <a:r>
              <a:rPr lang="en-US" sz="800" baseline="0" dirty="0"/>
              <a:t> is necessary to isolate people and domestic animal animals?</a:t>
            </a:r>
          </a:p>
          <a:p>
            <a:r>
              <a:rPr lang="en-US" sz="800" baseline="0" dirty="0"/>
              <a:t>g. What do you need to know to register the victims?</a:t>
            </a:r>
          </a:p>
          <a:p>
            <a:r>
              <a:rPr lang="en-US" sz="800" baseline="0" dirty="0" err="1"/>
              <a:t>Etc</a:t>
            </a:r>
            <a:r>
              <a:rPr lang="en-US" sz="800" baseline="0" dirty="0"/>
              <a:t>…</a:t>
            </a:r>
            <a:endParaRPr lang="en-US" sz="800" dirty="0"/>
          </a:p>
          <a:p>
            <a:endParaRPr lang="en-US" sz="800" dirty="0"/>
          </a:p>
          <a:p>
            <a:r>
              <a:rPr lang="en-US" sz="800" dirty="0"/>
              <a:t>In this slide,</a:t>
            </a:r>
            <a:r>
              <a:rPr lang="en-US" sz="800" baseline="0" dirty="0"/>
              <a:t> the trainer should facilitate the trainees' discussion on focusing on the elements that are missing, and that are key to perform their work at the best. </a:t>
            </a:r>
            <a:endParaRPr lang="en-US" sz="800" dirty="0"/>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3177891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 </a:t>
            </a:r>
            <a:r>
              <a:rPr kumimoji="0" lang="en-US" sz="800" b="0" i="0" u="none" strike="noStrike" kern="1200" cap="none" spc="0" normalizeH="0" baseline="0" noProof="0" dirty="0">
                <a:ln>
                  <a:noFill/>
                </a:ln>
                <a:solidFill>
                  <a:prstClr val="black"/>
                </a:solidFill>
                <a:effectLst/>
                <a:uLnTx/>
                <a:uFillTx/>
                <a:latin typeface="+mn-lt"/>
                <a:ea typeface="+mn-ea"/>
                <a:cs typeface="+mn-cs"/>
              </a:rPr>
              <a:t>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a:t>
            </a:r>
            <a:r>
              <a:rPr kumimoji="0" lang="en-US" sz="800" b="0" i="0" u="none" strike="noStrike" kern="1200" cap="none" spc="0" normalizeH="0" baseline="0" noProof="0" dirty="0">
                <a:ln>
                  <a:noFill/>
                </a:ln>
                <a:solidFill>
                  <a:prstClr val="black"/>
                </a:solidFill>
                <a:effectLst/>
                <a:uLnTx/>
                <a:uFillTx/>
                <a:latin typeface="+mn-lt"/>
                <a:ea typeface="+mn-ea"/>
                <a:cs typeface="+mn-cs"/>
              </a:rPr>
              <a:t>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3 Blast at a domestic animal fair: 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693862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3 Blast at a domestic animal fair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A domestic animal fair is taking place in an exhibition centre, with almost 200 between cats and dogs of different size are part of the exhibition. Approximately 1000 people are attending the event, the fair is pretty crowded. There are numerous photographers and reporters, some are using drones to take pictures and video of the event. A small drone taking pictures from above explodes releasing some flames and smoke and then crashing on the ground. No one gets hurt by the drone falling on the ground but panic quickly spreads. Some domestic animals, especially those that were standing close to the drone that has fallen on the ground, run away form their allocated spots in the fair and the owners start running everywhere to catch them. Meanwhile, some panic start to raise in the whole fair. </a:t>
            </a:r>
            <a:r>
              <a:rPr lang="en-GB" sz="800" dirty="0">
                <a:effectLst/>
                <a:latin typeface="+mn-lt"/>
                <a:ea typeface="Calibri" panose="020F0502020204030204" pitchFamily="34" charset="0"/>
                <a:cs typeface="Times New Roman" panose="02020603050405020304" pitchFamily="18" charset="0"/>
              </a:rPr>
              <a:t>Attendants start running and assembling at the main exits of the overcrowded pavilion, some people fall and get trampled, scared domestic animals run anywhere.</a:t>
            </a:r>
            <a:endParaRPr lang="en-US" sz="800" kern="120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Suddenly, the dosimeter of the firefighters’ team, that was already on the scene as part of the safety and security measures for such kind of events, start to alarm.</a:t>
            </a: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Panic is now spread and the first responders on the spot should think about what to do to start facing this emergency situation while requesting and waiting for specialized teams.</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a:t>
            </a:r>
            <a:r>
              <a:rPr lang="en-US" sz="800" b="1" kern="1200" noProof="0" dirty="0">
                <a:solidFill>
                  <a:schemeClr val="tx1"/>
                </a:solidFill>
                <a:effectLst/>
                <a:latin typeface="+mn-lt"/>
                <a:ea typeface="+mn-ea"/>
                <a:cs typeface="+mn-cs"/>
              </a:rPr>
              <a:t>direct the discussion towards</a:t>
            </a:r>
            <a:r>
              <a:rPr lang="en-US" sz="800" b="1" kern="1200" baseline="0" noProof="0" dirty="0">
                <a:solidFill>
                  <a:schemeClr val="tx1"/>
                </a:solidFill>
                <a:effectLst/>
                <a:latin typeface="+mn-lt"/>
                <a:ea typeface="+mn-ea"/>
                <a:cs typeface="+mn-cs"/>
              </a:rPr>
              <a:t> the definition of priorities on the scene concerning evidence preservation</a:t>
            </a:r>
            <a:r>
              <a:rPr lang="en-US" sz="800" kern="1200" baseline="0" noProof="0" dirty="0">
                <a:solidFill>
                  <a:schemeClr val="tx1"/>
                </a:solidFill>
                <a:effectLst/>
                <a:latin typeface="+mn-lt"/>
                <a:ea typeface="+mn-ea"/>
                <a:cs typeface="+mn-cs"/>
              </a:rPr>
              <a:t>.</a:t>
            </a:r>
            <a:endParaRPr lang="en-US" sz="800" kern="1200" baseline="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With such a ‘dirty bomb’ scenario, radiation dose is expected to be low, both from external irradiation as from internal/external contamination with the radionuclide(s). It is however important to consider the psychological aspects of a dirty bomb explosion in a crowded area that could cause shock and panic in the people involved. This could also affect the preservation of evidence.</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this scenario, the exploding drone is a key forensic element.</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For this scenario, first responders should pay attention to what is left of the drone. They should avoid direct contact with it and shall avoid, when possible, decontaminants that can destroy evidence. It would be important also to leave the participants in the fair as far away as possible from the crash.</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debris of the drone is extremely important evidence, (fingerprints, digital information) they should be preserved. However, it must be kept in mind that this debris may be highly contaminated.</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It is important to acquire images of the scene before, during and after the event. Cameras should be preserved.</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addition to the scene described, at first look the first responders spot the following:</a:t>
            </a:r>
            <a:endParaRPr lang="en-GB" sz="800" dirty="0">
              <a:effectLst/>
              <a:latin typeface="+mn-lt"/>
              <a:ea typeface="Calibri" panose="020F0502020204030204" pitchFamily="34" charset="0"/>
              <a:cs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People are stepping on the debris of the drone</a:t>
            </a:r>
            <a:endParaRPr lang="en-GB" sz="800" dirty="0">
              <a:effectLst/>
              <a:latin typeface="+mn-lt"/>
              <a:ea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Reporters that were taking pictures of the event are now filming and documenting the accident</a:t>
            </a:r>
            <a:endParaRPr lang="en-GB" sz="800" dirty="0">
              <a:effectLst/>
              <a:latin typeface="+mn-lt"/>
              <a:ea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604339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3 Blast at a domestic animal fair</a:t>
            </a:r>
            <a:r>
              <a:rPr lang="en-US" sz="800" b="0" kern="1200" baseline="0" dirty="0">
                <a:solidFill>
                  <a:schemeClr val="tx1"/>
                </a:solidFill>
                <a:effectLst/>
                <a:latin typeface="+mn-lt"/>
                <a:ea typeface="+mn-ea"/>
                <a:cs typeface="+mn-cs"/>
              </a:rPr>
              <a:t>: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visualize the scenario.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People at an animal exhibition, drone, cat on exhibition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https://www.flickr.com/photos/ala_members/34725020873 </a:t>
            </a:r>
            <a:r>
              <a:rPr lang="en-US" sz="1600" b="0" i="0" dirty="0">
                <a:solidFill>
                  <a:srgbClr val="FFFFFF"/>
                </a:solidFill>
                <a:effectLst/>
                <a:latin typeface="source sans pro" panose="020B0503030403020204" pitchFamily="34" charset="0"/>
              </a:rPr>
              <a:t>Attribution-</a:t>
            </a:r>
            <a:r>
              <a:rPr lang="en-US" sz="1600" b="0" i="0" dirty="0" err="1">
                <a:solidFill>
                  <a:srgbClr val="FFFFFF"/>
                </a:solidFill>
                <a:effectLst/>
                <a:latin typeface="source sans pro" panose="020B0503030403020204" pitchFamily="34" charset="0"/>
              </a:rPr>
              <a:t>NonCommercial</a:t>
            </a:r>
            <a:r>
              <a:rPr lang="en-US" sz="1600" b="0" i="0" dirty="0">
                <a:solidFill>
                  <a:srgbClr val="FFFFFF"/>
                </a:solidFill>
                <a:effectLst/>
                <a:latin typeface="source sans pro" panose="020B0503030403020204" pitchFamily="34" charset="0"/>
              </a:rPr>
              <a:t>-</a:t>
            </a:r>
            <a:r>
              <a:rPr lang="en-US" sz="1600" b="0" i="0" dirty="0" err="1">
                <a:solidFill>
                  <a:srgbClr val="FFFFFF"/>
                </a:solidFill>
                <a:effectLst/>
                <a:latin typeface="source sans pro" panose="020B0503030403020204" pitchFamily="34" charset="0"/>
              </a:rPr>
              <a:t>ShareAlike</a:t>
            </a:r>
            <a:r>
              <a:rPr lang="en-US" sz="1600" b="0" i="0" dirty="0">
                <a:solidFill>
                  <a:srgbClr val="FFFFFF"/>
                </a:solidFill>
                <a:effectLst/>
                <a:latin typeface="source sans pro" panose="020B0503030403020204" pitchFamily="34" charset="0"/>
              </a:rPr>
              <a:t> 2.0 Generic (CC BY-NC-SA 2.0)</a:t>
            </a:r>
          </a:p>
          <a:p>
            <a:r>
              <a:rPr lang="en-US" sz="800" b="0" kern="1200" dirty="0">
                <a:solidFill>
                  <a:schemeClr val="tx1"/>
                </a:solidFill>
                <a:effectLst/>
                <a:latin typeface="+mn-lt"/>
                <a:ea typeface="+mn-ea"/>
                <a:cs typeface="+mn-cs"/>
              </a:rPr>
              <a:t>https://pxhere.com/en/photo/897881 </a:t>
            </a:r>
            <a:r>
              <a:rPr lang="nl-NL" sz="1600" b="0" i="0" dirty="0">
                <a:solidFill>
                  <a:srgbClr val="2F2F2F"/>
                </a:solidFill>
                <a:effectLst/>
                <a:latin typeface="-apple-system"/>
              </a:rPr>
              <a:t>CC0 Public Domain</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https://commons.wikimedia.org/wiki/File:MTP_Cat_Show_2230073.JPG  Creative Commons Attribution 3.0 </a:t>
            </a:r>
            <a:r>
              <a:rPr lang="en-US" sz="800" b="0" kern="1200" dirty="0" err="1">
                <a:solidFill>
                  <a:schemeClr val="tx1"/>
                </a:solidFill>
                <a:effectLst/>
                <a:latin typeface="+mn-lt"/>
                <a:ea typeface="+mn-ea"/>
                <a:cs typeface="+mn-cs"/>
              </a:rPr>
              <a:t>Unported</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9985080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Scenario 5.2 Scenario 3 Blast at a domestic animal fair: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and focus on what they consider evidence, and what they plan to protect it.</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1738496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3 Blast at a domestic animal fair</a:t>
            </a:r>
            <a:r>
              <a:rPr lang="en-US" sz="800" b="0" kern="1200" baseline="0" dirty="0">
                <a:solidFill>
                  <a:schemeClr val="tx1"/>
                </a:solidFill>
                <a:effectLst/>
                <a:latin typeface="+mn-lt"/>
                <a:ea typeface="+mn-ea"/>
                <a:cs typeface="+mn-cs"/>
              </a:rPr>
              <a:t>: </a:t>
            </a:r>
            <a:r>
              <a:rPr lang="en-GB" sz="800" b="0" kern="1200" dirty="0">
                <a:solidFill>
                  <a:schemeClr val="tx1"/>
                </a:solidFill>
                <a:effectLst/>
                <a:latin typeface="+mn-lt"/>
                <a:ea typeface="+mn-ea"/>
                <a:cs typeface="+mn-cs"/>
              </a:rPr>
              <a:t>Key facts Part II</a:t>
            </a:r>
            <a:r>
              <a:rPr lang="en-US" sz="800" b="0" kern="1200" baseline="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i="0" kern="1200" baseline="0" dirty="0">
                <a:solidFill>
                  <a:schemeClr val="tx1"/>
                </a:solidFill>
                <a:effectLst/>
                <a:latin typeface="+mn-lt"/>
                <a:ea typeface="+mn-ea"/>
                <a:cs typeface="+mn-cs"/>
              </a:rPr>
              <a:t>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788687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Scenario 5.2 Scenario 3 Blast at a domestic animal fair: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Being </a:t>
            </a:r>
            <a:r>
              <a:rPr lang="en-US" sz="800" b="0" kern="1200" baseline="0" dirty="0">
                <a:solidFill>
                  <a:schemeClr val="tx1"/>
                </a:solidFill>
                <a:effectLst/>
                <a:latin typeface="+mn-lt"/>
                <a:ea typeface="+mn-ea"/>
                <a:cs typeface="+mn-cs"/>
              </a:rPr>
              <a:t>aware of the development of the scenario, the trainer should facilitate the discussion with the trainees and focus on what they consider to be evidence, and how they plan to protect it.</a:t>
            </a:r>
          </a:p>
          <a:p>
            <a:r>
              <a:rPr lang="en-US" sz="800" b="0" kern="1200" baseline="0" dirty="0">
                <a:solidFill>
                  <a:schemeClr val="tx1"/>
                </a:solidFill>
                <a:effectLst/>
                <a:latin typeface="+mn-lt"/>
                <a:ea typeface="+mn-ea"/>
                <a:cs typeface="+mn-cs"/>
              </a:rPr>
              <a:t>e.g. </a:t>
            </a:r>
          </a:p>
          <a:p>
            <a:pPr marL="171450" indent="-171450">
              <a:buFontTx/>
              <a:buChar char="-"/>
            </a:pPr>
            <a:r>
              <a:rPr lang="en-US" sz="800" b="0" kern="1200" baseline="0" dirty="0">
                <a:solidFill>
                  <a:schemeClr val="tx1"/>
                </a:solidFill>
                <a:effectLst/>
                <a:latin typeface="+mn-lt"/>
                <a:ea typeface="+mn-ea"/>
                <a:cs typeface="+mn-cs"/>
              </a:rPr>
              <a:t>the debris of the drone is extremely important evidence, (fingerprints, digital information) they should be preserved. However, it must be kept in mind that this debris may be highly contaminated</a:t>
            </a:r>
          </a:p>
          <a:p>
            <a:pPr marL="171450" indent="-171450">
              <a:buFontTx/>
              <a:buChar char="-"/>
            </a:pPr>
            <a:r>
              <a:rPr lang="en-US" sz="800" kern="1200" dirty="0">
                <a:solidFill>
                  <a:schemeClr val="tx1"/>
                </a:solidFill>
                <a:effectLst/>
                <a:latin typeface="+mn-lt"/>
                <a:ea typeface="+mn-ea"/>
                <a:cs typeface="+mn-cs"/>
              </a:rPr>
              <a:t>It</a:t>
            </a:r>
            <a:r>
              <a:rPr lang="en-US" sz="800" kern="1200" baseline="0" dirty="0">
                <a:solidFill>
                  <a:schemeClr val="tx1"/>
                </a:solidFill>
                <a:effectLst/>
                <a:latin typeface="+mn-lt"/>
                <a:ea typeface="+mn-ea"/>
                <a:cs typeface="+mn-cs"/>
              </a:rPr>
              <a:t> is important to acquire images of the scene before, during and after the event. Cameras should be preserved.</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531069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3 Blast at a domestic animal fair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r>
              <a:rPr lang="en-US" sz="800" kern="1200" noProof="0" dirty="0">
                <a:solidFill>
                  <a:schemeClr val="tx1"/>
                </a:solidFill>
                <a:effectLst/>
                <a:latin typeface="+mn-lt"/>
                <a:ea typeface="+mn-ea"/>
                <a:cs typeface="+mn-cs"/>
              </a:rPr>
              <a:t>: Introduction.</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dirty="0">
                <a:latin typeface="+mn-lt"/>
              </a:rPr>
              <a:t>A domestic animal fair is taking place in an exhibition centre, almost 200 cats and dogs</a:t>
            </a:r>
            <a:r>
              <a:rPr lang="en-US" sz="800" baseline="0" dirty="0">
                <a:latin typeface="+mn-lt"/>
              </a:rPr>
              <a:t> of different sizes </a:t>
            </a:r>
            <a:r>
              <a:rPr lang="en-US" sz="800" dirty="0">
                <a:latin typeface="+mn-lt"/>
              </a:rPr>
              <a:t>are part of the exhibition. Approximately 1000 people are attending the event, the fair</a:t>
            </a:r>
            <a:r>
              <a:rPr lang="en-US" sz="800" baseline="0" dirty="0">
                <a:latin typeface="+mn-lt"/>
              </a:rPr>
              <a:t> is pretty crowded. There are numerous photographers and reporters, some are using drones to take pictures and make videos of the event. </a:t>
            </a:r>
            <a:r>
              <a:rPr lang="en-US" sz="800" dirty="0">
                <a:latin typeface="+mn-lt"/>
              </a:rPr>
              <a:t>A small drone taking pictures from above explodes releasing some flames and smoke and then crashing</a:t>
            </a:r>
            <a:r>
              <a:rPr lang="en-US" sz="800" baseline="0" dirty="0">
                <a:latin typeface="+mn-lt"/>
              </a:rPr>
              <a:t> </a:t>
            </a:r>
            <a:r>
              <a:rPr lang="en-US" sz="800" dirty="0">
                <a:latin typeface="+mn-lt"/>
              </a:rPr>
              <a:t>on the ground. No one gets hurt by the drone</a:t>
            </a:r>
            <a:r>
              <a:rPr lang="en-US" sz="800" baseline="0" dirty="0">
                <a:latin typeface="+mn-lt"/>
              </a:rPr>
              <a:t> falling on the ground but panic quickly spreads. Some domestic animals, especially those that were standing close to the drone that has fallen on the ground, run away form their allocated spots in the fair and the owners start running everywhere to catch them. Meanwhile, panic starts to raise in the whole fair. </a:t>
            </a:r>
            <a:r>
              <a:rPr lang="en-GB" sz="800" dirty="0">
                <a:effectLst/>
                <a:latin typeface="+mn-lt"/>
                <a:ea typeface="Calibri" panose="020F0502020204030204" pitchFamily="34" charset="0"/>
                <a:cs typeface="Times New Roman" panose="02020603050405020304" pitchFamily="18" charset="0"/>
              </a:rPr>
              <a:t>Attendants start running and assembling at the main exits of the overcrowded pavilion, some people fall and get trampled, scared domestic animals run anywhere.</a:t>
            </a:r>
            <a:endParaRPr lang="en-US" sz="800" baseline="0" dirty="0">
              <a:latin typeface="+mn-lt"/>
            </a:endParaRPr>
          </a:p>
          <a:p>
            <a:endParaRPr lang="en-US" sz="800" dirty="0">
              <a:latin typeface="+mn-lt"/>
            </a:endParaRPr>
          </a:p>
          <a:p>
            <a:r>
              <a:rPr lang="en-US" sz="800" dirty="0">
                <a:latin typeface="+mn-lt"/>
              </a:rPr>
              <a:t>Suddenly,</a:t>
            </a:r>
            <a:r>
              <a:rPr lang="en-US" sz="800" baseline="0" dirty="0">
                <a:latin typeface="+mn-lt"/>
              </a:rPr>
              <a:t> t</a:t>
            </a:r>
            <a:r>
              <a:rPr lang="en-US" sz="800" dirty="0">
                <a:latin typeface="+mn-lt"/>
              </a:rPr>
              <a:t>he dosimeter of the firefighter</a:t>
            </a:r>
            <a:r>
              <a:rPr lang="en-US" sz="800" baseline="0" dirty="0">
                <a:latin typeface="+mn-lt"/>
              </a:rPr>
              <a:t>s’ team</a:t>
            </a:r>
            <a:r>
              <a:rPr lang="en-US" sz="800" dirty="0">
                <a:latin typeface="+mn-lt"/>
              </a:rPr>
              <a:t>, that</a:t>
            </a:r>
            <a:r>
              <a:rPr lang="en-US" sz="800" baseline="0" dirty="0">
                <a:latin typeface="+mn-lt"/>
              </a:rPr>
              <a:t> was </a:t>
            </a:r>
            <a:r>
              <a:rPr lang="en-US" sz="800" dirty="0">
                <a:latin typeface="+mn-lt"/>
              </a:rPr>
              <a:t>already on the scene as part of the safety and security measures for such kind of events, start to alarm.</a:t>
            </a:r>
          </a:p>
          <a:p>
            <a:endParaRPr lang="en-US" sz="800" dirty="0">
              <a:latin typeface="+mn-lt"/>
            </a:endParaRPr>
          </a:p>
          <a:p>
            <a:r>
              <a:rPr lang="en-US" sz="800" dirty="0">
                <a:latin typeface="+mn-lt"/>
              </a:rPr>
              <a:t>Panic</a:t>
            </a:r>
            <a:r>
              <a:rPr lang="en-US" sz="800" baseline="0" dirty="0">
                <a:latin typeface="+mn-lt"/>
              </a:rPr>
              <a:t> now spreads and the first responders on the spot should think about what to do to start dealing this emergency situation while requesting and waiting for specialized teams.</a:t>
            </a:r>
          </a:p>
          <a:p>
            <a:endParaRPr lang="en-US" sz="800" baseline="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Triage and treatment</a:t>
            </a:r>
            <a:r>
              <a:rPr lang="en-US" sz="800" b="0" kern="1200" dirty="0">
                <a:solidFill>
                  <a:schemeClr val="tx1"/>
                </a:solidFill>
                <a:effectLst/>
                <a:latin typeface="+mn-lt"/>
                <a:ea typeface="+mn-ea"/>
                <a:cs typeface="+mn-cs"/>
              </a:rPr>
              <a:t>.</a:t>
            </a:r>
          </a:p>
          <a:p>
            <a:endParaRPr lang="en-US" sz="800" kern="120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With such a ‘dirty bomb’ scenario, radiation dose is expected to be low, both from external irradiation as from internal/external contamination with the radionuclide(s). It is however important to consider the psychological aspects of a dirty bomb explosion in a crowded area that could cause shock and panic in the people involved.</a:t>
            </a:r>
            <a:endParaRPr lang="en-GB"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6043399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3 Blast at a domestic animal fair: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dirty="0">
                <a:solidFill>
                  <a:schemeClr val="tx1"/>
                </a:solidFill>
                <a:effectLst/>
                <a:latin typeface="+mn-lt"/>
                <a:ea typeface="+mn-ea"/>
                <a:cs typeface="+mn-cs"/>
              </a:rPr>
              <a:t>Discuss with trainees provided scenario. Point on the probability and possible actions to be taken by first responders.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People at an animal exhibition, drone, cat on exhibition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https://www.flickr.com/photos/ala_members/34725020873 </a:t>
            </a:r>
            <a:r>
              <a:rPr lang="en-US" sz="1600" b="0" i="0" dirty="0">
                <a:solidFill>
                  <a:srgbClr val="FFFFFF"/>
                </a:solidFill>
                <a:effectLst/>
                <a:latin typeface="source sans pro" panose="020B0503030403020204" pitchFamily="34" charset="0"/>
              </a:rPr>
              <a:t>Attribution-</a:t>
            </a:r>
            <a:r>
              <a:rPr lang="en-US" sz="1600" b="0" i="0" dirty="0" err="1">
                <a:solidFill>
                  <a:srgbClr val="FFFFFF"/>
                </a:solidFill>
                <a:effectLst/>
                <a:latin typeface="source sans pro" panose="020B0503030403020204" pitchFamily="34" charset="0"/>
              </a:rPr>
              <a:t>NonCommercial</a:t>
            </a:r>
            <a:r>
              <a:rPr lang="en-US" sz="1600" b="0" i="0" dirty="0">
                <a:solidFill>
                  <a:srgbClr val="FFFFFF"/>
                </a:solidFill>
                <a:effectLst/>
                <a:latin typeface="source sans pro" panose="020B0503030403020204" pitchFamily="34" charset="0"/>
              </a:rPr>
              <a:t>-</a:t>
            </a:r>
            <a:r>
              <a:rPr lang="en-US" sz="1600" b="0" i="0" dirty="0" err="1">
                <a:solidFill>
                  <a:srgbClr val="FFFFFF"/>
                </a:solidFill>
                <a:effectLst/>
                <a:latin typeface="source sans pro" panose="020B0503030403020204" pitchFamily="34" charset="0"/>
              </a:rPr>
              <a:t>ShareAlike</a:t>
            </a:r>
            <a:r>
              <a:rPr lang="en-US" sz="1600" b="0" i="0" dirty="0">
                <a:solidFill>
                  <a:srgbClr val="FFFFFF"/>
                </a:solidFill>
                <a:effectLst/>
                <a:latin typeface="source sans pro" panose="020B0503030403020204" pitchFamily="34" charset="0"/>
              </a:rPr>
              <a:t> 2.0 Generic (CC BY-NC-SA 2.0)</a:t>
            </a:r>
          </a:p>
          <a:p>
            <a:r>
              <a:rPr lang="en-US" sz="800" b="0" kern="1200" dirty="0">
                <a:solidFill>
                  <a:schemeClr val="tx1"/>
                </a:solidFill>
                <a:effectLst/>
                <a:latin typeface="+mn-lt"/>
                <a:ea typeface="+mn-ea"/>
                <a:cs typeface="+mn-cs"/>
              </a:rPr>
              <a:t>https://pxhere.com/en/photo/897881 </a:t>
            </a:r>
            <a:r>
              <a:rPr lang="nl-NL" sz="1600" b="0" i="0" dirty="0">
                <a:solidFill>
                  <a:srgbClr val="2F2F2F"/>
                </a:solidFill>
                <a:effectLst/>
                <a:latin typeface="-apple-system"/>
              </a:rPr>
              <a:t>CC0 Public Domain</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https://commons.wikimedia.org/wiki/File:MTP_Cat_Show_2230073.JPG  Creative Commons Attribution 3.0 </a:t>
            </a:r>
            <a:r>
              <a:rPr lang="en-US" sz="800" b="0" kern="1200" dirty="0" err="1">
                <a:solidFill>
                  <a:schemeClr val="tx1"/>
                </a:solidFill>
                <a:effectLst/>
                <a:latin typeface="+mn-lt"/>
                <a:ea typeface="+mn-ea"/>
                <a:cs typeface="+mn-cs"/>
              </a:rPr>
              <a:t>Unported</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998508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3 Blast at a domestic animal fair: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scenarios evolves as described in the previous slides.</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The trainer should address trainees directly by asking the questions. The best possible option is that the trainees will answer correctly, and they can back up their thesis with arguments. The role of the trainer is to direct the discussion to the proper answer.</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t>a. Do you think it is necessary to protect yourself first?</a:t>
            </a:r>
          </a:p>
          <a:p>
            <a:r>
              <a:rPr lang="en-US" sz="800" dirty="0"/>
              <a:t>b. Can it be a CBRN scene</a:t>
            </a: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173849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3 Blast at a domestic animal fair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dirty="0">
                <a:latin typeface="+mn-lt"/>
              </a:rPr>
              <a:t>A domestic animal fair is taking place in an exhibition centre, almost 200 cats and dogs</a:t>
            </a:r>
            <a:r>
              <a:rPr lang="en-US" sz="800" baseline="0" dirty="0">
                <a:latin typeface="+mn-lt"/>
              </a:rPr>
              <a:t> of different sizes </a:t>
            </a:r>
            <a:r>
              <a:rPr lang="en-US" sz="800" dirty="0">
                <a:latin typeface="+mn-lt"/>
              </a:rPr>
              <a:t>are part of the exhibition. Approximately 1000 people are attending the event, the fair</a:t>
            </a:r>
            <a:r>
              <a:rPr lang="en-US" sz="800" baseline="0" dirty="0">
                <a:latin typeface="+mn-lt"/>
              </a:rPr>
              <a:t> is pretty crowded. There are numerous photographers and reporters, some are using drones to take pictures and make videos of the event. </a:t>
            </a:r>
            <a:r>
              <a:rPr lang="en-US" sz="800" dirty="0">
                <a:latin typeface="+mn-lt"/>
              </a:rPr>
              <a:t>A small drone taking pictures from above explodes releasing some flames and smoke and then crashes</a:t>
            </a:r>
            <a:r>
              <a:rPr lang="en-US" sz="800" baseline="0" dirty="0">
                <a:latin typeface="+mn-lt"/>
              </a:rPr>
              <a:t> </a:t>
            </a:r>
            <a:r>
              <a:rPr lang="en-US" sz="800" dirty="0">
                <a:latin typeface="+mn-lt"/>
              </a:rPr>
              <a:t>on the ground. No one gets hurt by the drone</a:t>
            </a:r>
            <a:r>
              <a:rPr lang="en-US" sz="800" baseline="0" dirty="0">
                <a:latin typeface="+mn-lt"/>
              </a:rPr>
              <a:t> falling on the ground but panic quickly spreads. Some domestic animals, especially those that were standing close to the drone that has fallen on the ground, run away from their allocated spots in the fair and the owners start running everywhere to catch them. Meanwhile, panic starts to spread in the whole fair. </a:t>
            </a:r>
            <a:r>
              <a:rPr lang="en-GB" sz="800" dirty="0">
                <a:effectLst/>
                <a:latin typeface="+mn-lt"/>
                <a:ea typeface="Calibri" panose="020F0502020204030204" pitchFamily="34" charset="0"/>
                <a:cs typeface="Times New Roman" panose="02020603050405020304" pitchFamily="18" charset="0"/>
              </a:rPr>
              <a:t>Attendants start running and assembling at the main exits of the overcrowded pavilion, some people fall and get trampled, scared domestic animals run anywhere.</a:t>
            </a:r>
            <a:endParaRPr lang="en-US" sz="800" baseline="0" dirty="0">
              <a:latin typeface="+mn-lt"/>
            </a:endParaRPr>
          </a:p>
          <a:p>
            <a:endParaRPr lang="en-US" sz="800" dirty="0">
              <a:latin typeface="+mn-lt"/>
            </a:endParaRPr>
          </a:p>
          <a:p>
            <a:r>
              <a:rPr lang="en-US" sz="800" dirty="0">
                <a:latin typeface="+mn-lt"/>
              </a:rPr>
              <a:t>Suddenly,</a:t>
            </a:r>
            <a:r>
              <a:rPr lang="en-US" sz="800" baseline="0" dirty="0">
                <a:latin typeface="+mn-lt"/>
              </a:rPr>
              <a:t> t</a:t>
            </a:r>
            <a:r>
              <a:rPr lang="en-US" sz="800" dirty="0">
                <a:latin typeface="+mn-lt"/>
              </a:rPr>
              <a:t>he dosimeters of the firefighter</a:t>
            </a:r>
            <a:r>
              <a:rPr lang="en-US" sz="800" baseline="0" dirty="0">
                <a:latin typeface="+mn-lt"/>
              </a:rPr>
              <a:t>s’ team</a:t>
            </a:r>
            <a:r>
              <a:rPr lang="en-US" sz="800" dirty="0">
                <a:latin typeface="+mn-lt"/>
              </a:rPr>
              <a:t>, that</a:t>
            </a:r>
            <a:r>
              <a:rPr lang="en-US" sz="800" baseline="0" dirty="0">
                <a:latin typeface="+mn-lt"/>
              </a:rPr>
              <a:t> was </a:t>
            </a:r>
            <a:r>
              <a:rPr lang="en-US" sz="800" dirty="0">
                <a:latin typeface="+mn-lt"/>
              </a:rPr>
              <a:t>already on the scene as part of the safety and security measures for such kind of events, start to alarm and they make the emergency call.</a:t>
            </a:r>
          </a:p>
          <a:p>
            <a:endParaRPr lang="en-US" sz="80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First alert, establish if this could be a CBRN scenario by asking the right questions</a:t>
            </a:r>
            <a:r>
              <a:rPr lang="en-US" sz="800" b="0" kern="1200" dirty="0">
                <a:solidFill>
                  <a:schemeClr val="tx1"/>
                </a:solidFill>
                <a:effectLst/>
                <a:latin typeface="+mn-lt"/>
                <a:ea typeface="+mn-ea"/>
                <a:cs typeface="+mn-cs"/>
              </a:rPr>
              <a: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With such a ‘dirty bomb’ scenario, radiation dose is expected to be low, both from external irradiation as from internal/external contamination with the radionuclide(s). It is however important to consider the psychological aspects of a dirty bomb explosion in a crowded area that could cause shock and panic in the people involved.</a:t>
            </a:r>
            <a:endParaRPr lang="en-GB"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to which information is to be shared among caller, dispatch officer and chain of command.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604339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3 Blast at a domestic animal fair: </a:t>
            </a:r>
            <a:r>
              <a:rPr lang="en-US" sz="800" b="0" kern="1200" dirty="0">
                <a:solidFill>
                  <a:schemeClr val="tx1"/>
                </a:solidFill>
                <a:effectLst/>
                <a:latin typeface="+mn-lt"/>
                <a:ea typeface="+mn-ea"/>
                <a:cs typeface="+mn-cs"/>
              </a:rPr>
              <a:t>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r>
              <a:rPr lang="en-US" sz="800" b="1" kern="1200" dirty="0">
                <a:solidFill>
                  <a:schemeClr val="tx1"/>
                </a:solidFill>
                <a:effectLst/>
                <a:latin typeface="+mn-lt"/>
                <a:ea typeface="+mn-ea"/>
                <a:cs typeface="+mn-cs"/>
              </a:rPr>
              <a:t>Instructions for the trainer:</a:t>
            </a: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the presented discussion scenario. Direct their answers in order to obtain proper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a:t>
            </a:r>
            <a:r>
              <a:rPr lang="en-US" sz="800" kern="1200" dirty="0">
                <a:solidFill>
                  <a:schemeClr val="tx1"/>
                </a:solidFill>
                <a:effectLst/>
                <a:latin typeface="+mn-lt"/>
                <a:ea typeface="+mn-ea"/>
                <a:cs typeface="+mn-cs"/>
              </a:rPr>
              <a:t> 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F</a:t>
            </a:r>
            <a:r>
              <a:rPr lang="en-US" sz="800" dirty="0"/>
              <a:t>ollow the guidance on slide 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8327983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3 Blast at a domestic animal fair: </a:t>
            </a:r>
            <a:r>
              <a:rPr lang="en-US" sz="800" b="0" kern="1200" dirty="0">
                <a:solidFill>
                  <a:schemeClr val="tx1"/>
                </a:solidFill>
                <a:effectLst/>
                <a:latin typeface="+mn-lt"/>
                <a:ea typeface="+mn-ea"/>
                <a:cs typeface="+mn-cs"/>
              </a:rPr>
              <a:t>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r>
              <a:rPr lang="en-US" sz="800" b="1" kern="1200" dirty="0">
                <a:solidFill>
                  <a:schemeClr val="tx1"/>
                </a:solidFill>
                <a:effectLst/>
                <a:latin typeface="+mn-lt"/>
                <a:ea typeface="+mn-ea"/>
                <a:cs typeface="+mn-cs"/>
              </a:rPr>
              <a:t>Instructions for the trainer:</a:t>
            </a: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a:t>
            </a:r>
            <a:r>
              <a:rPr lang="en-US" sz="800" kern="1200" dirty="0">
                <a:solidFill>
                  <a:schemeClr val="tx1"/>
                </a:solidFill>
                <a:effectLst/>
                <a:latin typeface="+mn-lt"/>
                <a:ea typeface="+mn-ea"/>
                <a:cs typeface="+mn-cs"/>
              </a:rPr>
              <a:t> 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F</a:t>
            </a:r>
            <a:r>
              <a:rPr lang="en-US" sz="800" dirty="0"/>
              <a:t>ollow the guidance on slide 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583495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5.6 Scenario 3 Blast at a domestic animal fair: </a:t>
            </a:r>
            <a:r>
              <a:rPr lang="en-US" sz="800" b="0" kern="1200" dirty="0">
                <a:solidFill>
                  <a:schemeClr val="tx1"/>
                </a:solidFill>
                <a:effectLst/>
                <a:latin typeface="+mn-lt"/>
                <a:ea typeface="+mn-ea"/>
                <a:cs typeface="+mn-cs"/>
              </a:rPr>
              <a:t>Casualty #3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r>
              <a:rPr lang="en-US" sz="800" b="1" kern="1200" dirty="0">
                <a:solidFill>
                  <a:schemeClr val="tx1"/>
                </a:solidFill>
                <a:effectLst/>
                <a:latin typeface="+mn-lt"/>
                <a:ea typeface="+mn-ea"/>
                <a:cs typeface="+mn-cs"/>
              </a:rPr>
              <a:t>Instructions for the trainer:</a:t>
            </a: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(green)</a:t>
            </a:r>
            <a:r>
              <a:rPr lang="en-US" sz="800" kern="1200" dirty="0">
                <a:solidFill>
                  <a:schemeClr val="tx1"/>
                </a:solidFill>
                <a:effectLst/>
                <a:latin typeface="+mn-lt"/>
                <a:ea typeface="+mn-ea"/>
                <a:cs typeface="+mn-cs"/>
              </a:rPr>
              <a:t> 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F</a:t>
            </a:r>
            <a:r>
              <a:rPr lang="en-US" sz="800" dirty="0"/>
              <a:t>ollow the guidance on slide 5.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Discuss with trainees the management of animal - u</a:t>
            </a:r>
            <a:r>
              <a:rPr lang="en-US" sz="800" kern="1200" dirty="0">
                <a:solidFill>
                  <a:schemeClr val="tx1"/>
                </a:solidFill>
                <a:effectLst/>
                <a:latin typeface="+mn-lt"/>
                <a:ea typeface="+mn-ea"/>
                <a:cs typeface="+mn-cs"/>
              </a:rPr>
              <a:t>sage of veterinary services, other sup</a:t>
            </a:r>
            <a:r>
              <a:rPr lang="pl-PL" sz="800" kern="1200" dirty="0">
                <a:solidFill>
                  <a:schemeClr val="tx1"/>
                </a:solidFill>
                <a:effectLst/>
                <a:latin typeface="+mn-lt"/>
                <a:ea typeface="+mn-ea"/>
                <a:cs typeface="+mn-cs"/>
              </a:rPr>
              <a:t>p</a:t>
            </a:r>
            <a:r>
              <a:rPr lang="en-US" sz="800" kern="1200" dirty="0">
                <a:solidFill>
                  <a:schemeClr val="tx1"/>
                </a:solidFill>
                <a:effectLst/>
                <a:latin typeface="+mn-lt"/>
                <a:ea typeface="+mn-ea"/>
                <a:cs typeface="+mn-cs"/>
              </a:rPr>
              <a:t>ort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169436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 3 </a:t>
            </a:r>
            <a:r>
              <a:rPr lang="en-GB" sz="800" b="0" kern="1200" dirty="0">
                <a:solidFill>
                  <a:schemeClr val="tx1"/>
                </a:solidFill>
                <a:effectLst/>
                <a:latin typeface="+mn-lt"/>
                <a:ea typeface="+mn-ea"/>
                <a:cs typeface="+mn-cs"/>
              </a:rPr>
              <a:t>Blast at a domestic animal fair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i="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36025964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3 Blast at a domestic animal fair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 3_a and 6.1 3_b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kern="1200" baseline="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domestic animal fair is taking place in an exhibition centre, almost 200 cats and dogs of different sizes are part of the exhibition. Approximately 1000 people are attending the event, the fair is pretty crowded. There are numerous photographers and reporters, some are using drones to take pictures and make videos of the event. A small drone taking pictures from above explodes releasing some flames and smoke and then crashes on the ground. No one gets hurt by the drone falling on the ground but panic quickly spreads. Some domestic animals, especially those that were standing close to the drone that has fallen on the ground, run away from their allocated spots in the fair and the owners start running everywhere to catch them. Meanwhile, panic starts to spread in the whole fair. Attendants start running and assembling at the main exits of the overcrowded pavilion, some people fall and get trampled, scared domestic animals run anywhere.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br>
              <a:rPr lang="en-US" sz="800" dirty="0">
                <a:effectLst/>
                <a:latin typeface="+mn-lt"/>
                <a:ea typeface="Calibri" panose="020F0502020204030204" pitchFamily="34" charset="0"/>
                <a:cs typeface="Times New Roman" panose="02020603050405020304" pitchFamily="18" charset="0"/>
              </a:rPr>
            </a:br>
            <a:r>
              <a:rPr lang="en-GB" sz="800" dirty="0">
                <a:effectLst/>
                <a:latin typeface="+mn-lt"/>
                <a:ea typeface="Calibri" panose="020F0502020204030204" pitchFamily="34" charset="0"/>
                <a:cs typeface="Times New Roman" panose="02020603050405020304" pitchFamily="18" charset="0"/>
              </a:rPr>
              <a:t>Suddenly, the dosimeters of the firefighters’ team, that was already on the scene as part of the safety and security measures for such kind of events, start to alarm and they make the emergency call.</a:t>
            </a:r>
            <a:endParaRPr lang="en-US" sz="800" dirty="0">
              <a:effectLst/>
              <a:latin typeface="+mn-l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With such a ‘dirty bomb’ scenario, radiation dose is expected to be low, both from external irradiation as from internal/external contamination with the radionuclide(s). It is however important to consider the psychological aspects of a dirty bomb explosion in a crowded area that could cause shock and panic in the people involved.</a:t>
            </a:r>
            <a:endParaRPr lang="en-GB"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i="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2418820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3 Blast at a domestic animal fair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has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kern="1200" baseline="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domestic animal fair is taking place in an exhibition centre, almost 200 cats and dogs of different sizes are part of the exhibition. Approximately 1000 people are attending the event, the fair is pretty crowded. There are numerous photographers and reporters, some are using drones to take pictures and make videos of the event. A small drone taking pictures from above explodes releasing some flames and smoke and then crashes on the ground. No one gets hurt by the drone falling on the ground but panic quickly spreads. Some domestic animals, especially those that were standing close to the drone that has fallen on the ground, run away from their allocated spots in the fair and the owners start running everywhere to catch them. Meanwhile, panic starts to spread in the whole fair. Attendants start running and assembling at the main exits of the overcrowded pavilion, some people fall and get trampled, scared domestic animals run anywhere.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br>
              <a:rPr lang="en-US" sz="800" dirty="0">
                <a:effectLst/>
                <a:latin typeface="+mn-lt"/>
                <a:ea typeface="Calibri" panose="020F0502020204030204" pitchFamily="34" charset="0"/>
                <a:cs typeface="Times New Roman" panose="02020603050405020304" pitchFamily="18" charset="0"/>
              </a:rPr>
            </a:br>
            <a:r>
              <a:rPr lang="en-GB" sz="800" dirty="0">
                <a:effectLst/>
                <a:latin typeface="+mn-lt"/>
                <a:ea typeface="Calibri" panose="020F0502020204030204" pitchFamily="34" charset="0"/>
                <a:cs typeface="Times New Roman" panose="02020603050405020304" pitchFamily="18" charset="0"/>
              </a:rPr>
              <a:t>Suddenly, the dosimeters of the firefighters’ team, that was already on the scene as part of the safety and security measures for such kind of events, start to alarm and they make the emergency call.</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With such a ‘dirty bomb’ scenario, radiation dose is expected to be low, both from external irradiation as from internal/external contamination with the radionuclide(s). It is however important to consider the psychological aspects of a dirty bomb explosion in a crowded area that could cause shock and panic in the people involved.</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r>
              <a:rPr lang="en-US" sz="800" b="1" u="sng" kern="1200" dirty="0">
                <a:solidFill>
                  <a:schemeClr val="tx1"/>
                </a:solidFill>
                <a:effectLst/>
                <a:latin typeface="+mn-lt"/>
                <a:ea typeface="+mn-ea"/>
                <a:cs typeface="+mn-cs"/>
              </a:rPr>
              <a:t>POSSIBLE</a:t>
            </a:r>
            <a:r>
              <a:rPr lang="en-US" sz="800" b="1" u="sng" kern="1200" baseline="0" dirty="0">
                <a:solidFill>
                  <a:schemeClr val="tx1"/>
                </a:solidFill>
                <a:effectLst/>
                <a:latin typeface="+mn-lt"/>
                <a:ea typeface="+mn-ea"/>
                <a:cs typeface="+mn-cs"/>
              </a:rPr>
              <a:t> QUESTIONS (for the trainer to know, to facilitate the exercise if needed)</a:t>
            </a:r>
            <a:r>
              <a:rPr lang="en-US" sz="800" b="1"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noProof="0" dirty="0">
                <a:solidFill>
                  <a:schemeClr val="tx1"/>
                </a:solidFill>
                <a:effectLst/>
                <a:latin typeface="+mn-lt"/>
                <a:ea typeface="+mn-ea"/>
                <a:cs typeface="+mn-cs"/>
              </a:rPr>
              <a:t>DO: What type of assistance do you need</a:t>
            </a:r>
            <a:r>
              <a:rPr lang="en-GB" sz="800" b="1" i="0" u="none" strike="noStrike" kern="1200" baseline="0" noProof="0" dirty="0">
                <a:solidFill>
                  <a:schemeClr val="tx1"/>
                </a:solidFill>
                <a:effectLst/>
                <a:latin typeface="+mn-lt"/>
                <a:ea typeface="+mn-ea"/>
                <a:cs typeface="+mn-cs"/>
              </a:rPr>
              <a:t>?</a:t>
            </a:r>
            <a:endParaRPr lang="en-GB" sz="800" b="0" i="0" u="none" strike="noStrike"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i="1" baseline="0" noProof="0" dirty="0">
                <a:latin typeface="+mn-lt"/>
              </a:rPr>
              <a:t>The caller says that they need medical personnel and decontamination units.</a:t>
            </a:r>
          </a:p>
          <a:p>
            <a:pPr rtl="0" eaLnBrk="1" fontAlgn="t" latinLnBrk="0" hangingPunct="1"/>
            <a:r>
              <a:rPr lang="en-GB" sz="800" b="1" i="0" u="none" strike="noStrike" kern="1200" baseline="0" noProof="0" dirty="0">
                <a:solidFill>
                  <a:schemeClr val="tx1"/>
                </a:solidFill>
                <a:effectLst/>
                <a:latin typeface="+mn-lt"/>
                <a:ea typeface="+mn-ea"/>
                <a:cs typeface="+mn-cs"/>
              </a:rPr>
              <a:t>DO: Do you have any advices for the responding teams?</a:t>
            </a:r>
            <a:endParaRPr lang="en-GB" sz="800" b="1" i="0" u="none" strike="noStrike" kern="1200" noProof="0" dirty="0">
              <a:solidFill>
                <a:schemeClr val="tx1"/>
              </a:solidFill>
              <a:effectLst/>
              <a:latin typeface="+mn-lt"/>
              <a:ea typeface="+mn-ea"/>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GB" sz="800" i="1" noProof="0" dirty="0">
                <a:latin typeface="+mn-lt"/>
              </a:rPr>
              <a:t>The </a:t>
            </a:r>
            <a:r>
              <a:rPr lang="en-GB" sz="800" i="1" baseline="0" noProof="0" dirty="0">
                <a:latin typeface="+mn-lt"/>
              </a:rPr>
              <a:t>caller says that the responding teams should be equipped to deal with a radiological contamination.</a:t>
            </a:r>
          </a:p>
          <a:p>
            <a:pPr rtl="0" eaLnBrk="1" fontAlgn="t" latinLnBrk="0" hangingPunct="1"/>
            <a:r>
              <a:rPr lang="en-GB" sz="800" b="1" i="0" u="none" strike="noStrike" kern="1200" baseline="0" noProof="0" dirty="0">
                <a:solidFill>
                  <a:schemeClr val="tx1"/>
                </a:solidFill>
                <a:effectLst/>
                <a:latin typeface="+mn-lt"/>
                <a:ea typeface="+mn-ea"/>
                <a:cs typeface="+mn-cs"/>
              </a:rPr>
              <a:t>DO: Do you know what radioisotope could have been released?</a:t>
            </a:r>
            <a:endParaRPr lang="en-GB" sz="800" b="1" i="0" u="none" strike="noStrike" kern="1200" noProof="0" dirty="0">
              <a:solidFill>
                <a:schemeClr val="tx1"/>
              </a:solidFill>
              <a:effectLst/>
              <a:latin typeface="+mn-lt"/>
              <a:ea typeface="+mn-ea"/>
              <a:cs typeface="+mn-cs"/>
            </a:endParaRPr>
          </a:p>
          <a:p>
            <a:r>
              <a:rPr lang="en-GB" sz="800" i="1" noProof="0" dirty="0">
                <a:latin typeface="+mn-lt"/>
              </a:rPr>
              <a:t>The </a:t>
            </a:r>
            <a:r>
              <a:rPr lang="en-GB" sz="800" i="1" baseline="0" noProof="0" dirty="0">
                <a:latin typeface="+mn-lt"/>
              </a:rPr>
              <a:t>caller says that he doesn’t know but the dosimeters are detecting an abnormal radiation level.</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i="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154754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3 Blast at a domestic animal fair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b="0" u="sng" kern="120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domestic animal fair is taking place in an exhibition centre, almost 200 cats and dogs of different sizes are part of the exhibition. Approximately 1000 people are attending the event, the fair is pretty crowded. There are numerous photographers and reporters, some are using drones to take pictures and make videos of the event. A small drone taking pictures from above explodes releasing some flames and smoke and then crashes on the ground. No one gets hurt by the drone falling on the ground but panic quickly spreads. Some domestic animals, especially those that were standing close to the drone that has fallen on the ground, run away from their allocated spots in the fair and the owners start running everywhere to catch them. Meanwhile, panic starts to spread in the whole fair. Attendants start running and assembling at the main exits of the overcrowded pavilion, some people fall and get trampled, scared domestic animals run anywhere.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br>
              <a:rPr lang="en-US" sz="800" dirty="0">
                <a:effectLst/>
                <a:latin typeface="+mn-lt"/>
                <a:ea typeface="Calibri" panose="020F0502020204030204" pitchFamily="34" charset="0"/>
                <a:cs typeface="Times New Roman" panose="02020603050405020304" pitchFamily="18" charset="0"/>
              </a:rPr>
            </a:br>
            <a:r>
              <a:rPr lang="en-GB" sz="800" dirty="0">
                <a:effectLst/>
                <a:latin typeface="+mn-lt"/>
                <a:ea typeface="Calibri" panose="020F0502020204030204" pitchFamily="34" charset="0"/>
                <a:cs typeface="Times New Roman" panose="02020603050405020304" pitchFamily="18" charset="0"/>
              </a:rPr>
              <a:t>Suddenly, the dosimeters of the firefighters’ team, that was already on the scene as part of the safety and security measures for such kind of events, start to alarm and they make the emergency call.</a:t>
            </a:r>
            <a:endParaRPr lang="en-US"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With such a ‘dirty bomb’ scenario, radiation dose is expected to be low, both from external irradiation as from internal/external contamination with the radionuclide(s). It is however important to consider the psychological aspects of a dirty bomb explosion in a crowded area that could cause shock and panic in the people involved.</a:t>
            </a:r>
            <a:endParaRPr lang="en-GB"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i="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23497221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3 Blast at a domestic animal fair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b="0" u="sng" kern="120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 domestic animal fair is taking place in an exhibition centre, almost 200 cats and dogs of different sizes are part of the exhibition. Approximately 1000 people are attending the event, the fair is pretty crowded. There are numerous photographers and reporters, some are using drones to take pictures and make videos of the event. A small drone taking pictures from above explodes releasing some flames and smoke and then crashes on the ground. No one gets hurt by the drone falling on the ground but panic quickly spreads. Some domestic animals, especially those that were standing close to the drone that has fallen on the ground, run away from their allocated spots in the fair and the owners start running everywhere to catch them. Meanwhile, panic starts to spread in the whole fair. Attendants start running and assembling at the main exits of the overcrowded pavilion, some people fall and get trampled, scared domestic animals run anywhere.</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br>
              <a:rPr lang="en-US" sz="800" dirty="0">
                <a:effectLst/>
                <a:latin typeface="+mn-lt"/>
                <a:ea typeface="Calibri" panose="020F0502020204030204" pitchFamily="34" charset="0"/>
                <a:cs typeface="Times New Roman" panose="02020603050405020304" pitchFamily="18" charset="0"/>
              </a:rPr>
            </a:br>
            <a:r>
              <a:rPr lang="en-GB" sz="800" dirty="0">
                <a:effectLst/>
                <a:latin typeface="+mn-lt"/>
                <a:ea typeface="Calibri" panose="020F0502020204030204" pitchFamily="34" charset="0"/>
                <a:cs typeface="Times New Roman" panose="02020603050405020304" pitchFamily="18" charset="0"/>
              </a:rPr>
              <a:t>Suddenly, the dosimeters of the firefighters’ team, that was already on the scene as part of the safety and security measures for such kind of events, start to alarm and they make the emergency call.</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With such a ‘dirty bomb’ scenario, radiation dose is expected to be low, both from external irradiation as from internal/external contamination with the radionuclide(s). It is however important to consider the psychological aspects of a dirty bomb explosion in a crowded area that could cause shock and panic in the people involved.</a:t>
            </a:r>
            <a:endParaRPr lang="en-GB"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3 Blast at a domestic animal fair: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People at an animal exhibition, drone, cat on exhibition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https://www.flickr.com/photos/ala_members/34725020873 </a:t>
            </a:r>
            <a:r>
              <a:rPr lang="en-US" sz="1600" b="0" i="0" dirty="0">
                <a:solidFill>
                  <a:srgbClr val="FFFFFF"/>
                </a:solidFill>
                <a:effectLst/>
                <a:latin typeface="source sans pro" panose="020B0503030403020204" pitchFamily="34" charset="0"/>
              </a:rPr>
              <a:t>Attribution-</a:t>
            </a:r>
            <a:r>
              <a:rPr lang="en-US" sz="1600" b="0" i="0" dirty="0" err="1">
                <a:solidFill>
                  <a:srgbClr val="FFFFFF"/>
                </a:solidFill>
                <a:effectLst/>
                <a:latin typeface="source sans pro" panose="020B0503030403020204" pitchFamily="34" charset="0"/>
              </a:rPr>
              <a:t>NonCommercial</a:t>
            </a:r>
            <a:r>
              <a:rPr lang="en-US" sz="1600" b="0" i="0" dirty="0">
                <a:solidFill>
                  <a:srgbClr val="FFFFFF"/>
                </a:solidFill>
                <a:effectLst/>
                <a:latin typeface="source sans pro" panose="020B0503030403020204" pitchFamily="34" charset="0"/>
              </a:rPr>
              <a:t>-</a:t>
            </a:r>
            <a:r>
              <a:rPr lang="en-US" sz="1600" b="0" i="0" dirty="0" err="1">
                <a:solidFill>
                  <a:srgbClr val="FFFFFF"/>
                </a:solidFill>
                <a:effectLst/>
                <a:latin typeface="source sans pro" panose="020B0503030403020204" pitchFamily="34" charset="0"/>
              </a:rPr>
              <a:t>ShareAlike</a:t>
            </a:r>
            <a:r>
              <a:rPr lang="en-US" sz="1600" b="0" i="0" dirty="0">
                <a:solidFill>
                  <a:srgbClr val="FFFFFF"/>
                </a:solidFill>
                <a:effectLst/>
                <a:latin typeface="source sans pro" panose="020B0503030403020204" pitchFamily="34" charset="0"/>
              </a:rPr>
              <a:t> 2.0 Generic (CC BY-NC-SA 2.0)</a:t>
            </a:r>
          </a:p>
          <a:p>
            <a:r>
              <a:rPr lang="en-US" sz="800" b="0" kern="1200" dirty="0">
                <a:solidFill>
                  <a:schemeClr val="tx1"/>
                </a:solidFill>
                <a:effectLst/>
                <a:latin typeface="+mn-lt"/>
                <a:ea typeface="+mn-ea"/>
                <a:cs typeface="+mn-cs"/>
              </a:rPr>
              <a:t>https://pxhere.com/en/photo/897881 </a:t>
            </a:r>
            <a:r>
              <a:rPr lang="nl-NL" sz="1600" b="0" i="0" dirty="0">
                <a:solidFill>
                  <a:srgbClr val="2F2F2F"/>
                </a:solidFill>
                <a:effectLst/>
                <a:latin typeface="-apple-system"/>
              </a:rPr>
              <a:t>CC0 Public Domain</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https://commons.wikimedia.org/wiki/File:MTP_Cat_Show_2230073.JPG  Creative Commons Attribution 3.0 </a:t>
            </a:r>
            <a:r>
              <a:rPr lang="en-US" sz="800" b="0" kern="1200" dirty="0" err="1">
                <a:solidFill>
                  <a:schemeClr val="tx1"/>
                </a:solidFill>
                <a:effectLst/>
                <a:latin typeface="+mn-lt"/>
                <a:ea typeface="+mn-ea"/>
                <a:cs typeface="+mn-cs"/>
              </a:rPr>
              <a:t>Unported</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998508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3 Blast at a domestic animal fair: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173849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3 Blast at a domestic animal fair: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METHANE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person calling the emergency phone number,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284608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3 Blast at a domestic animal fair: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person calling the emergency phone number,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31588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3 Blast at a domestic animal fair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(The instructor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dirty="0">
                <a:latin typeface="+mn-lt"/>
              </a:rPr>
              <a:t>A domestic animal fair is taking place in an exhibition centre, almost 200 cats and dogs</a:t>
            </a:r>
            <a:r>
              <a:rPr lang="en-US" sz="800" baseline="0" dirty="0">
                <a:latin typeface="+mn-lt"/>
              </a:rPr>
              <a:t> of different sizes </a:t>
            </a:r>
            <a:r>
              <a:rPr lang="en-US" sz="800" dirty="0">
                <a:latin typeface="+mn-lt"/>
              </a:rPr>
              <a:t>are part of the exhibition. Approximately 1000 people are attending the event, the fair</a:t>
            </a:r>
            <a:r>
              <a:rPr lang="en-US" sz="800" baseline="0" dirty="0">
                <a:latin typeface="+mn-lt"/>
              </a:rPr>
              <a:t> is pretty crowded. There are numerous photographers and reporters, some are using drones to take pictures and make videos of the event. </a:t>
            </a:r>
            <a:r>
              <a:rPr lang="en-US" sz="800" dirty="0">
                <a:latin typeface="+mn-lt"/>
              </a:rPr>
              <a:t>A small drone taking pictures from above explodes releasing some flames and smoke and then crashing</a:t>
            </a:r>
            <a:r>
              <a:rPr lang="en-US" sz="800" baseline="0" dirty="0">
                <a:latin typeface="+mn-lt"/>
              </a:rPr>
              <a:t> </a:t>
            </a:r>
            <a:r>
              <a:rPr lang="en-US" sz="800" dirty="0">
                <a:latin typeface="+mn-lt"/>
              </a:rPr>
              <a:t>on the ground. No one gets hurt by the drone</a:t>
            </a:r>
            <a:r>
              <a:rPr lang="en-US" sz="800" baseline="0" dirty="0">
                <a:latin typeface="+mn-lt"/>
              </a:rPr>
              <a:t> falling on the ground but panic quickly spreads. Some domestic animals, especially those that were standing close to the drone that has fallen on the ground, run away form their allocated spots in the fair and the owners start running everywhere to catch them. Meanwhile, panic starts to raise in the whole fair. </a:t>
            </a:r>
            <a:r>
              <a:rPr lang="en-GB" sz="800" dirty="0">
                <a:effectLst/>
                <a:latin typeface="+mn-lt"/>
                <a:ea typeface="Calibri" panose="020F0502020204030204" pitchFamily="34" charset="0"/>
                <a:cs typeface="Times New Roman" panose="02020603050405020304" pitchFamily="18" charset="0"/>
              </a:rPr>
              <a:t>Attendants start running and assembling at the main exits of the overcrowded pavilion, some people fall and get trampled, scared domestic animals run anywhere.</a:t>
            </a:r>
            <a:endParaRPr lang="en-US" sz="800" baseline="0" dirty="0">
              <a:latin typeface="+mn-lt"/>
            </a:endParaRPr>
          </a:p>
          <a:p>
            <a:endParaRPr lang="en-US" sz="800" dirty="0">
              <a:latin typeface="+mn-lt"/>
            </a:endParaRPr>
          </a:p>
          <a:p>
            <a:r>
              <a:rPr lang="en-US" sz="800" dirty="0">
                <a:latin typeface="+mn-lt"/>
              </a:rPr>
              <a:t>Suddenly,</a:t>
            </a:r>
            <a:r>
              <a:rPr lang="en-US" sz="800" baseline="0" dirty="0">
                <a:latin typeface="+mn-lt"/>
              </a:rPr>
              <a:t> t</a:t>
            </a:r>
            <a:r>
              <a:rPr lang="en-US" sz="800" dirty="0">
                <a:latin typeface="+mn-lt"/>
              </a:rPr>
              <a:t>he dosimeter of the firefighter</a:t>
            </a:r>
            <a:r>
              <a:rPr lang="en-US" sz="800" baseline="0" dirty="0">
                <a:latin typeface="+mn-lt"/>
              </a:rPr>
              <a:t>s’ team</a:t>
            </a:r>
            <a:r>
              <a:rPr lang="en-US" sz="800" dirty="0">
                <a:latin typeface="+mn-lt"/>
              </a:rPr>
              <a:t>, that</a:t>
            </a:r>
            <a:r>
              <a:rPr lang="en-US" sz="800" baseline="0" dirty="0">
                <a:latin typeface="+mn-lt"/>
              </a:rPr>
              <a:t> was </a:t>
            </a:r>
            <a:r>
              <a:rPr lang="en-US" sz="800" dirty="0">
                <a:latin typeface="+mn-lt"/>
              </a:rPr>
              <a:t>already on the scene as part of the safety and security measures for such kind of events, start to alarm.</a:t>
            </a:r>
          </a:p>
          <a:p>
            <a:endParaRPr lang="en-US" sz="800" dirty="0">
              <a:latin typeface="+mn-lt"/>
            </a:endParaRPr>
          </a:p>
          <a:p>
            <a:r>
              <a:rPr lang="en-US" sz="800" dirty="0">
                <a:latin typeface="+mn-lt"/>
              </a:rPr>
              <a:t>Panic</a:t>
            </a:r>
            <a:r>
              <a:rPr lang="en-US" sz="800" baseline="0" dirty="0">
                <a:latin typeface="+mn-lt"/>
              </a:rPr>
              <a:t> now spreads and the first responders on the spot should think about what to do to start dealing with this emergency situation while requesting and waiting for specialized teams.</a:t>
            </a:r>
            <a:endParaRPr lang="en-US" sz="800" kern="1200" dirty="0">
              <a:solidFill>
                <a:schemeClr val="tx1"/>
              </a:solidFill>
              <a:effectLst/>
              <a:latin typeface="+mn-lt"/>
              <a:ea typeface="+mn-ea"/>
              <a:cs typeface="+mn-cs"/>
            </a:endParaRPr>
          </a:p>
          <a:p>
            <a:pPr algn="just">
              <a:lnSpc>
                <a:spcPct val="107000"/>
              </a:lnSpc>
              <a:spcAft>
                <a:spcPts val="800"/>
              </a:spcAft>
            </a:pPr>
            <a:endParaRPr lang="en-GB" sz="800" b="1"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On-site risk/threat assessment, Security of the area, Isolate people and domestic animal animals on scene, Registration of victims</a:t>
            </a:r>
            <a:r>
              <a:rPr lang="en-US" sz="800" b="0" kern="1200" dirty="0">
                <a:solidFill>
                  <a:schemeClr val="tx1"/>
                </a:solidFill>
                <a:effectLst/>
                <a:latin typeface="+mn-lt"/>
                <a:ea typeface="+mn-ea"/>
                <a:cs typeface="+mn-cs"/>
              </a:rPr>
              <a:t>.</a:t>
            </a:r>
          </a:p>
          <a:p>
            <a:pPr algn="just">
              <a:lnSpc>
                <a:spcPct val="107000"/>
              </a:lnSpc>
              <a:spcAft>
                <a:spcPts val="800"/>
              </a:spcAft>
            </a:pPr>
            <a:endParaRPr lang="en-GB" sz="800" b="1"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With such a ‘dirty bomb’ scenario, radiation dose is expected to be low, both from external irradiation as from internal/external contamination with the radionuclide(s). It is however important to consider the psychological aspects of a dirty bomb explosion in a crowded area that could cause shock and panic in the people involved.</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For this scenario, first responders should pay attention to what is left of the drone. They should avoid direct contact with it and shall avoid, when possible, decontaminants that can destroy evidence. It would be important also to leave the participants in the fair as far away as possible from the crash.</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It is important to acquire images of the scene before, during and after the event. Cameras should be preserved.</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addition to the scene described, at first look the first responders spot the following:</a:t>
            </a:r>
            <a:endParaRPr lang="en-GB" sz="800" dirty="0">
              <a:effectLst/>
              <a:latin typeface="+mn-lt"/>
              <a:ea typeface="Calibri" panose="020F0502020204030204" pitchFamily="34" charset="0"/>
              <a:cs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People are stepping on the debris of the drone</a:t>
            </a:r>
            <a:endParaRPr lang="en-GB" sz="800" dirty="0">
              <a:effectLst/>
              <a:latin typeface="+mn-lt"/>
              <a:ea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Reporters that were taking pictures of the event are now filming and documenting the accident</a:t>
            </a:r>
            <a:endParaRPr lang="en-GB" sz="800" dirty="0">
              <a:effectLst/>
              <a:latin typeface="+mn-lt"/>
              <a:ea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6043399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3 Blast at a domestic animal fair: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People at an animal exhibition, drone, cat on exhibition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https://www.flickr.com/photos/ala_members/34725020873 </a:t>
            </a:r>
            <a:r>
              <a:rPr lang="en-US" sz="1600" b="0" i="0" dirty="0">
                <a:solidFill>
                  <a:srgbClr val="FFFFFF"/>
                </a:solidFill>
                <a:effectLst/>
                <a:latin typeface="source sans pro" panose="020B0503030403020204" pitchFamily="34" charset="0"/>
              </a:rPr>
              <a:t>Attribution-</a:t>
            </a:r>
            <a:r>
              <a:rPr lang="en-US" sz="1600" b="0" i="0" dirty="0" err="1">
                <a:solidFill>
                  <a:srgbClr val="FFFFFF"/>
                </a:solidFill>
                <a:effectLst/>
                <a:latin typeface="source sans pro" panose="020B0503030403020204" pitchFamily="34" charset="0"/>
              </a:rPr>
              <a:t>NonCommercial</a:t>
            </a:r>
            <a:r>
              <a:rPr lang="en-US" sz="1600" b="0" i="0" dirty="0">
                <a:solidFill>
                  <a:srgbClr val="FFFFFF"/>
                </a:solidFill>
                <a:effectLst/>
                <a:latin typeface="source sans pro" panose="020B0503030403020204" pitchFamily="34" charset="0"/>
              </a:rPr>
              <a:t>-</a:t>
            </a:r>
            <a:r>
              <a:rPr lang="en-US" sz="1600" b="0" i="0" dirty="0" err="1">
                <a:solidFill>
                  <a:srgbClr val="FFFFFF"/>
                </a:solidFill>
                <a:effectLst/>
                <a:latin typeface="source sans pro" panose="020B0503030403020204" pitchFamily="34" charset="0"/>
              </a:rPr>
              <a:t>ShareAlike</a:t>
            </a:r>
            <a:r>
              <a:rPr lang="en-US" sz="1600" b="0" i="0" dirty="0">
                <a:solidFill>
                  <a:srgbClr val="FFFFFF"/>
                </a:solidFill>
                <a:effectLst/>
                <a:latin typeface="source sans pro" panose="020B0503030403020204" pitchFamily="34" charset="0"/>
              </a:rPr>
              <a:t> 2.0 Generic (CC BY-NC-SA 2.0)</a:t>
            </a:r>
          </a:p>
          <a:p>
            <a:r>
              <a:rPr lang="en-US" sz="800" b="0" kern="1200" dirty="0">
                <a:solidFill>
                  <a:schemeClr val="tx1"/>
                </a:solidFill>
                <a:effectLst/>
                <a:latin typeface="+mn-lt"/>
                <a:ea typeface="+mn-ea"/>
                <a:cs typeface="+mn-cs"/>
              </a:rPr>
              <a:t>https://pxhere.com/en/photo/897881 </a:t>
            </a:r>
            <a:r>
              <a:rPr lang="nl-NL" sz="1600" b="0" i="0" dirty="0">
                <a:solidFill>
                  <a:srgbClr val="2F2F2F"/>
                </a:solidFill>
                <a:effectLst/>
                <a:latin typeface="-apple-system"/>
              </a:rPr>
              <a:t>CC0 Public Domain</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https://commons.wikimedia.org/wiki/File:MTP_Cat_Show_2230073.JPG  Creative Commons Attribution 3.0 </a:t>
            </a:r>
            <a:r>
              <a:rPr lang="en-US" sz="800" b="0" kern="1200" dirty="0" err="1">
                <a:solidFill>
                  <a:schemeClr val="tx1"/>
                </a:solidFill>
                <a:effectLst/>
                <a:latin typeface="+mn-lt"/>
                <a:ea typeface="+mn-ea"/>
                <a:cs typeface="+mn-cs"/>
              </a:rPr>
              <a:t>Unported</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998508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Blast at a domestic animal fair</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3 Blast at a domestic animal fair: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1738496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4.jpe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4.jpe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3. </a:t>
            </a:r>
            <a:r>
              <a:rPr lang="en-GB" sz="3600" b="1" dirty="0">
                <a:solidFill>
                  <a:schemeClr val="tx1"/>
                </a:solidFill>
              </a:rPr>
              <a:t>Blast at a domestic animal fair</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a:bodyPr>
          <a:lstStyle/>
          <a:p>
            <a:r>
              <a:rPr lang="en-US" dirty="0"/>
              <a:t>5.1 Scenario 3 Blast at a domestic animal fair</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domestic animal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B738ACDF-7326-4B64-B0E8-35EC8372E7B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27455785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a:bodyPr>
          <a:lstStyle/>
          <a:p>
            <a:r>
              <a:rPr lang="en-US" dirty="0"/>
              <a:t>5.1 Scenario 3 Blast at a domestic animal fair</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ASSESMENT</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domestic animal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5DEAFFC9-80F8-4C20-AFC0-011F21815C2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081313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3</a:t>
            </a:r>
            <a:br>
              <a:rPr lang="en-US" dirty="0"/>
            </a:br>
            <a:r>
              <a:rPr lang="en-US" dirty="0"/>
              <a:t>Blast at a domestic animal fair</a:t>
            </a:r>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BA4B3DAC-9F71-46E1-BCB8-2D4ABEC4AA3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30428711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24" name="Rettangolo 23">
            <a:extLst>
              <a:ext uri="{FF2B5EF4-FFF2-40B4-BE49-F238E27FC236}">
                <a16:creationId xmlns:a16="http://schemas.microsoft.com/office/drawing/2014/main" id="{9AD86C6C-007A-4FA7-9FCE-599277897650}"/>
              </a:ext>
            </a:extLst>
          </p:cNvPr>
          <p:cNvSpPr/>
          <p:nvPr/>
        </p:nvSpPr>
        <p:spPr>
          <a:xfrm>
            <a:off x="2576614" y="2868202"/>
            <a:ext cx="8704797" cy="3397683"/>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7" name="Title 5">
            <a:extLst>
              <a:ext uri="{FF2B5EF4-FFF2-40B4-BE49-F238E27FC236}">
                <a16:creationId xmlns:a16="http://schemas.microsoft.com/office/drawing/2014/main" id="{E7405C4D-0D50-4478-945D-D46FC457BBB0}"/>
              </a:ext>
            </a:extLst>
          </p:cNvPr>
          <p:cNvSpPr>
            <a:spLocks noGrp="1"/>
          </p:cNvSpPr>
          <p:nvPr>
            <p:ph type="title"/>
          </p:nvPr>
        </p:nvSpPr>
        <p:spPr>
          <a:xfrm>
            <a:off x="766762" y="806211"/>
            <a:ext cx="10658476" cy="884477"/>
          </a:xfrm>
        </p:spPr>
        <p:txBody>
          <a:bodyPr lIns="0" tIns="0" rIns="0" bIns="0">
            <a:noAutofit/>
          </a:bodyPr>
          <a:lstStyle/>
          <a:p>
            <a:r>
              <a:rPr lang="en-US" sz="3600" dirty="0"/>
              <a:t>5.2 Scenario 3 Blast at a domestic animal fair</a:t>
            </a:r>
            <a:endParaRPr lang="da-DK" sz="3400" dirty="0"/>
          </a:p>
        </p:txBody>
      </p:sp>
      <p:sp>
        <p:nvSpPr>
          <p:cNvPr id="11" name="Footer Placeholder 5">
            <a:extLst>
              <a:ext uri="{FF2B5EF4-FFF2-40B4-BE49-F238E27FC236}">
                <a16:creationId xmlns:a16="http://schemas.microsoft.com/office/drawing/2014/main" id="{10257279-E62B-4FE7-B6B0-E56E2BDE445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pic>
        <p:nvPicPr>
          <p:cNvPr id="12" name="Picture 11">
            <a:extLst>
              <a:ext uri="{FF2B5EF4-FFF2-40B4-BE49-F238E27FC236}">
                <a16:creationId xmlns:a16="http://schemas.microsoft.com/office/drawing/2014/main" id="{E417074F-7C93-4CBB-B9EB-184E3F180E79}"/>
              </a:ext>
            </a:extLst>
          </p:cNvPr>
          <p:cNvPicPr>
            <a:picLocks noChangeAspect="1"/>
          </p:cNvPicPr>
          <p:nvPr/>
        </p:nvPicPr>
        <p:blipFill>
          <a:blip r:embed="rId4"/>
          <a:stretch>
            <a:fillRect/>
          </a:stretch>
        </p:blipFill>
        <p:spPr>
          <a:xfrm>
            <a:off x="2774577" y="4250371"/>
            <a:ext cx="3106271" cy="1871401"/>
          </a:xfrm>
          <a:prstGeom prst="rect">
            <a:avLst/>
          </a:prstGeom>
        </p:spPr>
      </p:pic>
      <p:pic>
        <p:nvPicPr>
          <p:cNvPr id="13" name="Immagine 5">
            <a:extLst>
              <a:ext uri="{FF2B5EF4-FFF2-40B4-BE49-F238E27FC236}">
                <a16:creationId xmlns:a16="http://schemas.microsoft.com/office/drawing/2014/main" id="{2382CE3F-2024-411E-A7E0-A13F7DF6943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6017236" y="3064563"/>
            <a:ext cx="2864654" cy="1878268"/>
          </a:xfrm>
          <a:prstGeom prst="rect">
            <a:avLst/>
          </a:prstGeom>
        </p:spPr>
      </p:pic>
      <p:pic>
        <p:nvPicPr>
          <p:cNvPr id="8" name="Immagine 7">
            <a:extLst>
              <a:ext uri="{FF2B5EF4-FFF2-40B4-BE49-F238E27FC236}">
                <a16:creationId xmlns:a16="http://schemas.microsoft.com/office/drawing/2014/main" id="{BE6E60FB-2A52-4749-B0E6-46310C67E87A}"/>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526903" y="4389322"/>
            <a:ext cx="2176966" cy="1632725"/>
          </a:xfrm>
          <a:prstGeom prst="rect">
            <a:avLst/>
          </a:prstGeom>
        </p:spPr>
      </p:pic>
    </p:spTree>
    <p:extLst>
      <p:ext uri="{BB962C8B-B14F-4D97-AF65-F5344CB8AC3E}">
        <p14:creationId xmlns:p14="http://schemas.microsoft.com/office/powerpoint/2010/main" val="9826185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10414"/>
            <a:ext cx="9120062" cy="1471612"/>
          </a:xfrm>
        </p:spPr>
        <p:txBody>
          <a:bodyPr/>
          <a:lstStyle/>
          <a:p>
            <a:r>
              <a:rPr lang="en-US" dirty="0"/>
              <a:t>Key facts</a:t>
            </a:r>
          </a:p>
        </p:txBody>
      </p:sp>
      <p:sp>
        <p:nvSpPr>
          <p:cNvPr id="7" name="Text Placeholder 6"/>
          <p:cNvSpPr>
            <a:spLocks noGrp="1"/>
          </p:cNvSpPr>
          <p:nvPr>
            <p:ph type="body" sz="quarter" idx="19"/>
          </p:nvPr>
        </p:nvSpPr>
        <p:spPr>
          <a:xfrm>
            <a:off x="766763" y="2964406"/>
            <a:ext cx="10658474" cy="3432958"/>
          </a:xfrm>
        </p:spPr>
        <p:txBody>
          <a:bodyPr>
            <a:noAutofit/>
          </a:bodyPr>
          <a:lstStyle/>
          <a:p>
            <a:r>
              <a:rPr lang="en-US" sz="2200" dirty="0"/>
              <a:t>At an exhibition center, a domestic animal fair hosts around 200 cats, a 1000 people attend the event.</a:t>
            </a:r>
          </a:p>
          <a:p>
            <a:r>
              <a:rPr lang="en-US" sz="2200" dirty="0"/>
              <a:t>A small drone takes pictures from above, it suddenly explodes with some flames and smoke and then crashes on the ground.</a:t>
            </a:r>
          </a:p>
          <a:p>
            <a:r>
              <a:rPr lang="en-US" sz="2200" dirty="0"/>
              <a:t>The dosimeters of the fire fighters, already on the scene, give a radiation alarm.</a:t>
            </a:r>
          </a:p>
          <a:p>
            <a:r>
              <a:rPr lang="en-US" sz="2200" dirty="0"/>
              <a:t>Lots of the attendants start to run and assemble at the main exits of the overcrowded pavilion, while some people fall and get trampled,</a:t>
            </a:r>
          </a:p>
          <a:p>
            <a:r>
              <a:rPr lang="en-US" sz="2200" dirty="0"/>
              <a:t>Scared domestic animals run anywhere.</a:t>
            </a:r>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389531"/>
            <a:ext cx="1182569" cy="1316497"/>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884477"/>
          </a:xfrm>
        </p:spPr>
        <p:txBody>
          <a:bodyPr lIns="0" tIns="0" rIns="0" bIns="0">
            <a:noAutofit/>
          </a:bodyPr>
          <a:lstStyle/>
          <a:p>
            <a:r>
              <a:rPr lang="en-US" sz="3600" dirty="0"/>
              <a:t>5.2 Scenario 3 Blast at a domestic animal fair</a:t>
            </a:r>
            <a:endParaRPr lang="da-DK" sz="3400" dirty="0"/>
          </a:p>
        </p:txBody>
      </p:sp>
      <p:sp>
        <p:nvSpPr>
          <p:cNvPr id="8" name="Footer Placeholder 5">
            <a:extLst>
              <a:ext uri="{FF2B5EF4-FFF2-40B4-BE49-F238E27FC236}">
                <a16:creationId xmlns:a16="http://schemas.microsoft.com/office/drawing/2014/main" id="{4F6FDE11-DFB9-488C-9FD7-7E3062AAAAA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7866151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7" name="Text Placeholder 6"/>
          <p:cNvSpPr>
            <a:spLocks noGrp="1"/>
          </p:cNvSpPr>
          <p:nvPr>
            <p:ph type="body" sz="quarter" idx="19"/>
          </p:nvPr>
        </p:nvSpPr>
        <p:spPr>
          <a:xfrm>
            <a:off x="766763" y="3429000"/>
            <a:ext cx="10658474" cy="2628900"/>
          </a:xfrm>
        </p:spPr>
        <p:txBody>
          <a:bodyPr>
            <a:normAutofit/>
          </a:bodyPr>
          <a:lstStyle/>
          <a:p>
            <a:r>
              <a:rPr lang="en-US" dirty="0"/>
              <a:t>In addition to the scene described, at first look you spot the following:</a:t>
            </a:r>
          </a:p>
          <a:p>
            <a:pPr lvl="1"/>
            <a:r>
              <a:rPr lang="en-US" dirty="0"/>
              <a:t>People are stepping on the debris of the drone</a:t>
            </a:r>
          </a:p>
          <a:p>
            <a:pPr lvl="1"/>
            <a:r>
              <a:rPr lang="en-US" dirty="0"/>
              <a:t>Reporters that were taking pictures of the event are now filming and documenting the accident</a:t>
            </a:r>
          </a:p>
          <a:p>
            <a:pPr lvl="1"/>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884477"/>
          </a:xfrm>
        </p:spPr>
        <p:txBody>
          <a:bodyPr lIns="0" tIns="0" rIns="0" bIns="0">
            <a:noAutofit/>
          </a:bodyPr>
          <a:lstStyle/>
          <a:p>
            <a:r>
              <a:rPr lang="en-US" sz="3600" dirty="0"/>
              <a:t>5.2 Scenario 3 Blast at a domestic animal fair</a:t>
            </a:r>
            <a:endParaRPr lang="da-DK" sz="3400" dirty="0"/>
          </a:p>
        </p:txBody>
      </p:sp>
      <p:sp>
        <p:nvSpPr>
          <p:cNvPr id="12" name="Footer Placeholder 5">
            <a:extLst>
              <a:ext uri="{FF2B5EF4-FFF2-40B4-BE49-F238E27FC236}">
                <a16:creationId xmlns:a16="http://schemas.microsoft.com/office/drawing/2014/main" id="{E14D499A-F543-4DD0-91F3-41B7D379FC2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120259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a:bodyPr>
          <a:lstStyle/>
          <a:p>
            <a:r>
              <a:rPr lang="en-US" sz="4400" dirty="0"/>
              <a:t>5.2 Scenario 3 Blast at a domestic animal fair</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16</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extLst>
              <p:ext uri="{D42A27DB-BD31-4B8C-83A1-F6EECF244321}">
                <p14:modId xmlns:p14="http://schemas.microsoft.com/office/powerpoint/2010/main" val="2461362824"/>
              </p:ext>
            </p:extLst>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en-GB" noProof="0"/>
                        <a:t>What would you consider as evidence on this  scene</a:t>
                      </a:r>
                    </a:p>
                  </a:txBody>
                  <a:tcPr anchor="ctr"/>
                </a:tc>
                <a:tc hMerge="1">
                  <a:txBody>
                    <a:bodyPr/>
                    <a:lstStyle/>
                    <a:p>
                      <a:endParaRPr lang="it-IT"/>
                    </a:p>
                  </a:txBody>
                  <a:tcPr/>
                </a:tc>
                <a:tc>
                  <a:txBody>
                    <a:bodyPr/>
                    <a:lstStyle/>
                    <a:p>
                      <a:pPr algn="ctr"/>
                      <a:r>
                        <a:rPr lang="en-GB" noProof="0"/>
                        <a:t>What would you do to preserve it</a:t>
                      </a:r>
                    </a:p>
                  </a:txBody>
                  <a:tcPr anchor="ctr"/>
                </a:tc>
                <a:extLst>
                  <a:ext uri="{0D108BD9-81ED-4DB2-BD59-A6C34878D82A}">
                    <a16:rowId xmlns:a16="http://schemas.microsoft.com/office/drawing/2014/main" val="1356539239"/>
                  </a:ext>
                </a:extLst>
              </a:tr>
              <a:tr h="524777">
                <a:tc>
                  <a:txBody>
                    <a:bodyPr/>
                    <a:lstStyle/>
                    <a:p>
                      <a:pPr algn="ctr"/>
                      <a:r>
                        <a:rPr lang="en-GB" b="1" noProof="0"/>
                        <a:t>1</a:t>
                      </a:r>
                    </a:p>
                  </a:txBody>
                  <a:tcPr anchor="ctr"/>
                </a:tc>
                <a:tc>
                  <a:txBody>
                    <a:bodyPr/>
                    <a:lstStyle/>
                    <a:p>
                      <a:endParaRPr lang="en-GB" b="1" noProof="0"/>
                    </a:p>
                  </a:txBody>
                  <a:tcPr/>
                </a:tc>
                <a:tc>
                  <a:txBody>
                    <a:bodyPr/>
                    <a:lstStyle/>
                    <a:p>
                      <a:endParaRPr lang="en-GB" noProof="0"/>
                    </a:p>
                  </a:txBody>
                  <a:tcPr/>
                </a:tc>
                <a:extLst>
                  <a:ext uri="{0D108BD9-81ED-4DB2-BD59-A6C34878D82A}">
                    <a16:rowId xmlns:a16="http://schemas.microsoft.com/office/drawing/2014/main" val="2488958595"/>
                  </a:ext>
                </a:extLst>
              </a:tr>
              <a:tr h="524777">
                <a:tc>
                  <a:txBody>
                    <a:bodyPr/>
                    <a:lstStyle/>
                    <a:p>
                      <a:pPr algn="ctr"/>
                      <a:r>
                        <a:rPr lang="en-GB" b="1" noProof="0"/>
                        <a:t>2</a:t>
                      </a:r>
                    </a:p>
                  </a:txBody>
                  <a:tcPr anchor="ctr"/>
                </a:tc>
                <a:tc>
                  <a:txBody>
                    <a:bodyPr/>
                    <a:lstStyle/>
                    <a:p>
                      <a:endParaRPr lang="en-GB" b="1" noProof="0"/>
                    </a:p>
                  </a:txBody>
                  <a:tcPr/>
                </a:tc>
                <a:tc>
                  <a:txBody>
                    <a:bodyPr/>
                    <a:lstStyle/>
                    <a:p>
                      <a:endParaRPr lang="en-GB" noProof="0"/>
                    </a:p>
                  </a:txBody>
                  <a:tcPr/>
                </a:tc>
                <a:extLst>
                  <a:ext uri="{0D108BD9-81ED-4DB2-BD59-A6C34878D82A}">
                    <a16:rowId xmlns:a16="http://schemas.microsoft.com/office/drawing/2014/main" val="3132847827"/>
                  </a:ext>
                </a:extLst>
              </a:tr>
              <a:tr h="524777">
                <a:tc>
                  <a:txBody>
                    <a:bodyPr/>
                    <a:lstStyle/>
                    <a:p>
                      <a:pPr algn="ctr"/>
                      <a:r>
                        <a:rPr lang="en-GB" b="1" noProof="0"/>
                        <a:t>3</a:t>
                      </a:r>
                    </a:p>
                  </a:txBody>
                  <a:tcPr anchor="ctr"/>
                </a:tc>
                <a:tc>
                  <a:txBody>
                    <a:bodyPr/>
                    <a:lstStyle/>
                    <a:p>
                      <a:endParaRPr lang="en-GB" b="1" noProof="0"/>
                    </a:p>
                  </a:txBody>
                  <a:tcPr/>
                </a:tc>
                <a:tc>
                  <a:txBody>
                    <a:bodyPr/>
                    <a:lstStyle/>
                    <a:p>
                      <a:endParaRPr lang="en-GB" noProof="0"/>
                    </a:p>
                  </a:txBody>
                  <a:tcPr/>
                </a:tc>
                <a:extLst>
                  <a:ext uri="{0D108BD9-81ED-4DB2-BD59-A6C34878D82A}">
                    <a16:rowId xmlns:a16="http://schemas.microsoft.com/office/drawing/2014/main" val="3080173020"/>
                  </a:ext>
                </a:extLst>
              </a:tr>
              <a:tr h="524777">
                <a:tc>
                  <a:txBody>
                    <a:bodyPr/>
                    <a:lstStyle/>
                    <a:p>
                      <a:pPr algn="ctr"/>
                      <a:r>
                        <a:rPr lang="en-GB" b="1" noProof="0"/>
                        <a:t>…</a:t>
                      </a:r>
                    </a:p>
                  </a:txBody>
                  <a:tcPr anchor="ctr"/>
                </a:tc>
                <a:tc>
                  <a:txBody>
                    <a:bodyPr/>
                    <a:lstStyle/>
                    <a:p>
                      <a:endParaRPr lang="en-GB" b="1" noProof="0"/>
                    </a:p>
                  </a:txBody>
                  <a:tcPr/>
                </a:tc>
                <a:tc>
                  <a:txBody>
                    <a:bodyPr/>
                    <a:lstStyle/>
                    <a:p>
                      <a:endParaRPr lang="en-GB" noProof="0"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D18B6CC4-0AED-4326-8EC5-3CA0F8CBEC3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7673866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3</a:t>
            </a:r>
            <a:br>
              <a:rPr lang="en-US" dirty="0"/>
            </a:br>
            <a:r>
              <a:rPr lang="en-US" dirty="0"/>
              <a:t>Blast at a domestic animal fair</a:t>
            </a:r>
          </a:p>
        </p:txBody>
      </p:sp>
      <p:sp>
        <p:nvSpPr>
          <p:cNvPr id="3" name="Slide Number Placeholder 2"/>
          <p:cNvSpPr>
            <a:spLocks noGrp="1"/>
          </p:cNvSpPr>
          <p:nvPr>
            <p:ph type="sldNum" sz="quarter" idx="4"/>
          </p:nvPr>
        </p:nvSpPr>
        <p:spPr/>
        <p:txBody>
          <a:bodyPr/>
          <a:lstStyle/>
          <a:p>
            <a:fld id="{A814E660-BF25-4843-B2A0-93C6E2B6253B}" type="slidenum">
              <a:rPr lang="aa-ET" smtClean="0"/>
              <a:pPr/>
              <a:t>17</a:t>
            </a:fld>
            <a:endParaRPr lang="aa-ET" dirty="0"/>
          </a:p>
        </p:txBody>
      </p:sp>
      <p:sp>
        <p:nvSpPr>
          <p:cNvPr id="7" name="Footer Placeholder 5">
            <a:extLst>
              <a:ext uri="{FF2B5EF4-FFF2-40B4-BE49-F238E27FC236}">
                <a16:creationId xmlns:a16="http://schemas.microsoft.com/office/drawing/2014/main" id="{A669D4DF-1407-4585-93E5-052594263A4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0258258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24" name="Rettangolo 23">
            <a:extLst>
              <a:ext uri="{FF2B5EF4-FFF2-40B4-BE49-F238E27FC236}">
                <a16:creationId xmlns:a16="http://schemas.microsoft.com/office/drawing/2014/main" id="{9AD86C6C-007A-4FA7-9FCE-599277897650}"/>
              </a:ext>
            </a:extLst>
          </p:cNvPr>
          <p:cNvSpPr/>
          <p:nvPr/>
        </p:nvSpPr>
        <p:spPr>
          <a:xfrm>
            <a:off x="2576614" y="2868202"/>
            <a:ext cx="8704797" cy="3397683"/>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7" name="Title 5">
            <a:extLst>
              <a:ext uri="{FF2B5EF4-FFF2-40B4-BE49-F238E27FC236}">
                <a16:creationId xmlns:a16="http://schemas.microsoft.com/office/drawing/2014/main" id="{E7405C4D-0D50-4478-945D-D46FC457BBB0}"/>
              </a:ext>
            </a:extLst>
          </p:cNvPr>
          <p:cNvSpPr>
            <a:spLocks noGrp="1"/>
          </p:cNvSpPr>
          <p:nvPr>
            <p:ph type="title"/>
          </p:nvPr>
        </p:nvSpPr>
        <p:spPr>
          <a:xfrm>
            <a:off x="766762" y="806211"/>
            <a:ext cx="10658476" cy="884477"/>
          </a:xfrm>
        </p:spPr>
        <p:txBody>
          <a:bodyPr lIns="0" tIns="0" rIns="0" bIns="0">
            <a:noAutofit/>
          </a:bodyPr>
          <a:lstStyle/>
          <a:p>
            <a:r>
              <a:rPr lang="en-US" sz="3600" dirty="0"/>
              <a:t>5.6 Scenario 3 Blast at a domestic animal fair</a:t>
            </a:r>
            <a:endParaRPr lang="da-DK" sz="3400" dirty="0"/>
          </a:p>
        </p:txBody>
      </p:sp>
      <p:sp>
        <p:nvSpPr>
          <p:cNvPr id="12" name="Footer Placeholder 5">
            <a:extLst>
              <a:ext uri="{FF2B5EF4-FFF2-40B4-BE49-F238E27FC236}">
                <a16:creationId xmlns:a16="http://schemas.microsoft.com/office/drawing/2014/main" id="{2443C637-2054-42A2-BCD0-2828259F393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pic>
        <p:nvPicPr>
          <p:cNvPr id="11" name="Picture 10">
            <a:extLst>
              <a:ext uri="{FF2B5EF4-FFF2-40B4-BE49-F238E27FC236}">
                <a16:creationId xmlns:a16="http://schemas.microsoft.com/office/drawing/2014/main" id="{7128F28E-19B8-48E5-996D-1F4AD1F2F5C6}"/>
              </a:ext>
            </a:extLst>
          </p:cNvPr>
          <p:cNvPicPr>
            <a:picLocks noChangeAspect="1"/>
          </p:cNvPicPr>
          <p:nvPr/>
        </p:nvPicPr>
        <p:blipFill>
          <a:blip r:embed="rId4"/>
          <a:stretch>
            <a:fillRect/>
          </a:stretch>
        </p:blipFill>
        <p:spPr>
          <a:xfrm>
            <a:off x="2774577" y="4250371"/>
            <a:ext cx="3106271" cy="1871401"/>
          </a:xfrm>
          <a:prstGeom prst="rect">
            <a:avLst/>
          </a:prstGeom>
        </p:spPr>
      </p:pic>
      <p:pic>
        <p:nvPicPr>
          <p:cNvPr id="13" name="Immagine 5">
            <a:extLst>
              <a:ext uri="{FF2B5EF4-FFF2-40B4-BE49-F238E27FC236}">
                <a16:creationId xmlns:a16="http://schemas.microsoft.com/office/drawing/2014/main" id="{038CBA00-39ED-4153-81FC-179C1CD5652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6017236" y="3064563"/>
            <a:ext cx="2864654" cy="1878268"/>
          </a:xfrm>
          <a:prstGeom prst="rect">
            <a:avLst/>
          </a:prstGeom>
        </p:spPr>
      </p:pic>
      <p:pic>
        <p:nvPicPr>
          <p:cNvPr id="14" name="Immagine 7">
            <a:extLst>
              <a:ext uri="{FF2B5EF4-FFF2-40B4-BE49-F238E27FC236}">
                <a16:creationId xmlns:a16="http://schemas.microsoft.com/office/drawing/2014/main" id="{2CD33C8D-89FA-4E1F-8F31-FF198725DD3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526903" y="4389322"/>
            <a:ext cx="2176966" cy="1632725"/>
          </a:xfrm>
          <a:prstGeom prst="rect">
            <a:avLst/>
          </a:prstGeom>
        </p:spPr>
      </p:pic>
    </p:spTree>
    <p:extLst>
      <p:ext uri="{BB962C8B-B14F-4D97-AF65-F5344CB8AC3E}">
        <p14:creationId xmlns:p14="http://schemas.microsoft.com/office/powerpoint/2010/main" val="31455559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62643"/>
            <a:ext cx="9120062" cy="1471612"/>
          </a:xfrm>
        </p:spPr>
        <p:txBody>
          <a:bodyPr/>
          <a:lstStyle/>
          <a:p>
            <a:r>
              <a:rPr lang="en-US" dirty="0"/>
              <a:t>Key facts</a:t>
            </a:r>
          </a:p>
        </p:txBody>
      </p:sp>
      <p:sp>
        <p:nvSpPr>
          <p:cNvPr id="7" name="Text Placeholder 6"/>
          <p:cNvSpPr>
            <a:spLocks noGrp="1"/>
          </p:cNvSpPr>
          <p:nvPr>
            <p:ph type="body" sz="quarter" idx="19"/>
          </p:nvPr>
        </p:nvSpPr>
        <p:spPr>
          <a:xfrm>
            <a:off x="766763" y="2837022"/>
            <a:ext cx="10956870" cy="3429267"/>
          </a:xfrm>
        </p:spPr>
        <p:txBody>
          <a:bodyPr>
            <a:noAutofit/>
          </a:bodyPr>
          <a:lstStyle/>
          <a:p>
            <a:r>
              <a:rPr lang="en-US" sz="2000" dirty="0"/>
              <a:t>A domestic animal fair is taking place in an exhibition center.</a:t>
            </a:r>
          </a:p>
          <a:p>
            <a:r>
              <a:rPr lang="en-US" sz="2000" dirty="0"/>
              <a:t>Almost 200 cats are part of the exhibition.</a:t>
            </a:r>
          </a:p>
          <a:p>
            <a:r>
              <a:rPr lang="en-US" sz="2000" dirty="0"/>
              <a:t>Approximately 1000 people are attending the event.</a:t>
            </a:r>
          </a:p>
          <a:p>
            <a:r>
              <a:rPr lang="en-US" sz="2000" dirty="0"/>
              <a:t>A small drone taking pictures from above explodes releasing some flames and smoke and then crashes on the ground.</a:t>
            </a:r>
          </a:p>
          <a:p>
            <a:r>
              <a:rPr lang="en-US" sz="2000" dirty="0"/>
              <a:t>The firefighters’ dosimeters start beeping.</a:t>
            </a:r>
          </a:p>
          <a:p>
            <a:r>
              <a:rPr lang="en-US" sz="2000" dirty="0"/>
              <a:t>Panic because of the explosion, attendants running and assembling at the main exits of the overcrowded pavilion, some people fall and get trampled, scared domestic animals run anywhere.</a:t>
            </a:r>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341760"/>
            <a:ext cx="1182569" cy="1316497"/>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884477"/>
          </a:xfrm>
        </p:spPr>
        <p:txBody>
          <a:bodyPr lIns="0" tIns="0" rIns="0" bIns="0">
            <a:noAutofit/>
          </a:bodyPr>
          <a:lstStyle/>
          <a:p>
            <a:r>
              <a:rPr lang="en-US" sz="3600" dirty="0"/>
              <a:t>5.6 Scenario 3 Blast at a domestic animal fair</a:t>
            </a:r>
            <a:endParaRPr lang="da-DK" sz="3400" dirty="0"/>
          </a:p>
        </p:txBody>
      </p:sp>
      <p:sp>
        <p:nvSpPr>
          <p:cNvPr id="8" name="Footer Placeholder 5">
            <a:extLst>
              <a:ext uri="{FF2B5EF4-FFF2-40B4-BE49-F238E27FC236}">
                <a16:creationId xmlns:a16="http://schemas.microsoft.com/office/drawing/2014/main" id="{BE1A5A3E-6036-46BC-9B20-A71A72DFD83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405956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3</a:t>
            </a:r>
            <a:br>
              <a:rPr lang="en-US" dirty="0"/>
            </a:br>
            <a:r>
              <a:rPr lang="en-US" dirty="0"/>
              <a:t>Blast at a domestic animal fair</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246C15D1-211F-40D5-ADA7-49250BAAC4A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19839075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716462"/>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a:bodyPr>
          <a:lstStyle/>
          <a:p>
            <a:r>
              <a:rPr lang="en-US" sz="4400" dirty="0"/>
              <a:t>5.6 Scenario 3 Blast at a domestic animal fair</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95579"/>
            <a:ext cx="1182569" cy="1316497"/>
          </a:xfrm>
          <a:prstGeom prst="rect">
            <a:avLst/>
          </a:prstGeom>
        </p:spPr>
      </p:pic>
      <p:graphicFrame>
        <p:nvGraphicFramePr>
          <p:cNvPr id="13" name="Tabella 2">
            <a:extLst>
              <a:ext uri="{FF2B5EF4-FFF2-40B4-BE49-F238E27FC236}">
                <a16:creationId xmlns:a16="http://schemas.microsoft.com/office/drawing/2014/main" id="{D4E03685-132C-42DA-9F8F-5297BFF5ECBD}"/>
              </a:ext>
            </a:extLst>
          </p:cNvPr>
          <p:cNvGraphicFramePr>
            <a:graphicFrameLocks noGrp="1"/>
          </p:cNvGraphicFramePr>
          <p:nvPr>
            <p:extLst>
              <p:ext uri="{D42A27DB-BD31-4B8C-83A1-F6EECF244321}">
                <p14:modId xmlns:p14="http://schemas.microsoft.com/office/powerpoint/2010/main" val="1483300184"/>
              </p:ext>
            </p:extLst>
          </p:nvPr>
        </p:nvGraphicFramePr>
        <p:xfrm>
          <a:off x="1045367" y="3295290"/>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30 YEARS OLD M</a:t>
                      </a:r>
                      <a:r>
                        <a:rPr lang="en-GB" b="1" dirty="0"/>
                        <a:t>A</a:t>
                      </a:r>
                      <a:r>
                        <a:rPr lang="pl-PL" b="1" dirty="0"/>
                        <a:t>N</a:t>
                      </a:r>
                    </a:p>
                    <a:p>
                      <a:pPr algn="ctr"/>
                      <a:endParaRPr lang="pl-PL" b="1" dirty="0"/>
                    </a:p>
                    <a:p>
                      <a:pPr marL="285750" indent="-285750">
                        <a:buFont typeface="Arial" panose="020B0604020202020204" pitchFamily="34" charset="0"/>
                        <a:buChar char="•"/>
                      </a:pPr>
                      <a:r>
                        <a:rPr lang="pl-PL" b="1" dirty="0"/>
                        <a:t>MASSIVE HEAD INJURY</a:t>
                      </a:r>
                    </a:p>
                    <a:p>
                      <a:pPr marL="285750" indent="-285750">
                        <a:buFont typeface="Arial" panose="020B0604020202020204" pitchFamily="34" charset="0"/>
                        <a:buChar char="•"/>
                      </a:pPr>
                      <a:r>
                        <a:rPr lang="pl-PL" b="1" dirty="0"/>
                        <a:t>UNCONSCIOUS</a:t>
                      </a:r>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4" name="Group 13">
            <a:extLst>
              <a:ext uri="{FF2B5EF4-FFF2-40B4-BE49-F238E27FC236}">
                <a16:creationId xmlns:a16="http://schemas.microsoft.com/office/drawing/2014/main" id="{B66A455B-9B0A-4404-831B-9F63ED1676C5}"/>
              </a:ext>
            </a:extLst>
          </p:cNvPr>
          <p:cNvGrpSpPr/>
          <p:nvPr/>
        </p:nvGrpSpPr>
        <p:grpSpPr>
          <a:xfrm>
            <a:off x="5614061" y="3913711"/>
            <a:ext cx="559994" cy="2167170"/>
            <a:chOff x="5326456" y="3618553"/>
            <a:chExt cx="559994" cy="2167170"/>
          </a:xfrm>
        </p:grpSpPr>
        <p:sp>
          <p:nvSpPr>
            <p:cNvPr id="15" name="Schemat blokowy: proces 10">
              <a:extLst>
                <a:ext uri="{FF2B5EF4-FFF2-40B4-BE49-F238E27FC236}">
                  <a16:creationId xmlns:a16="http://schemas.microsoft.com/office/drawing/2014/main" id="{099BAA86-9CD0-4EDC-B9AB-1C0140FF38BF}"/>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1">
              <a:extLst>
                <a:ext uri="{FF2B5EF4-FFF2-40B4-BE49-F238E27FC236}">
                  <a16:creationId xmlns:a16="http://schemas.microsoft.com/office/drawing/2014/main" id="{7DBED860-0F44-4618-9C6D-FF50A08970B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2">
              <a:extLst>
                <a:ext uri="{FF2B5EF4-FFF2-40B4-BE49-F238E27FC236}">
                  <a16:creationId xmlns:a16="http://schemas.microsoft.com/office/drawing/2014/main" id="{A8ACAF6B-78CC-4DC6-9F64-D37E6D8CB27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9" name="Schemat blokowy: proces 13">
              <a:extLst>
                <a:ext uri="{FF2B5EF4-FFF2-40B4-BE49-F238E27FC236}">
                  <a16:creationId xmlns:a16="http://schemas.microsoft.com/office/drawing/2014/main" id="{875B54B1-26DE-42FD-8712-EA4D702C5AAC}"/>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Footer Placeholder 5">
            <a:extLst>
              <a:ext uri="{FF2B5EF4-FFF2-40B4-BE49-F238E27FC236}">
                <a16:creationId xmlns:a16="http://schemas.microsoft.com/office/drawing/2014/main" id="{070FD457-0CC5-4B37-AD3A-028FBE1FC49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1441842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a:bodyPr>
          <a:lstStyle/>
          <a:p>
            <a:r>
              <a:rPr lang="en-US" sz="4400" dirty="0"/>
              <a:t>5.6 Scenario 3 Blast at a domestic animal fair</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aphicFrame>
        <p:nvGraphicFramePr>
          <p:cNvPr id="12" name="Tabella 2">
            <a:extLst>
              <a:ext uri="{FF2B5EF4-FFF2-40B4-BE49-F238E27FC236}">
                <a16:creationId xmlns:a16="http://schemas.microsoft.com/office/drawing/2014/main" id="{F90B3A24-37D7-4BB6-A064-B6E0E855960A}"/>
              </a:ext>
            </a:extLst>
          </p:cNvPr>
          <p:cNvGraphicFramePr>
            <a:graphicFrameLocks noGrp="1"/>
          </p:cNvGraphicFramePr>
          <p:nvPr>
            <p:extLst>
              <p:ext uri="{D42A27DB-BD31-4B8C-83A1-F6EECF244321}">
                <p14:modId xmlns:p14="http://schemas.microsoft.com/office/powerpoint/2010/main" val="3054414461"/>
              </p:ext>
            </p:extLst>
          </p:nvPr>
        </p:nvGraphicFramePr>
        <p:xfrm>
          <a:off x="1045367" y="325553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dirty="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35 YEARS OLD WOM</a:t>
                      </a:r>
                      <a:r>
                        <a:rPr lang="en-GB" b="1" dirty="0"/>
                        <a:t>A</a:t>
                      </a:r>
                      <a:r>
                        <a:rPr lang="pl-PL" b="1" dirty="0"/>
                        <a:t>N</a:t>
                      </a:r>
                    </a:p>
                    <a:p>
                      <a:pPr algn="ctr"/>
                      <a:endParaRPr lang="pl-PL" b="1" dirty="0"/>
                    </a:p>
                    <a:p>
                      <a:pPr marL="285750" indent="-285750">
                        <a:buFont typeface="Arial" panose="020B0604020202020204" pitchFamily="34" charset="0"/>
                        <a:buChar char="•"/>
                      </a:pPr>
                      <a:r>
                        <a:rPr lang="pl-PL" b="1" dirty="0"/>
                        <a:t>RIGHT LEG OPEN FRACTURE</a:t>
                      </a:r>
                    </a:p>
                    <a:p>
                      <a:pPr marL="285750" indent="-285750">
                        <a:buFont typeface="Arial" panose="020B0604020202020204" pitchFamily="34" charset="0"/>
                        <a:buChar char="•"/>
                      </a:pPr>
                      <a:r>
                        <a:rPr lang="pl-PL" b="1" dirty="0"/>
                        <a:t>UNCONTROLLED HEMORRHAGE</a:t>
                      </a:r>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3" name="Group 12">
            <a:extLst>
              <a:ext uri="{FF2B5EF4-FFF2-40B4-BE49-F238E27FC236}">
                <a16:creationId xmlns:a16="http://schemas.microsoft.com/office/drawing/2014/main" id="{36D371BA-37A6-4677-8EE2-0DE08A5ED90A}"/>
              </a:ext>
            </a:extLst>
          </p:cNvPr>
          <p:cNvGrpSpPr/>
          <p:nvPr/>
        </p:nvGrpSpPr>
        <p:grpSpPr>
          <a:xfrm>
            <a:off x="5614061" y="3860703"/>
            <a:ext cx="559994" cy="2167170"/>
            <a:chOff x="5326456" y="3618553"/>
            <a:chExt cx="559994" cy="2167170"/>
          </a:xfrm>
        </p:grpSpPr>
        <p:sp>
          <p:nvSpPr>
            <p:cNvPr id="14" name="Schemat blokowy: proces 10">
              <a:extLst>
                <a:ext uri="{FF2B5EF4-FFF2-40B4-BE49-F238E27FC236}">
                  <a16:creationId xmlns:a16="http://schemas.microsoft.com/office/drawing/2014/main" id="{ECEB37AB-AA9A-4041-9054-B6D6A9DE8118}"/>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1">
              <a:extLst>
                <a:ext uri="{FF2B5EF4-FFF2-40B4-BE49-F238E27FC236}">
                  <a16:creationId xmlns:a16="http://schemas.microsoft.com/office/drawing/2014/main" id="{8599593A-6A7F-400A-973A-931197AC7857}"/>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2">
              <a:extLst>
                <a:ext uri="{FF2B5EF4-FFF2-40B4-BE49-F238E27FC236}">
                  <a16:creationId xmlns:a16="http://schemas.microsoft.com/office/drawing/2014/main" id="{D2E9050B-8D59-4426-B0D7-6332C41F77AE}"/>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3">
              <a:extLst>
                <a:ext uri="{FF2B5EF4-FFF2-40B4-BE49-F238E27FC236}">
                  <a16:creationId xmlns:a16="http://schemas.microsoft.com/office/drawing/2014/main" id="{24F69133-16B3-432D-B820-81F2ECD04ECE}"/>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Footer Placeholder 5">
            <a:extLst>
              <a:ext uri="{FF2B5EF4-FFF2-40B4-BE49-F238E27FC236}">
                <a16:creationId xmlns:a16="http://schemas.microsoft.com/office/drawing/2014/main" id="{9F16E5C5-7D17-4234-89C4-794A0A1E6C1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2201298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570687"/>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a:bodyPr>
          <a:lstStyle/>
          <a:p>
            <a:r>
              <a:rPr lang="en-US" sz="4400" dirty="0"/>
              <a:t>5.6 Scenario 3 Blast at a domestic animal fair</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649804"/>
            <a:ext cx="1182569" cy="1316497"/>
          </a:xfrm>
          <a:prstGeom prst="rect">
            <a:avLst/>
          </a:prstGeom>
        </p:spPr>
      </p:pic>
      <p:graphicFrame>
        <p:nvGraphicFramePr>
          <p:cNvPr id="12" name="Tabella 2">
            <a:extLst>
              <a:ext uri="{FF2B5EF4-FFF2-40B4-BE49-F238E27FC236}">
                <a16:creationId xmlns:a16="http://schemas.microsoft.com/office/drawing/2014/main" id="{D895E196-5EC8-470E-9896-839F7ADEFCE3}"/>
              </a:ext>
            </a:extLst>
          </p:cNvPr>
          <p:cNvGraphicFramePr>
            <a:graphicFrameLocks noGrp="1"/>
          </p:cNvGraphicFramePr>
          <p:nvPr/>
        </p:nvGraphicFramePr>
        <p:xfrm>
          <a:off x="1045367" y="3268786"/>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25 YEARS OLD WOM</a:t>
                      </a:r>
                      <a:r>
                        <a:rPr lang="en-GB" b="1" dirty="0"/>
                        <a:t>A</a:t>
                      </a:r>
                      <a:r>
                        <a:rPr lang="pl-PL" b="1" dirty="0"/>
                        <a:t>N</a:t>
                      </a:r>
                    </a:p>
                    <a:p>
                      <a:pPr algn="ctr"/>
                      <a:endParaRPr lang="pl-PL" b="1" dirty="0"/>
                    </a:p>
                    <a:p>
                      <a:pPr marL="285750" indent="-285750">
                        <a:buFont typeface="Arial" panose="020B0604020202020204" pitchFamily="34" charset="0"/>
                        <a:buChar char="•"/>
                      </a:pPr>
                      <a:r>
                        <a:rPr lang="pl-PL" b="1" dirty="0"/>
                        <a:t>CONSCIOUS</a:t>
                      </a:r>
                    </a:p>
                    <a:p>
                      <a:pPr marL="285750" indent="-285750">
                        <a:buFont typeface="Arial" panose="020B0604020202020204" pitchFamily="34" charset="0"/>
                        <a:buChar char="•"/>
                      </a:pPr>
                      <a:r>
                        <a:rPr lang="pl-PL" b="1" dirty="0"/>
                        <a:t>DISORIENTED</a:t>
                      </a:r>
                    </a:p>
                    <a:p>
                      <a:pPr marL="285750" indent="-285750">
                        <a:buFont typeface="Arial" panose="020B0604020202020204" pitchFamily="34" charset="0"/>
                        <a:buChar char="•"/>
                      </a:pPr>
                      <a:r>
                        <a:rPr lang="pl-PL" b="1" dirty="0"/>
                        <a:t>OBEYING COMMAND</a:t>
                      </a:r>
                    </a:p>
                    <a:p>
                      <a:pPr marL="285750" indent="-285750">
                        <a:buFont typeface="Arial" panose="020B0604020202020204" pitchFamily="34" charset="0"/>
                        <a:buChar char="•"/>
                      </a:pPr>
                      <a:r>
                        <a:rPr lang="pl-PL" b="1" dirty="0"/>
                        <a:t>NO SIGNS OF INJURIES</a:t>
                      </a:r>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3" name="Group 12">
            <a:extLst>
              <a:ext uri="{FF2B5EF4-FFF2-40B4-BE49-F238E27FC236}">
                <a16:creationId xmlns:a16="http://schemas.microsoft.com/office/drawing/2014/main" id="{E82B2D9C-CD44-47A3-8EE2-0E34F09F33AB}"/>
              </a:ext>
            </a:extLst>
          </p:cNvPr>
          <p:cNvGrpSpPr/>
          <p:nvPr/>
        </p:nvGrpSpPr>
        <p:grpSpPr>
          <a:xfrm>
            <a:off x="5614061" y="3860703"/>
            <a:ext cx="559994" cy="2167170"/>
            <a:chOff x="5326456" y="3618553"/>
            <a:chExt cx="559994" cy="2167170"/>
          </a:xfrm>
        </p:grpSpPr>
        <p:sp>
          <p:nvSpPr>
            <p:cNvPr id="14" name="Schemat blokowy: proces 10">
              <a:extLst>
                <a:ext uri="{FF2B5EF4-FFF2-40B4-BE49-F238E27FC236}">
                  <a16:creationId xmlns:a16="http://schemas.microsoft.com/office/drawing/2014/main" id="{B55873EB-74DD-45C2-9EB6-352D25171E9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1">
              <a:extLst>
                <a:ext uri="{FF2B5EF4-FFF2-40B4-BE49-F238E27FC236}">
                  <a16:creationId xmlns:a16="http://schemas.microsoft.com/office/drawing/2014/main" id="{C851B62B-2C3F-4097-845F-30D442D7F9C0}"/>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2">
              <a:extLst>
                <a:ext uri="{FF2B5EF4-FFF2-40B4-BE49-F238E27FC236}">
                  <a16:creationId xmlns:a16="http://schemas.microsoft.com/office/drawing/2014/main" id="{E97D4A4B-247B-4D71-99E9-AB8E87C2CB59}"/>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3">
              <a:extLst>
                <a:ext uri="{FF2B5EF4-FFF2-40B4-BE49-F238E27FC236}">
                  <a16:creationId xmlns:a16="http://schemas.microsoft.com/office/drawing/2014/main" id="{967B27A7-A558-4119-8079-B88298F5947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Footer Placeholder 5">
            <a:extLst>
              <a:ext uri="{FF2B5EF4-FFF2-40B4-BE49-F238E27FC236}">
                <a16:creationId xmlns:a16="http://schemas.microsoft.com/office/drawing/2014/main" id="{DDD97343-64B9-4604-9573-0213C162259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5444500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3</a:t>
            </a:r>
            <a:br>
              <a:rPr lang="en-US" dirty="0"/>
            </a:br>
            <a:r>
              <a:rPr lang="en-US" dirty="0"/>
              <a:t>Blast at a domestic animal fair</a:t>
            </a:r>
          </a:p>
        </p:txBody>
      </p:sp>
      <p:sp>
        <p:nvSpPr>
          <p:cNvPr id="3" name="Slide Number Placeholder 2"/>
          <p:cNvSpPr>
            <a:spLocks noGrp="1"/>
          </p:cNvSpPr>
          <p:nvPr>
            <p:ph type="sldNum" sz="quarter" idx="4"/>
          </p:nvPr>
        </p:nvSpPr>
        <p:spPr/>
        <p:txBody>
          <a:bodyPr/>
          <a:lstStyle/>
          <a:p>
            <a:fld id="{A814E660-BF25-4843-B2A0-93C6E2B6253B}" type="slidenum">
              <a:rPr lang="aa-ET" smtClean="0"/>
              <a:pPr/>
              <a:t>23</a:t>
            </a:fld>
            <a:endParaRPr lang="aa-ET" dirty="0"/>
          </a:p>
        </p:txBody>
      </p:sp>
      <p:sp>
        <p:nvSpPr>
          <p:cNvPr id="6" name="Footer Placeholder 5">
            <a:extLst>
              <a:ext uri="{FF2B5EF4-FFF2-40B4-BE49-F238E27FC236}">
                <a16:creationId xmlns:a16="http://schemas.microsoft.com/office/drawing/2014/main" id="{78DA80D4-E647-4FBF-BA32-8E7B8725338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2651310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a:t>The emergency call</a:t>
            </a:r>
            <a:endParaRPr lang="en-US" dirty="0"/>
          </a:p>
        </p:txBody>
      </p:sp>
      <p:sp>
        <p:nvSpPr>
          <p:cNvPr id="6" name="Title 5"/>
          <p:cNvSpPr>
            <a:spLocks noGrp="1"/>
          </p:cNvSpPr>
          <p:nvPr>
            <p:ph type="title"/>
          </p:nvPr>
        </p:nvSpPr>
        <p:spPr/>
        <p:txBody>
          <a:bodyPr lIns="0" tIns="0" rIns="0" bIns="0">
            <a:normAutofit/>
          </a:bodyPr>
          <a:lstStyle/>
          <a:p>
            <a:r>
              <a:rPr lang="en-US" dirty="0"/>
              <a:t>6.1 Scenario 3 Blast at a domestic animal fair</a:t>
            </a:r>
            <a:endParaRPr lang="da-DK" dirty="0"/>
          </a:p>
        </p:txBody>
      </p:sp>
      <p:sp>
        <p:nvSpPr>
          <p:cNvPr id="7" name="Text Placeholder 6"/>
          <p:cNvSpPr>
            <a:spLocks noGrp="1"/>
          </p:cNvSpPr>
          <p:nvPr>
            <p:ph type="body" sz="quarter" idx="19"/>
          </p:nvPr>
        </p:nvSpPr>
        <p:spPr>
          <a:xfrm>
            <a:off x="766763" y="2643321"/>
            <a:ext cx="10658474" cy="3731839"/>
          </a:xfrm>
        </p:spPr>
        <p:txBody>
          <a:bodyPr>
            <a:normAutofit fontScale="92500" lnSpcReduction="20000"/>
          </a:bodyPr>
          <a:lstStyle/>
          <a:p>
            <a:pPr marL="88900" indent="0">
              <a:buNone/>
            </a:pPr>
            <a:r>
              <a:rPr lang="en-US" sz="1800"/>
              <a:t>An emergency call </a:t>
            </a:r>
            <a:r>
              <a:rPr lang="en-US" sz="1800" dirty="0"/>
              <a:t>arrives at the dispatch office at 3.30 PM</a:t>
            </a:r>
          </a:p>
          <a:p>
            <a:r>
              <a:rPr lang="en-US" sz="1800" i="1" dirty="0"/>
              <a:t>The caller identifies himself as one of the fire fighters present at the domestic animal fair and asks for assistance.</a:t>
            </a:r>
          </a:p>
          <a:p>
            <a:r>
              <a:rPr lang="en-GB" sz="1800" b="1" dirty="0"/>
              <a:t>DO asks information on what happened</a:t>
            </a:r>
          </a:p>
          <a:p>
            <a:r>
              <a:rPr lang="en-GB" sz="1800" i="1" dirty="0"/>
              <a:t>The caller explains that one of the drones taking pictures from the above exploded, releasing some flames and smoke, and crashed to the ground. Following the crash, the firefighters’ dosimeter started to alarm indicating the presence of radiation.</a:t>
            </a:r>
          </a:p>
          <a:p>
            <a:r>
              <a:rPr lang="en-US" sz="1800" b="1" dirty="0"/>
              <a:t>DO asks if there are any injuries</a:t>
            </a:r>
          </a:p>
          <a:p>
            <a:r>
              <a:rPr lang="en-GB" sz="1800" i="1" dirty="0"/>
              <a:t>The caller reports that nobody got hurt directly by the drone falling but some people fell and got trampled in the confusion caused by the crash.</a:t>
            </a:r>
          </a:p>
          <a:p>
            <a:r>
              <a:rPr lang="en-US" sz="1800" b="1" dirty="0"/>
              <a:t>DO requests general information on the number of people involved </a:t>
            </a:r>
          </a:p>
          <a:p>
            <a:r>
              <a:rPr lang="en-US" sz="1800" i="1" dirty="0"/>
              <a:t>The caller reports that about 1000 people and 200 domestic animals are attending the event and now everybody is running around in panic.</a:t>
            </a:r>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F8EA4621-4E00-451E-A59C-4A356B202F0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5907474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Scenario 6.1 3_a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625983376"/>
              </p:ext>
            </p:extLst>
          </p:nvPr>
        </p:nvGraphicFramePr>
        <p:xfrm>
          <a:off x="766762" y="3122883"/>
          <a:ext cx="10658475" cy="259588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i="1" baseline="0" noProof="0" dirty="0"/>
                        <a:t>The caller says that they need medical personnel and decontamination units.</a:t>
                      </a:r>
                    </a:p>
                  </a:txBody>
                  <a:tcPr/>
                </a:tc>
                <a:extLst>
                  <a:ext uri="{0D108BD9-81ED-4DB2-BD59-A6C34878D82A}">
                    <a16:rowId xmlns:a16="http://schemas.microsoft.com/office/drawing/2014/main" val="10002"/>
                  </a:ext>
                </a:extLst>
              </a:tr>
              <a:tr h="370840">
                <a:tc>
                  <a:txBody>
                    <a:bodyPr/>
                    <a:lstStyle/>
                    <a:p>
                      <a:r>
                        <a:rPr lang="en-GB" baseline="0" noProof="0" dirty="0"/>
                        <a:t>DO:</a:t>
                      </a:r>
                    </a:p>
                  </a:txBody>
                  <a:tcPr/>
                </a:tc>
                <a:extLst>
                  <a:ext uri="{0D108BD9-81ED-4DB2-BD59-A6C34878D82A}">
                    <a16:rowId xmlns:a16="http://schemas.microsoft.com/office/drawing/2014/main" val="10003"/>
                  </a:ext>
                </a:extLst>
              </a:tr>
              <a:tr h="370840">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800" i="1" noProof="0" dirty="0"/>
                        <a:t>The </a:t>
                      </a:r>
                      <a:r>
                        <a:rPr lang="en-GB" sz="1800" i="1" baseline="0" noProof="0" dirty="0"/>
                        <a:t>caller says that the responding teams should be equipped to deal with a radiological contamination.</a:t>
                      </a:r>
                    </a:p>
                  </a:txBody>
                  <a:tcPr/>
                </a:tc>
                <a:extLst>
                  <a:ext uri="{0D108BD9-81ED-4DB2-BD59-A6C34878D82A}">
                    <a16:rowId xmlns:a16="http://schemas.microsoft.com/office/drawing/2014/main" val="10004"/>
                  </a:ext>
                </a:extLst>
              </a:tr>
              <a:tr h="370840">
                <a:tc>
                  <a:txBody>
                    <a:bodyPr/>
                    <a:lstStyle/>
                    <a:p>
                      <a:r>
                        <a:rPr lang="en-GB" baseline="0" noProof="0"/>
                        <a:t>DO:</a:t>
                      </a:r>
                    </a:p>
                  </a:txBody>
                  <a:tcPr/>
                </a:tc>
                <a:extLst>
                  <a:ext uri="{0D108BD9-81ED-4DB2-BD59-A6C34878D82A}">
                    <a16:rowId xmlns:a16="http://schemas.microsoft.com/office/drawing/2014/main" val="10005"/>
                  </a:ext>
                </a:extLst>
              </a:tr>
              <a:tr h="370840">
                <a:tc>
                  <a:txBody>
                    <a:bodyPr/>
                    <a:lstStyle/>
                    <a:p>
                      <a:r>
                        <a:rPr lang="en-GB" sz="1800" i="1" noProof="0" dirty="0"/>
                        <a:t>The </a:t>
                      </a:r>
                      <a:r>
                        <a:rPr lang="en-GB" sz="1800" i="1" baseline="0" noProof="0" dirty="0"/>
                        <a:t>caller says that he doesn’t know but the dosimeters are detecting an abnormal radiation level.</a:t>
                      </a:r>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1" name="Footer Placeholder 5">
            <a:extLst>
              <a:ext uri="{FF2B5EF4-FFF2-40B4-BE49-F238E27FC236}">
                <a16:creationId xmlns:a16="http://schemas.microsoft.com/office/drawing/2014/main" id="{99AA6EDA-EEBA-4AF7-91C9-73645DCA3E9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Scenario 6.1 3_b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graphicFrame>
        <p:nvGraphicFramePr>
          <p:cNvPr id="2" name="Tabella 1"/>
          <p:cNvGraphicFramePr>
            <a:graphicFrameLocks noGrp="1"/>
          </p:cNvGraphicFramePr>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Consider</a:t>
                      </a:r>
                      <a:r>
                        <a:rPr lang="en-GB" baseline="0" noProof="0"/>
                        <a:t> the following:</a:t>
                      </a:r>
                      <a:endParaRPr lang="en-GB"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GB" baseline="0" noProof="0"/>
                        <a:t>Is there anything else you would need to know before passing the call to the emergency service?</a:t>
                      </a:r>
                    </a:p>
                    <a:p>
                      <a:pPr marL="342900" indent="-342900">
                        <a:buAutoNum type="arabicParenR"/>
                      </a:pPr>
                      <a:endParaRPr lang="en-GB" baseline="0" noProof="0"/>
                    </a:p>
                    <a:p>
                      <a:pPr marL="342900" indent="-342900">
                        <a:buAutoNum type="arabicParenR"/>
                      </a:pPr>
                      <a:endParaRPr lang="en-GB" baseline="0" noProof="0"/>
                    </a:p>
                  </a:txBody>
                  <a:tcPr/>
                </a:tc>
                <a:extLst>
                  <a:ext uri="{0D108BD9-81ED-4DB2-BD59-A6C34878D82A}">
                    <a16:rowId xmlns:a16="http://schemas.microsoft.com/office/drawing/2014/main" val="10001"/>
                  </a:ext>
                </a:extLst>
              </a:tr>
              <a:tr h="370840">
                <a:tc>
                  <a:txBody>
                    <a:bodyPr/>
                    <a:lstStyle/>
                    <a:p>
                      <a:pPr marL="0" indent="0">
                        <a:buNone/>
                      </a:pPr>
                      <a:r>
                        <a:rPr lang="en-GB" baseline="0" noProof="0"/>
                        <a:t>2) Would you pass the call to other emergency services beyond the one requested by the caller?</a:t>
                      </a:r>
                    </a:p>
                    <a:p>
                      <a:pPr marL="342900" indent="-342900">
                        <a:buAutoNum type="arabicParenR"/>
                      </a:pPr>
                      <a:endParaRPr lang="en-GB" baseline="0" noProof="0"/>
                    </a:p>
                    <a:p>
                      <a:pPr marL="0" indent="0">
                        <a:buNone/>
                      </a:pPr>
                      <a:endParaRPr lang="en-GB" baseline="0" noProof="0"/>
                    </a:p>
                  </a:txBody>
                  <a:tcPr/>
                </a:tc>
                <a:extLst>
                  <a:ext uri="{0D108BD9-81ED-4DB2-BD59-A6C34878D82A}">
                    <a16:rowId xmlns:a16="http://schemas.microsoft.com/office/drawing/2014/main" val="10002"/>
                  </a:ext>
                </a:extLst>
              </a:tr>
              <a:tr h="370840">
                <a:tc>
                  <a:txBody>
                    <a:bodyPr/>
                    <a:lstStyle/>
                    <a:p>
                      <a:r>
                        <a:rPr lang="en-GB" i="0" baseline="0" noProof="0" dirty="0"/>
                        <a:t>3) What message would you refer to the emergency service(s)?</a:t>
                      </a:r>
                    </a:p>
                    <a:p>
                      <a:endParaRPr lang="en-GB" i="0" baseline="0" noProof="0" dirty="0"/>
                    </a:p>
                    <a:p>
                      <a:endParaRPr lang="en-GB" i="0" baseline="0" noProof="0" dirty="0"/>
                    </a:p>
                    <a:p>
                      <a:endParaRPr lang="en-GB"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23599FED-7D80-45F8-A4E2-13C5A2F2401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Scenario 6.1 3_c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27</a:t>
            </a:fld>
            <a:endParaRPr lang="aa-ET" dirty="0"/>
          </a:p>
        </p:txBody>
      </p:sp>
      <p:graphicFrame>
        <p:nvGraphicFramePr>
          <p:cNvPr id="2" name="Tabella 1"/>
          <p:cNvGraphicFramePr>
            <a:graphicFrameLocks noGrp="1"/>
          </p:cNvGraphicFramePr>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en-GB" baseline="0" noProof="0"/>
                        <a:t>List the questions you would ask to the person calling and specify why</a:t>
                      </a:r>
                      <a:endParaRPr lang="en-GB" noProof="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E77AD784-E8A0-41F0-AA46-0436FEA1C63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6" y="1434576"/>
            <a:ext cx="9120062" cy="1471612"/>
          </a:xfrm>
        </p:spPr>
        <p:txBody>
          <a:bodyPr/>
          <a:lstStyle/>
          <a:p>
            <a:r>
              <a:rPr lang="en-US" dirty="0"/>
              <a:t>The scene</a:t>
            </a:r>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90" y="1513693"/>
            <a:ext cx="1182569" cy="1316497"/>
          </a:xfrm>
          <a:prstGeom prst="rect">
            <a:avLst/>
          </a:prstGeom>
        </p:spPr>
      </p:pic>
      <p:sp>
        <p:nvSpPr>
          <p:cNvPr id="17" name="Title 5">
            <a:extLst>
              <a:ext uri="{FF2B5EF4-FFF2-40B4-BE49-F238E27FC236}">
                <a16:creationId xmlns:a16="http://schemas.microsoft.com/office/drawing/2014/main" id="{E7405C4D-0D50-4478-945D-D46FC457BBB0}"/>
              </a:ext>
            </a:extLst>
          </p:cNvPr>
          <p:cNvSpPr>
            <a:spLocks noGrp="1"/>
          </p:cNvSpPr>
          <p:nvPr>
            <p:ph type="title"/>
          </p:nvPr>
        </p:nvSpPr>
        <p:spPr>
          <a:xfrm>
            <a:off x="766762" y="806211"/>
            <a:ext cx="10658476" cy="884477"/>
          </a:xfrm>
        </p:spPr>
        <p:txBody>
          <a:bodyPr lIns="0" tIns="0" rIns="0" bIns="0">
            <a:noAutofit/>
          </a:bodyPr>
          <a:lstStyle/>
          <a:p>
            <a:r>
              <a:rPr lang="en-US" sz="3600" dirty="0"/>
              <a:t>4.1 Scenario 3 Blast at a domestic animal fair</a:t>
            </a:r>
            <a:endParaRPr lang="da-DK" sz="3400" dirty="0"/>
          </a:p>
        </p:txBody>
      </p:sp>
      <p:grpSp>
        <p:nvGrpSpPr>
          <p:cNvPr id="2" name="Group 1">
            <a:extLst>
              <a:ext uri="{FF2B5EF4-FFF2-40B4-BE49-F238E27FC236}">
                <a16:creationId xmlns:a16="http://schemas.microsoft.com/office/drawing/2014/main" id="{C120C33A-0164-4D96-9862-3BEC6B778349}"/>
              </a:ext>
            </a:extLst>
          </p:cNvPr>
          <p:cNvGrpSpPr/>
          <p:nvPr/>
        </p:nvGrpSpPr>
        <p:grpSpPr>
          <a:xfrm>
            <a:off x="2576614" y="2868202"/>
            <a:ext cx="8704797" cy="3397683"/>
            <a:chOff x="2576614" y="2868202"/>
            <a:chExt cx="8704797" cy="3397683"/>
          </a:xfrm>
        </p:grpSpPr>
        <p:sp>
          <p:nvSpPr>
            <p:cNvPr id="24" name="Rettangolo 23">
              <a:extLst>
                <a:ext uri="{FF2B5EF4-FFF2-40B4-BE49-F238E27FC236}">
                  <a16:creationId xmlns:a16="http://schemas.microsoft.com/office/drawing/2014/main" id="{9AD86C6C-007A-4FA7-9FCE-599277897650}"/>
                </a:ext>
              </a:extLst>
            </p:cNvPr>
            <p:cNvSpPr/>
            <p:nvPr/>
          </p:nvSpPr>
          <p:spPr>
            <a:xfrm>
              <a:off x="2576614" y="2868202"/>
              <a:ext cx="8704797" cy="3397683"/>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6" name="Immagine 5">
              <a:extLst>
                <a:ext uri="{FF2B5EF4-FFF2-40B4-BE49-F238E27FC236}">
                  <a16:creationId xmlns:a16="http://schemas.microsoft.com/office/drawing/2014/main" id="{3267EB74-1E97-4AF4-9712-3C264911E6A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017236" y="3064563"/>
              <a:ext cx="2864654" cy="1878268"/>
            </a:xfrm>
            <a:prstGeom prst="rect">
              <a:avLst/>
            </a:prstGeom>
          </p:spPr>
        </p:pic>
      </p:grpSp>
      <p:sp>
        <p:nvSpPr>
          <p:cNvPr id="12" name="Footer Placeholder 5">
            <a:extLst>
              <a:ext uri="{FF2B5EF4-FFF2-40B4-BE49-F238E27FC236}">
                <a16:creationId xmlns:a16="http://schemas.microsoft.com/office/drawing/2014/main" id="{02409CC2-79C1-4184-AA2F-D54202C0EEC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pic>
        <p:nvPicPr>
          <p:cNvPr id="7" name="Picture 6">
            <a:extLst>
              <a:ext uri="{FF2B5EF4-FFF2-40B4-BE49-F238E27FC236}">
                <a16:creationId xmlns:a16="http://schemas.microsoft.com/office/drawing/2014/main" id="{C0D8A575-E535-4FC2-9BFC-8C57AE1D470A}"/>
              </a:ext>
            </a:extLst>
          </p:cNvPr>
          <p:cNvPicPr>
            <a:picLocks noChangeAspect="1"/>
          </p:cNvPicPr>
          <p:nvPr/>
        </p:nvPicPr>
        <p:blipFill>
          <a:blip r:embed="rId5"/>
          <a:stretch>
            <a:fillRect/>
          </a:stretch>
        </p:blipFill>
        <p:spPr>
          <a:xfrm>
            <a:off x="2774577" y="4250371"/>
            <a:ext cx="3106271" cy="1871401"/>
          </a:xfrm>
          <a:prstGeom prst="rect">
            <a:avLst/>
          </a:prstGeom>
        </p:spPr>
      </p:pic>
      <p:pic>
        <p:nvPicPr>
          <p:cNvPr id="14" name="Immagine 7">
            <a:extLst>
              <a:ext uri="{FF2B5EF4-FFF2-40B4-BE49-F238E27FC236}">
                <a16:creationId xmlns:a16="http://schemas.microsoft.com/office/drawing/2014/main" id="{85FE3D96-1686-49C4-974A-A8F3B80D8F1F}"/>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526903" y="4389322"/>
            <a:ext cx="2176966" cy="1632725"/>
          </a:xfrm>
          <a:prstGeom prst="rect">
            <a:avLst/>
          </a:prstGeom>
        </p:spPr>
      </p:pic>
    </p:spTree>
    <p:extLst>
      <p:ext uri="{BB962C8B-B14F-4D97-AF65-F5344CB8AC3E}">
        <p14:creationId xmlns:p14="http://schemas.microsoft.com/office/powerpoint/2010/main" val="10257227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99964"/>
            <a:ext cx="9120062" cy="1471612"/>
          </a:xfrm>
        </p:spPr>
        <p:txBody>
          <a:bodyPr/>
          <a:lstStyle/>
          <a:p>
            <a:r>
              <a:rPr lang="en-US" dirty="0"/>
              <a:t>Key facts</a:t>
            </a:r>
          </a:p>
        </p:txBody>
      </p:sp>
      <p:sp>
        <p:nvSpPr>
          <p:cNvPr id="7" name="Text Placeholder 6"/>
          <p:cNvSpPr>
            <a:spLocks noGrp="1"/>
          </p:cNvSpPr>
          <p:nvPr>
            <p:ph type="body" sz="quarter" idx="19"/>
          </p:nvPr>
        </p:nvSpPr>
        <p:spPr>
          <a:xfrm>
            <a:off x="766763" y="2576375"/>
            <a:ext cx="10658474" cy="3698543"/>
          </a:xfrm>
        </p:spPr>
        <p:txBody>
          <a:bodyPr>
            <a:noAutofit/>
          </a:bodyPr>
          <a:lstStyle/>
          <a:p>
            <a:r>
              <a:rPr lang="en-US" dirty="0"/>
              <a:t>A domestic animal fair in an exhibition center: almost 200 cats and dogs are part of the exhibition and approximately 1000 people are attending the event.</a:t>
            </a:r>
          </a:p>
          <a:p>
            <a:r>
              <a:rPr lang="en-US" dirty="0"/>
              <a:t>A small drone taking pictures from above explodes releasing some flames and smoke and then crashes on the ground.</a:t>
            </a:r>
          </a:p>
          <a:p>
            <a:r>
              <a:rPr lang="en-US" dirty="0"/>
              <a:t>Panic because of the explosion, attendants running and assembling at the main exits of the overcrowded pavilion, some people fall and get trampled, scared domestic animals run anywhere.</a:t>
            </a:r>
          </a:p>
          <a:p>
            <a:r>
              <a:rPr lang="en-US" dirty="0"/>
              <a:t>The firefighters’ dosimeters start beeping.</a:t>
            </a:r>
          </a:p>
          <a:p>
            <a:r>
              <a:rPr lang="en-US" dirty="0"/>
              <a:t>The firefighters make </a:t>
            </a:r>
            <a:r>
              <a:rPr lang="en-US"/>
              <a:t>the emergency call.</a:t>
            </a:r>
            <a:endParaRPr lang="en-US" dirty="0"/>
          </a:p>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379081"/>
            <a:ext cx="1182569" cy="1316497"/>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884477"/>
          </a:xfrm>
        </p:spPr>
        <p:txBody>
          <a:bodyPr lIns="0" tIns="0" rIns="0" bIns="0">
            <a:noAutofit/>
          </a:bodyPr>
          <a:lstStyle/>
          <a:p>
            <a:r>
              <a:rPr lang="en-US" sz="3600" dirty="0"/>
              <a:t>4.1 Scenario 3 Blast at a domestic animal fair</a:t>
            </a:r>
            <a:endParaRPr lang="da-DK" sz="3400" dirty="0"/>
          </a:p>
        </p:txBody>
      </p:sp>
      <p:sp>
        <p:nvSpPr>
          <p:cNvPr id="8" name="Footer Placeholder 5">
            <a:extLst>
              <a:ext uri="{FF2B5EF4-FFF2-40B4-BE49-F238E27FC236}">
                <a16:creationId xmlns:a16="http://schemas.microsoft.com/office/drawing/2014/main" id="{57B8E6ED-F35A-4939-ABDB-8E8B45BC27A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18579042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1477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rmAutofit/>
          </a:bodyPr>
          <a:lstStyle/>
          <a:p>
            <a:r>
              <a:rPr lang="en-US" sz="4400" dirty="0"/>
              <a:t>4.1 Scenario 3 Blast at a domestic animal fair</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44684" y="91357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C9BE708F-3A24-484F-9B71-DF144FE92A6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9242364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rmAutofit/>
          </a:bodyPr>
          <a:lstStyle/>
          <a:p>
            <a:r>
              <a:rPr lang="en-US" sz="4400" dirty="0"/>
              <a:t>4.1 Scenario 3 Blast at a domestic animal fair</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803523A8-8052-4432-8C12-66196F49FFE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11360306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3</a:t>
            </a:r>
            <a:br>
              <a:rPr lang="en-US" dirty="0"/>
            </a:br>
            <a:r>
              <a:rPr lang="en-US" dirty="0"/>
              <a:t>Blast at a domestic animal fair</a:t>
            </a:r>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9912ED72-FF45-4CA4-9D6C-3BC89ED6C91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4436598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ttangolo 23">
            <a:extLst>
              <a:ext uri="{FF2B5EF4-FFF2-40B4-BE49-F238E27FC236}">
                <a16:creationId xmlns:a16="http://schemas.microsoft.com/office/drawing/2014/main" id="{9AD86C6C-007A-4FA7-9FCE-599277897650}"/>
              </a:ext>
            </a:extLst>
          </p:cNvPr>
          <p:cNvSpPr/>
          <p:nvPr/>
        </p:nvSpPr>
        <p:spPr>
          <a:xfrm>
            <a:off x="2576614" y="2868202"/>
            <a:ext cx="8704797" cy="3397683"/>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3" name="Immagine 5">
            <a:extLst>
              <a:ext uri="{FF2B5EF4-FFF2-40B4-BE49-F238E27FC236}">
                <a16:creationId xmlns:a16="http://schemas.microsoft.com/office/drawing/2014/main" id="{C5EFBA32-2B9B-44FF-B63D-5FB5A4E482A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017236" y="3064563"/>
            <a:ext cx="2864654" cy="1878268"/>
          </a:xfrm>
          <a:prstGeom prst="rect">
            <a:avLst/>
          </a:prstGeom>
        </p:spPr>
      </p:pic>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4"/>
          <a:stretch>
            <a:fillRect/>
          </a:stretch>
        </p:blipFill>
        <p:spPr>
          <a:xfrm flipH="1">
            <a:off x="910589" y="1901595"/>
            <a:ext cx="1182569" cy="1316497"/>
          </a:xfrm>
          <a:prstGeom prst="rect">
            <a:avLst/>
          </a:prstGeom>
        </p:spPr>
      </p:pic>
      <p:sp>
        <p:nvSpPr>
          <p:cNvPr id="17" name="Title 5">
            <a:extLst>
              <a:ext uri="{FF2B5EF4-FFF2-40B4-BE49-F238E27FC236}">
                <a16:creationId xmlns:a16="http://schemas.microsoft.com/office/drawing/2014/main" id="{E7405C4D-0D50-4478-945D-D46FC457BBB0}"/>
              </a:ext>
            </a:extLst>
          </p:cNvPr>
          <p:cNvSpPr>
            <a:spLocks noGrp="1"/>
          </p:cNvSpPr>
          <p:nvPr>
            <p:ph type="title"/>
          </p:nvPr>
        </p:nvSpPr>
        <p:spPr>
          <a:xfrm>
            <a:off x="766762" y="806211"/>
            <a:ext cx="10658476" cy="884477"/>
          </a:xfrm>
        </p:spPr>
        <p:txBody>
          <a:bodyPr lIns="0" tIns="0" rIns="0" bIns="0">
            <a:noAutofit/>
          </a:bodyPr>
          <a:lstStyle/>
          <a:p>
            <a:r>
              <a:rPr lang="en-US" sz="3600" dirty="0"/>
              <a:t>5.1 Scenario 3 Blast at a domestic animal fair</a:t>
            </a:r>
            <a:endParaRPr lang="da-DK" sz="3400" dirty="0"/>
          </a:p>
        </p:txBody>
      </p:sp>
      <p:sp>
        <p:nvSpPr>
          <p:cNvPr id="11" name="Footer Placeholder 5">
            <a:extLst>
              <a:ext uri="{FF2B5EF4-FFF2-40B4-BE49-F238E27FC236}">
                <a16:creationId xmlns:a16="http://schemas.microsoft.com/office/drawing/2014/main" id="{558A5685-4DBB-4641-9734-FF2BBE79C61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pic>
        <p:nvPicPr>
          <p:cNvPr id="12" name="Picture 11">
            <a:extLst>
              <a:ext uri="{FF2B5EF4-FFF2-40B4-BE49-F238E27FC236}">
                <a16:creationId xmlns:a16="http://schemas.microsoft.com/office/drawing/2014/main" id="{C4E42B90-6600-4348-9D33-1FA641AFE481}"/>
              </a:ext>
            </a:extLst>
          </p:cNvPr>
          <p:cNvPicPr>
            <a:picLocks noChangeAspect="1"/>
          </p:cNvPicPr>
          <p:nvPr/>
        </p:nvPicPr>
        <p:blipFill>
          <a:blip r:embed="rId5"/>
          <a:stretch>
            <a:fillRect/>
          </a:stretch>
        </p:blipFill>
        <p:spPr>
          <a:xfrm>
            <a:off x="2774577" y="4250371"/>
            <a:ext cx="3106271" cy="1871401"/>
          </a:xfrm>
          <a:prstGeom prst="rect">
            <a:avLst/>
          </a:prstGeom>
        </p:spPr>
      </p:pic>
      <p:pic>
        <p:nvPicPr>
          <p:cNvPr id="14" name="Immagine 7">
            <a:extLst>
              <a:ext uri="{FF2B5EF4-FFF2-40B4-BE49-F238E27FC236}">
                <a16:creationId xmlns:a16="http://schemas.microsoft.com/office/drawing/2014/main" id="{F2A392E6-EE73-415C-9384-995605B3B98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526903" y="4389322"/>
            <a:ext cx="2176966" cy="1632725"/>
          </a:xfrm>
          <a:prstGeom prst="rect">
            <a:avLst/>
          </a:prstGeom>
        </p:spPr>
      </p:pic>
    </p:spTree>
    <p:extLst>
      <p:ext uri="{BB962C8B-B14F-4D97-AF65-F5344CB8AC3E}">
        <p14:creationId xmlns:p14="http://schemas.microsoft.com/office/powerpoint/2010/main" val="7894707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99964"/>
            <a:ext cx="9120062" cy="1471612"/>
          </a:xfrm>
        </p:spPr>
        <p:txBody>
          <a:bodyPr/>
          <a:lstStyle/>
          <a:p>
            <a:r>
              <a:rPr lang="en-US" dirty="0"/>
              <a:t>Key facts</a:t>
            </a:r>
          </a:p>
        </p:txBody>
      </p:sp>
      <p:sp>
        <p:nvSpPr>
          <p:cNvPr id="7" name="Text Placeholder 6"/>
          <p:cNvSpPr>
            <a:spLocks noGrp="1"/>
          </p:cNvSpPr>
          <p:nvPr>
            <p:ph type="body" sz="quarter" idx="19"/>
          </p:nvPr>
        </p:nvSpPr>
        <p:spPr>
          <a:xfrm>
            <a:off x="766763" y="2771577"/>
            <a:ext cx="10658474" cy="3625788"/>
          </a:xfrm>
        </p:spPr>
        <p:txBody>
          <a:bodyPr>
            <a:noAutofit/>
          </a:bodyPr>
          <a:lstStyle/>
          <a:p>
            <a:r>
              <a:rPr lang="en-US" dirty="0"/>
              <a:t>A domestic animal fair in an exhibition center: almost 200 cats and dogs are part of the exhibition and approximately 1000 people are attending the event.</a:t>
            </a:r>
          </a:p>
          <a:p>
            <a:r>
              <a:rPr lang="en-US" dirty="0"/>
              <a:t>A small drone taking pictures from above explodes releasing some flames and smoke and then crashes on the ground.</a:t>
            </a:r>
          </a:p>
          <a:p>
            <a:r>
              <a:rPr lang="en-US" dirty="0"/>
              <a:t>The firefighters’ dosimeters start beeping.</a:t>
            </a:r>
          </a:p>
          <a:p>
            <a:r>
              <a:rPr lang="en-US" dirty="0"/>
              <a:t>Panic because of the explosion, attendants running and assembling at the main exits of the overcrowded pavilion, some people fall and get trampled, scared domestic animals run anywhere.</a:t>
            </a:r>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379081"/>
            <a:ext cx="1182569" cy="1316497"/>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884477"/>
          </a:xfrm>
        </p:spPr>
        <p:txBody>
          <a:bodyPr lIns="0" tIns="0" rIns="0" bIns="0">
            <a:noAutofit/>
          </a:bodyPr>
          <a:lstStyle/>
          <a:p>
            <a:r>
              <a:rPr lang="en-US" sz="3600" dirty="0"/>
              <a:t>5.1 Scenario 3 Blast at a domestic animal fair</a:t>
            </a:r>
            <a:endParaRPr lang="da-DK" sz="3400" dirty="0"/>
          </a:p>
        </p:txBody>
      </p:sp>
      <p:sp>
        <p:nvSpPr>
          <p:cNvPr id="8" name="Footer Placeholder 5">
            <a:extLst>
              <a:ext uri="{FF2B5EF4-FFF2-40B4-BE49-F238E27FC236}">
                <a16:creationId xmlns:a16="http://schemas.microsoft.com/office/drawing/2014/main" id="{E4D000BA-051E-456F-8E9E-E9B24299148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8397925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2.xml><?xml version="1.0" encoding="utf-8"?>
<ds:datastoreItem xmlns:ds="http://schemas.openxmlformats.org/officeDocument/2006/customXml" ds:itemID="{6B6115BD-B8E5-43B8-BE87-CD9F9669264D}">
  <ds:schemaRefs>
    <ds:schemaRef ds:uri="http://purl.org/dc/dcmitype/"/>
    <ds:schemaRef ds:uri="http://schemas.openxmlformats.org/package/2006/metadata/core-properties"/>
    <ds:schemaRef ds:uri="43d95f8d-e158-4ad4-850d-afacdd2d9ffb"/>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11902</TotalTime>
  <Words>9784</Words>
  <Application>Microsoft Office PowerPoint</Application>
  <PresentationFormat>Widescreen</PresentationFormat>
  <Paragraphs>766</Paragraphs>
  <Slides>27</Slides>
  <Notes>27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-apple-system</vt:lpstr>
      <vt:lpstr>Arial</vt:lpstr>
      <vt:lpstr>FranklinGotTExtCon</vt:lpstr>
      <vt:lpstr>Georgia</vt:lpstr>
      <vt:lpstr>Segoe UI</vt:lpstr>
      <vt:lpstr>Segoe UI Semibold</vt:lpstr>
      <vt:lpstr>source sans pro</vt:lpstr>
      <vt:lpstr>Symbol</vt:lpstr>
      <vt:lpstr>Office Theme</vt:lpstr>
      <vt:lpstr>Scenario discussion  3. Blast at a domestic animal fair</vt:lpstr>
      <vt:lpstr>4.1 Scenario 3 Blast at a domestic animal fair</vt:lpstr>
      <vt:lpstr>4.1 Scenario 3 Blast at a domestic animal fair</vt:lpstr>
      <vt:lpstr>4.1 Scenario 3 Blast at a domestic animal fair</vt:lpstr>
      <vt:lpstr>4.1 Scenario 3 Blast at a domestic animal fair</vt:lpstr>
      <vt:lpstr>4.1 Scenario 3 Blast at a domestic animal fair</vt:lpstr>
      <vt:lpstr>5.1 Scenario 3 Blast at a domestic animal fair</vt:lpstr>
      <vt:lpstr>5.1 Scenario 3 Blast at a domestic animal fair</vt:lpstr>
      <vt:lpstr>5.1 Scenario 3 Blast at a domestic animal fair</vt:lpstr>
      <vt:lpstr>5.1 Scenario 3 Blast at a domestic animal fair</vt:lpstr>
      <vt:lpstr>5.1 Scenario 3 Blast at a domestic animal fair</vt:lpstr>
      <vt:lpstr>5.2 Scenario 3 Blast at a domestic animal fair</vt:lpstr>
      <vt:lpstr>5.2 Scenario 3 Blast at a domestic animal fair</vt:lpstr>
      <vt:lpstr>5.2 Scenario 3 Blast at a domestic animal fair</vt:lpstr>
      <vt:lpstr>5.2 Scenario 3 Blast at a domestic animal fair</vt:lpstr>
      <vt:lpstr>5.2 Scenario 3 Blast at a domestic animal fair</vt:lpstr>
      <vt:lpstr>5.6 Scenario 3 Blast at a domestic animal fair</vt:lpstr>
      <vt:lpstr>5.6 Scenario 3 Blast at a domestic animal fair</vt:lpstr>
      <vt:lpstr>5.6 Scenario 3 Blast at a domestic animal fair</vt:lpstr>
      <vt:lpstr>5.6 Scenario 3 Blast at a domestic animal fair</vt:lpstr>
      <vt:lpstr>5.6 Scenario 3 Blast at a domestic animal fair</vt:lpstr>
      <vt:lpstr>5.6 Scenario 3 Blast at a domestic animal fair</vt:lpstr>
      <vt:lpstr>6.1 Scenario 3 Blast at a domestic animal fair</vt:lpstr>
      <vt:lpstr>6.1 Scenario 3 Blast at a domestic animal fair</vt:lpstr>
      <vt:lpstr>Scenario 6.1 3_a Emergency call</vt:lpstr>
      <vt:lpstr>Scenario 6.1 3_b Emergency call</vt:lpstr>
      <vt:lpstr>Scenario 6.1 3_c Emergency call</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752</cp:revision>
  <cp:lastPrinted>2020-01-20T09:16:47Z</cp:lastPrinted>
  <dcterms:created xsi:type="dcterms:W3CDTF">2019-10-21T09:10:33Z</dcterms:created>
  <dcterms:modified xsi:type="dcterms:W3CDTF">2022-11-23T17:18:05Z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