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8"/>
  </p:notesMasterIdLst>
  <p:handoutMasterIdLst>
    <p:handoutMasterId r:id="rId29"/>
  </p:handoutMasterIdLst>
  <p:sldIdLst>
    <p:sldId id="256" r:id="rId5"/>
    <p:sldId id="349" r:id="rId6"/>
    <p:sldId id="351" r:id="rId7"/>
    <p:sldId id="363" r:id="rId8"/>
    <p:sldId id="364" r:id="rId9"/>
    <p:sldId id="365" r:id="rId10"/>
    <p:sldId id="366" r:id="rId11"/>
    <p:sldId id="358" r:id="rId12"/>
    <p:sldId id="352" r:id="rId13"/>
    <p:sldId id="353" r:id="rId14"/>
    <p:sldId id="372" r:id="rId15"/>
    <p:sldId id="373" r:id="rId16"/>
    <p:sldId id="382" r:id="rId17"/>
    <p:sldId id="377" r:id="rId18"/>
    <p:sldId id="367" r:id="rId19"/>
    <p:sldId id="368" r:id="rId20"/>
    <p:sldId id="369" r:id="rId21"/>
    <p:sldId id="371" r:id="rId22"/>
    <p:sldId id="385" r:id="rId23"/>
    <p:sldId id="386" r:id="rId24"/>
    <p:sldId id="387" r:id="rId25"/>
    <p:sldId id="388" r:id="rId26"/>
    <p:sldId id="389"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11"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3"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49824" autoAdjust="0"/>
  </p:normalViewPr>
  <p:slideViewPr>
    <p:cSldViewPr snapToGrid="0">
      <p:cViewPr varScale="1">
        <p:scale>
          <a:sx n="39" d="100"/>
          <a:sy n="39" d="100"/>
        </p:scale>
        <p:origin x="2261" y="53"/>
      </p:cViewPr>
      <p:guideLst/>
    </p:cSldViewPr>
  </p:slid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5.4P,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b="0" dirty="0">
                <a:solidFill>
                  <a:schemeClr val="tx1"/>
                </a:solidFill>
              </a:rPr>
              <a:t>Powder at celebrity house</a:t>
            </a:r>
            <a:r>
              <a:rPr lang="en-US" sz="800" b="0" kern="1200" dirty="0">
                <a:solidFill>
                  <a:schemeClr val="tx1"/>
                </a:solidFill>
                <a:effectLst/>
                <a:latin typeface="+mn-lt"/>
                <a:ea typeface="+mn-ea"/>
                <a:cs typeface="+mn-cs"/>
              </a:rPr>
              <a:t>: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4. Unknown package containing powder in celebrity house birthday celebration party: 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 have</a:t>
            </a:r>
            <a:r>
              <a:rPr lang="en-US" sz="800" kern="1200" baseline="0" dirty="0">
                <a:solidFill>
                  <a:schemeClr val="tx1"/>
                </a:solidFill>
                <a:effectLst/>
                <a:latin typeface="+mn-lt"/>
                <a:ea typeface="+mn-ea"/>
                <a:cs typeface="+mn-cs"/>
              </a:rPr>
              <a:t> to report about their potential actions during the first 60 minutes of the intervention</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3112815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4</a:t>
            </a:r>
            <a:r>
              <a:rPr lang="en-US" sz="800" b="0" kern="1200" baseline="0" dirty="0">
                <a:solidFill>
                  <a:schemeClr val="tx1"/>
                </a:solidFill>
                <a:effectLst/>
                <a:latin typeface="+mn-lt"/>
                <a:ea typeface="+mn-ea"/>
                <a:cs typeface="+mn-cs"/>
              </a:rPr>
              <a:t> U</a:t>
            </a:r>
            <a:r>
              <a:rPr lang="en-US" sz="800" b="0" kern="1200" dirty="0">
                <a:solidFill>
                  <a:schemeClr val="tx1"/>
                </a:solidFill>
                <a:effectLst/>
                <a:latin typeface="+mn-lt"/>
                <a:ea typeface="+mn-ea"/>
                <a:cs typeface="+mn-cs"/>
              </a:rPr>
              <a:t>nknown package containing powder in celebrity house birthday celebration party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birthday party in the house of a TV celebrity gathered approximately 40 people. Three of the guests brought their pet dogs, while the TV star owns 7 cats, two parrots that are allowed to fly freely in the house, an iguana and a python.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While opening the ribbon of one of the gift boxes, the lid of the box jumped in the air with a small explosion releasing confetti and a cloud of dust that floods the room and reaches everybody standing nearby.</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After a first moment of confusion, the celebrity noticed writing on the bottom of the box that says: “you all deserve to die”.</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Alarmed by the event, the celebrity’s staff make an emergency call.</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800" dirty="0">
                <a:latin typeface="+mn-lt"/>
              </a:rPr>
              <a:t>The first responders arrived on the scene executed rapid CBRN tests and the quick immunochromatographic test turned positive for anthrax.</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For</a:t>
            </a:r>
            <a:r>
              <a:rPr lang="en-US" sz="800" kern="1200" baseline="0" dirty="0">
                <a:solidFill>
                  <a:schemeClr val="tx1"/>
                </a:solidFill>
                <a:effectLst/>
                <a:latin typeface="+mn-lt"/>
                <a:ea typeface="+mn-ea"/>
                <a:cs typeface="+mn-cs"/>
              </a:rPr>
              <a:t> this scenario, first responders should pay attention to the equipment and materials in the apartment. They should avoid direct contact with it and shall avoid, when possible, decontaminants that can destroy evidence.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4</a:t>
            </a:r>
            <a:r>
              <a:rPr lang="en-US" sz="800" b="0" kern="1200" baseline="0" dirty="0">
                <a:solidFill>
                  <a:schemeClr val="tx1"/>
                </a:solidFill>
                <a:effectLst/>
                <a:latin typeface="+mn-lt"/>
                <a:ea typeface="+mn-ea"/>
                <a:cs typeface="+mn-cs"/>
              </a:rPr>
              <a:t> U</a:t>
            </a:r>
            <a:r>
              <a:rPr lang="en-US" sz="800" b="0" kern="1200" dirty="0">
                <a:solidFill>
                  <a:schemeClr val="tx1"/>
                </a:solidFill>
                <a:effectLst/>
                <a:latin typeface="+mn-lt"/>
                <a:ea typeface="+mn-ea"/>
                <a:cs typeface="+mn-cs"/>
              </a:rPr>
              <a:t>nknown package containing powder in celebrity house birthday celebration party: Key facts Part I.</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and focus on what they consider evidence, and what they plan to protect it.</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4</a:t>
            </a:r>
            <a:r>
              <a:rPr lang="en-US" sz="800" b="0" kern="1200" baseline="0" dirty="0">
                <a:solidFill>
                  <a:schemeClr val="tx1"/>
                </a:solidFill>
                <a:effectLst/>
                <a:latin typeface="+mn-lt"/>
                <a:ea typeface="+mn-ea"/>
                <a:cs typeface="+mn-cs"/>
              </a:rPr>
              <a:t> U</a:t>
            </a:r>
            <a:r>
              <a:rPr lang="en-US" sz="800" b="0" kern="1200" dirty="0">
                <a:solidFill>
                  <a:schemeClr val="tx1"/>
                </a:solidFill>
                <a:effectLst/>
                <a:latin typeface="+mn-lt"/>
                <a:ea typeface="+mn-ea"/>
                <a:cs typeface="+mn-cs"/>
              </a:rPr>
              <a:t>nknown package containing powder in celebrity house birthday celebration party: </a:t>
            </a:r>
            <a:r>
              <a:rPr lang="en-GB" sz="800" b="0" kern="1200" dirty="0">
                <a:solidFill>
                  <a:schemeClr val="tx1"/>
                </a:solidFill>
                <a:effectLst/>
                <a:latin typeface="+mn-lt"/>
                <a:ea typeface="+mn-ea"/>
                <a:cs typeface="+mn-cs"/>
              </a:rPr>
              <a:t>Key facts Part II</a:t>
            </a:r>
            <a:r>
              <a:rPr lang="en-US" sz="800" b="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7956712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4</a:t>
            </a:r>
            <a:r>
              <a:rPr lang="en-US" sz="800" b="0" kern="1200" baseline="0" dirty="0">
                <a:solidFill>
                  <a:schemeClr val="tx1"/>
                </a:solidFill>
                <a:effectLst/>
                <a:latin typeface="+mn-lt"/>
                <a:ea typeface="+mn-ea"/>
                <a:cs typeface="+mn-cs"/>
              </a:rPr>
              <a:t> U</a:t>
            </a:r>
            <a:r>
              <a:rPr lang="en-US" sz="800" b="0" kern="1200" dirty="0">
                <a:solidFill>
                  <a:schemeClr val="tx1"/>
                </a:solidFill>
                <a:effectLst/>
                <a:latin typeface="+mn-lt"/>
                <a:ea typeface="+mn-ea"/>
                <a:cs typeface="+mn-cs"/>
              </a:rPr>
              <a:t>nknown package containing powder in celebrity house birthday celebration party: Forensic Evidence.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Being</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aware of the development of the scenario, the trainer should facilitate the discussion with the trainees and focus on what they consider evidence, and what they plan to protect it.</a:t>
            </a:r>
          </a:p>
          <a:p>
            <a:r>
              <a:rPr lang="en-US" sz="800" b="0" kern="1200" baseline="0" dirty="0">
                <a:solidFill>
                  <a:schemeClr val="tx1"/>
                </a:solidFill>
                <a:effectLst/>
                <a:latin typeface="+mn-lt"/>
                <a:ea typeface="+mn-ea"/>
                <a:cs typeface="+mn-cs"/>
              </a:rPr>
              <a:t>e.g. </a:t>
            </a:r>
          </a:p>
          <a:p>
            <a:pPr marL="171450" indent="-171450">
              <a:buFontTx/>
              <a:buChar char="-"/>
            </a:pPr>
            <a:r>
              <a:rPr lang="en-US" sz="800" b="0" kern="1200" baseline="0" dirty="0">
                <a:solidFill>
                  <a:schemeClr val="tx1"/>
                </a:solidFill>
                <a:effectLst/>
                <a:latin typeface="+mn-lt"/>
                <a:ea typeface="+mn-ea"/>
                <a:cs typeface="+mn-cs"/>
              </a:rPr>
              <a:t>The box, the ribbon, the confetti, the writing at the bottom of the box, the box itself, are all relevant evidence.</a:t>
            </a:r>
          </a:p>
          <a:p>
            <a:pPr marL="171450" indent="-171450">
              <a:buFontTx/>
              <a:buChar char="-"/>
            </a:pPr>
            <a:r>
              <a:rPr lang="en-US" sz="800" b="0" kern="1200" baseline="0" dirty="0">
                <a:solidFill>
                  <a:schemeClr val="tx1"/>
                </a:solidFill>
                <a:effectLst/>
                <a:latin typeface="+mn-lt"/>
                <a:ea typeface="+mn-ea"/>
                <a:cs typeface="+mn-cs"/>
              </a:rPr>
              <a:t>The cameras are important elements to get images of the event (although they may not have evidential value in the absence of georeferencing and if the format is not a raw format).</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a:p>
            <a:endParaRPr lang="en-GB" sz="800" dirty="0"/>
          </a:p>
        </p:txBody>
      </p:sp>
    </p:spTree>
    <p:extLst>
      <p:ext uri="{BB962C8B-B14F-4D97-AF65-F5344CB8AC3E}">
        <p14:creationId xmlns:p14="http://schemas.microsoft.com/office/powerpoint/2010/main" val="3684534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4. Unknown package containing powder in celebrity house birthday celebration party</a:t>
            </a:r>
            <a:r>
              <a:rPr lang="en-US" sz="800" kern="1200" noProof="0" dirty="0">
                <a:solidFill>
                  <a:schemeClr val="tx1"/>
                </a:solidFill>
                <a:effectLst/>
                <a:latin typeface="+mn-lt"/>
                <a:ea typeface="+mn-ea"/>
                <a:cs typeface="+mn-cs"/>
              </a:rPr>
              <a:t>: Introduction.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r>
              <a:rPr lang="en-US" sz="800" kern="1200" noProof="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algn="just"/>
            <a:endParaRPr lang="en-US" sz="800" dirty="0">
              <a:latin typeface="+mn-lt"/>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birthday party in the house of a TV celebrity gathered approximately 40 people. Three of the guests brought their pet dogs, while the TV star owns 7 cats, two parrots that are allowed to fly freely in the house, an iguana and a python.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While opening the ribbon of one of the gift boxes, the lid of the box jumped in the air with a small explosion releasing confetti and a cloud of dust that floods the room and reaches everybody standing nearby.</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After a first moment of confusion, the celebrity noticed writing on the bottom of the box that says: “you all deserve to die”.</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Alarmed by the event, the celebrity’s staff make an emergency call.</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800" dirty="0">
                <a:latin typeface="+mn-lt"/>
              </a:rPr>
              <a:t>The first responders arrived on the scene executed rapid CBRN tests and the quick immunochromatographic test turned positive for anthrax.</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Be aware of pet animals. Discuss with trainees. Management of pet animal at the scene is challenging. Require capabilities, which are different from people. Firstly, it should be mentioned they require veterinary assistance. Decontamination of pet animals is crucial. It can be executed together with their owner in case, when the animal is small, and the owner insist and refusing to decontaminate himself without the animal. </a:t>
            </a:r>
            <a:r>
              <a:rPr lang="nl-NL" sz="800" dirty="0">
                <a:solidFill>
                  <a:srgbClr val="000000"/>
                </a:solidFill>
                <a:effectLst/>
                <a:latin typeface="+mn-lt"/>
                <a:ea typeface="Calibri" panose="020F0502020204030204" pitchFamily="34" charset="0"/>
                <a:cs typeface="Times New Roman" panose="02020603050405020304" pitchFamily="18" charset="0"/>
              </a:rPr>
              <a:t>Pet decontamination can be performed through shaving, washing, etc. However, there could be risks that decontamination with the owner may expose the owner to Anthrax spores that are trapped in the animal’s fur/feathers. Discuss this issue with the trainees. </a:t>
            </a:r>
            <a:r>
              <a:rPr lang="en-US" sz="800" kern="1200" dirty="0">
                <a:solidFill>
                  <a:schemeClr val="tx1"/>
                </a:solidFill>
                <a:effectLst/>
                <a:latin typeface="+mn-lt"/>
                <a:ea typeface="+mn-ea"/>
                <a:cs typeface="+mn-cs"/>
              </a:rPr>
              <a:t>In rest of the cases the decontamination should be executed individually for animal. In case of aggressive animal behavior, sedative drugs administered by qualified veterinary personnel should be considered. The injection rifle for this purpose is the best possible option. The leash (hard leash will allow to keep the distance and control the animal) and sedatives (in syringe or in injection rifle) should be prepared. For non-walking animals, the trolley also should be ready. After the decontamination, the veterinary triage should be performed in order to estimate the chances of survival. The triage executing personnel, in case of estimation that the animal has no chance to survive, should euthanize the animal to prevent suffering. In conclusion, it should be mentioned that the life and health of the people executing all procedures are priority. </a:t>
            </a: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4. Unknown package containing powder in celebrity house birthday celebration party: Key facts.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scenarios evolves as described in previous slides.</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scenario discussion is probable, and it should be carefully discussed with the trainees. </a:t>
            </a:r>
            <a:r>
              <a:rPr lang="en-US" sz="800" kern="1200" noProof="0" dirty="0">
                <a:solidFill>
                  <a:schemeClr val="tx1"/>
                </a:solidFill>
                <a:effectLst/>
                <a:latin typeface="+mn-lt"/>
                <a:ea typeface="+mn-ea"/>
                <a:cs typeface="+mn-cs"/>
              </a:rPr>
              <a:t>The trainer should address trainees directly by asking questions. The best possible option is that the trainees will answer correctly, and they can back up their thesis with arguments.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 the proper answer.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aim of this scenario is to familiarize the trainees with the scene concerning both people and pet animals. As there is no available information concerning this issue especially in the pet animal context, it should be carefully discussed.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t>a. Do you think it is necessary to protect yourself first?</a:t>
            </a:r>
          </a:p>
          <a:p>
            <a:r>
              <a:rPr lang="en-US" sz="800" dirty="0"/>
              <a:t>b. Can it be a CBRN scene</a:t>
            </a:r>
            <a:endParaRPr lang="en-US" sz="8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4. Unknown package containing powder in celebrity house birthday celebration party: C</a:t>
            </a:r>
            <a:r>
              <a:rPr lang="en-US" sz="800" b="0" kern="1200" dirty="0">
                <a:solidFill>
                  <a:schemeClr val="tx1"/>
                </a:solidFill>
                <a:effectLst/>
                <a:latin typeface="+mn-lt"/>
                <a:ea typeface="+mn-ea"/>
                <a:cs typeface="+mn-cs"/>
              </a:rPr>
              <a:t>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(green)</a:t>
            </a:r>
            <a:r>
              <a:rPr lang="en-US" sz="800" kern="1200" dirty="0">
                <a:solidFill>
                  <a:schemeClr val="tx1"/>
                </a:solidFill>
                <a:effectLst/>
                <a:latin typeface="+mn-lt"/>
                <a:ea typeface="+mn-ea"/>
                <a:cs typeface="+mn-cs"/>
              </a:rPr>
              <a:t> 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F</a:t>
            </a:r>
            <a:r>
              <a:rPr lang="en-US" sz="800" dirty="0"/>
              <a:t>ollow the guidance on previous slides.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42447008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4. Unknown package containing powder in celebrity house birthday celebration party: </a:t>
            </a:r>
            <a:r>
              <a:rPr lang="en-US" sz="800" b="0" kern="1200" dirty="0">
                <a:solidFill>
                  <a:schemeClr val="tx1"/>
                </a:solidFill>
                <a:effectLst/>
                <a:latin typeface="+mn-lt"/>
                <a:ea typeface="+mn-ea"/>
                <a:cs typeface="+mn-cs"/>
              </a:rPr>
              <a:t>Casualty #</a:t>
            </a:r>
            <a:r>
              <a:rPr lang="pl-PL" sz="800" b="0" kern="1200" dirty="0">
                <a:solidFill>
                  <a:schemeClr val="tx1"/>
                </a:solidFill>
                <a:effectLst/>
                <a:latin typeface="+mn-lt"/>
                <a:ea typeface="+mn-ea"/>
                <a:cs typeface="+mn-cs"/>
              </a:rPr>
              <a:t>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r>
              <a:rPr lang="en-US" sz="800" b="1" kern="1200" dirty="0">
                <a:solidFill>
                  <a:schemeClr val="tx1"/>
                </a:solidFill>
                <a:effectLst/>
                <a:latin typeface="+mn-lt"/>
                <a:ea typeface="+mn-ea"/>
                <a:cs typeface="+mn-cs"/>
              </a:rPr>
              <a:t>Instructions for the trainer:</a:t>
            </a: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a:t>
            </a:r>
            <a:r>
              <a:rPr lang="en-US" sz="800" kern="1200" dirty="0">
                <a:solidFill>
                  <a:schemeClr val="tx1"/>
                </a:solidFill>
                <a:effectLst/>
                <a:latin typeface="+mn-lt"/>
                <a:ea typeface="+mn-ea"/>
                <a:cs typeface="+mn-cs"/>
              </a:rPr>
              <a:t> 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F</a:t>
            </a:r>
            <a:r>
              <a:rPr lang="en-US" sz="800" dirty="0"/>
              <a:t>ollow the guidance on previous slides. The potential cause is a stroke.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338479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4 </a:t>
            </a:r>
            <a:r>
              <a:rPr lang="en-US" sz="800" b="0" kern="1200" baseline="0" dirty="0">
                <a:solidFill>
                  <a:schemeClr val="tx1"/>
                </a:solidFill>
                <a:effectLst/>
                <a:latin typeface="+mn-lt"/>
                <a:ea typeface="+mn-ea"/>
                <a:cs typeface="+mn-cs"/>
              </a:rPr>
              <a:t> - </a:t>
            </a:r>
            <a:r>
              <a:rPr lang="en-US" sz="800" dirty="0"/>
              <a:t>Unknown package containing powder in celebrity house birthday celebration party </a:t>
            </a: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722914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5.6P, 5.2P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4. Unknown package containing powder in celebrity house birthday celebration party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algn="just"/>
            <a:endParaRPr lang="en-US" sz="800" dirty="0">
              <a:latin typeface="+mn-lt"/>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birthday party in the house of a TV celebrity gathered approximately 40 people. Three of the guests brought their pet dogs, while the TV star owns 7 cats, two parrots that are allowed to fly freely in the house, an iguana and a python.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While opening the ribbon of one of the gift boxes, the lid of the box jumped in the air with a small explosion releasing confetti and a cloud of dust that floods the room and reaches everybody standing nearby.</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After a first moment of confusion, the celebrity noticed writing on the bottom of the box that says: “you all deserve to die”.</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Alarmed by the event, the celebrity’s staff make an emergency call.</a:t>
            </a:r>
          </a:p>
          <a:p>
            <a:pPr algn="just"/>
            <a:endParaRPr lang="en-US" sz="800" dirty="0">
              <a:latin typeface="+mn-lt"/>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800" dirty="0">
                <a:latin typeface="+mn-lt"/>
              </a:rPr>
              <a:t>The following piece of information should not be shared with the trainees, but the discussion should lead to figuring this detail out by asking the right questions:</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800" dirty="0">
                <a:latin typeface="+mn-lt"/>
              </a:rPr>
              <a:t>The first responders arrived on the scene executed rapid CBRN tests and the quick immunochromatographic test turned positive for anthrax.</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4 Powder at celebrity house</a:t>
            </a:r>
            <a:r>
              <a:rPr lang="en-US" sz="800" b="0" kern="1200" baseline="0" dirty="0">
                <a:solidFill>
                  <a:schemeClr val="tx1"/>
                </a:solidFill>
                <a:effectLst/>
                <a:latin typeface="+mn-lt"/>
                <a:ea typeface="+mn-ea"/>
                <a:cs typeface="+mn-cs"/>
              </a:rPr>
              <a:t> - </a:t>
            </a:r>
            <a:r>
              <a:rPr lang="en-US" sz="800" dirty="0">
                <a:latin typeface="+mn-lt"/>
              </a:rPr>
              <a:t>Unknown package containing powder in celebrity house birthday celebration party </a:t>
            </a: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trainee can use to facilitate the discussion while the trainees are replying to the questions in slides 6.1 4_a and 6.1 4_b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birthday party in the house of a TV celebrity gathered approximately 40 people. Three of the guests brought their pet dogs, while the TV star owns 7 cats, two parrots that are allowed to fly freely in the house, an iguana and a python.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While opening the ribbon of one of the gift boxes, the lid of the box jumped in the air with a small explosion releasing confetti and a cloud of dust that floods the room and reaches everybody standing nearby.</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No one has been hit or wounded by the small explosion, however some of the people on the scene were shocked and are in panic. </a:t>
            </a:r>
            <a:endParaRPr lang="en-GB" sz="800" dirty="0">
              <a:effectLst/>
              <a:latin typeface="+mn-lt"/>
              <a:ea typeface="Calibri" panose="020F0502020204030204" pitchFamily="34" charset="0"/>
              <a:cs typeface="Times New Roman" panose="02020603050405020304" pitchFamily="18" charset="0"/>
            </a:endParaRPr>
          </a:p>
          <a:p>
            <a:endParaRPr lang="en-GB" sz="800" b="0" u="none" kern="1200" noProof="0" dirty="0">
              <a:solidFill>
                <a:schemeClr val="tx1"/>
              </a:solidFill>
              <a:effectLst/>
              <a:latin typeface="+mn-lt"/>
              <a:ea typeface="+mn-ea"/>
              <a:cs typeface="+mn-cs"/>
            </a:endParaRPr>
          </a:p>
          <a:p>
            <a:r>
              <a:rPr lang="en-GB" sz="800" b="0" u="none" kern="1200" noProof="0" dirty="0">
                <a:solidFill>
                  <a:schemeClr val="tx1"/>
                </a:solidFill>
                <a:effectLst/>
                <a:latin typeface="+mn-lt"/>
                <a:ea typeface="+mn-ea"/>
                <a:cs typeface="+mn-cs"/>
              </a:rPr>
              <a:t>Late</a:t>
            </a:r>
            <a:r>
              <a:rPr lang="en-GB" sz="800" b="0" u="none" kern="1200" baseline="0" noProof="0" dirty="0">
                <a:solidFill>
                  <a:schemeClr val="tx1"/>
                </a:solidFill>
                <a:effectLst/>
                <a:latin typeface="+mn-lt"/>
                <a:ea typeface="+mn-ea"/>
                <a:cs typeface="+mn-cs"/>
              </a:rPr>
              <a:t>r investigations will confirm that the box contained Anthrax spores, that have been dispersed.</a:t>
            </a:r>
          </a:p>
          <a:p>
            <a:endParaRPr lang="en-GB" sz="800" b="0" u="none" kern="1200" noProof="0" dirty="0">
              <a:solidFill>
                <a:schemeClr val="tx1"/>
              </a:solidFill>
              <a:effectLst/>
              <a:latin typeface="+mn-lt"/>
              <a:ea typeface="+mn-ea"/>
              <a:cs typeface="+mn-cs"/>
            </a:endParaRPr>
          </a:p>
          <a:p>
            <a:r>
              <a:rPr lang="en-GB" sz="800" b="0" u="none" kern="1200" noProof="0" dirty="0">
                <a:solidFill>
                  <a:schemeClr val="tx1"/>
                </a:solidFill>
                <a:effectLst/>
                <a:latin typeface="+mn-lt"/>
                <a:ea typeface="+mn-ea"/>
                <a:cs typeface="+mn-cs"/>
              </a:rPr>
              <a:t>An</a:t>
            </a:r>
            <a:r>
              <a:rPr lang="en-GB" sz="800" b="0" u="none" kern="1200" baseline="0" noProof="0" dirty="0">
                <a:solidFill>
                  <a:schemeClr val="tx1"/>
                </a:solidFill>
                <a:effectLst/>
                <a:latin typeface="+mn-lt"/>
                <a:ea typeface="+mn-ea"/>
                <a:cs typeface="+mn-cs"/>
              </a:rPr>
              <a:t> early suspect of the occurrence of a CBRN event could prevent first responders' contamination, and proper securing the area and isolation of people and pet animals.</a:t>
            </a:r>
            <a:endParaRPr lang="en-GB" sz="800" b="0" u="none"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346796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 4</a:t>
            </a:r>
            <a:r>
              <a:rPr lang="en-US" sz="800" b="0" kern="1200" baseline="0" dirty="0">
                <a:solidFill>
                  <a:schemeClr val="tx1"/>
                </a:solidFill>
                <a:effectLst/>
                <a:latin typeface="+mn-lt"/>
                <a:ea typeface="+mn-ea"/>
                <a:cs typeface="+mn-cs"/>
              </a:rPr>
              <a:t> Emergency call - </a:t>
            </a:r>
            <a:r>
              <a:rPr lang="en-US" sz="800" dirty="0">
                <a:latin typeface="+mn-lt"/>
              </a:rPr>
              <a:t>Unknown package containing powder in celebrity house birthday celebration party </a:t>
            </a: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 (for the trainer to know,</a:t>
            </a:r>
            <a:r>
              <a:rPr lang="en-GB" sz="800" b="0" u="sng" kern="1200" baseline="0" noProof="0" dirty="0">
                <a:solidFill>
                  <a:schemeClr val="tx1"/>
                </a:solidFill>
                <a:effectLst/>
                <a:latin typeface="+mn-lt"/>
                <a:ea typeface="+mn-ea"/>
                <a:cs typeface="+mn-cs"/>
              </a:rPr>
              <a:t> to facilitate the exercise</a:t>
            </a:r>
            <a:r>
              <a:rPr lang="en-GB" sz="800" b="0" u="sng" kern="1200" noProof="0" dirty="0">
                <a:solidFill>
                  <a:schemeClr val="tx1"/>
                </a:solidFill>
                <a:effectLst/>
                <a:latin typeface="+mn-lt"/>
                <a:ea typeface="+mn-ea"/>
                <a:cs typeface="+mn-cs"/>
              </a:rPr>
              <a:t>)</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birthday party in the house of a TV celebrity gathered approximately 40 people. Three of the guests brought their pet dogs, while the TV star owns 7 cats, two parrots that are allowed to fly freely in the house, an iguana and a python.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While opening the ribbon of one of the gift boxes, the lid of the box jumped in the air with a small explosion releasing confetti and a cloud of dust that floods the room and reaches everybody standing nearby.</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No one has been hit or wounded by the small explosion, however some of the people on the scene were shocked and are in panic. </a:t>
            </a:r>
            <a:endParaRPr lang="en-GB" sz="800" dirty="0">
              <a:effectLst/>
              <a:latin typeface="+mn-lt"/>
              <a:ea typeface="Calibri" panose="020F0502020204030204" pitchFamily="34" charset="0"/>
              <a:cs typeface="Times New Roman" panose="02020603050405020304" pitchFamily="18" charset="0"/>
            </a:endParaRPr>
          </a:p>
          <a:p>
            <a:endParaRPr lang="en-GB" sz="800" b="0" u="none" kern="1200" noProof="0" dirty="0">
              <a:solidFill>
                <a:schemeClr val="tx1"/>
              </a:solidFill>
              <a:effectLst/>
              <a:latin typeface="+mn-lt"/>
              <a:ea typeface="+mn-ea"/>
              <a:cs typeface="+mn-cs"/>
            </a:endParaRPr>
          </a:p>
          <a:p>
            <a:r>
              <a:rPr lang="en-GB" sz="800" b="0" u="none" kern="1200" noProof="0" dirty="0">
                <a:solidFill>
                  <a:schemeClr val="tx1"/>
                </a:solidFill>
                <a:effectLst/>
                <a:latin typeface="+mn-lt"/>
                <a:ea typeface="+mn-ea"/>
                <a:cs typeface="+mn-cs"/>
              </a:rPr>
              <a:t>Late</a:t>
            </a:r>
            <a:r>
              <a:rPr lang="en-GB" sz="800" b="0" u="none" kern="1200" baseline="0" noProof="0" dirty="0">
                <a:solidFill>
                  <a:schemeClr val="tx1"/>
                </a:solidFill>
                <a:effectLst/>
                <a:latin typeface="+mn-lt"/>
                <a:ea typeface="+mn-ea"/>
                <a:cs typeface="+mn-cs"/>
              </a:rPr>
              <a:t>r investigations will confirm that the box contained Anthrax spores, that have been dispersed.</a:t>
            </a:r>
          </a:p>
          <a:p>
            <a:endParaRPr lang="en-GB" sz="800" b="0" u="none" kern="1200" baseline="0" noProof="0" dirty="0">
              <a:solidFill>
                <a:schemeClr val="tx1"/>
              </a:solidFill>
              <a:effectLst/>
              <a:latin typeface="+mn-lt"/>
              <a:ea typeface="+mn-ea"/>
              <a:cs typeface="+mn-cs"/>
            </a:endParaRPr>
          </a:p>
          <a:p>
            <a:r>
              <a:rPr lang="en-GB" sz="800" b="0" u="none" kern="1200" noProof="0" dirty="0">
                <a:solidFill>
                  <a:schemeClr val="tx1"/>
                </a:solidFill>
                <a:effectLst/>
                <a:latin typeface="+mn-lt"/>
                <a:ea typeface="+mn-ea"/>
                <a:cs typeface="+mn-cs"/>
              </a:rPr>
              <a:t>An</a:t>
            </a:r>
            <a:r>
              <a:rPr lang="en-GB" sz="800" b="0" u="none" kern="1200" baseline="0" noProof="0" dirty="0">
                <a:solidFill>
                  <a:schemeClr val="tx1"/>
                </a:solidFill>
                <a:effectLst/>
                <a:latin typeface="+mn-lt"/>
                <a:ea typeface="+mn-ea"/>
                <a:cs typeface="+mn-cs"/>
              </a:rPr>
              <a:t> early suspect of the occurrence of a CBRN event could prevent first responders' contamination, and proper securing the area and isolation of people and pet animals.</a:t>
            </a:r>
            <a:endParaRPr lang="en-GB" sz="800" b="0" u="none" kern="1200" noProof="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it-IT" sz="800" b="1" i="0" u="none" strike="noStrike" kern="1200" dirty="0">
                <a:solidFill>
                  <a:schemeClr val="tx1"/>
                </a:solidFill>
                <a:effectLst/>
                <a:latin typeface="+mn-lt"/>
                <a:ea typeface="+mn-ea"/>
                <a:cs typeface="+mn-cs"/>
              </a:rPr>
              <a:t>DO: Did you notice anything </a:t>
            </a:r>
            <a:r>
              <a:rPr lang="it-IT" sz="800" b="1" i="0" u="none" strike="noStrike" kern="1200" baseline="0" dirty="0">
                <a:solidFill>
                  <a:schemeClr val="tx1"/>
                </a:solidFill>
                <a:effectLst/>
                <a:latin typeface="+mn-lt"/>
                <a:ea typeface="+mn-ea"/>
                <a:cs typeface="+mn-cs"/>
              </a:rPr>
              <a:t>strange?</a:t>
            </a:r>
            <a:endParaRPr lang="it-IT" sz="800" b="0" i="0" u="none" strike="noStrike" kern="1200" dirty="0">
              <a:solidFill>
                <a:schemeClr val="tx1"/>
              </a:solidFill>
              <a:effectLst/>
              <a:latin typeface="+mn-lt"/>
              <a:ea typeface="+mn-ea"/>
              <a:cs typeface="+mn-cs"/>
            </a:endParaRPr>
          </a:p>
          <a:p>
            <a:r>
              <a:rPr lang="it-IT" sz="800" i="1" dirty="0">
                <a:latin typeface="+mn-lt"/>
              </a:rPr>
              <a:t>The </a:t>
            </a:r>
            <a:r>
              <a:rPr lang="it-IT" sz="800" i="1" baseline="0" dirty="0">
                <a:latin typeface="+mn-lt"/>
              </a:rPr>
              <a:t>caller reports that there was no particular smell after the explosion, but a dusty cloud was spread and that there was writing on the bottom of the exploded box with the sign «you all deserve to die»</a:t>
            </a:r>
          </a:p>
          <a:p>
            <a:pPr rtl="0" eaLnBrk="1" fontAlgn="t" latinLnBrk="0" hangingPunct="1"/>
            <a:r>
              <a:rPr lang="it-IT" sz="800" b="1" i="0" u="none" strike="noStrike" kern="1200" baseline="0" dirty="0">
                <a:solidFill>
                  <a:schemeClr val="tx1"/>
                </a:solidFill>
                <a:effectLst/>
                <a:latin typeface="+mn-lt"/>
                <a:ea typeface="+mn-ea"/>
                <a:cs typeface="+mn-cs"/>
              </a:rPr>
              <a:t>DO: Did you notice any particular smell?</a:t>
            </a:r>
            <a:endParaRPr lang="it-IT" sz="800" b="1" i="0" u="none" strike="noStrike" kern="1200" dirty="0">
              <a:solidFill>
                <a:schemeClr val="tx1"/>
              </a:solidFill>
              <a:effectLst/>
              <a:latin typeface="+mn-lt"/>
              <a:ea typeface="+mn-ea"/>
              <a:cs typeface="+mn-cs"/>
            </a:endParaRPr>
          </a:p>
          <a:p>
            <a:r>
              <a:rPr lang="it-IT" sz="800" i="1" baseline="0" dirty="0">
                <a:latin typeface="+mn-lt"/>
              </a:rPr>
              <a:t>The caller says that no particular odour was spread after the explosion</a:t>
            </a:r>
          </a:p>
          <a:p>
            <a:pPr rtl="0" eaLnBrk="1" fontAlgn="t" latinLnBrk="0" hangingPunct="1"/>
            <a:r>
              <a:rPr lang="it-IT" sz="800" b="1" i="0" u="none" strike="noStrike" kern="1200" baseline="0" dirty="0">
                <a:solidFill>
                  <a:schemeClr val="tx1"/>
                </a:solidFill>
                <a:effectLst/>
                <a:latin typeface="+mn-lt"/>
                <a:ea typeface="+mn-ea"/>
                <a:cs typeface="+mn-cs"/>
              </a:rPr>
              <a:t>DO: </a:t>
            </a:r>
            <a:r>
              <a:rPr lang="en-GB" sz="800" b="1" i="0" u="none" strike="noStrike" kern="1200" baseline="0" noProof="0" dirty="0">
                <a:solidFill>
                  <a:schemeClr val="tx1"/>
                </a:solidFill>
                <a:effectLst/>
                <a:latin typeface="+mn-lt"/>
                <a:ea typeface="+mn-ea"/>
                <a:cs typeface="+mn-cs"/>
              </a:rPr>
              <a:t>Did you notice any particularly </a:t>
            </a:r>
            <a:r>
              <a:rPr lang="it-IT" sz="800" b="1" i="0" u="none" strike="noStrike" kern="1200" baseline="0" dirty="0">
                <a:solidFill>
                  <a:schemeClr val="tx1"/>
                </a:solidFill>
                <a:effectLst/>
                <a:latin typeface="+mn-lt"/>
                <a:ea typeface="+mn-ea"/>
                <a:cs typeface="+mn-cs"/>
              </a:rPr>
              <a:t>coloured vapor or dust emerging from the box?</a:t>
            </a:r>
            <a:endParaRPr lang="it-IT" sz="800" b="1" i="0" u="none" strike="noStrike" kern="1200" dirty="0">
              <a:solidFill>
                <a:schemeClr val="tx1"/>
              </a:solidFill>
              <a:effectLst/>
              <a:latin typeface="+mn-lt"/>
              <a:ea typeface="+mn-ea"/>
              <a:cs typeface="+mn-cs"/>
            </a:endParaRPr>
          </a:p>
          <a:p>
            <a:pPr rtl="0" eaLnBrk="1" fontAlgn="t" latinLnBrk="0" hangingPunct="1"/>
            <a:r>
              <a:rPr lang="it-IT" sz="800" b="0" i="1" u="none" strike="noStrike" kern="1200" baseline="0" dirty="0">
                <a:solidFill>
                  <a:schemeClr val="tx1"/>
                </a:solidFill>
                <a:effectLst/>
                <a:latin typeface="+mn-lt"/>
                <a:ea typeface="+mn-ea"/>
                <a:cs typeface="+mn-cs"/>
              </a:rPr>
              <a:t>The caller report a dusty cloud that was spread with the small explosion</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9971261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 4 Emergency call – </a:t>
            </a:r>
            <a:r>
              <a:rPr lang="en-US" sz="800" dirty="0"/>
              <a:t>Unknown package containing powder in celebrity house birthday celebration party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 (for the trainer to know,</a:t>
            </a:r>
            <a:r>
              <a:rPr lang="en-GB" sz="800" b="0" u="sng" kern="1200" baseline="0" noProof="0" dirty="0">
                <a:solidFill>
                  <a:schemeClr val="tx1"/>
                </a:solidFill>
                <a:effectLst/>
                <a:latin typeface="+mn-lt"/>
                <a:ea typeface="+mn-ea"/>
                <a:cs typeface="+mn-cs"/>
              </a:rPr>
              <a:t> to facilitate the exercise and to elaborate more on further considerations by DO</a:t>
            </a:r>
            <a:r>
              <a:rPr lang="en-GB" sz="800" b="0" u="sng" kern="1200" noProof="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none" kern="1200" noProof="0" dirty="0">
                <a:solidFill>
                  <a:schemeClr val="tx1"/>
                </a:solidFill>
                <a:effectLst/>
                <a:latin typeface="+mn-lt"/>
                <a:ea typeface="+mn-ea"/>
                <a:cs typeface="+mn-cs"/>
              </a:rPr>
              <a:t>A birthday party in the house of one TV celebrity gathered approx. 40 persons, besides three</a:t>
            </a:r>
            <a:r>
              <a:rPr lang="en-US" sz="800" b="0" u="none" kern="1200" baseline="0" noProof="0" dirty="0">
                <a:solidFill>
                  <a:schemeClr val="tx1"/>
                </a:solidFill>
                <a:effectLst/>
                <a:latin typeface="+mn-lt"/>
                <a:ea typeface="+mn-ea"/>
                <a:cs typeface="+mn-cs"/>
              </a:rPr>
              <a:t> of guests </a:t>
            </a:r>
            <a:r>
              <a:rPr lang="en-US" sz="800" dirty="0"/>
              <a:t>brought their pet dogs, while the TV star owns 7 cats, two parrots that are allowed to fly freely in the house, an Iguana and a python.</a:t>
            </a:r>
          </a:p>
          <a:p>
            <a:r>
              <a:rPr lang="en-US" sz="800" b="0" u="none" kern="1200" noProof="0" dirty="0">
                <a:solidFill>
                  <a:schemeClr val="tx1"/>
                </a:solidFill>
                <a:effectLst/>
                <a:latin typeface="+mn-lt"/>
                <a:ea typeface="+mn-ea"/>
                <a:cs typeface="+mn-cs"/>
              </a:rPr>
              <a:t>While opening the ribbon of one of the gift boxes, the lid of the box jumped in the air with a small explosion releasing confetti and a cloud of dust that and reaches all the people standing there.</a:t>
            </a:r>
          </a:p>
          <a:p>
            <a:r>
              <a:rPr lang="en-US" sz="800" b="0" u="none" kern="1200" noProof="0" dirty="0">
                <a:solidFill>
                  <a:schemeClr val="tx1"/>
                </a:solidFill>
                <a:effectLst/>
                <a:latin typeface="+mn-lt"/>
                <a:ea typeface="+mn-ea"/>
                <a:cs typeface="+mn-cs"/>
              </a:rPr>
              <a:t>After the first moment of confusion, the celebrity noticed a writing on the bottom of the box that says: “you all deserve to die”.</a:t>
            </a:r>
          </a:p>
          <a:p>
            <a:r>
              <a:rPr lang="en-US" sz="800" b="0" u="none" kern="1200" noProof="0" dirty="0">
                <a:solidFill>
                  <a:schemeClr val="tx1"/>
                </a:solidFill>
                <a:effectLst/>
                <a:latin typeface="+mn-lt"/>
                <a:ea typeface="+mn-ea"/>
                <a:cs typeface="+mn-cs"/>
              </a:rPr>
              <a:t>Alarmed by the event, the celebrity’s staff make an emergency call</a:t>
            </a:r>
            <a:r>
              <a:rPr lang="en-US" sz="800" b="0" u="none" kern="1200" baseline="0" noProof="0" dirty="0">
                <a:solidFill>
                  <a:schemeClr val="tx1"/>
                </a:solidFill>
                <a:effectLst/>
                <a:latin typeface="+mn-lt"/>
                <a:ea typeface="+mn-ea"/>
                <a:cs typeface="+mn-cs"/>
              </a:rPr>
              <a:t> requesting for the law enforcement agency.</a:t>
            </a:r>
          </a:p>
          <a:p>
            <a:r>
              <a:rPr lang="en-US" sz="800" b="0" u="none" kern="1200" baseline="0" noProof="0" dirty="0">
                <a:solidFill>
                  <a:schemeClr val="tx1"/>
                </a:solidFill>
                <a:effectLst/>
                <a:latin typeface="+mn-lt"/>
                <a:ea typeface="+mn-ea"/>
                <a:cs typeface="+mn-cs"/>
              </a:rPr>
              <a:t>Apparently, no one has been hit or wounded by the small explosion, however some of the people on the scene were shocked and are in panic. </a:t>
            </a:r>
          </a:p>
          <a:p>
            <a:endParaRPr lang="en-US" sz="800" b="0" u="none" kern="1200" baseline="0" noProof="0" dirty="0">
              <a:solidFill>
                <a:schemeClr val="tx1"/>
              </a:solidFill>
              <a:effectLst/>
              <a:latin typeface="+mn-lt"/>
              <a:ea typeface="+mn-ea"/>
              <a:cs typeface="+mn-cs"/>
            </a:endParaRPr>
          </a:p>
          <a:p>
            <a:r>
              <a:rPr lang="en-GB" sz="800" b="0" u="none" kern="1200" noProof="0" dirty="0">
                <a:solidFill>
                  <a:schemeClr val="tx1"/>
                </a:solidFill>
                <a:effectLst/>
                <a:latin typeface="+mn-lt"/>
                <a:ea typeface="+mn-ea"/>
                <a:cs typeface="+mn-cs"/>
              </a:rPr>
              <a:t>Late</a:t>
            </a:r>
            <a:r>
              <a:rPr lang="en-GB" sz="800" b="0" u="none" kern="1200" baseline="0" noProof="0" dirty="0">
                <a:solidFill>
                  <a:schemeClr val="tx1"/>
                </a:solidFill>
                <a:effectLst/>
                <a:latin typeface="+mn-lt"/>
                <a:ea typeface="+mn-ea"/>
                <a:cs typeface="+mn-cs"/>
              </a:rPr>
              <a:t>r investigations will confirm that the box contained Anthrax spores, that have been dispersed.</a:t>
            </a:r>
          </a:p>
          <a:p>
            <a:endParaRPr lang="en-GB" sz="800" b="0" u="none" kern="1200" baseline="0" noProof="0" dirty="0">
              <a:solidFill>
                <a:schemeClr val="tx1"/>
              </a:solidFill>
              <a:effectLst/>
              <a:latin typeface="+mn-lt"/>
              <a:ea typeface="+mn-ea"/>
              <a:cs typeface="+mn-cs"/>
            </a:endParaRPr>
          </a:p>
          <a:p>
            <a:r>
              <a:rPr lang="en-GB" sz="800" b="0" u="none" kern="1200" noProof="0" dirty="0">
                <a:solidFill>
                  <a:schemeClr val="tx1"/>
                </a:solidFill>
                <a:effectLst/>
                <a:latin typeface="+mn-lt"/>
                <a:ea typeface="+mn-ea"/>
                <a:cs typeface="+mn-cs"/>
              </a:rPr>
              <a:t>An</a:t>
            </a:r>
            <a:r>
              <a:rPr lang="en-GB" sz="800" b="0" u="none" kern="1200" baseline="0" noProof="0" dirty="0">
                <a:solidFill>
                  <a:schemeClr val="tx1"/>
                </a:solidFill>
                <a:effectLst/>
                <a:latin typeface="+mn-lt"/>
                <a:ea typeface="+mn-ea"/>
                <a:cs typeface="+mn-cs"/>
              </a:rPr>
              <a:t> early suspect of the occurrence of a CBRN event could prevent first responders' contamination, and proper securing the area and isolation of people and pet animals.</a:t>
            </a:r>
            <a:endParaRPr lang="en-GB" sz="800" b="0" u="none" kern="1200" noProof="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627140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 4 Emergency call – </a:t>
            </a:r>
            <a:r>
              <a:rPr lang="en-US" sz="800" dirty="0"/>
              <a:t>Unknown package containing powder in celebrity house birthday celebration party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 (for the trainer to know,</a:t>
            </a:r>
            <a:r>
              <a:rPr lang="en-GB" sz="800" b="0" u="sng" kern="1200" baseline="0" noProof="0" dirty="0">
                <a:solidFill>
                  <a:schemeClr val="tx1"/>
                </a:solidFill>
                <a:effectLst/>
                <a:latin typeface="+mn-lt"/>
                <a:ea typeface="+mn-ea"/>
                <a:cs typeface="+mn-cs"/>
              </a:rPr>
              <a:t> to facilitate the exercise and to elaborate more on further considerations by DO</a:t>
            </a:r>
            <a:r>
              <a:rPr lang="en-GB" sz="800" b="0" u="sng" kern="1200" noProof="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none" kern="1200" noProof="0" dirty="0">
                <a:solidFill>
                  <a:schemeClr val="tx1"/>
                </a:solidFill>
                <a:effectLst/>
                <a:latin typeface="+mn-lt"/>
                <a:ea typeface="+mn-ea"/>
                <a:cs typeface="+mn-cs"/>
              </a:rPr>
              <a:t>A birthday party in the house of one TV celebrity gathered approx. 40 persons, besides three</a:t>
            </a:r>
            <a:r>
              <a:rPr lang="en-US" sz="800" b="0" u="none" kern="1200" baseline="0" noProof="0" dirty="0">
                <a:solidFill>
                  <a:schemeClr val="tx1"/>
                </a:solidFill>
                <a:effectLst/>
                <a:latin typeface="+mn-lt"/>
                <a:ea typeface="+mn-ea"/>
                <a:cs typeface="+mn-cs"/>
              </a:rPr>
              <a:t> of guests </a:t>
            </a:r>
            <a:r>
              <a:rPr lang="en-US" sz="800" dirty="0"/>
              <a:t>brought their pet dogs, while the TV star owns 7 cats, two parrots that are allowed to fly freely in the house, an Iguana and a python.</a:t>
            </a:r>
          </a:p>
          <a:p>
            <a:r>
              <a:rPr lang="en-US" sz="800" b="0" u="none" kern="1200" noProof="0" dirty="0">
                <a:solidFill>
                  <a:schemeClr val="tx1"/>
                </a:solidFill>
                <a:effectLst/>
                <a:latin typeface="+mn-lt"/>
                <a:ea typeface="+mn-ea"/>
                <a:cs typeface="+mn-cs"/>
              </a:rPr>
              <a:t>While opening the ribbon of one of the gift boxes, the lid of the box jumped in the air with a small explosion releasing confetti and a cloud of dust that and reaches all the people standing there.</a:t>
            </a:r>
          </a:p>
          <a:p>
            <a:r>
              <a:rPr lang="en-US" sz="800" b="0" u="none" kern="1200" noProof="0" dirty="0">
                <a:solidFill>
                  <a:schemeClr val="tx1"/>
                </a:solidFill>
                <a:effectLst/>
                <a:latin typeface="+mn-lt"/>
                <a:ea typeface="+mn-ea"/>
                <a:cs typeface="+mn-cs"/>
              </a:rPr>
              <a:t>After the first moment of confusion, the celebrity noticed a writing on the bottom of the box that says: “you all deserve to die”.</a:t>
            </a:r>
          </a:p>
          <a:p>
            <a:r>
              <a:rPr lang="en-US" sz="800" b="0" u="none" kern="1200" noProof="0" dirty="0">
                <a:solidFill>
                  <a:schemeClr val="tx1"/>
                </a:solidFill>
                <a:effectLst/>
                <a:latin typeface="+mn-lt"/>
                <a:ea typeface="+mn-ea"/>
                <a:cs typeface="+mn-cs"/>
              </a:rPr>
              <a:t>Alarmed by the event, the celebrity staff makes an emergency call</a:t>
            </a:r>
            <a:r>
              <a:rPr lang="en-US" sz="800" b="0" u="none" kern="1200" baseline="0" noProof="0" dirty="0">
                <a:solidFill>
                  <a:schemeClr val="tx1"/>
                </a:solidFill>
                <a:effectLst/>
                <a:latin typeface="+mn-lt"/>
                <a:ea typeface="+mn-ea"/>
                <a:cs typeface="+mn-cs"/>
              </a:rPr>
              <a:t> requesting for the law enforcement agency.</a:t>
            </a:r>
          </a:p>
          <a:p>
            <a:r>
              <a:rPr lang="en-US" sz="800" b="0" u="none" kern="1200" baseline="0" noProof="0" dirty="0">
                <a:solidFill>
                  <a:schemeClr val="tx1"/>
                </a:solidFill>
                <a:effectLst/>
                <a:latin typeface="+mn-lt"/>
                <a:ea typeface="+mn-ea"/>
                <a:cs typeface="+mn-cs"/>
              </a:rPr>
              <a:t>Apparently, no one has been hit or wounded by the small explosion, however some of the people on the scene were shocked and are in panic. </a:t>
            </a:r>
          </a:p>
          <a:p>
            <a:endParaRPr lang="en-US" sz="800" b="0" u="none" kern="1200" baseline="0" noProof="0" dirty="0">
              <a:solidFill>
                <a:schemeClr val="tx1"/>
              </a:solidFill>
              <a:effectLst/>
              <a:latin typeface="+mn-lt"/>
              <a:ea typeface="+mn-ea"/>
              <a:cs typeface="+mn-cs"/>
            </a:endParaRPr>
          </a:p>
          <a:p>
            <a:r>
              <a:rPr lang="en-GB" sz="800" b="0" u="none" kern="1200" noProof="0" dirty="0">
                <a:solidFill>
                  <a:schemeClr val="tx1"/>
                </a:solidFill>
                <a:effectLst/>
                <a:latin typeface="+mn-lt"/>
                <a:ea typeface="+mn-ea"/>
                <a:cs typeface="+mn-cs"/>
              </a:rPr>
              <a:t>Late</a:t>
            </a:r>
            <a:r>
              <a:rPr lang="en-GB" sz="800" b="0" u="none" kern="1200" baseline="0" noProof="0" dirty="0">
                <a:solidFill>
                  <a:schemeClr val="tx1"/>
                </a:solidFill>
                <a:effectLst/>
                <a:latin typeface="+mn-lt"/>
                <a:ea typeface="+mn-ea"/>
                <a:cs typeface="+mn-cs"/>
              </a:rPr>
              <a:t>r investigations will confirm that the box contained Anthrax spores, that have been dispersed.</a:t>
            </a:r>
          </a:p>
          <a:p>
            <a:endParaRPr lang="en-GB" sz="800" b="0" u="none" kern="1200" baseline="0" noProof="0" dirty="0">
              <a:solidFill>
                <a:schemeClr val="tx1"/>
              </a:solidFill>
              <a:effectLst/>
              <a:latin typeface="+mn-lt"/>
              <a:ea typeface="+mn-ea"/>
              <a:cs typeface="+mn-cs"/>
            </a:endParaRPr>
          </a:p>
          <a:p>
            <a:r>
              <a:rPr lang="en-GB" sz="800" b="0" u="none" kern="1200" noProof="0" dirty="0">
                <a:solidFill>
                  <a:schemeClr val="tx1"/>
                </a:solidFill>
                <a:effectLst/>
                <a:latin typeface="+mn-lt"/>
                <a:ea typeface="+mn-ea"/>
                <a:cs typeface="+mn-cs"/>
              </a:rPr>
              <a:t>An</a:t>
            </a:r>
            <a:r>
              <a:rPr lang="en-GB" sz="800" b="0" u="none" kern="1200" baseline="0" noProof="0" dirty="0">
                <a:solidFill>
                  <a:schemeClr val="tx1"/>
                </a:solidFill>
                <a:effectLst/>
                <a:latin typeface="+mn-lt"/>
                <a:ea typeface="+mn-ea"/>
                <a:cs typeface="+mn-cs"/>
              </a:rPr>
              <a:t> early suspect of the occurrence of a CBRN event could prevent first responders' contamination, and proper securing the area and isolation of people and pet animals.</a:t>
            </a:r>
            <a:endParaRPr lang="en-GB" sz="800" b="0" u="none"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GB" sz="800" dirty="0"/>
          </a:p>
        </p:txBody>
      </p:sp>
    </p:spTree>
    <p:extLst>
      <p:ext uri="{BB962C8B-B14F-4D97-AF65-F5344CB8AC3E}">
        <p14:creationId xmlns:p14="http://schemas.microsoft.com/office/powerpoint/2010/main" val="123810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5.6P, 5.2P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4. Unknown package containing powder in celebrity house birthday celebration party: Key facts part I.</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endParaRPr lang="en-US" sz="800" kern="1200" noProof="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5.6P, 5.2P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4.1 Scenario 4. Unknown package containing powder in celebrity house birthday celebration party</a:t>
            </a:r>
            <a:r>
              <a:rPr lang="en-US" sz="800" dirty="0"/>
              <a:t>: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METHANE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person calling the emergency phone number,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301433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5.6P, 5.2P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4.1 Scenario 4. Unknown package containing powder in celebrity house birthday celebration party</a:t>
            </a:r>
            <a:r>
              <a:rPr lang="en-US" sz="800" dirty="0"/>
              <a:t>: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person calling the emergency phone number,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109606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4. Unknown package containing powder in celebrity house birthday celebration party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(The instructor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algn="just"/>
            <a:endParaRPr lang="en-US" sz="800" dirty="0">
              <a:latin typeface="+mn-lt"/>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birthday party in the house of a TV celebrity gathered approximately 40 people. Three of the guests brought their pet dogs, while the TV star owns 7 cats, two parrots that are allowed to fly freely in the house, an iguana and a python.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While opening the ribbon of one of the gift boxes, the lid of the box jumped in the air with a small explosion releasing confetti and a cloud of dust that floods the room and reaches everybody standing nearby.</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After a first moment of confusion, the celebrity noticed writing on the bottom of the box that says: “you all deserve to die”.</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Alarmed by the event, the celebrity’s staff make an emergency call.</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800" dirty="0">
              <a:latin typeface="+mn-lt"/>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800" dirty="0">
                <a:latin typeface="+mn-lt"/>
              </a:rPr>
              <a:t>The first responders arrived on the scene executed rapid CBRN tests and the quick immunochromatographic test turned positive for anthrax.</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People isolation on the scene is necessary </a:t>
            </a:r>
            <a:r>
              <a:rPr lang="en-US" sz="800" u="sng" kern="1200" noProof="0" dirty="0">
                <a:solidFill>
                  <a:schemeClr val="tx1"/>
                </a:solidFill>
                <a:effectLst/>
                <a:latin typeface="+mn-lt"/>
                <a:ea typeface="+mn-ea"/>
                <a:cs typeface="+mn-cs"/>
              </a:rPr>
              <a:t>until the laboratory results are known and the causative agent is discovered</a:t>
            </a:r>
            <a:r>
              <a:rPr lang="en-US" sz="8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In this scenario, all countermeasure activities should be performed (decontamination, pre-medical segregation etc.).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following activities are described in other topics of the Melody curriculum. In this scenario, we are focusing on the necessity of isolation of people and pet animals on the scene of the incident.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The key point here is that preliminary results of tested samples discovered the presence of anthrax. However, it should be emphasised that the results obtained by immunochromatographic methods is quick but needs to be confirmed due to the false positive results often obtained by this technique.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Therefore, it is necessary to isolate people until the causative agent is confirmed. T</a:t>
            </a:r>
            <a:r>
              <a:rPr lang="en-US" sz="800" kern="1200" noProof="0" dirty="0">
                <a:solidFill>
                  <a:schemeClr val="tx1"/>
                </a:solidFill>
                <a:effectLst/>
                <a:latin typeface="+mn-lt"/>
                <a:ea typeface="+mn-ea"/>
                <a:cs typeface="+mn-cs"/>
              </a:rPr>
              <a:t>his issue should be addressed and discussed with the trainees.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Anthrax is not a communicable disease, so direct contact with persons with anthrax will not cause disease. So, once the laboratory confirms that the agent is in fact anthrax, the necessity of isolation on the scene is no longer necessary.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Concerning pet animals, it should be taken into account that often a pet animal is treated as a member of the family, so it should be carefully considered how to properly manage the animal. The topic should be carefully discussed with the trainees. In many cases, people refuse to go anywhere without their animal (especially the small ones, sometimes carried in dedicated bags). The decontamination process of the pet animal in this situation should be carried out together with their owner. </a:t>
            </a:r>
            <a:r>
              <a:rPr lang="nl-NL" sz="800" dirty="0">
                <a:solidFill>
                  <a:srgbClr val="000000"/>
                </a:solidFill>
                <a:effectLst/>
                <a:latin typeface="+mn-lt"/>
                <a:ea typeface="Calibri" panose="020F0502020204030204" pitchFamily="34" charset="0"/>
                <a:cs typeface="Times New Roman" panose="02020603050405020304" pitchFamily="18" charset="0"/>
              </a:rPr>
              <a:t>Pet decontamination can be performed through shaving, washing, etc. However, there could be risks that decontamination with the owner may expose the owner to Anthrax spores that are trapped in the animal’s fur/feathers. Discuss this issue with the trainees. </a:t>
            </a:r>
            <a:r>
              <a:rPr lang="en-US" sz="800" kern="1200" noProof="0" dirty="0">
                <a:solidFill>
                  <a:schemeClr val="tx1"/>
                </a:solidFill>
                <a:effectLst/>
                <a:latin typeface="+mn-lt"/>
                <a:ea typeface="+mn-ea"/>
                <a:cs typeface="+mn-cs"/>
              </a:rPr>
              <a:t>In other situations, the decontamination process should be carried out later, after all countermeasure activities performed with people will be completed and the management of the animal will no longer pose a risk. Sometimes, veterinary assistance is required in order to sedate the animal. The detailed instructions on how to perform this operation should be clearly stated to the owner and the process of decontamination should be supervised.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In case of pet isolation at the scene, there is no need for such activity. The animal should be placed in an animal cage and transported to a veterinary clinic. The question, which may be raised by the trainees may concern problems with fur and decontamination. It should be pointed out that animal fur or hair in case of decontamination should be managed the same as people's hair, especially in the case of long hair. </a:t>
            </a: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4. Unknown package containing powder in celebrity house birthday celebration party: Key facts part I.</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endParaRPr lang="en-US" sz="800" kern="1200" noProof="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4. Unknown package containing powder in celebrity house birthday celebration party: Key facts part II.</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4043359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4. Powder at celebrity house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4. Unknown package containing powder in celebrity house birthday celebration party: 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t>a. Do you think it is necessary to protect yourself first? Why?</a:t>
            </a:r>
          </a:p>
          <a:p>
            <a:r>
              <a:rPr lang="en-US" sz="800" dirty="0"/>
              <a:t>b. Can it be a CBRN scene? What are the signs that make you think so?</a:t>
            </a:r>
          </a:p>
          <a:p>
            <a:r>
              <a:rPr lang="en-US" sz="800" dirty="0"/>
              <a:t>c. Do you look for signs and symbols (ADR, UN, GHS symbols).  What is their meaning?</a:t>
            </a:r>
          </a:p>
          <a:p>
            <a:r>
              <a:rPr lang="en-US" sz="800" dirty="0"/>
              <a:t>d. Strange odor / smell at the scene. What could it mean?</a:t>
            </a:r>
          </a:p>
          <a:p>
            <a:r>
              <a:rPr lang="en-US" sz="800" dirty="0"/>
              <a:t>e. Any signs of poisoning? </a:t>
            </a:r>
          </a:p>
          <a:p>
            <a:r>
              <a:rPr lang="en-US" sz="800" dirty="0"/>
              <a:t>f. Do you think that it</a:t>
            </a:r>
            <a:r>
              <a:rPr lang="en-US" sz="800" baseline="0" dirty="0"/>
              <a:t> is necessary to isolate people and pet animals?</a:t>
            </a:r>
          </a:p>
          <a:p>
            <a:r>
              <a:rPr lang="en-US" sz="800" baseline="0" dirty="0"/>
              <a:t>g. What do you need to know to register the victims?</a:t>
            </a:r>
          </a:p>
          <a:p>
            <a:r>
              <a:rPr lang="en-US" sz="800" baseline="0" dirty="0" err="1"/>
              <a:t>Etc</a:t>
            </a:r>
            <a:r>
              <a:rPr lang="en-US" sz="800" baseline="0" dirty="0"/>
              <a:t>…</a:t>
            </a:r>
            <a:endParaRPr lang="en-US" sz="800" dirty="0"/>
          </a:p>
          <a:p>
            <a:endParaRPr lang="en-US" sz="800" dirty="0"/>
          </a:p>
          <a:p>
            <a:r>
              <a:rPr lang="en-US" sz="800" dirty="0"/>
              <a:t>In this slide,</a:t>
            </a:r>
            <a:r>
              <a:rPr lang="en-US" sz="800" baseline="0" dirty="0"/>
              <a:t> the trainer should facilitate the trainees' discussion on focusing on the elements that are missing, and that are key to perform their work at the best. </a:t>
            </a:r>
            <a:endParaRPr lang="en-US" sz="800" dirty="0"/>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82253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4. Powder at celebrity house</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ASSESMENT</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Title 5">
            <a:extLst>
              <a:ext uri="{FF2B5EF4-FFF2-40B4-BE49-F238E27FC236}">
                <a16:creationId xmlns:a16="http://schemas.microsoft.com/office/drawing/2014/main" id="{1583E3A7-9917-4C35-9EB6-FDC91D87884C}"/>
              </a:ext>
            </a:extLst>
          </p:cNvPr>
          <p:cNvSpPr>
            <a:spLocks noGrp="1"/>
          </p:cNvSpPr>
          <p:nvPr>
            <p:ph type="title"/>
          </p:nvPr>
        </p:nvSpPr>
        <p:spPr>
          <a:xfrm>
            <a:off x="856022" y="304470"/>
            <a:ext cx="10658475" cy="884238"/>
          </a:xfrm>
        </p:spPr>
        <p:txBody>
          <a:bodyPr lIns="0" tIns="0" rIns="0" bIns="0">
            <a:noAutofit/>
          </a:bodyPr>
          <a:lstStyle/>
          <a:p>
            <a:r>
              <a:rPr lang="en-US" sz="3600" dirty="0"/>
              <a:t>5.1 Scenario 4. Unknown package containing powder in celebrity house birthday celebration party</a:t>
            </a:r>
            <a:endParaRPr lang="en-US" sz="3400" dirty="0"/>
          </a:p>
        </p:txBody>
      </p:sp>
      <p:sp>
        <p:nvSpPr>
          <p:cNvPr id="12" name="Footer Placeholder 5">
            <a:extLst>
              <a:ext uri="{FF2B5EF4-FFF2-40B4-BE49-F238E27FC236}">
                <a16:creationId xmlns:a16="http://schemas.microsoft.com/office/drawing/2014/main" id="{045A9CBE-C4C1-45E3-99C5-CBED5F4EF94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23784417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900" y="2254251"/>
            <a:ext cx="9138968" cy="2352674"/>
          </a:xfrm>
        </p:spPr>
        <p:txBody>
          <a:bodyPr>
            <a:normAutofit fontScale="90000"/>
          </a:bodyPr>
          <a:lstStyle/>
          <a:p>
            <a:r>
              <a:rPr lang="en-US" dirty="0"/>
              <a:t>5.2 Scenario 4</a:t>
            </a:r>
            <a:br>
              <a:rPr lang="en-US" dirty="0"/>
            </a:br>
            <a:r>
              <a:rPr lang="en-US" dirty="0"/>
              <a:t>Unknown package containing powder in celebrity house birthday celebration party </a:t>
            </a:r>
          </a:p>
        </p:txBody>
      </p:sp>
      <p:sp>
        <p:nvSpPr>
          <p:cNvPr id="3" name="Slide Number Placehold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8" name="Footer Placeholder 5">
            <a:extLst>
              <a:ext uri="{FF2B5EF4-FFF2-40B4-BE49-F238E27FC236}">
                <a16:creationId xmlns:a16="http://schemas.microsoft.com/office/drawing/2014/main" id="{D4406944-72B6-4A81-B98E-6326FB9A43C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2650983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7" name="Text Placeholder 6"/>
          <p:cNvSpPr>
            <a:spLocks noGrp="1"/>
          </p:cNvSpPr>
          <p:nvPr>
            <p:ph type="body" sz="quarter" idx="19"/>
          </p:nvPr>
        </p:nvSpPr>
        <p:spPr>
          <a:xfrm>
            <a:off x="766763" y="3047999"/>
            <a:ext cx="10658474" cy="3340013"/>
          </a:xfrm>
        </p:spPr>
        <p:txBody>
          <a:bodyPr>
            <a:normAutofit fontScale="92500"/>
          </a:bodyPr>
          <a:lstStyle/>
          <a:p>
            <a:pPr algn="just"/>
            <a:r>
              <a:rPr lang="en-GB" dirty="0"/>
              <a:t>A birthday party in the house of a TV celebrity gathered approx. 40 persons.</a:t>
            </a:r>
          </a:p>
          <a:p>
            <a:pPr algn="just"/>
            <a:r>
              <a:rPr lang="en-GB" dirty="0"/>
              <a:t>Three of the guests brought their pet dogs, while the TV star owns 7 cats, two parrots that are allowed to fly freely in the house, an iguana and a python.</a:t>
            </a:r>
          </a:p>
          <a:p>
            <a:pPr algn="just"/>
            <a:r>
              <a:rPr lang="en-GB" dirty="0"/>
              <a:t>While opening one gift box, the lid of the box jumped in the air with a small explosion releasing confetti and a cloud of dust.</a:t>
            </a:r>
          </a:p>
          <a:p>
            <a:pPr algn="just"/>
            <a:r>
              <a:rPr lang="en-US" dirty="0"/>
              <a:t>The cloud floods the room and reaches everybody standing nearby.</a:t>
            </a:r>
          </a:p>
          <a:p>
            <a:pPr algn="just"/>
            <a:r>
              <a:rPr lang="en-GB" dirty="0"/>
              <a:t>After a first moment of confusion, the celebrity noticed writing on the bottom of the box that says: “you all deserve to die”.</a:t>
            </a:r>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910588" y="1901596"/>
            <a:ext cx="932725" cy="1038358"/>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1609867"/>
          </a:xfrm>
        </p:spPr>
        <p:txBody>
          <a:bodyPr lIns="0" tIns="0" rIns="0" bIns="0">
            <a:noAutofit/>
          </a:bodyPr>
          <a:lstStyle/>
          <a:p>
            <a:r>
              <a:rPr lang="en-US" sz="3600" dirty="0"/>
              <a:t>5.2 Scenario 4 Unknown package containing powder in celebrity house birthday celebration party</a:t>
            </a:r>
            <a:endParaRPr lang="en-US" sz="3400" dirty="0"/>
          </a:p>
        </p:txBody>
      </p:sp>
      <p:sp>
        <p:nvSpPr>
          <p:cNvPr id="8" name="Footer Placeholder 5">
            <a:extLst>
              <a:ext uri="{FF2B5EF4-FFF2-40B4-BE49-F238E27FC236}">
                <a16:creationId xmlns:a16="http://schemas.microsoft.com/office/drawing/2014/main" id="{0707D193-9B62-47F5-A472-F3DF662A2F9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33331300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7" name="Text Placeholder 6"/>
          <p:cNvSpPr>
            <a:spLocks noGrp="1"/>
          </p:cNvSpPr>
          <p:nvPr>
            <p:ph type="body" sz="quarter" idx="19"/>
          </p:nvPr>
        </p:nvSpPr>
        <p:spPr>
          <a:xfrm>
            <a:off x="766763" y="3047999"/>
            <a:ext cx="10658474" cy="3340013"/>
          </a:xfrm>
        </p:spPr>
        <p:txBody>
          <a:bodyPr>
            <a:normAutofit/>
          </a:bodyPr>
          <a:lstStyle/>
          <a:p>
            <a:pPr algn="just"/>
            <a:r>
              <a:rPr lang="en-US" dirty="0"/>
              <a:t>The first responders arrived on the scene</a:t>
            </a:r>
          </a:p>
          <a:p>
            <a:pPr algn="just"/>
            <a:r>
              <a:rPr lang="en-US" dirty="0"/>
              <a:t>A rapid CBRN and immunochromatographic test turns positive for anthrax</a:t>
            </a:r>
          </a:p>
          <a:p>
            <a:pPr algn="just"/>
            <a:r>
              <a:rPr lang="en-US" dirty="0"/>
              <a:t>In addition to the scene described, at a first look you spot the following:</a:t>
            </a:r>
          </a:p>
          <a:p>
            <a:pPr lvl="1" algn="just"/>
            <a:r>
              <a:rPr lang="en-US" dirty="0"/>
              <a:t>some fixed cameras to film the party</a:t>
            </a:r>
          </a:p>
          <a:p>
            <a:pPr marL="355600" lvl="1" indent="0" algn="just">
              <a:buNone/>
            </a:pPr>
            <a:endParaRPr lang="en-US" dirty="0"/>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910588" y="1901596"/>
            <a:ext cx="932725" cy="1038358"/>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1609867"/>
          </a:xfrm>
        </p:spPr>
        <p:txBody>
          <a:bodyPr lIns="0" tIns="0" rIns="0" bIns="0">
            <a:noAutofit/>
          </a:bodyPr>
          <a:lstStyle/>
          <a:p>
            <a:r>
              <a:rPr lang="en-US" sz="3600" dirty="0"/>
              <a:t>5.2 Scenario 4 Unknown package containing powder in celebrity house birthday celebration party</a:t>
            </a:r>
            <a:endParaRPr lang="en-US" sz="3400" dirty="0"/>
          </a:p>
        </p:txBody>
      </p:sp>
      <p:sp>
        <p:nvSpPr>
          <p:cNvPr id="8" name="Footer Placeholder 5">
            <a:extLst>
              <a:ext uri="{FF2B5EF4-FFF2-40B4-BE49-F238E27FC236}">
                <a16:creationId xmlns:a16="http://schemas.microsoft.com/office/drawing/2014/main" id="{D69178AC-74B7-4027-AB22-9EA7B862787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36411535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a:xfrm>
            <a:off x="668730" y="284880"/>
            <a:ext cx="10658476" cy="884477"/>
          </a:xfrm>
        </p:spPr>
        <p:txBody>
          <a:bodyPr lIns="0" tIns="0" rIns="0" bIns="0">
            <a:normAutofit fontScale="90000"/>
          </a:bodyPr>
          <a:lstStyle/>
          <a:p>
            <a:r>
              <a:rPr lang="en-US" sz="4400" dirty="0"/>
              <a:t>5.2 Scenario 4 Unknown package containing powder in celebrity house birthday celebration party</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extLst>
              <p:ext uri="{D42A27DB-BD31-4B8C-83A1-F6EECF244321}">
                <p14:modId xmlns:p14="http://schemas.microsoft.com/office/powerpoint/2010/main" val="2178768206"/>
              </p:ext>
            </p:extLst>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it-IT" dirty="0" err="1"/>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98F59FA8-5288-472B-AB7C-91C1D95E878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35153082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900" y="2254251"/>
            <a:ext cx="9173474" cy="2352674"/>
          </a:xfrm>
        </p:spPr>
        <p:txBody>
          <a:bodyPr>
            <a:normAutofit fontScale="90000"/>
          </a:bodyPr>
          <a:lstStyle/>
          <a:p>
            <a:r>
              <a:rPr lang="en-US" dirty="0"/>
              <a:t>5.6 Scenario 4 </a:t>
            </a:r>
            <a:br>
              <a:rPr lang="en-US" dirty="0"/>
            </a:br>
            <a:r>
              <a:rPr lang="en-US" dirty="0"/>
              <a:t>Unknown package containing powder in celebrity house birthday celebration party </a:t>
            </a:r>
          </a:p>
        </p:txBody>
      </p:sp>
      <p:sp>
        <p:nvSpPr>
          <p:cNvPr id="3" name="Slide Number Placehold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6" name="Footer Placeholder 5">
            <a:extLst>
              <a:ext uri="{FF2B5EF4-FFF2-40B4-BE49-F238E27FC236}">
                <a16:creationId xmlns:a16="http://schemas.microsoft.com/office/drawing/2014/main" id="{FFFA4DC1-1680-4839-B325-B011323CE8F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2631600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579885"/>
            <a:ext cx="9120062" cy="1471612"/>
          </a:xfrm>
        </p:spPr>
        <p:txBody>
          <a:bodyPr/>
          <a:lstStyle/>
          <a:p>
            <a:r>
              <a:rPr lang="en-US" dirty="0"/>
              <a:t>Key facts</a:t>
            </a:r>
          </a:p>
        </p:txBody>
      </p:sp>
      <p:sp>
        <p:nvSpPr>
          <p:cNvPr id="7" name="Text Placeholder 6"/>
          <p:cNvSpPr>
            <a:spLocks noGrp="1"/>
          </p:cNvSpPr>
          <p:nvPr>
            <p:ph type="body" sz="quarter" idx="19"/>
          </p:nvPr>
        </p:nvSpPr>
        <p:spPr>
          <a:xfrm>
            <a:off x="766763" y="2697361"/>
            <a:ext cx="10658474" cy="3690651"/>
          </a:xfrm>
        </p:spPr>
        <p:txBody>
          <a:bodyPr>
            <a:normAutofit fontScale="92500" lnSpcReduction="20000"/>
          </a:bodyPr>
          <a:lstStyle/>
          <a:p>
            <a:pPr algn="just"/>
            <a:r>
              <a:rPr lang="en-GB" dirty="0"/>
              <a:t>A birthday party in the house of a TV celebrity gathered approx. 40 persons.</a:t>
            </a:r>
          </a:p>
          <a:p>
            <a:pPr algn="just"/>
            <a:r>
              <a:rPr lang="en-GB" dirty="0"/>
              <a:t>Three of the guests brought their pet dogs, while the TV star owns 7 cats, two parrots that are allowed to fly freely in the house, an iguana and a python.</a:t>
            </a:r>
          </a:p>
          <a:p>
            <a:pPr algn="just"/>
            <a:r>
              <a:rPr lang="en-GB" dirty="0"/>
              <a:t>While opening one gift box, the lid of the box jumped in the air with a small explosion releasing confetti and a cloud of dust.</a:t>
            </a:r>
          </a:p>
          <a:p>
            <a:pPr algn="just"/>
            <a:r>
              <a:rPr lang="en-US" dirty="0"/>
              <a:t>The cloud floods the room and reaches everybody standing nearby.</a:t>
            </a:r>
          </a:p>
          <a:p>
            <a:pPr algn="just"/>
            <a:r>
              <a:rPr lang="en-GB" dirty="0"/>
              <a:t>After a first moment of confusion, the celebrity noticed writing on the bottom of the box that says: “you all deserve to die”.</a:t>
            </a:r>
          </a:p>
          <a:p>
            <a:pPr algn="just"/>
            <a:r>
              <a:rPr lang="en-US" dirty="0"/>
              <a:t>The first responders arriving at the scene executed a quick immunochromatographic test that identified the powder as anthrax.</a:t>
            </a:r>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910588" y="1659003"/>
            <a:ext cx="932725" cy="1038358"/>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1609867"/>
          </a:xfrm>
        </p:spPr>
        <p:txBody>
          <a:bodyPr lIns="0" tIns="0" rIns="0" bIns="0">
            <a:noAutofit/>
          </a:bodyPr>
          <a:lstStyle/>
          <a:p>
            <a:r>
              <a:rPr lang="en-US" sz="3600" dirty="0"/>
              <a:t>5.6 Scenario 4. Unknown package containing powder in celebrity house birthday celebration party</a:t>
            </a:r>
            <a:endParaRPr lang="en-US" sz="3400" dirty="0"/>
          </a:p>
        </p:txBody>
      </p:sp>
      <p:sp>
        <p:nvSpPr>
          <p:cNvPr id="8" name="Footer Placeholder 5">
            <a:extLst>
              <a:ext uri="{FF2B5EF4-FFF2-40B4-BE49-F238E27FC236}">
                <a16:creationId xmlns:a16="http://schemas.microsoft.com/office/drawing/2014/main" id="{391F13B9-6ED1-424A-8A58-AA63A978EA6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904274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Status of the casualties, triage, treatment</a:t>
            </a:r>
          </a:p>
        </p:txBody>
      </p:sp>
      <p:sp>
        <p:nvSpPr>
          <p:cNvPr id="6" name="Title 5"/>
          <p:cNvSpPr>
            <a:spLocks noGrp="1"/>
          </p:cNvSpPr>
          <p:nvPr>
            <p:ph type="title"/>
          </p:nvPr>
        </p:nvSpPr>
        <p:spPr>
          <a:xfrm>
            <a:off x="766762" y="247254"/>
            <a:ext cx="10658476" cy="884477"/>
          </a:xfrm>
        </p:spPr>
        <p:txBody>
          <a:bodyPr lIns="0" tIns="0" rIns="0" bIns="0">
            <a:normAutofit fontScale="90000"/>
          </a:bodyPr>
          <a:lstStyle/>
          <a:p>
            <a:r>
              <a:rPr lang="en-US" sz="4400" dirty="0"/>
              <a:t>5.6 Scenario 4. Unknown package containing powder in celebrity house birthday celebration party</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12" name="Tabella 2">
            <a:extLst>
              <a:ext uri="{FF2B5EF4-FFF2-40B4-BE49-F238E27FC236}">
                <a16:creationId xmlns:a16="http://schemas.microsoft.com/office/drawing/2014/main" id="{FB428A7A-13DA-4062-B152-2940DF3503BD}"/>
              </a:ext>
            </a:extLst>
          </p:cNvPr>
          <p:cNvGraphicFramePr>
            <a:graphicFrameLocks noGrp="1"/>
          </p:cNvGraphicFramePr>
          <p:nvPr>
            <p:extLst>
              <p:ext uri="{D42A27DB-BD31-4B8C-83A1-F6EECF244321}">
                <p14:modId xmlns:p14="http://schemas.microsoft.com/office/powerpoint/2010/main" val="2539314588"/>
              </p:ext>
            </p:extLst>
          </p:nvPr>
        </p:nvGraphicFramePr>
        <p:xfrm>
          <a:off x="1045367" y="3282038"/>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25 YEARS OLD WOM</a:t>
                      </a:r>
                      <a:r>
                        <a:rPr lang="en-GB" b="1" dirty="0"/>
                        <a:t>A</a:t>
                      </a:r>
                      <a:r>
                        <a:rPr lang="pl-PL" b="1" dirty="0"/>
                        <a:t>N</a:t>
                      </a:r>
                    </a:p>
                    <a:p>
                      <a:pPr algn="ctr"/>
                      <a:endParaRPr lang="pl-PL" b="1" dirty="0"/>
                    </a:p>
                    <a:p>
                      <a:pPr marL="285750" indent="-285750">
                        <a:buFont typeface="Arial" panose="020B0604020202020204" pitchFamily="34" charset="0"/>
                        <a:buChar char="•"/>
                      </a:pPr>
                      <a:r>
                        <a:rPr lang="en-US" b="1" dirty="0"/>
                        <a:t>NO VISIBLE WOUNDS OR INJURIES</a:t>
                      </a:r>
                      <a:endParaRPr lang="pl-PL" b="1" dirty="0"/>
                    </a:p>
                    <a:p>
                      <a:pPr marL="285750" indent="-285750">
                        <a:buFont typeface="Arial" panose="020B0604020202020204" pitchFamily="34" charset="0"/>
                        <a:buChar char="•"/>
                      </a:pPr>
                      <a:r>
                        <a:rPr lang="pl-PL" b="1" dirty="0"/>
                        <a:t>RR 28</a:t>
                      </a:r>
                    </a:p>
                    <a:p>
                      <a:pPr marL="285750" indent="-285750">
                        <a:buFont typeface="Arial" panose="020B0604020202020204" pitchFamily="34" charset="0"/>
                        <a:buChar char="•"/>
                      </a:pPr>
                      <a:r>
                        <a:rPr lang="pl-PL" b="1" dirty="0"/>
                        <a:t>SBP 105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   </a:t>
                      </a:r>
                      <a:r>
                        <a:rPr lang="pl-PL" sz="1800" b="1" dirty="0"/>
                        <a:t>+</a:t>
                      </a:r>
                    </a:p>
                    <a:p>
                      <a:pPr marL="285750" indent="-285750">
                        <a:buFont typeface="Arial" panose="020B0604020202020204" pitchFamily="34" charset="0"/>
                        <a:buChar char="•"/>
                      </a:pPr>
                      <a:r>
                        <a:rPr lang="pl-PL" b="1" dirty="0"/>
                        <a:t>V    </a:t>
                      </a:r>
                    </a:p>
                    <a:p>
                      <a:pPr marL="285750" indent="-285750">
                        <a:buFont typeface="Arial" panose="020B0604020202020204" pitchFamily="34" charset="0"/>
                        <a:buChar char="•"/>
                      </a:pPr>
                      <a:r>
                        <a:rPr lang="pl-PL" b="1" dirty="0"/>
                        <a:t>P</a:t>
                      </a:r>
                    </a:p>
                    <a:p>
                      <a:pPr marL="285750" indent="-285750">
                        <a:buFont typeface="Arial" panose="020B0604020202020204" pitchFamily="34" charset="0"/>
                        <a:buChar char="•"/>
                      </a:pPr>
                      <a:r>
                        <a:rPr lang="pl-PL" b="1" dirty="0"/>
                        <a:t>U</a:t>
                      </a:r>
                      <a:endParaRPr lang="it-IT" b="1" dirty="0"/>
                    </a:p>
                    <a:p>
                      <a:endParaRPr lang="it-IT"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3" name="Group 12">
            <a:extLst>
              <a:ext uri="{FF2B5EF4-FFF2-40B4-BE49-F238E27FC236}">
                <a16:creationId xmlns:a16="http://schemas.microsoft.com/office/drawing/2014/main" id="{B4A10B9F-A5CF-4FD2-89A3-9E7044345CEC}"/>
              </a:ext>
            </a:extLst>
          </p:cNvPr>
          <p:cNvGrpSpPr/>
          <p:nvPr/>
        </p:nvGrpSpPr>
        <p:grpSpPr>
          <a:xfrm>
            <a:off x="5614061" y="3900459"/>
            <a:ext cx="559994" cy="2167170"/>
            <a:chOff x="5326456" y="3618553"/>
            <a:chExt cx="559994" cy="2167170"/>
          </a:xfrm>
        </p:grpSpPr>
        <p:sp>
          <p:nvSpPr>
            <p:cNvPr id="14" name="Schemat blokowy: proces 10">
              <a:extLst>
                <a:ext uri="{FF2B5EF4-FFF2-40B4-BE49-F238E27FC236}">
                  <a16:creationId xmlns:a16="http://schemas.microsoft.com/office/drawing/2014/main" id="{87B57ED0-C43E-4CEF-A562-2E80228B660C}"/>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1">
              <a:extLst>
                <a:ext uri="{FF2B5EF4-FFF2-40B4-BE49-F238E27FC236}">
                  <a16:creationId xmlns:a16="http://schemas.microsoft.com/office/drawing/2014/main" id="{8DDB3C82-A6DD-43EF-8E4D-3E26238D9E5F}"/>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2">
              <a:extLst>
                <a:ext uri="{FF2B5EF4-FFF2-40B4-BE49-F238E27FC236}">
                  <a16:creationId xmlns:a16="http://schemas.microsoft.com/office/drawing/2014/main" id="{0CAFF72C-FDEA-4DAB-90BD-3B7CDD414497}"/>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3">
              <a:extLst>
                <a:ext uri="{FF2B5EF4-FFF2-40B4-BE49-F238E27FC236}">
                  <a16:creationId xmlns:a16="http://schemas.microsoft.com/office/drawing/2014/main" id="{D0EE0097-7A9F-46D5-859F-41F99CA218DB}"/>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Footer Placeholder 5">
            <a:extLst>
              <a:ext uri="{FF2B5EF4-FFF2-40B4-BE49-F238E27FC236}">
                <a16:creationId xmlns:a16="http://schemas.microsoft.com/office/drawing/2014/main" id="{39AF0EE2-0B83-4AFB-B108-1E95D9FE222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7432217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Status of the casualties, triage, treatment</a:t>
            </a:r>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itle 5">
            <a:extLst>
              <a:ext uri="{FF2B5EF4-FFF2-40B4-BE49-F238E27FC236}">
                <a16:creationId xmlns:a16="http://schemas.microsoft.com/office/drawing/2014/main" id="{2624180C-29F3-4EEC-AEF8-42B633ABB667}"/>
              </a:ext>
            </a:extLst>
          </p:cNvPr>
          <p:cNvSpPr>
            <a:spLocks noGrp="1"/>
          </p:cNvSpPr>
          <p:nvPr>
            <p:ph type="title"/>
          </p:nvPr>
        </p:nvSpPr>
        <p:spPr>
          <a:xfrm>
            <a:off x="766762" y="247254"/>
            <a:ext cx="10658476" cy="884477"/>
          </a:xfrm>
        </p:spPr>
        <p:txBody>
          <a:bodyPr lIns="0" tIns="0" rIns="0" bIns="0">
            <a:normAutofit fontScale="90000"/>
          </a:bodyPr>
          <a:lstStyle/>
          <a:p>
            <a:r>
              <a:rPr lang="en-US" sz="4400" dirty="0"/>
              <a:t>5.6 Scenario 4. Unknown package containing powder in celebrity house birthday celebration party</a:t>
            </a:r>
            <a:endParaRPr lang="da-DK" dirty="0"/>
          </a:p>
        </p:txBody>
      </p:sp>
      <p:graphicFrame>
        <p:nvGraphicFramePr>
          <p:cNvPr id="13" name="Tabella 2">
            <a:extLst>
              <a:ext uri="{FF2B5EF4-FFF2-40B4-BE49-F238E27FC236}">
                <a16:creationId xmlns:a16="http://schemas.microsoft.com/office/drawing/2014/main" id="{ADCBBCEE-5714-4A80-A8C8-88A312D09D79}"/>
              </a:ext>
            </a:extLst>
          </p:cNvPr>
          <p:cNvGraphicFramePr>
            <a:graphicFrameLocks noGrp="1"/>
          </p:cNvGraphicFramePr>
          <p:nvPr>
            <p:extLst>
              <p:ext uri="{D42A27DB-BD31-4B8C-83A1-F6EECF244321}">
                <p14:modId xmlns:p14="http://schemas.microsoft.com/office/powerpoint/2010/main" val="3927736142"/>
              </p:ext>
            </p:extLst>
          </p:nvPr>
        </p:nvGraphicFramePr>
        <p:xfrm>
          <a:off x="1045367" y="3308542"/>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75 YEARS OLD M</a:t>
                      </a:r>
                      <a:r>
                        <a:rPr lang="en-GB" b="1" dirty="0"/>
                        <a:t>A</a:t>
                      </a:r>
                      <a:r>
                        <a:rPr lang="pl-PL" b="1" dirty="0"/>
                        <a:t>N</a:t>
                      </a:r>
                    </a:p>
                    <a:p>
                      <a:pPr marL="285750" indent="-285750" algn="l">
                        <a:buFont typeface="Arial" panose="020B0604020202020204" pitchFamily="34" charset="0"/>
                        <a:buChar char="•"/>
                      </a:pPr>
                      <a:r>
                        <a:rPr lang="pl-PL" b="1" dirty="0"/>
                        <a:t>ATAXIA, DIZZINESS</a:t>
                      </a:r>
                    </a:p>
                    <a:p>
                      <a:pPr marL="285750" indent="-285750">
                        <a:buFont typeface="Arial" panose="020B0604020202020204" pitchFamily="34" charset="0"/>
                        <a:buChar char="•"/>
                      </a:pPr>
                      <a:r>
                        <a:rPr lang="pl-PL" b="1" dirty="0"/>
                        <a:t>SPEECH DISTURBANCE</a:t>
                      </a:r>
                    </a:p>
                    <a:p>
                      <a:pPr marL="285750" indent="-285750">
                        <a:buFont typeface="Arial" panose="020B0604020202020204" pitchFamily="34" charset="0"/>
                        <a:buChar char="•"/>
                      </a:pPr>
                      <a:r>
                        <a:rPr lang="pl-PL" b="1" dirty="0"/>
                        <a:t>RR (CS - </a:t>
                      </a:r>
                      <a:r>
                        <a:rPr lang="pl-PL" sz="1800" b="1" i="0" kern="1200" dirty="0">
                          <a:solidFill>
                            <a:schemeClr val="dk1"/>
                          </a:solidFill>
                          <a:effectLst/>
                          <a:latin typeface="+mn-lt"/>
                          <a:ea typeface="+mn-ea"/>
                          <a:cs typeface="+mn-cs"/>
                        </a:rPr>
                        <a:t>CHEYNE-STOKES) 3</a:t>
                      </a:r>
                      <a:endParaRPr lang="pl-PL" b="1" dirty="0"/>
                    </a:p>
                    <a:p>
                      <a:pPr marL="285750" indent="-285750">
                        <a:buFont typeface="Arial" panose="020B0604020202020204" pitchFamily="34" charset="0"/>
                        <a:buChar char="•"/>
                      </a:pPr>
                      <a:r>
                        <a:rPr lang="pl-PL" b="1" dirty="0"/>
                        <a:t>SBP 170</a:t>
                      </a:r>
                    </a:p>
                    <a:p>
                      <a:pPr marL="285750" indent="-285750">
                        <a:buFont typeface="Arial" panose="020B0604020202020204" pitchFamily="34" charset="0"/>
                        <a:buChar char="•"/>
                      </a:pPr>
                      <a:r>
                        <a:rPr lang="pl-PL" b="1" dirty="0"/>
                        <a:t>A</a:t>
                      </a:r>
                    </a:p>
                    <a:p>
                      <a:pPr marL="285750" indent="-285750">
                        <a:buFont typeface="Arial" panose="020B0604020202020204" pitchFamily="34" charset="0"/>
                        <a:buChar char="•"/>
                      </a:pPr>
                      <a:r>
                        <a:rPr lang="pl-PL" b="1" dirty="0"/>
                        <a:t>V    </a:t>
                      </a:r>
                      <a:r>
                        <a:rPr lang="pl-PL" sz="2000" b="1" dirty="0"/>
                        <a:t>+</a:t>
                      </a:r>
                    </a:p>
                    <a:p>
                      <a:pPr marL="285750" indent="-285750">
                        <a:buFont typeface="Arial" panose="020B0604020202020204" pitchFamily="34" charset="0"/>
                        <a:buChar char="•"/>
                      </a:pPr>
                      <a:r>
                        <a:rPr lang="pl-PL" b="1" dirty="0"/>
                        <a:t>P</a:t>
                      </a:r>
                    </a:p>
                    <a:p>
                      <a:pPr marL="285750" indent="-285750">
                        <a:buFont typeface="Arial" panose="020B0604020202020204" pitchFamily="34" charset="0"/>
                        <a:buChar char="•"/>
                      </a:pPr>
                      <a:r>
                        <a:rPr lang="pl-PL" b="1" dirty="0"/>
                        <a:t>U</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4" name="Group 13">
            <a:extLst>
              <a:ext uri="{FF2B5EF4-FFF2-40B4-BE49-F238E27FC236}">
                <a16:creationId xmlns:a16="http://schemas.microsoft.com/office/drawing/2014/main" id="{CE5F3C9B-9E3B-467E-BC3D-F34970BE4EF7}"/>
              </a:ext>
            </a:extLst>
          </p:cNvPr>
          <p:cNvGrpSpPr/>
          <p:nvPr/>
        </p:nvGrpSpPr>
        <p:grpSpPr>
          <a:xfrm>
            <a:off x="5614061" y="3900459"/>
            <a:ext cx="559994" cy="2167170"/>
            <a:chOff x="5326456" y="3618553"/>
            <a:chExt cx="559994" cy="2167170"/>
          </a:xfrm>
        </p:grpSpPr>
        <p:sp>
          <p:nvSpPr>
            <p:cNvPr id="15" name="Schemat blokowy: proces 10">
              <a:extLst>
                <a:ext uri="{FF2B5EF4-FFF2-40B4-BE49-F238E27FC236}">
                  <a16:creationId xmlns:a16="http://schemas.microsoft.com/office/drawing/2014/main" id="{C97268E5-8D3D-4883-99BE-A0598D8789C2}"/>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1">
              <a:extLst>
                <a:ext uri="{FF2B5EF4-FFF2-40B4-BE49-F238E27FC236}">
                  <a16:creationId xmlns:a16="http://schemas.microsoft.com/office/drawing/2014/main" id="{65130348-8A21-4DE7-86B4-2C3198A47466}"/>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2">
              <a:extLst>
                <a:ext uri="{FF2B5EF4-FFF2-40B4-BE49-F238E27FC236}">
                  <a16:creationId xmlns:a16="http://schemas.microsoft.com/office/drawing/2014/main" id="{FA4721FC-A4AE-4F70-B9D9-EBFA00047876}"/>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9" name="Schemat blokowy: proces 13">
              <a:extLst>
                <a:ext uri="{FF2B5EF4-FFF2-40B4-BE49-F238E27FC236}">
                  <a16:creationId xmlns:a16="http://schemas.microsoft.com/office/drawing/2014/main" id="{7124DC9D-6A47-490B-A0E6-73494494769D}"/>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Footer Placeholder 5">
            <a:extLst>
              <a:ext uri="{FF2B5EF4-FFF2-40B4-BE49-F238E27FC236}">
                <a16:creationId xmlns:a16="http://schemas.microsoft.com/office/drawing/2014/main" id="{6C93A366-FDD4-4275-B1B9-31BC6B0E848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6126746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900" y="2254251"/>
            <a:ext cx="9173474" cy="2352674"/>
          </a:xfrm>
        </p:spPr>
        <p:txBody>
          <a:bodyPr>
            <a:normAutofit fontScale="90000"/>
          </a:bodyPr>
          <a:lstStyle/>
          <a:p>
            <a:r>
              <a:rPr lang="en-US" dirty="0"/>
              <a:t>6.1 Scenario 4</a:t>
            </a:r>
            <a:br>
              <a:rPr lang="en-US" dirty="0"/>
            </a:br>
            <a:r>
              <a:rPr lang="en-US" dirty="0"/>
              <a:t>Unknown package containing powder in celebrity house birthday celebration party </a:t>
            </a:r>
          </a:p>
        </p:txBody>
      </p:sp>
      <p:sp>
        <p:nvSpPr>
          <p:cNvPr id="3" name="Slide Number Placeholder 2"/>
          <p:cNvSpPr>
            <a:spLocks noGrp="1"/>
          </p:cNvSpPr>
          <p:nvPr>
            <p:ph type="sldNum" sz="quarter" idx="4"/>
          </p:nvPr>
        </p:nvSpPr>
        <p:spPr/>
        <p:txBody>
          <a:bodyPr/>
          <a:lstStyle/>
          <a:p>
            <a:fld id="{A814E660-BF25-4843-B2A0-93C6E2B6253B}" type="slidenum">
              <a:rPr lang="aa-ET" smtClean="0"/>
              <a:pPr/>
              <a:t>19</a:t>
            </a:fld>
            <a:endParaRPr lang="aa-ET" dirty="0"/>
          </a:p>
        </p:txBody>
      </p:sp>
      <p:sp>
        <p:nvSpPr>
          <p:cNvPr id="7" name="Footer Placeholder 5">
            <a:extLst>
              <a:ext uri="{FF2B5EF4-FFF2-40B4-BE49-F238E27FC236}">
                <a16:creationId xmlns:a16="http://schemas.microsoft.com/office/drawing/2014/main" id="{58E514F0-EFCA-44EA-B0A0-C14E013E200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41216765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900" y="2254251"/>
            <a:ext cx="9138968" cy="2352674"/>
          </a:xfrm>
        </p:spPr>
        <p:txBody>
          <a:bodyPr>
            <a:normAutofit fontScale="90000"/>
          </a:bodyPr>
          <a:lstStyle/>
          <a:p>
            <a:r>
              <a:rPr lang="en-US" dirty="0"/>
              <a:t>4.1 Scenario 4 </a:t>
            </a:r>
            <a:br>
              <a:rPr lang="en-US" dirty="0"/>
            </a:br>
            <a:r>
              <a:rPr lang="en-US" dirty="0"/>
              <a:t>Unknown package containing powder in celebrity house birthday celebration party </a:t>
            </a:r>
          </a:p>
        </p:txBody>
      </p:sp>
      <p:sp>
        <p:nvSpPr>
          <p:cNvPr id="3" name="Slide Number Placehold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6" name="Footer Placeholder 5">
            <a:extLst>
              <a:ext uri="{FF2B5EF4-FFF2-40B4-BE49-F238E27FC236}">
                <a16:creationId xmlns:a16="http://schemas.microsoft.com/office/drawing/2014/main" id="{714DDA75-D3D9-4B8F-A329-F1D3959EC7B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 P First Alert Scenario Discussion</a:t>
            </a:r>
          </a:p>
        </p:txBody>
      </p:sp>
    </p:spTree>
    <p:extLst>
      <p:ext uri="{BB962C8B-B14F-4D97-AF65-F5344CB8AC3E}">
        <p14:creationId xmlns:p14="http://schemas.microsoft.com/office/powerpoint/2010/main" val="34001330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4 </a:t>
            </a:r>
            <a:r>
              <a:rPr lang="en-US" sz="4400" dirty="0">
                <a:latin typeface="+mn-lt"/>
              </a:rPr>
              <a:t>Unknown package </a:t>
            </a:r>
            <a:endParaRPr lang="da-DK" dirty="0"/>
          </a:p>
        </p:txBody>
      </p:sp>
      <p:sp>
        <p:nvSpPr>
          <p:cNvPr id="7" name="Text Placeholder 6"/>
          <p:cNvSpPr>
            <a:spLocks noGrp="1"/>
          </p:cNvSpPr>
          <p:nvPr>
            <p:ph type="body" sz="quarter" idx="19"/>
          </p:nvPr>
        </p:nvSpPr>
        <p:spPr>
          <a:xfrm>
            <a:off x="766763" y="2682511"/>
            <a:ext cx="10658474" cy="3714853"/>
          </a:xfrm>
        </p:spPr>
        <p:txBody>
          <a:bodyPr>
            <a:normAutofit fontScale="77500" lnSpcReduction="20000"/>
          </a:bodyPr>
          <a:lstStyle/>
          <a:p>
            <a:pPr marL="88900" indent="0">
              <a:buNone/>
            </a:pPr>
            <a:r>
              <a:rPr lang="en-US" dirty="0"/>
              <a:t>An emergency call arrives at the dispatch office at 12.30 AM</a:t>
            </a:r>
          </a:p>
          <a:p>
            <a:r>
              <a:rPr lang="en-US" i="1" dirty="0"/>
              <a:t>The caller requests the intervention of law enforcement agencies after what seems to be a small bomb pack explosion at a VIP party in a Celebrity mansion.</a:t>
            </a:r>
          </a:p>
          <a:p>
            <a:r>
              <a:rPr lang="en-US" b="1" dirty="0"/>
              <a:t>DO asks additional information on what was happening before the explosion occurred </a:t>
            </a:r>
          </a:p>
          <a:p>
            <a:r>
              <a:rPr lang="en-US" i="1" dirty="0"/>
              <a:t>The caller declares that the Celebrity hosting the party at his mansion was opening the gifts in front of the invited people.</a:t>
            </a:r>
          </a:p>
          <a:p>
            <a:r>
              <a:rPr lang="en-US" b="1" dirty="0"/>
              <a:t>DO requests general information on number of casualties </a:t>
            </a:r>
          </a:p>
          <a:p>
            <a:r>
              <a:rPr lang="en-US" i="1" dirty="0"/>
              <a:t>The caller reports that apparently no one reported injuries but the participants to the party are shocked because of what has just happened and some of them are panicking.</a:t>
            </a:r>
          </a:p>
          <a:p>
            <a:r>
              <a:rPr lang="en-US" b="1" dirty="0"/>
              <a:t>DO requests details on the exact location of the venue</a:t>
            </a:r>
          </a:p>
          <a:p>
            <a:r>
              <a:rPr lang="en-US" i="1" dirty="0"/>
              <a:t>The caller provides the requested details.</a:t>
            </a:r>
          </a:p>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sp>
        <p:nvSpPr>
          <p:cNvPr id="11" name="Text Placeholder 3">
            <a:extLst>
              <a:ext uri="{FF2B5EF4-FFF2-40B4-BE49-F238E27FC236}">
                <a16:creationId xmlns:a16="http://schemas.microsoft.com/office/drawing/2014/main" id="{B4865951-0397-4FBF-A073-E34E4B3393D7}"/>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2" name="Picture 11">
            <a:extLst>
              <a:ext uri="{FF2B5EF4-FFF2-40B4-BE49-F238E27FC236}">
                <a16:creationId xmlns:a16="http://schemas.microsoft.com/office/drawing/2014/main" id="{39F60758-4758-4139-8B95-489023CB4A18}"/>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E378EE49-9322-470F-82F9-1284CE558DC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9739042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dirty="0"/>
              <a:t>Scenario 6.1 4_a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1"/>
          <p:cNvGraphicFramePr>
            <a:graphicFrameLocks noGrp="1"/>
          </p:cNvGraphicFramePr>
          <p:nvPr>
            <p:extLst>
              <p:ext uri="{D42A27DB-BD31-4B8C-83A1-F6EECF244321}">
                <p14:modId xmlns:p14="http://schemas.microsoft.com/office/powerpoint/2010/main" val="4064283525"/>
              </p:ext>
            </p:extLst>
          </p:nvPr>
        </p:nvGraphicFramePr>
        <p:xfrm>
          <a:off x="766762" y="3423995"/>
          <a:ext cx="10658475" cy="286512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i="1" noProof="0" dirty="0"/>
                        <a:t>The </a:t>
                      </a:r>
                      <a:r>
                        <a:rPr lang="en-GB" i="1" baseline="0" noProof="0" dirty="0"/>
                        <a:t>caller reports that there was no particular smell after the explosion but a dusty cloud was spread and that there was writing on the bottom of the exploded box with the sign «you all deserve to die»</a:t>
                      </a:r>
                    </a:p>
                  </a:txBody>
                  <a:tcPr/>
                </a:tc>
                <a:extLst>
                  <a:ext uri="{0D108BD9-81ED-4DB2-BD59-A6C34878D82A}">
                    <a16:rowId xmlns:a16="http://schemas.microsoft.com/office/drawing/2014/main" val="10002"/>
                  </a:ext>
                </a:extLst>
              </a:tr>
              <a:tr h="370840">
                <a:tc>
                  <a:txBody>
                    <a:bodyPr/>
                    <a:lstStyle/>
                    <a:p>
                      <a:r>
                        <a:rPr lang="en-GB" baseline="0" noProof="0"/>
                        <a:t>DO:</a:t>
                      </a:r>
                    </a:p>
                  </a:txBody>
                  <a:tcPr/>
                </a:tc>
                <a:extLst>
                  <a:ext uri="{0D108BD9-81ED-4DB2-BD59-A6C34878D82A}">
                    <a16:rowId xmlns:a16="http://schemas.microsoft.com/office/drawing/2014/main" val="10003"/>
                  </a:ext>
                </a:extLst>
              </a:tr>
              <a:tr h="370840">
                <a:tc>
                  <a:txBody>
                    <a:bodyPr/>
                    <a:lstStyle/>
                    <a:p>
                      <a:r>
                        <a:rPr lang="en-GB" i="1" baseline="0" noProof="0"/>
                        <a:t>The caller says that no particular odour was spread after the small explosion</a:t>
                      </a:r>
                    </a:p>
                  </a:txBody>
                  <a:tcPr/>
                </a:tc>
                <a:extLst>
                  <a:ext uri="{0D108BD9-81ED-4DB2-BD59-A6C34878D82A}">
                    <a16:rowId xmlns:a16="http://schemas.microsoft.com/office/drawing/2014/main" val="10004"/>
                  </a:ext>
                </a:extLst>
              </a:tr>
              <a:tr h="370840">
                <a:tc>
                  <a:txBody>
                    <a:bodyPr/>
                    <a:lstStyle/>
                    <a:p>
                      <a:r>
                        <a:rPr lang="en-GB" baseline="0" noProof="0"/>
                        <a:t>DO:</a:t>
                      </a:r>
                    </a:p>
                  </a:txBody>
                  <a:tcPr/>
                </a:tc>
                <a:extLst>
                  <a:ext uri="{0D108BD9-81ED-4DB2-BD59-A6C34878D82A}">
                    <a16:rowId xmlns:a16="http://schemas.microsoft.com/office/drawing/2014/main" val="10005"/>
                  </a:ext>
                </a:extLst>
              </a:tr>
              <a:tr h="370840">
                <a:tc>
                  <a:txBody>
                    <a:bodyPr/>
                    <a:lstStyle/>
                    <a:p>
                      <a:r>
                        <a:rPr lang="en-GB" i="1" baseline="0" noProof="0" dirty="0"/>
                        <a:t>The caller reports a dusty cloud that was spread with the small explosion</a:t>
                      </a:r>
                    </a:p>
                  </a:txBody>
                  <a:tcPr/>
                </a:tc>
                <a:extLst>
                  <a:ext uri="{0D108BD9-81ED-4DB2-BD59-A6C34878D82A}">
                    <a16:rowId xmlns:a16="http://schemas.microsoft.com/office/drawing/2014/main" val="10006"/>
                  </a:ext>
                </a:extLst>
              </a:tr>
            </a:tbl>
          </a:graphicData>
        </a:graphic>
      </p:graphicFrame>
      <p:sp>
        <p:nvSpPr>
          <p:cNvPr id="11" name="Footer Placeholder 5">
            <a:extLst>
              <a:ext uri="{FF2B5EF4-FFF2-40B4-BE49-F238E27FC236}">
                <a16:creationId xmlns:a16="http://schemas.microsoft.com/office/drawing/2014/main" id="{C50431D0-8EFD-4555-B233-98F821F3C14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0146555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dirty="0"/>
              <a:t>Scenario 6.1 4_b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1"/>
          <p:cNvGraphicFramePr>
            <a:graphicFrameLocks noGrp="1"/>
          </p:cNvGraphicFramePr>
          <p:nvPr>
            <p:extLst>
              <p:ext uri="{D42A27DB-BD31-4B8C-83A1-F6EECF244321}">
                <p14:modId xmlns:p14="http://schemas.microsoft.com/office/powerpoint/2010/main" val="3611766116"/>
              </p:ext>
            </p:extLst>
          </p:nvPr>
        </p:nvGraphicFramePr>
        <p:xfrm>
          <a:off x="766762" y="3044923"/>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Consider</a:t>
                      </a:r>
                      <a:r>
                        <a:rPr lang="en-GB" baseline="0" noProof="0"/>
                        <a:t> the following:</a:t>
                      </a:r>
                      <a:endParaRPr lang="en-GB"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GB" baseline="0" noProof="0"/>
                        <a:t>Is there anything else you would need to know before passing the call to the emergency service?</a:t>
                      </a:r>
                    </a:p>
                    <a:p>
                      <a:pPr marL="342900" indent="-342900">
                        <a:buAutoNum type="arabicParenR"/>
                      </a:pPr>
                      <a:endParaRPr lang="en-GB" baseline="0" noProof="0"/>
                    </a:p>
                    <a:p>
                      <a:pPr marL="342900" indent="-342900">
                        <a:buAutoNum type="arabicParenR"/>
                      </a:pPr>
                      <a:endParaRPr lang="en-GB" baseline="0" noProof="0"/>
                    </a:p>
                  </a:txBody>
                  <a:tcPr/>
                </a:tc>
                <a:extLst>
                  <a:ext uri="{0D108BD9-81ED-4DB2-BD59-A6C34878D82A}">
                    <a16:rowId xmlns:a16="http://schemas.microsoft.com/office/drawing/2014/main" val="10001"/>
                  </a:ext>
                </a:extLst>
              </a:tr>
              <a:tr h="370840">
                <a:tc>
                  <a:txBody>
                    <a:bodyPr/>
                    <a:lstStyle/>
                    <a:p>
                      <a:pPr marL="0" indent="0">
                        <a:buNone/>
                      </a:pPr>
                      <a:r>
                        <a:rPr lang="en-GB" baseline="0" noProof="0"/>
                        <a:t>2) Would you pass the call to other emergency services beyond the one requested by the man who called?</a:t>
                      </a:r>
                    </a:p>
                    <a:p>
                      <a:pPr marL="342900" indent="-342900">
                        <a:buAutoNum type="arabicParenR"/>
                      </a:pPr>
                      <a:endParaRPr lang="en-GB" baseline="0" noProof="0"/>
                    </a:p>
                    <a:p>
                      <a:pPr marL="0" indent="0">
                        <a:buNone/>
                      </a:pPr>
                      <a:endParaRPr lang="en-GB" baseline="0" noProof="0"/>
                    </a:p>
                  </a:txBody>
                  <a:tcPr/>
                </a:tc>
                <a:extLst>
                  <a:ext uri="{0D108BD9-81ED-4DB2-BD59-A6C34878D82A}">
                    <a16:rowId xmlns:a16="http://schemas.microsoft.com/office/drawing/2014/main" val="10002"/>
                  </a:ext>
                </a:extLst>
              </a:tr>
              <a:tr h="370840">
                <a:tc>
                  <a:txBody>
                    <a:bodyPr/>
                    <a:lstStyle/>
                    <a:p>
                      <a:r>
                        <a:rPr lang="en-GB" i="0" baseline="0" noProof="0" dirty="0"/>
                        <a:t>3) What message would you refer to the emergency service(s)?</a:t>
                      </a:r>
                    </a:p>
                    <a:p>
                      <a:endParaRPr lang="en-GB" i="0" baseline="0" noProof="0" dirty="0"/>
                    </a:p>
                    <a:p>
                      <a:endParaRPr lang="en-GB" i="0" baseline="0" noProof="0" dirty="0"/>
                    </a:p>
                  </a:txBody>
                  <a:tcPr/>
                </a:tc>
                <a:extLst>
                  <a:ext uri="{0D108BD9-81ED-4DB2-BD59-A6C34878D82A}">
                    <a16:rowId xmlns:a16="http://schemas.microsoft.com/office/drawing/2014/main" val="10003"/>
                  </a:ext>
                </a:extLst>
              </a:tr>
            </a:tbl>
          </a:graphicData>
        </a:graphic>
      </p:graphicFrame>
      <p:sp>
        <p:nvSpPr>
          <p:cNvPr id="11" name="Footer Placeholder 5">
            <a:extLst>
              <a:ext uri="{FF2B5EF4-FFF2-40B4-BE49-F238E27FC236}">
                <a16:creationId xmlns:a16="http://schemas.microsoft.com/office/drawing/2014/main" id="{FB2EAE5C-999E-4E8D-87AA-CE12A4835DF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5980319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dirty="0"/>
              <a:t>Scenario 6.1 4_c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1"/>
          <p:cNvGraphicFramePr>
            <a:graphicFrameLocks noGrp="1"/>
          </p:cNvGraphicFramePr>
          <p:nvPr>
            <p:extLst>
              <p:ext uri="{D42A27DB-BD31-4B8C-83A1-F6EECF244321}">
                <p14:modId xmlns:p14="http://schemas.microsoft.com/office/powerpoint/2010/main" val="1898634941"/>
              </p:ext>
            </p:extLst>
          </p:nvPr>
        </p:nvGraphicFramePr>
        <p:xfrm>
          <a:off x="766762" y="3044923"/>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en-GB" baseline="0" noProof="0"/>
                        <a:t>List the questions you would ask to the person calling and specify why</a:t>
                      </a:r>
                      <a:endParaRPr lang="en-GB" noProof="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txBody>
                  <a:tcPr/>
                </a:tc>
                <a:extLst>
                  <a:ext uri="{0D108BD9-81ED-4DB2-BD59-A6C34878D82A}">
                    <a16:rowId xmlns:a16="http://schemas.microsoft.com/office/drawing/2014/main" val="10001"/>
                  </a:ext>
                </a:extLst>
              </a:tr>
            </a:tbl>
          </a:graphicData>
        </a:graphic>
      </p:graphicFrame>
      <p:sp>
        <p:nvSpPr>
          <p:cNvPr id="11" name="Footer Placeholder 5">
            <a:extLst>
              <a:ext uri="{FF2B5EF4-FFF2-40B4-BE49-F238E27FC236}">
                <a16:creationId xmlns:a16="http://schemas.microsoft.com/office/drawing/2014/main" id="{1EC7C105-46E6-46F2-88DD-C9D32ACF05F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145646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766762" y="1723502"/>
            <a:ext cx="3652838" cy="1471612"/>
          </a:xfrm>
        </p:spPr>
        <p:txBody>
          <a:bodyPr/>
          <a:lstStyle/>
          <a:p>
            <a:pPr algn="ctr"/>
            <a:r>
              <a:rPr lang="en-US" dirty="0"/>
              <a:t>Key facts</a:t>
            </a:r>
          </a:p>
        </p:txBody>
      </p:sp>
      <p:sp>
        <p:nvSpPr>
          <p:cNvPr id="7" name="Text Placeholder 6"/>
          <p:cNvSpPr>
            <a:spLocks noGrp="1"/>
          </p:cNvSpPr>
          <p:nvPr>
            <p:ph type="body" sz="quarter" idx="19"/>
          </p:nvPr>
        </p:nvSpPr>
        <p:spPr>
          <a:xfrm>
            <a:off x="766762" y="2939954"/>
            <a:ext cx="10658474" cy="3427413"/>
          </a:xfrm>
        </p:spPr>
        <p:txBody>
          <a:bodyPr>
            <a:normAutofit fontScale="92500" lnSpcReduction="10000"/>
          </a:bodyPr>
          <a:lstStyle/>
          <a:p>
            <a:pPr algn="just"/>
            <a:r>
              <a:rPr lang="en-US" dirty="0"/>
              <a:t>A birthday party in the house of a TV celebrity gathered approx. 40 persons.</a:t>
            </a:r>
          </a:p>
          <a:p>
            <a:pPr algn="just"/>
            <a:r>
              <a:rPr lang="en-US" dirty="0"/>
              <a:t>Three of the guests brought their pet dogs, while the TV star owns 7 cats, two parrots that are allowed to fly freely in the house, an iguana and a python.</a:t>
            </a:r>
          </a:p>
          <a:p>
            <a:pPr algn="just"/>
            <a:r>
              <a:rPr lang="en-US" dirty="0"/>
              <a:t>While opening one gift box, the lid of the box jumped in the air with a small explosion releasing confetti and a cloud of dust that floods the room and reaches everybody standing nearby.</a:t>
            </a:r>
          </a:p>
          <a:p>
            <a:pPr algn="just"/>
            <a:r>
              <a:rPr lang="en-US" dirty="0"/>
              <a:t>After a first moment of confusion, the celebrity noticed writing on the bottom of the box that says: “you all deserve to die”.</a:t>
            </a:r>
          </a:p>
          <a:p>
            <a:pPr algn="just"/>
            <a:r>
              <a:rPr lang="en-US" dirty="0"/>
              <a:t>Alarmed by the event, the celebrity’s staff make an emergency call.</a:t>
            </a:r>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910588" y="1901596"/>
            <a:ext cx="932725" cy="1038358"/>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1609867"/>
          </a:xfrm>
        </p:spPr>
        <p:txBody>
          <a:bodyPr lIns="0" tIns="0" rIns="0" bIns="0">
            <a:noAutofit/>
          </a:bodyPr>
          <a:lstStyle/>
          <a:p>
            <a:r>
              <a:rPr lang="en-US" sz="3600" dirty="0"/>
              <a:t>4.1 Scenario 4. Unknown package containing powder in celebrity house birthday celebration party</a:t>
            </a:r>
            <a:endParaRPr lang="en-US" sz="3400" dirty="0"/>
          </a:p>
        </p:txBody>
      </p:sp>
      <p:sp>
        <p:nvSpPr>
          <p:cNvPr id="13" name="Footer Placeholder 5">
            <a:extLst>
              <a:ext uri="{FF2B5EF4-FFF2-40B4-BE49-F238E27FC236}">
                <a16:creationId xmlns:a16="http://schemas.microsoft.com/office/drawing/2014/main" id="{6D028940-84A6-45ED-AE4D-7DFEB94E383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5775885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46208"/>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4. Unknown package containing powder in celebrity house birthday celebration party</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339393"/>
            <a:ext cx="1182569" cy="1316497"/>
          </a:xfrm>
          <a:prstGeom prst="rect">
            <a:avLst/>
          </a:prstGeom>
        </p:spPr>
      </p:pic>
      <p:graphicFrame>
        <p:nvGraphicFramePr>
          <p:cNvPr id="8" name="Tabella 2">
            <a:extLst>
              <a:ext uri="{FF2B5EF4-FFF2-40B4-BE49-F238E27FC236}">
                <a16:creationId xmlns:a16="http://schemas.microsoft.com/office/drawing/2014/main" id="{9A878814-A226-4BDF-82BC-5313DB5EEDF7}"/>
              </a:ext>
            </a:extLst>
          </p:cNvPr>
          <p:cNvGraphicFramePr>
            <a:graphicFrameLocks noGrp="1"/>
          </p:cNvGraphicFramePr>
          <p:nvPr/>
        </p:nvGraphicFramePr>
        <p:xfrm>
          <a:off x="766761" y="2800120"/>
          <a:ext cx="10658476" cy="364176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468000">
                <a:tc>
                  <a:txBody>
                    <a:bodyPr/>
                    <a:lstStyle/>
                    <a:p>
                      <a:pPr algn="ctr"/>
                      <a:r>
                        <a:rPr lang="en-US" noProof="0"/>
                        <a:t>Issue</a:t>
                      </a:r>
                    </a:p>
                  </a:txBody>
                  <a:tcPr anchor="ctr"/>
                </a:tc>
                <a:tc>
                  <a:txBody>
                    <a:bodyPr/>
                    <a:lstStyle/>
                    <a:p>
                      <a:pPr algn="ctr"/>
                      <a:r>
                        <a:rPr lang="en-US" noProof="0" dirty="0"/>
                        <a:t>Possible question</a:t>
                      </a:r>
                    </a:p>
                  </a:txBody>
                  <a:tcPr anchor="ctr"/>
                </a:tc>
                <a:extLst>
                  <a:ext uri="{0D108BD9-81ED-4DB2-BD59-A6C34878D82A}">
                    <a16:rowId xmlns:a16="http://schemas.microsoft.com/office/drawing/2014/main" val="4001992366"/>
                  </a:ext>
                </a:extLst>
              </a:tr>
              <a:tr h="28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11" name="Footer Placeholder 5">
            <a:extLst>
              <a:ext uri="{FF2B5EF4-FFF2-40B4-BE49-F238E27FC236}">
                <a16:creationId xmlns:a16="http://schemas.microsoft.com/office/drawing/2014/main" id="{9B4E2A51-AC76-4A42-9DB8-9ED131AEDB6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19380681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4. Unknown package containing powder in celebrity house birthday celebration party</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967894"/>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137403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467218"/>
            <a:ext cx="1182569" cy="1316497"/>
          </a:xfrm>
          <a:prstGeom prst="rect">
            <a:avLst/>
          </a:prstGeom>
        </p:spPr>
      </p:pic>
      <p:sp>
        <p:nvSpPr>
          <p:cNvPr id="8" name="Footer Placeholder 5">
            <a:extLst>
              <a:ext uri="{FF2B5EF4-FFF2-40B4-BE49-F238E27FC236}">
                <a16:creationId xmlns:a16="http://schemas.microsoft.com/office/drawing/2014/main" id="{EAE244AE-1326-4C9E-B3E4-D2062A0E188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2641004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899" y="2254251"/>
            <a:ext cx="9207979" cy="2352674"/>
          </a:xfrm>
        </p:spPr>
        <p:txBody>
          <a:bodyPr>
            <a:normAutofit fontScale="90000"/>
          </a:bodyPr>
          <a:lstStyle/>
          <a:p>
            <a:r>
              <a:rPr lang="en-US" dirty="0"/>
              <a:t>5.1 Scenario 4 </a:t>
            </a:r>
            <a:br>
              <a:rPr lang="en-US" dirty="0"/>
            </a:br>
            <a:r>
              <a:rPr lang="en-US" dirty="0"/>
              <a:t>Unknown package containing powder in celebrity house birthday celebration party </a:t>
            </a:r>
          </a:p>
        </p:txBody>
      </p:sp>
      <p:sp>
        <p:nvSpPr>
          <p:cNvPr id="3" name="Slide Number Placehold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5">
            <a:extLst>
              <a:ext uri="{FF2B5EF4-FFF2-40B4-BE49-F238E27FC236}">
                <a16:creationId xmlns:a16="http://schemas.microsoft.com/office/drawing/2014/main" id="{191AA6A5-F6E8-4449-931B-9C2C655A52B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23459312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766762" y="1723502"/>
            <a:ext cx="3652838" cy="1471612"/>
          </a:xfrm>
        </p:spPr>
        <p:txBody>
          <a:bodyPr/>
          <a:lstStyle/>
          <a:p>
            <a:pPr algn="ctr"/>
            <a:r>
              <a:rPr lang="en-US" dirty="0"/>
              <a:t>Key facts</a:t>
            </a:r>
          </a:p>
        </p:txBody>
      </p:sp>
      <p:sp>
        <p:nvSpPr>
          <p:cNvPr id="7" name="Text Placeholder 6"/>
          <p:cNvSpPr>
            <a:spLocks noGrp="1"/>
          </p:cNvSpPr>
          <p:nvPr>
            <p:ph type="body" sz="quarter" idx="19"/>
          </p:nvPr>
        </p:nvSpPr>
        <p:spPr>
          <a:xfrm>
            <a:off x="766762" y="2939954"/>
            <a:ext cx="10658474" cy="3427413"/>
          </a:xfrm>
        </p:spPr>
        <p:txBody>
          <a:bodyPr>
            <a:normAutofit fontScale="92500" lnSpcReduction="10000"/>
          </a:bodyPr>
          <a:lstStyle/>
          <a:p>
            <a:pPr algn="just"/>
            <a:r>
              <a:rPr lang="en-US" dirty="0"/>
              <a:t>A birthday party in the house of a TV celebrity gathered approx. 40 persons.</a:t>
            </a:r>
          </a:p>
          <a:p>
            <a:pPr algn="just"/>
            <a:r>
              <a:rPr lang="en-US" dirty="0"/>
              <a:t>Three of the guests brought their pet dogs, while the TV star owns 7 cats, two parrots that are allowed to fly freely in the house, an iguana and a python.</a:t>
            </a:r>
          </a:p>
          <a:p>
            <a:pPr algn="just"/>
            <a:r>
              <a:rPr lang="en-US" dirty="0"/>
              <a:t>While opening one gift box, the lid of the box jumped in the air with a small explosion releasing confetti and a cloud of dust that floods the room and reaches everybody standing nearby.</a:t>
            </a:r>
          </a:p>
          <a:p>
            <a:pPr algn="just"/>
            <a:r>
              <a:rPr lang="en-US" dirty="0"/>
              <a:t>After a first moment of confusion, the celebrity noticed writing on the bottom of the box that says: “you all deserve to die”.</a:t>
            </a:r>
          </a:p>
          <a:p>
            <a:pPr algn="just"/>
            <a:r>
              <a:rPr lang="en-US" dirty="0"/>
              <a:t>Alarmed by the event, the celebrity’s staff make an emergency call.</a:t>
            </a:r>
          </a:p>
          <a:p>
            <a:pPr algn="just"/>
            <a:endParaRPr lang="en-US" dirty="0"/>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910588" y="1901596"/>
            <a:ext cx="932725" cy="1038358"/>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1609867"/>
          </a:xfrm>
        </p:spPr>
        <p:txBody>
          <a:bodyPr lIns="0" tIns="0" rIns="0" bIns="0">
            <a:noAutofit/>
          </a:bodyPr>
          <a:lstStyle/>
          <a:p>
            <a:r>
              <a:rPr lang="en-US" sz="3600" dirty="0"/>
              <a:t>5.1 Scenario 4. Unknown package containing powder in celebrity house birthday celebration party</a:t>
            </a:r>
            <a:endParaRPr lang="en-US" sz="3400" dirty="0"/>
          </a:p>
        </p:txBody>
      </p:sp>
      <p:sp>
        <p:nvSpPr>
          <p:cNvPr id="8" name="Footer Placeholder 5">
            <a:extLst>
              <a:ext uri="{FF2B5EF4-FFF2-40B4-BE49-F238E27FC236}">
                <a16:creationId xmlns:a16="http://schemas.microsoft.com/office/drawing/2014/main" id="{6518FD9D-5B73-49B2-A8FB-4926AC31637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8536941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766762" y="1723502"/>
            <a:ext cx="3652838" cy="1471612"/>
          </a:xfrm>
        </p:spPr>
        <p:txBody>
          <a:bodyPr/>
          <a:lstStyle/>
          <a:p>
            <a:pPr algn="ctr"/>
            <a:r>
              <a:rPr lang="en-US" dirty="0"/>
              <a:t>Key facts</a:t>
            </a:r>
          </a:p>
        </p:txBody>
      </p:sp>
      <p:sp>
        <p:nvSpPr>
          <p:cNvPr id="7" name="Text Placeholder 6"/>
          <p:cNvSpPr>
            <a:spLocks noGrp="1"/>
          </p:cNvSpPr>
          <p:nvPr>
            <p:ph type="body" sz="quarter" idx="19"/>
          </p:nvPr>
        </p:nvSpPr>
        <p:spPr>
          <a:xfrm>
            <a:off x="766762" y="2939954"/>
            <a:ext cx="10658474" cy="3427413"/>
          </a:xfrm>
        </p:spPr>
        <p:txBody>
          <a:bodyPr>
            <a:normAutofit/>
          </a:bodyPr>
          <a:lstStyle/>
          <a:p>
            <a:pPr algn="just"/>
            <a:r>
              <a:rPr lang="en-US" dirty="0"/>
              <a:t>The first responders arrived on the scene executed rapid CBRN tests and the quick immunochromatographic test turned positive for anthrax.</a:t>
            </a:r>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910588" y="1901596"/>
            <a:ext cx="932725" cy="1038358"/>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1609867"/>
          </a:xfrm>
        </p:spPr>
        <p:txBody>
          <a:bodyPr lIns="0" tIns="0" rIns="0" bIns="0">
            <a:noAutofit/>
          </a:bodyPr>
          <a:lstStyle/>
          <a:p>
            <a:r>
              <a:rPr lang="en-US" sz="3600" dirty="0"/>
              <a:t>5.1 Scenario 4. Unknown package containing powder in celebrity house birthday celebration party</a:t>
            </a:r>
            <a:endParaRPr lang="en-US" sz="3400" dirty="0"/>
          </a:p>
        </p:txBody>
      </p:sp>
      <p:sp>
        <p:nvSpPr>
          <p:cNvPr id="8" name="Footer Placeholder 5">
            <a:extLst>
              <a:ext uri="{FF2B5EF4-FFF2-40B4-BE49-F238E27FC236}">
                <a16:creationId xmlns:a16="http://schemas.microsoft.com/office/drawing/2014/main" id="{ED334551-A2BC-493A-8F9A-C22CD90FE60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6034008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2" name="Title 5">
            <a:extLst>
              <a:ext uri="{FF2B5EF4-FFF2-40B4-BE49-F238E27FC236}">
                <a16:creationId xmlns:a16="http://schemas.microsoft.com/office/drawing/2014/main" id="{2DFA6296-B622-4137-922C-A6424169BAAF}"/>
              </a:ext>
            </a:extLst>
          </p:cNvPr>
          <p:cNvSpPr>
            <a:spLocks noGrp="1"/>
          </p:cNvSpPr>
          <p:nvPr>
            <p:ph type="title"/>
          </p:nvPr>
        </p:nvSpPr>
        <p:spPr>
          <a:xfrm>
            <a:off x="856022" y="304470"/>
            <a:ext cx="10658475" cy="884238"/>
          </a:xfrm>
        </p:spPr>
        <p:txBody>
          <a:bodyPr lIns="0" tIns="0" rIns="0" bIns="0">
            <a:noAutofit/>
          </a:bodyPr>
          <a:lstStyle/>
          <a:p>
            <a:r>
              <a:rPr lang="en-US" sz="3600" dirty="0"/>
              <a:t>5.1 Scenario 4. Unknown package containing powder in celebrity house birthday celebration party</a:t>
            </a:r>
            <a:endParaRPr lang="en-US" sz="3400" dirty="0"/>
          </a:p>
        </p:txBody>
      </p:sp>
      <p:sp>
        <p:nvSpPr>
          <p:cNvPr id="11" name="Footer Placeholder 5">
            <a:extLst>
              <a:ext uri="{FF2B5EF4-FFF2-40B4-BE49-F238E27FC236}">
                <a16:creationId xmlns:a16="http://schemas.microsoft.com/office/drawing/2014/main" id="{4C6CC5EE-DCA0-4546-9FEC-11EB124BC57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6548524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6115BD-B8E5-43B8-BE87-CD9F9669264D}">
  <ds:schemaRefs>
    <ds:schemaRef ds:uri="http://schemas.openxmlformats.org/package/2006/metadata/core-properties"/>
    <ds:schemaRef ds:uri="http://schemas.microsoft.com/office/2006/documentManagement/types"/>
    <ds:schemaRef ds:uri="http://schemas.microsoft.com/office/2006/metadata/properties"/>
    <ds:schemaRef ds:uri="http://purl.org/dc/elements/1.1/"/>
    <ds:schemaRef ds:uri="http://purl.org/dc/dcmitype/"/>
    <ds:schemaRef ds:uri="http://schemas.microsoft.com/office/infopath/2007/PartnerControls"/>
    <ds:schemaRef ds:uri="43d95f8d-e158-4ad4-850d-afacdd2d9ffb"/>
    <ds:schemaRef ds:uri="http://www.w3.org/XML/1998/namespace"/>
    <ds:schemaRef ds:uri="http://purl.org/dc/terms/"/>
  </ds:schemaRefs>
</ds:datastoreItem>
</file>

<file path=customXml/itemProps2.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3.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11896</TotalTime>
  <Words>8750</Words>
  <Application>Microsoft Office PowerPoint</Application>
  <PresentationFormat>Widescreen</PresentationFormat>
  <Paragraphs>676</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FranklinGotTExtCon</vt:lpstr>
      <vt:lpstr>Georgia</vt:lpstr>
      <vt:lpstr>Segoe UI</vt:lpstr>
      <vt:lpstr>Segoe UI Semibold</vt:lpstr>
      <vt:lpstr>Office Theme</vt:lpstr>
      <vt:lpstr>Scenario discussion  4. Powder at celebrity house</vt:lpstr>
      <vt:lpstr>4.1 Scenario 4  Unknown package containing powder in celebrity house birthday celebration party </vt:lpstr>
      <vt:lpstr>4.1 Scenario 4. Unknown package containing powder in celebrity house birthday celebration party</vt:lpstr>
      <vt:lpstr>4.1 Scenario 4. Unknown package containing powder in celebrity house birthday celebration party</vt:lpstr>
      <vt:lpstr>4.1 Scenario 4. Unknown package containing powder in celebrity house birthday celebration party</vt:lpstr>
      <vt:lpstr>5.1 Scenario 4  Unknown package containing powder in celebrity house birthday celebration party </vt:lpstr>
      <vt:lpstr>5.1 Scenario 4. Unknown package containing powder in celebrity house birthday celebration party</vt:lpstr>
      <vt:lpstr>5.1 Scenario 4. Unknown package containing powder in celebrity house birthday celebration party</vt:lpstr>
      <vt:lpstr>5.1 Scenario 4. Unknown package containing powder in celebrity house birthday celebration party</vt:lpstr>
      <vt:lpstr>5.1 Scenario 4. Unknown package containing powder in celebrity house birthday celebration party</vt:lpstr>
      <vt:lpstr>5.2 Scenario 4 Unknown package containing powder in celebrity house birthday celebration party </vt:lpstr>
      <vt:lpstr>5.2 Scenario 4 Unknown package containing powder in celebrity house birthday celebration party</vt:lpstr>
      <vt:lpstr>5.2 Scenario 4 Unknown package containing powder in celebrity house birthday celebration party</vt:lpstr>
      <vt:lpstr>5.2 Scenario 4 Unknown package containing powder in celebrity house birthday celebration party</vt:lpstr>
      <vt:lpstr>5.6 Scenario 4  Unknown package containing powder in celebrity house birthday celebration party </vt:lpstr>
      <vt:lpstr>5.6 Scenario 4. Unknown package containing powder in celebrity house birthday celebration party</vt:lpstr>
      <vt:lpstr>5.6 Scenario 4. Unknown package containing powder in celebrity house birthday celebration party</vt:lpstr>
      <vt:lpstr>5.6 Scenario 4. Unknown package containing powder in celebrity house birthday celebration party</vt:lpstr>
      <vt:lpstr>6.1 Scenario 4 Unknown package containing powder in celebrity house birthday celebration party </vt:lpstr>
      <vt:lpstr>6.1 Scenario 4 Unknown package </vt:lpstr>
      <vt:lpstr>Scenario 6.1 4_a Emergency call</vt:lpstr>
      <vt:lpstr>Scenario 6.1 4_b Emergency call</vt:lpstr>
      <vt:lpstr>Scenario 6.1 4_c Emergency call</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Riccardo Quaranta</cp:lastModifiedBy>
  <cp:revision>729</cp:revision>
  <cp:lastPrinted>2020-01-20T09:16:47Z</cp:lastPrinted>
  <dcterms:created xsi:type="dcterms:W3CDTF">2019-10-21T09:10:33Z</dcterms:created>
  <dcterms:modified xsi:type="dcterms:W3CDTF">2022-11-22T15:30:03Z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