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7"/>
  </p:notesMasterIdLst>
  <p:handoutMasterIdLst>
    <p:handoutMasterId r:id="rId48"/>
  </p:handoutMasterIdLst>
  <p:sldIdLst>
    <p:sldId id="256" r:id="rId5"/>
    <p:sldId id="386" r:id="rId6"/>
    <p:sldId id="387" r:id="rId7"/>
    <p:sldId id="388" r:id="rId8"/>
    <p:sldId id="390" r:id="rId9"/>
    <p:sldId id="259" r:id="rId10"/>
    <p:sldId id="397" r:id="rId11"/>
    <p:sldId id="260" r:id="rId12"/>
    <p:sldId id="278" r:id="rId13"/>
    <p:sldId id="339" r:id="rId14"/>
    <p:sldId id="361" r:id="rId15"/>
    <p:sldId id="399" r:id="rId16"/>
    <p:sldId id="363" r:id="rId17"/>
    <p:sldId id="364" r:id="rId18"/>
    <p:sldId id="340" r:id="rId19"/>
    <p:sldId id="398" r:id="rId20"/>
    <p:sldId id="342" r:id="rId21"/>
    <p:sldId id="360" r:id="rId22"/>
    <p:sldId id="385" r:id="rId23"/>
    <p:sldId id="391" r:id="rId24"/>
    <p:sldId id="392" r:id="rId25"/>
    <p:sldId id="365" r:id="rId26"/>
    <p:sldId id="366" r:id="rId27"/>
    <p:sldId id="382" r:id="rId28"/>
    <p:sldId id="383" r:id="rId29"/>
    <p:sldId id="384" r:id="rId30"/>
    <p:sldId id="396" r:id="rId31"/>
    <p:sldId id="261" r:id="rId32"/>
    <p:sldId id="274" r:id="rId33"/>
    <p:sldId id="411" r:id="rId34"/>
    <p:sldId id="400" r:id="rId35"/>
    <p:sldId id="401" r:id="rId36"/>
    <p:sldId id="403" r:id="rId37"/>
    <p:sldId id="402" r:id="rId38"/>
    <p:sldId id="404" r:id="rId39"/>
    <p:sldId id="405" r:id="rId40"/>
    <p:sldId id="406" r:id="rId41"/>
    <p:sldId id="407" r:id="rId42"/>
    <p:sldId id="408" r:id="rId43"/>
    <p:sldId id="409" r:id="rId44"/>
    <p:sldId id="410" r:id="rId45"/>
    <p:sldId id="26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76" autoAdjust="0"/>
    <p:restoredTop sz="44066" autoAdjust="0"/>
  </p:normalViewPr>
  <p:slideViewPr>
    <p:cSldViewPr snapToGrid="0">
      <p:cViewPr varScale="1">
        <p:scale>
          <a:sx n="33" d="100"/>
          <a:sy n="33" d="100"/>
        </p:scale>
        <p:origin x="2952" y="60"/>
      </p:cViewPr>
      <p:guideLst/>
    </p:cSldViewPr>
  </p:slideViewPr>
  <p:notesTextViewPr>
    <p:cViewPr>
      <p:scale>
        <a:sx n="150" d="100"/>
        <a:sy n="150" d="100"/>
      </p:scale>
      <p:origin x="0" y="-13638"/>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nytimes.com/1975/09/19/archives/senators-are-told-of-test-of-a-gas-attack-in-subway-engineer-says.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 6.3P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Silent attack at the underground train station: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algn="just">
              <a:lnSpc>
                <a:spcPct val="107000"/>
              </a:lnSpc>
              <a:spcAft>
                <a:spcPts val="800"/>
              </a:spcAft>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22 Silent attack at the underground train station: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B. Witting, </a:t>
            </a:r>
            <a:r>
              <a:rPr lang="en-GB" sz="800" dirty="0">
                <a:effectLst/>
                <a:latin typeface="Calibri" panose="020F0502020204030204" pitchFamily="34" charset="0"/>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Calibri" panose="020F0502020204030204" pitchFamily="34" charset="0"/>
                <a:ea typeface="Calibri" panose="020F0502020204030204" pitchFamily="34" charset="0"/>
                <a:cs typeface="Times New Roman" panose="02020603050405020304" pitchFamily="18" charset="0"/>
              </a:rPr>
              <a:t>Center</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Calibri" panose="020F0502020204030204" pitchFamily="34" charset="0"/>
                <a:ea typeface="Calibri" panose="020F0502020204030204" pitchFamily="34" charset="0"/>
                <a:cs typeface="Times New Roman" panose="02020603050405020304" pitchFamily="18" charset="0"/>
              </a:rPr>
              <a:t>J.F. </a:t>
            </a:r>
            <a:r>
              <a:rPr lang="it-IT" sz="800" dirty="0" err="1">
                <a:effectLst/>
                <a:latin typeface="Calibri" panose="020F0502020204030204" pitchFamily="34" charset="0"/>
                <a:ea typeface="Calibri" panose="020F0502020204030204" pitchFamily="34" charset="0"/>
                <a:cs typeface="Times New Roman" panose="02020603050405020304" pitchFamily="18" charset="0"/>
              </a:rPr>
              <a:t>Ciparisse</a:t>
            </a:r>
            <a:r>
              <a:rPr lang="it-IT" sz="800" dirty="0">
                <a:effectLst/>
                <a:latin typeface="Calibri" panose="020F0502020204030204" pitchFamily="34" charset="0"/>
                <a:ea typeface="Calibri" panose="020F0502020204030204" pitchFamily="34" charset="0"/>
                <a:cs typeface="Times New Roman" panose="02020603050405020304" pitchFamily="18" charset="0"/>
              </a:rPr>
              <a:t> et al. </a:t>
            </a:r>
            <a:r>
              <a:rPr lang="en-GB" sz="800" dirty="0">
                <a:effectLst/>
                <a:latin typeface="Calibri" panose="020F0502020204030204" pitchFamily="34" charset="0"/>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Calibri" panose="020F0502020204030204" pitchFamily="34" charset="0"/>
                <a:ea typeface="Calibri" panose="020F0502020204030204" pitchFamily="34" charset="0"/>
                <a:cs typeface="Times New Roman" panose="02020603050405020304" pitchFamily="18" charset="0"/>
              </a:rPr>
              <a:t>Vol 10. ISSN 1998-0140.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22 </a:t>
            </a:r>
            <a:r>
              <a:rPr lang="en-US" sz="800" b="0" kern="1200" dirty="0">
                <a:solidFill>
                  <a:schemeClr val="tx1"/>
                </a:solidFill>
                <a:effectLst/>
                <a:latin typeface="+mn-lt"/>
                <a:ea typeface="+mn-ea"/>
                <a:cs typeface="+mn-cs"/>
              </a:rPr>
              <a:t>Silent attack at the underground train station</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realising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situation rapidly deteriorates as more people from the same train start experiencing difficulties breathing.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Also, some of the passengers who got off at the intermediate stop, started to report the same symptoms to the local health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the same time, cleaning staff members who were waiting the train on the platform, to get on board from the rear of the train, to carry out the cleaning procedures at 8.30 in the morning, reported breathing difficulties to their occupational physician in charge, apparently, nothing has been reported so far from the cleaning staff members who were waiting the train on the same platform, but at to get on board from the head of the train.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molecular biologist, researcher of the biggest University in the city, is the Principal Investigator of a project on the use of plant toxins as therapeutics agents. A few days ago, the main funder of his research activity officially confirmed that the contract for this research funding will not be renewed, because of the unsatisfactory results of the researcher’s work.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Eventually, after 12 hours from the onset of symptoms,  clinical investigations on the patients demonstrated an intoxication with Abrin toxin most likely due to  inhalation.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days, investigations were able to correlate the research activities of the molecular biologist with his presence on the platform of the departing train before 8:30 AM. Through CCTV cameras of the station, it will be also found out that the researcher deliberately released Abrin toxin that he was able to purify in his laboratory with the aim of indirectly rekindling investor interest in its research. CCTV captured the researcher abandoning a plastic bag and tying it to a pole near the start of the platform. CCTV also shows the bag bulging and flapping in the direction of travel of the train as it arrives and stops at the platform.</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plastic bag will be found later, during the investigations, it had several small holes on its surface.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- 127 people needed medical assistance and were hospitalized either in the three different cities where the train stopped.</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- 35 people died within 24 hours </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 Also, fluid dynamics simulation of biological agents' diffusion in subway stations showed the potential lethal impact of this kind of attack. </a:t>
            </a:r>
          </a:p>
          <a:p>
            <a:pPr algn="just">
              <a:lnSpc>
                <a:spcPct val="107000"/>
              </a:lnSpc>
              <a:spcAft>
                <a:spcPts val="800"/>
              </a:spcAft>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22 </a:t>
            </a:r>
            <a:r>
              <a:rPr lang="en-US" sz="800" b="0" kern="1200" dirty="0">
                <a:solidFill>
                  <a:schemeClr val="tx1"/>
                </a:solidFill>
                <a:effectLst/>
                <a:latin typeface="+mn-lt"/>
                <a:ea typeface="+mn-ea"/>
                <a:cs typeface="+mn-cs"/>
              </a:rPr>
              <a:t>Silent attack at the underground train station</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Underground</a:t>
            </a:r>
            <a:r>
              <a:rPr lang="en-US" sz="800" b="0" kern="1200" baseline="0" dirty="0">
                <a:solidFill>
                  <a:schemeClr val="tx1"/>
                </a:solidFill>
                <a:effectLst/>
                <a:latin typeface="+mn-lt"/>
                <a:ea typeface="+mn-ea"/>
                <a:cs typeface="+mn-cs"/>
              </a:rPr>
              <a:t> deck</a:t>
            </a:r>
            <a:r>
              <a:rPr lang="en-GB" sz="800" dirty="0">
                <a:solidFill>
                  <a:srgbClr val="000000"/>
                </a:solidFill>
                <a:effectLst/>
                <a:latin typeface="+mn-lt"/>
                <a:ea typeface="Calibri" panose="020F0502020204030204" pitchFamily="34" charset="0"/>
                <a:cs typeface="Times New Roman" panose="02020603050405020304" pitchFamily="18" charset="0"/>
              </a:rPr>
              <a:t> (Public domain), Dust release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https://www.pexels.com/it-it/foto/citta-strada-vacanza-persone-4342434/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https://www.pexels.com/it-it/foto/polvere-sfondo-particelle-textures-9665180/0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127579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22 </a:t>
            </a:r>
            <a:r>
              <a:rPr lang="en-US" sz="800" b="0" kern="1200" dirty="0">
                <a:solidFill>
                  <a:schemeClr val="tx1"/>
                </a:solidFill>
                <a:effectLst/>
                <a:latin typeface="+mn-lt"/>
                <a:ea typeface="+mn-ea"/>
                <a:cs typeface="+mn-cs"/>
              </a:rPr>
              <a:t>Silent attack at the underground train station: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latin typeface="+mn-lt"/>
              </a:rPr>
              <a:t>a. Which</a:t>
            </a:r>
            <a:r>
              <a:rPr lang="en-US" sz="800" baseline="0" dirty="0">
                <a:latin typeface="+mn-lt"/>
              </a:rPr>
              <a:t> kind of items you would consider forensic evidences on this scene</a:t>
            </a:r>
            <a:r>
              <a:rPr lang="en-US" sz="800" dirty="0">
                <a:latin typeface="+mn-lt"/>
              </a:rPr>
              <a:t>?</a:t>
            </a:r>
          </a:p>
          <a:p>
            <a:r>
              <a:rPr lang="en-US" sz="800" dirty="0">
                <a:latin typeface="+mn-lt"/>
              </a:rPr>
              <a:t>b.</a:t>
            </a:r>
            <a:r>
              <a:rPr lang="en-US" sz="800" baseline="0" dirty="0">
                <a:latin typeface="+mn-lt"/>
              </a:rPr>
              <a:t> Do you have the possibility to preserve it?</a:t>
            </a:r>
          </a:p>
          <a:p>
            <a:r>
              <a:rPr lang="en-US" sz="800" baseline="0" dirty="0">
                <a:latin typeface="+mn-lt"/>
              </a:rPr>
              <a:t>c. How would you do that?</a:t>
            </a:r>
          </a:p>
          <a:p>
            <a:r>
              <a:rPr lang="en-US" sz="800" baseline="0" dirty="0">
                <a:latin typeface="+mn-lt"/>
              </a:rPr>
              <a:t>…</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22 </a:t>
            </a:r>
            <a:r>
              <a:rPr lang="en-US" sz="800" b="0" kern="1200" dirty="0">
                <a:solidFill>
                  <a:schemeClr val="tx1"/>
                </a:solidFill>
                <a:effectLst/>
                <a:latin typeface="+mn-lt"/>
                <a:ea typeface="+mn-ea"/>
                <a:cs typeface="+mn-cs"/>
              </a:rPr>
              <a:t>Silent attack at the underground train station: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Anything that can be found on the platform could be forensic evidence of a deliberate terrorist/criminal action.</a:t>
            </a:r>
          </a:p>
          <a:p>
            <a:pPr marL="171450" indent="-171450">
              <a:buFontTx/>
              <a:buChar char="-"/>
            </a:pPr>
            <a:r>
              <a:rPr lang="en-GB" sz="800" b="0" kern="1200" baseline="0" dirty="0">
                <a:solidFill>
                  <a:schemeClr val="tx1"/>
                </a:solidFill>
                <a:effectLst/>
                <a:latin typeface="+mn-lt"/>
                <a:ea typeface="+mn-ea"/>
                <a:cs typeface="+mn-cs"/>
              </a:rPr>
              <a:t>The station CCTV must be visioned to find possible causes of the incident.</a:t>
            </a:r>
          </a:p>
          <a:p>
            <a:pPr marL="171450" indent="-171450">
              <a:buFontTx/>
              <a:buChar char="-"/>
            </a:pPr>
            <a:r>
              <a:rPr lang="en-GB" sz="800" b="0" kern="1200" baseline="0" dirty="0">
                <a:solidFill>
                  <a:schemeClr val="tx1"/>
                </a:solidFill>
                <a:effectLst/>
                <a:latin typeface="+mn-lt"/>
                <a:ea typeface="+mn-ea"/>
                <a:cs typeface="+mn-cs"/>
              </a:rPr>
              <a:t>Computers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causes of the accident and the possibility of an act of sabotage/terrorism/revenge might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a:t>
            </a: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rgbClr val="C00000"/>
                </a:solidFill>
                <a:effectLst/>
                <a:latin typeface="+mn-lt"/>
                <a:ea typeface="+mn-ea"/>
                <a:cs typeface="+mn-cs"/>
              </a:rPr>
              <a:t>Instructions for the trainer:</a:t>
            </a:r>
            <a:endParaRPr lang="en-US" sz="800" kern="1200" dirty="0">
              <a:solidFill>
                <a:srgbClr val="C0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rgbClr val="C00000"/>
                </a:solidFill>
                <a:effectLst/>
                <a:latin typeface="+mn-lt"/>
                <a:ea typeface="+mn-ea"/>
                <a:cs typeface="+mn-cs"/>
              </a:rPr>
              <a:t>(The trainer should use the following</a:t>
            </a:r>
            <a:r>
              <a:rPr lang="en-US" sz="800" b="0" kern="1200" baseline="0" dirty="0">
                <a:solidFill>
                  <a:srgbClr val="C00000"/>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realising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situation rapidly deteriorates as more people from the same train start experiencing difficulties breathing.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Also, some of the passengers who got off at the intermediate stop, started to report the same symptoms to the local health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the same time, cleaning staff members who were waiting the train on the platform, to get on board from the rear of the train, to carry out the cleaning procedures at 8.30 in the morning, reported breathing difficulties to their occupational physician in charge, apparently, nothing has been reported so far from the cleaning staff members who were waiting the train on the same platform, but at to get on board from the head of the train.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molecular biologist, researcher of the biggest University in the city, is the Principal Investigator of a project on the use of plant toxins as therapeutics agents. A few days ago, the main funder of his research activity officially confirmed that the contract for this research funding will not be renewed, because of the unsatisfactory results of the researcher’s work.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Eventually, after 12 hours from the onset of symptoms,  clinical investigations on the patients demonstrated an intoxication with Abrin toxin most likely due to  inhalation.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days, investigations were able to correlate the research activities of the molecular biologist with his presence on the platform of the departing train before 8:30 AM. Through CCTV cameras of the station, it will be also found out that the researcher deliberately released Abrin toxin that he was able to purify in his laboratory with the aim of indirectly rekindling investor interest in its research. CCTV captured the researcher abandoning a plastic bag and tying it to a pole near the start of the platform. CCTV also shows the bag bulging and flapping in the direction of travel of the train as it arrives and stops at the platform.</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plastic bag will be found later, during the investigations, it had several small holes on its surface.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- 127 people needed medical assistance and were hospitalized either in the three different cities where the train stopped.</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- 35 people died within 24 hours </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rgbClr val="C00000"/>
              </a:solidFill>
              <a:effectLst/>
              <a:latin typeface="+mn-lt"/>
              <a:ea typeface="+mn-ea"/>
              <a:cs typeface="+mn-cs"/>
            </a:endParaRPr>
          </a:p>
          <a:p>
            <a:r>
              <a:rPr lang="en-US" sz="800" b="0" kern="1200" baseline="0" dirty="0">
                <a:solidFill>
                  <a:srgbClr val="C00000"/>
                </a:solidFill>
                <a:effectLst/>
                <a:latin typeface="+mn-lt"/>
                <a:ea typeface="+mn-ea"/>
                <a:cs typeface="+mn-cs"/>
              </a:rPr>
              <a:t>Now the trainees should reflect on what to do concerning: </a:t>
            </a:r>
            <a:r>
              <a:rPr lang="en-US" sz="800" b="0" kern="1200" dirty="0">
                <a:solidFill>
                  <a:srgbClr val="C00000"/>
                </a:solidFill>
                <a:effectLst/>
                <a:latin typeface="+mn-lt"/>
                <a:ea typeface="+mn-ea"/>
                <a:cs typeface="+mn-cs"/>
              </a:rPr>
              <a:t>Triage and treatment.</a:t>
            </a:r>
          </a:p>
          <a:p>
            <a:endParaRPr lang="en-US" sz="800" b="0" kern="1200" baseline="0" dirty="0">
              <a:solidFill>
                <a:srgbClr val="C00000"/>
              </a:solidFill>
              <a:effectLst/>
              <a:latin typeface="+mn-lt"/>
              <a:ea typeface="+mn-ea"/>
              <a:cs typeface="+mn-cs"/>
            </a:endParaRPr>
          </a:p>
          <a:p>
            <a:r>
              <a:rPr lang="nl-NL" sz="800" b="1" dirty="0">
                <a:solidFill>
                  <a:srgbClr val="C00000"/>
                </a:solidFill>
                <a:effectLst/>
                <a:latin typeface="+mn-lt"/>
                <a:ea typeface="Calibri" panose="020F0502020204030204" pitchFamily="34" charset="0"/>
                <a:cs typeface="Times New Roman" panose="02020603050405020304" pitchFamily="18" charset="0"/>
              </a:rPr>
              <a:t>Things to consider: </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Underground</a:t>
            </a:r>
            <a:r>
              <a:rPr lang="en-US" sz="800" b="0" kern="1200" baseline="0" dirty="0">
                <a:solidFill>
                  <a:schemeClr val="tx1"/>
                </a:solidFill>
                <a:effectLst/>
                <a:latin typeface="+mn-lt"/>
                <a:ea typeface="+mn-ea"/>
                <a:cs typeface="+mn-cs"/>
              </a:rPr>
              <a:t> deck</a:t>
            </a:r>
            <a:r>
              <a:rPr lang="en-GB" sz="800" dirty="0">
                <a:solidFill>
                  <a:srgbClr val="000000"/>
                </a:solidFill>
                <a:effectLst/>
                <a:latin typeface="+mn-lt"/>
                <a:ea typeface="Calibri" panose="020F0502020204030204" pitchFamily="34" charset="0"/>
                <a:cs typeface="Times New Roman" panose="02020603050405020304" pitchFamily="18" charset="0"/>
              </a:rPr>
              <a:t> (Public domain), Dust release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https://www.pexels.com/it-it/foto/citta-strada-vacanza-persone-4342434/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https://www.pexels.com/it-it/foto/polvere-sfondo-particelle-textures-9665180/0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35837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Times New Roman" panose="02020603050405020304" pitchFamily="18" charset="0"/>
            </a:endParaRPr>
          </a:p>
          <a:p>
            <a:r>
              <a:rPr lang="en-US" sz="800" kern="1200" dirty="0">
                <a:solidFill>
                  <a:schemeClr val="tx1"/>
                </a:solidFill>
                <a:effectLst/>
                <a:latin typeface="+mn-lt"/>
                <a:ea typeface="+mn-ea"/>
                <a:cs typeface="Times New Roman" panose="02020603050405020304" pitchFamily="18" charset="0"/>
              </a:rPr>
              <a:t>Eventually</a:t>
            </a:r>
            <a:r>
              <a:rPr lang="en-US" sz="800" kern="1200" baseline="0" dirty="0">
                <a:solidFill>
                  <a:schemeClr val="tx1"/>
                </a:solidFill>
                <a:effectLst/>
                <a:latin typeface="+mn-lt"/>
                <a:ea typeface="+mn-ea"/>
                <a:cs typeface="Times New Roman" panose="02020603050405020304" pitchFamily="18" charset="0"/>
              </a:rPr>
              <a:t>: </a:t>
            </a: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more than 2000 people manifested food poisoning symptoms, </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more than 200 people requested advanced medical support</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- 50 people (children, elderly, immunocompromised) requested hospitalization</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- 2 affected cardiopathic subjects died because of hypovolemic shock while seeking for medical assistance in the overwhelmed point of care.</a:t>
            </a:r>
            <a:endParaRPr lang="it-IT"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employees exposed to chlorine.</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22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realizing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molecular biologist, researcher of the biggest University in the city, is the Principal Investigator of a project on the use of plant toxins as therapeutics agents. A few days ago, the main funder of his research activity officially confirmed that the contract for this research funding will not be renewed, because of the unsatisfactory results of the researcher’s work.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situation rapidly deteriorates as more people from the same train start experiencing difficulties breathing.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Also, some of the passengers who got off at the intermediate stop, started to report the same symptoms to the local health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the same time, cleaning staff members who were waiting the train on the platform, to get on board from the rear of the train, to carry out the cleaning procedures at 8.30 in the morning, reported breathing difficulties to their occupational physician in charge, apparently, nothing has been reported so far from the cleaning staff members who were waiting the train on the same platform, but at to get on board from the head of the train.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Eventually, after 12 hours from the onset of symptoms, clinical investigations on the patients demonstrated an intoxication with Abrin toxin most likely due to inhalation.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days, investigations were able to correlate the research activities of the molecular biologist with his presence on the platform of the departing train before 8:30 AM. Through CCTV cameras of the station, it will be also found out that the researcher deliberately released Abrin toxin that he was able to purify in his laboratory with the aim of indirectly rekindling investor interest in its research. CCTV captured the researcher abandoning a plastic bag and tying it to a pole near the start of the platform. CCTV also shows the bag bulging and flapping in the direction of travel of the train as it arrives and stops at the platform.</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plastic bag will be found later, during the investigations, it had several small holes on its surface.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- 127 people needed medical assistance and were hospitalized either in the three different cities where the train stopped.</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- 35 people died within 24 hours </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22 Silent attack at the underground train station: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22 Emergency call –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22 Emergency call –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6.1_21_a and 6.1_21_b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realizing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The DO should be aware if this situation.</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number of similar calls all related to the presence on board of the same train, </a:t>
            </a:r>
            <a:r>
              <a:rPr lang="nl-NL" sz="800" dirty="0">
                <a:effectLst/>
                <a:latin typeface="+mn-lt"/>
                <a:ea typeface="Calibri" panose="020F0502020204030204" pitchFamily="34" charset="0"/>
                <a:cs typeface="Times New Roman" panose="02020603050405020304" pitchFamily="18" charset="0"/>
              </a:rPr>
              <a:t>the DO might be able to identify a biological/chemical event for the victims who got off the train at the intermediate stop. They also might be able to relate these victims to the “main event” that is occurring at the arrival station.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Information of a mass casualty emergency at the train stations should be circulating between health emergency services, and probably also on social media. The DO should then be alerted.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22 Emergency call –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realizing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The DO should be aware if this situation.</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number of similar calls all related to the presence on board of the same train, </a:t>
            </a:r>
            <a:r>
              <a:rPr lang="nl-NL" sz="800" dirty="0">
                <a:effectLst/>
                <a:latin typeface="+mn-lt"/>
                <a:ea typeface="Calibri" panose="020F0502020204030204" pitchFamily="34" charset="0"/>
                <a:cs typeface="Times New Roman" panose="02020603050405020304" pitchFamily="18" charset="0"/>
              </a:rPr>
              <a:t>the DO might be able to identify a biological/chemical event for the victims who got off the train at the intermediate stop. They also might be able to relate these victims to the “main event” that is occurring at the arrival station.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Information of a mass casualty emergency at the train stations should be circulating between health emergency services, and probably also on social media. The DO should then be alerted.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dirty="0">
                <a:solidFill>
                  <a:schemeClr val="tx1"/>
                </a:solidFill>
                <a:effectLst/>
                <a:latin typeface="+mn-lt"/>
                <a:ea typeface="+mn-ea"/>
                <a:cs typeface="+mn-cs"/>
              </a:rPr>
              <a:t>DO: When did the first</a:t>
            </a:r>
            <a:r>
              <a:rPr lang="en-GB" sz="800" b="1" i="0" u="none" strike="noStrike" kern="1200" baseline="0" dirty="0">
                <a:solidFill>
                  <a:schemeClr val="tx1"/>
                </a:solidFill>
                <a:effectLst/>
                <a:latin typeface="+mn-lt"/>
                <a:ea typeface="+mn-ea"/>
                <a:cs typeface="+mn-cs"/>
              </a:rPr>
              <a:t> symptoms appear?</a:t>
            </a:r>
            <a:endParaRPr lang="it-IT" sz="800" b="0" i="0" u="none" strike="noStrike" kern="1200" dirty="0">
              <a:solidFill>
                <a:schemeClr val="tx1"/>
              </a:solidFill>
              <a:effectLst/>
              <a:latin typeface="+mn-lt"/>
              <a:ea typeface="+mn-ea"/>
              <a:cs typeface="+mn-cs"/>
            </a:endParaRPr>
          </a:p>
          <a:p>
            <a:pPr rtl="0" eaLnBrk="1" fontAlgn="t" latinLnBrk="0" hangingPunct="1"/>
            <a:r>
              <a:rPr lang="en-US" sz="800" b="0" i="1" u="none" strike="noStrike" kern="1200" dirty="0">
                <a:solidFill>
                  <a:schemeClr val="tx1"/>
                </a:solidFill>
                <a:effectLst/>
                <a:latin typeface="+mn-lt"/>
                <a:ea typeface="+mn-ea"/>
                <a:cs typeface="+mn-cs"/>
              </a:rPr>
              <a:t>The man reports that the symptoms appeared at around 14:10 and that got worst very quickly</a:t>
            </a:r>
          </a:p>
          <a:p>
            <a:pPr rtl="0" eaLnBrk="1" fontAlgn="t" latinLnBrk="0" hangingPunct="1"/>
            <a:r>
              <a:rPr lang="en-GB" sz="800" b="1" i="0" u="none" strike="noStrike" kern="1200" baseline="0" dirty="0">
                <a:solidFill>
                  <a:schemeClr val="tx1"/>
                </a:solidFill>
                <a:effectLst/>
                <a:latin typeface="+mn-lt"/>
                <a:ea typeface="+mn-ea"/>
                <a:cs typeface="+mn-cs"/>
              </a:rPr>
              <a:t>DO: Did you smell any particular odour or had access to toxic chemicals?</a:t>
            </a:r>
            <a:endParaRPr lang="it-IT" sz="800" b="1" i="0" u="none" strike="noStrike" kern="1200" dirty="0">
              <a:solidFill>
                <a:schemeClr val="tx1"/>
              </a:solidFill>
              <a:effectLst/>
              <a:latin typeface="+mn-lt"/>
              <a:ea typeface="+mn-ea"/>
              <a:cs typeface="+mn-cs"/>
            </a:endParaRPr>
          </a:p>
          <a:p>
            <a:pPr rtl="0" eaLnBrk="1" fontAlgn="t" latinLnBrk="0" hangingPunct="1"/>
            <a:r>
              <a:rPr lang="en-US" sz="800" b="0" i="1" u="none" strike="noStrike" kern="1200" baseline="0" dirty="0">
                <a:solidFill>
                  <a:schemeClr val="tx1"/>
                </a:solidFill>
                <a:effectLst/>
                <a:latin typeface="+mn-lt"/>
                <a:ea typeface="+mn-ea"/>
                <a:cs typeface="+mn-cs"/>
              </a:rPr>
              <a:t>The caller reports that he has not perceived any particular smell, nor used toxic chemicals </a:t>
            </a:r>
          </a:p>
          <a:p>
            <a:pPr rtl="0" eaLnBrk="1" fontAlgn="t" latinLnBrk="0" hangingPunct="1"/>
            <a:r>
              <a:rPr lang="en-GB" sz="800" b="1" i="0" u="none" strike="noStrike" kern="1200" baseline="0" dirty="0">
                <a:solidFill>
                  <a:schemeClr val="tx1"/>
                </a:solidFill>
                <a:effectLst/>
                <a:latin typeface="+mn-lt"/>
                <a:ea typeface="+mn-ea"/>
                <a:cs typeface="+mn-cs"/>
              </a:rPr>
              <a:t>DO: </a:t>
            </a:r>
            <a:r>
              <a:rPr lang="en-GB" sz="800" b="1" i="0" u="none" strike="noStrike" kern="1200" baseline="0" noProof="0" dirty="0">
                <a:solidFill>
                  <a:schemeClr val="tx1"/>
                </a:solidFill>
                <a:effectLst/>
                <a:latin typeface="+mn-lt"/>
                <a:ea typeface="+mn-ea"/>
                <a:cs typeface="+mn-cs"/>
              </a:rPr>
              <a:t>Where have you been </a:t>
            </a:r>
            <a:r>
              <a:rPr lang="it-IT" sz="800" b="1" i="0" u="none" strike="noStrike" kern="1200" baseline="0" dirty="0">
                <a:solidFill>
                  <a:schemeClr val="tx1"/>
                </a:solidFill>
                <a:effectLst/>
                <a:latin typeface="+mn-lt"/>
                <a:ea typeface="+mn-ea"/>
                <a:cs typeface="+mn-cs"/>
              </a:rPr>
              <a:t>in the last 24 hours?</a:t>
            </a:r>
            <a:endParaRPr lang="it-IT" sz="800" b="1" i="0" u="none" strike="noStrike" kern="1200" dirty="0">
              <a:solidFill>
                <a:schemeClr val="tx1"/>
              </a:solidFill>
              <a:effectLst/>
              <a:latin typeface="+mn-lt"/>
              <a:ea typeface="+mn-ea"/>
              <a:cs typeface="+mn-cs"/>
            </a:endParaRPr>
          </a:p>
          <a:p>
            <a:pPr rtl="0" eaLnBrk="1" fontAlgn="t" latinLnBrk="0" hangingPunct="1"/>
            <a:r>
              <a:rPr lang="en-US" sz="800" b="0" i="1" u="none" strike="noStrike" kern="1200" baseline="0" dirty="0">
                <a:solidFill>
                  <a:schemeClr val="tx1"/>
                </a:solidFill>
                <a:effectLst/>
                <a:latin typeface="+mn-lt"/>
                <a:ea typeface="+mn-ea"/>
                <a:cs typeface="+mn-cs"/>
              </a:rPr>
              <a:t>The caller reports that he arrived in the city on business and that he got there by taking the high-speed train that left the capital at 8:30 that morning</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22 Emergency call –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about people coming from the music festival now reporting symptoms of food poisoning, at the same time, DO might have been informed about the mass casualty event at the venue of the music festival and be prepared to receive phone calls from people who attended the event.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realizing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The DO should be aware if this situation.</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number of similar calls all related to the presence on board of the same train, </a:t>
            </a:r>
            <a:r>
              <a:rPr lang="nl-NL" sz="800" dirty="0">
                <a:effectLst/>
                <a:latin typeface="+mn-lt"/>
                <a:ea typeface="Calibri" panose="020F0502020204030204" pitchFamily="34" charset="0"/>
                <a:cs typeface="Times New Roman" panose="02020603050405020304" pitchFamily="18" charset="0"/>
              </a:rPr>
              <a:t>the DO might be able to identify a biological/chemical event for the victims who got off the train at the intermediate stop. They also might be able to relate these victims to the “main event” that is occurring at the arrival station.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Information of a mass casualty emergency at the train stations should be circulating between health emergency services, and probably also on social media. The DO should then be alerted.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22 Emergency call –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about people coming from the music festival now reporting symptoms of food poisoning, at the same time, DO might have been informed about the mass casualty event at the venue of the music festival and be prepared to receive phone calls from people who attended the event.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effectLst/>
              <a:latin typeface="+mn-lt"/>
              <a:ea typeface="Calibri" panose="020F0502020204030204" pitchFamily="34" charset="0"/>
              <a:cs typeface="Times New Roman" panose="02020603050405020304" pitchFamily="18" charset="0"/>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realizing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The DO should be aware if this situation.</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number of similar calls all related to the presence on board of the same train, </a:t>
            </a:r>
            <a:r>
              <a:rPr lang="nl-NL" sz="800" dirty="0">
                <a:effectLst/>
                <a:latin typeface="+mn-lt"/>
                <a:ea typeface="Calibri" panose="020F0502020204030204" pitchFamily="34" charset="0"/>
                <a:cs typeface="Times New Roman" panose="02020603050405020304" pitchFamily="18" charset="0"/>
              </a:rPr>
              <a:t>the DO might be able to identify a biological/chemical event for the victims who got off the train at the intermediate stop. They also might be able to relate these victims to the “main event” that is occurring at the arrival station.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baseline="0" dirty="0">
                <a:solidFill>
                  <a:schemeClr val="tx1"/>
                </a:solidFill>
                <a:effectLst/>
                <a:latin typeface="+mn-lt"/>
                <a:ea typeface="+mn-ea"/>
                <a:cs typeface="+mn-cs"/>
              </a:rPr>
              <a:t>Information of a mass casualty emergency at the train stations should be circulating between health emergency services, and probably also on social media. The DO should then be alerted. </a:t>
            </a:r>
            <a:endParaRPr lang="nl-NL"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results is to verify their knowledge concerning medical segregation in case of chemical agent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aim is to verify the trainees’ practical skills in triage categorization </a:t>
            </a:r>
            <a:r>
              <a:rPr lang="pl-PL" sz="800" kern="1200" dirty="0">
                <a:solidFill>
                  <a:schemeClr val="tx1"/>
                </a:solidFill>
                <a:effectLst/>
                <a:latin typeface="+mn-lt"/>
                <a:ea typeface="+mn-ea"/>
                <a:cs typeface="+mn-cs"/>
              </a:rPr>
              <a:t>in </a:t>
            </a:r>
            <a:r>
              <a:rPr lang="en-US" sz="800" kern="1200" dirty="0">
                <a:solidFill>
                  <a:schemeClr val="tx1"/>
                </a:solidFill>
                <a:effectLst/>
                <a:latin typeface="+mn-lt"/>
                <a:ea typeface="+mn-ea"/>
                <a:cs typeface="+mn-cs"/>
              </a:rPr>
              <a:t>possible chemical agent intoxication</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provided. </a:t>
            </a:r>
            <a:r>
              <a:rPr lang="en-US" sz="800" kern="1200" noProof="0" dirty="0">
                <a:solidFill>
                  <a:schemeClr val="tx1"/>
                </a:solidFill>
                <a:effectLst/>
                <a:latin typeface="+mn-lt"/>
                <a:ea typeface="+mn-ea"/>
                <a:cs typeface="+mn-cs"/>
              </a:rPr>
              <a:t>The trainer should divide the trainees in working groups. The established groups should choose their spokesperson. The information obtained during the presentation should be provided to the trainer only via the spokesperson.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Detailed description</a:t>
            </a:r>
            <a:r>
              <a:rPr lang="pl-PL"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are provided in the slide notes.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MELODY Logo</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MELODY</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a:t>
            </a: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agent(s) involved although it might be complicated due to the biological agent used, Abrin toxin.</a:t>
            </a: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realising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situation rapidly deteriorates as more people from the same train start experiencing difficulties breathing.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Also, some of the passengers who got off at the intermediate stop, started to report the same symptoms to the local health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the same time, cleaning staff members who were waiting the train on the platform, to get on board from the rear of the train, to carry out the cleaning procedures at 8.30 in the morning, reported breathing difficulties to their occupational physician in charge, apparently, nothing has been reported so far from the cleaning staff members who were waiting the train on the same platform, but at to get on board from the head of the train.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molecular biologist, researcher of the biggest University in the city, is the Principal Investigator of a project on the use of plant toxins as therapeutics agents. A few days ago, the main funder of his research activity officially confirmed that the contract for this research funding will not be renewed, because of the unsatisfactory results of the researcher’s work.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Eventually, after 12 hours from the onset of symptoms,  clinical investigations on the patients demonstrated an intoxication with Abrin toxin most likely due to  inhalation.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days, investigations were able to correlate the research activities of the molecular biologist with his presence on the platform of the departing train before 8:30 AM. CCTV cameras of the ill be found out, also that the PI deliberately released Abrin toxin that he was able to purify in his laboratory with the aim of with the aim of indirectly rekindling investor interest in its research. CCTV captured the researcher abandoning a plastic bag and tying it to a pole near the start of the platform. CCTV also shows the bag bulging and flapping in the direction of travel of the train as it arrives and stops at the platform.</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plastic bag will be found later, during the investigations, it had several small holes on its surface.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- 127 people needed medical assistance and were hospitalized either in the three different cities where the train stopped.</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- 35 people died within 24 hours </a:t>
            </a:r>
            <a:endParaRPr lang="it-IT" sz="800" dirty="0">
              <a:effectLst/>
              <a:latin typeface="+mn-l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r>
              <a:rPr lang="nl-NL" sz="800" b="1" dirty="0" err="1">
                <a:effectLst/>
                <a:latin typeface="+mn-lt"/>
                <a:ea typeface="Calibri" panose="020F0502020204030204" pitchFamily="34" charset="0"/>
                <a:cs typeface="Times New Roman" panose="02020603050405020304" pitchFamily="18" charset="0"/>
              </a:rPr>
              <a:t>Things</a:t>
            </a:r>
            <a:r>
              <a:rPr lang="nl-NL" sz="800" b="1" dirty="0">
                <a:effectLst/>
                <a:latin typeface="+mn-lt"/>
                <a:ea typeface="Calibri" panose="020F0502020204030204" pitchFamily="34" charset="0"/>
                <a:cs typeface="Times New Roman" panose="02020603050405020304" pitchFamily="18" charset="0"/>
              </a:rPr>
              <a:t> </a:t>
            </a:r>
            <a:r>
              <a:rPr lang="nl-NL" sz="800" b="1" dirty="0" err="1">
                <a:effectLst/>
                <a:latin typeface="+mn-lt"/>
                <a:ea typeface="Calibri" panose="020F0502020204030204" pitchFamily="34" charset="0"/>
                <a:cs typeface="Times New Roman" panose="02020603050405020304" pitchFamily="18" charset="0"/>
              </a:rPr>
              <a:t>to</a:t>
            </a:r>
            <a:r>
              <a:rPr lang="nl-NL" sz="800" b="1" dirty="0">
                <a:effectLst/>
                <a:latin typeface="+mn-lt"/>
                <a:ea typeface="Calibri" panose="020F0502020204030204" pitchFamily="34" charset="0"/>
                <a:cs typeface="Times New Roman" panose="02020603050405020304" pitchFamily="18" charset="0"/>
              </a:rPr>
              <a:t> </a:t>
            </a:r>
            <a:r>
              <a:rPr lang="nl-NL" sz="800" b="1" dirty="0" err="1">
                <a:effectLst/>
                <a:latin typeface="+mn-lt"/>
                <a:ea typeface="Calibri" panose="020F0502020204030204" pitchFamily="34" charset="0"/>
                <a:cs typeface="Times New Roman" panose="02020603050405020304" pitchFamily="18" charset="0"/>
              </a:rPr>
              <a:t>consider</a:t>
            </a:r>
            <a:r>
              <a:rPr lang="nl-NL" sz="800" b="1" dirty="0">
                <a:effectLst/>
                <a:latin typeface="+mn-lt"/>
                <a:ea typeface="Calibri" panose="020F0502020204030204" pitchFamily="34" charset="0"/>
                <a:cs typeface="Times New Roman" panose="02020603050405020304" pitchFamily="18" charset="0"/>
              </a:rPr>
              <a:t>:</a:t>
            </a:r>
            <a:r>
              <a:rPr lang="nl-NL" sz="800" dirty="0">
                <a:effectLst/>
                <a:latin typeface="+mn-lt"/>
                <a:ea typeface="Calibri" panose="020F0502020204030204" pitchFamily="34" charset="0"/>
                <a:cs typeface="Times New Roman" panose="02020603050405020304" pitchFamily="18" charset="0"/>
              </a:rPr>
              <a:t> </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 Also, fluid dynamics simulation of biological agents' diffusion in subway stations showed the potential lethal impact of this kind of attack.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Starch silos (Public domain), Tank wagon (Creative Commons Attribution-</a:t>
            </a:r>
            <a:r>
              <a:rPr lang="en-GB" sz="800" dirty="0" err="1">
                <a:solidFill>
                  <a:srgbClr val="000000"/>
                </a:solidFill>
                <a:effectLst/>
                <a:latin typeface="+mn-lt"/>
                <a:ea typeface="Calibri" panose="020F0502020204030204" pitchFamily="34" charset="0"/>
                <a:cs typeface="Times New Roman" panose="02020603050405020304" pitchFamily="18" charset="0"/>
              </a:rPr>
              <a:t>ShareAlike</a:t>
            </a:r>
            <a:r>
              <a:rPr lang="en-GB" sz="800" dirty="0">
                <a:solidFill>
                  <a:srgbClr val="000000"/>
                </a:solidFill>
                <a:effectLst/>
                <a:latin typeface="+mn-lt"/>
                <a:ea typeface="Calibri" panose="020F0502020204030204" pitchFamily="34" charset="0"/>
                <a:cs typeface="Times New Roman" panose="02020603050405020304" pitchFamily="18" charset="0"/>
              </a:rPr>
              <a:t> 3.0 </a:t>
            </a:r>
            <a:r>
              <a:rPr lang="en-GB" sz="800" dirty="0" err="1">
                <a:solidFill>
                  <a:srgbClr val="000000"/>
                </a:solidFill>
                <a:effectLst/>
                <a:latin typeface="+mn-lt"/>
                <a:ea typeface="Calibri" panose="020F0502020204030204" pitchFamily="34" charset="0"/>
                <a:cs typeface="Times New Roman" panose="02020603050405020304" pitchFamily="18" charset="0"/>
              </a:rPr>
              <a:t>Unported</a:t>
            </a:r>
            <a:r>
              <a:rPr lang="en-GB" sz="800" dirty="0">
                <a:solidFill>
                  <a:srgbClr val="000000"/>
                </a:solidFill>
                <a:effectLst/>
                <a:latin typeface="+mn-lt"/>
                <a:ea typeface="Calibri" panose="020F0502020204030204" pitchFamily="34" charset="0"/>
                <a:cs typeface="Times New Roman" panose="02020603050405020304" pitchFamily="18" charset="0"/>
              </a:rPr>
              <a:t> License) Author </a:t>
            </a:r>
            <a:r>
              <a:rPr lang="en-GB" sz="800" dirty="0" err="1">
                <a:solidFill>
                  <a:srgbClr val="000000"/>
                </a:solidFill>
                <a:effectLst/>
                <a:latin typeface="+mn-lt"/>
                <a:ea typeface="Calibri" panose="020F0502020204030204" pitchFamily="34" charset="0"/>
                <a:cs typeface="Times New Roman" panose="02020603050405020304" pitchFamily="18" charset="0"/>
              </a:rPr>
              <a:t>Wascosa</a:t>
            </a:r>
            <a:r>
              <a:rPr lang="en-GB" sz="800" dirty="0">
                <a:solidFill>
                  <a:srgbClr val="000000"/>
                </a:solidFill>
                <a:effectLst/>
                <a:latin typeface="+mn-lt"/>
                <a:ea typeface="Calibri" panose="020F0502020204030204" pitchFamily="34" charset="0"/>
                <a:cs typeface="Times New Roman" panose="02020603050405020304" pitchFamily="18" charset="0"/>
              </a:rPr>
              <a:t>-ag</a:t>
            </a:r>
            <a:r>
              <a:rPr lang="en-US" sz="800" b="0" kern="1200" dirty="0">
                <a:solidFill>
                  <a:schemeClr val="tx1"/>
                </a:solidFill>
                <a:effectLst/>
                <a:latin typeface="+mn-lt"/>
                <a:ea typeface="+mn-ea"/>
                <a:cs typeface="+mn-cs"/>
              </a:rPr>
              <a:t>, </a:t>
            </a:r>
            <a:r>
              <a:rPr lang="en-GB" sz="800" dirty="0">
                <a:solidFill>
                  <a:srgbClr val="000000"/>
                </a:solidFill>
                <a:effectLst/>
                <a:latin typeface="+mn-lt"/>
                <a:ea typeface="Calibri" panose="020F0502020204030204" pitchFamily="34" charset="0"/>
                <a:cs typeface="Times New Roman" panose="02020603050405020304" pitchFamily="18" charset="0"/>
              </a:rPr>
              <a:t>Ventilation pipe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https://www.pexels.com/it-it/foto/citta-strada-vacanza-persone-4342434/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https://www.pexels.com/it-it/foto/polvere-sfondo-particelle-textures-9665180/0 free use, </a:t>
            </a:r>
            <a:r>
              <a:rPr lang="en-US" sz="800" b="0" kern="1200" dirty="0" err="1">
                <a:solidFill>
                  <a:schemeClr val="tx1"/>
                </a:solidFill>
                <a:effectLst/>
                <a:latin typeface="+mn-lt"/>
                <a:ea typeface="+mn-ea"/>
                <a:cs typeface="+mn-cs"/>
              </a:rPr>
              <a:t>Pexels</a:t>
            </a:r>
            <a:r>
              <a:rPr lang="en-US" sz="800" b="0" kern="1200">
                <a:solidFill>
                  <a:schemeClr val="tx1"/>
                </a:solidFill>
                <a:effectLst/>
                <a:latin typeface="+mn-lt"/>
                <a:ea typeface="+mn-ea"/>
                <a:cs typeface="+mn-cs"/>
              </a:rPr>
              <a:t> license </a:t>
            </a: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latin typeface="+mn-lt"/>
            </a:endParaRPr>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latin typeface="+mn-lt"/>
              </a:rPr>
              <a:t>Unintentional release at the station of origin or the intermediate station:</a:t>
            </a:r>
          </a:p>
          <a:p>
            <a:pPr marL="171450" indent="-171450">
              <a:buFontTx/>
              <a:buChar char="-"/>
            </a:pPr>
            <a:r>
              <a:rPr lang="en-US" sz="800" dirty="0">
                <a:latin typeface="+mn-lt"/>
              </a:rPr>
              <a:t>Dangerous substances stored in the station</a:t>
            </a:r>
          </a:p>
          <a:p>
            <a:pPr marL="171450" indent="-171450">
              <a:buFontTx/>
              <a:buChar char="-"/>
            </a:pPr>
            <a:r>
              <a:rPr lang="en-US" sz="800" dirty="0">
                <a:latin typeface="+mn-lt"/>
              </a:rPr>
              <a:t>Equipment failure due to lack of maintenance</a:t>
            </a:r>
          </a:p>
          <a:p>
            <a:pPr marL="171450" indent="-171450">
              <a:buFontTx/>
              <a:buChar char="-"/>
            </a:pPr>
            <a:r>
              <a:rPr lang="en-US" sz="800" dirty="0">
                <a:latin typeface="+mn-lt"/>
              </a:rPr>
              <a:t>Lack of adequate safety equipment</a:t>
            </a:r>
          </a:p>
          <a:p>
            <a:pPr marL="171450" indent="-171450">
              <a:buFontTx/>
              <a:buChar char="-"/>
            </a:pPr>
            <a:r>
              <a:rPr lang="en-US" sz="800" dirty="0">
                <a:latin typeface="+mn-lt"/>
              </a:rPr>
              <a:t>Erroneous procedure by staff</a:t>
            </a:r>
          </a:p>
          <a:p>
            <a:pPr marL="171450" indent="-171450">
              <a:buFontTx/>
              <a:buChar char="-"/>
            </a:pPr>
            <a:endParaRPr lang="en-US" sz="800" dirty="0">
              <a:latin typeface="+mn-lt"/>
            </a:endParaRPr>
          </a:p>
          <a:p>
            <a:r>
              <a:rPr lang="en-US" sz="800" dirty="0">
                <a:latin typeface="+mn-lt"/>
              </a:rPr>
              <a:t>Unintentional release from malfunction onboard the train:</a:t>
            </a:r>
            <a:endParaRPr lang="pl-PL" sz="800" dirty="0">
              <a:latin typeface="+mn-l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Accidental release of some dangerous substance during the journey. (Is there anything that can cause delayed symptoms on a train?) Probably this is an unlikely scenario</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Intentional release: (could it be a terrorist attack?)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Equipment failure due to sabotage for terrorist purposes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Intentional release with a terrorist or criminal aim. (</a:t>
            </a:r>
            <a:r>
              <a:rPr lang="en-US" sz="800" b="1" dirty="0">
                <a:latin typeface="+mn-lt"/>
              </a:rPr>
              <a:t>This option cannot be discarded at this point of the scenario; in fact, it will eventually be found out </a:t>
            </a:r>
            <a:r>
              <a:rPr lang="en-GB" sz="800" b="1" dirty="0">
                <a:latin typeface="+mn-lt"/>
              </a:rPr>
              <a:t>that the release was deliberate</a:t>
            </a:r>
            <a:r>
              <a:rPr lang="en-US" sz="800" dirty="0">
                <a:latin typeface="+mn-lt"/>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kern="1200" noProof="0" dirty="0">
                <a:solidFill>
                  <a:schemeClr val="tx1"/>
                </a:solidFill>
                <a:effectLst/>
                <a:latin typeface="+mn-lt"/>
                <a:ea typeface="+mn-ea"/>
                <a:cs typeface="+mn-cs"/>
              </a:rPr>
              <a:t>Based on the description of the scenario, later investigations correlated the incident with the research of a molecular biologist who was seen on the platform of the departing train in the morning of the incident. </a:t>
            </a:r>
            <a:r>
              <a:rPr lang="en-US" sz="800" dirty="0">
                <a:effectLst/>
                <a:latin typeface="+mn-lt"/>
                <a:ea typeface="Calibri" panose="020F0502020204030204" pitchFamily="34" charset="0"/>
                <a:cs typeface="Times New Roman" panose="02020603050405020304" pitchFamily="18" charset="0"/>
              </a:rPr>
              <a:t>Through CCTV cameras of the station, it will be also found out that the biologist deliberately released Abrin toxin that he was able to purify in his laboratory with the aim of indirectly rekindling investor interest in its research whose funding was recently canceled. CCTV captured the researcher abandoning a plastic bag and tying it to a pole near the start of the platform. CCTV also shows the bag bulging and flapping in the direction of travel of the train as it arrives and stops at the platform. The plastic bag will be found later, during the investigations, it had several small holes on its surface.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latin typeface="+mn-lt"/>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panic, which create difficulties in properly executing the appropriate emergency procedures. In this scenario, however, it is probably necessary to inform the media to warn the people who disembarked the train both at the intermediate and final stations and are now experiencing the same health problems.</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193309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22 Silent attack at the underground train station: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chemeClr val="tx1"/>
                </a:solidFill>
                <a:effectLst/>
                <a:latin typeface="+mn-l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https://www.nytimes.com/1975/09/19/archives/senators-are-told-of-test-of-a-gas-attack-in-subway-engineer-says.html</a:t>
            </a:r>
            <a:endParaRPr lang="it-IT" sz="800" dirty="0">
              <a:solidFill>
                <a:schemeClr val="tx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Underground</a:t>
            </a:r>
            <a:r>
              <a:rPr lang="en-US" sz="800" b="0" kern="1200" baseline="0" dirty="0">
                <a:solidFill>
                  <a:schemeClr val="tx1"/>
                </a:solidFill>
                <a:effectLst/>
                <a:latin typeface="+mn-lt"/>
                <a:ea typeface="+mn-ea"/>
                <a:cs typeface="+mn-cs"/>
              </a:rPr>
              <a:t> deck</a:t>
            </a:r>
            <a:r>
              <a:rPr lang="en-GB" sz="800" dirty="0">
                <a:solidFill>
                  <a:srgbClr val="000000"/>
                </a:solidFill>
                <a:effectLst/>
                <a:latin typeface="+mn-lt"/>
                <a:ea typeface="Calibri" panose="020F0502020204030204" pitchFamily="34" charset="0"/>
                <a:cs typeface="Times New Roman" panose="02020603050405020304" pitchFamily="18" charset="0"/>
              </a:rPr>
              <a:t> (Public domain), Dust release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https://www.pexels.com/it-it/foto/citta-strada-vacanza-persone-4342434/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https://www.pexels.com/it-it/foto/polvere-sfondo-particelle-textures-9665180/0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the aim of this exercise is to verify the trainees’ knowledge concerning the medical segregation. The trainees need to allocate (based on provided symptoms</a:t>
            </a:r>
            <a:r>
              <a:rPr lang="pl-PL" sz="800" kern="1200" dirty="0">
                <a:solidFill>
                  <a:schemeClr val="tx1"/>
                </a:solidFill>
                <a:effectLst/>
                <a:latin typeface="+mn-lt"/>
                <a:ea typeface="+mn-ea"/>
                <a:cs typeface="+mn-cs"/>
              </a:rPr>
              <a:t>, </a:t>
            </a:r>
            <a:r>
              <a:rPr lang="en-US" sz="800" dirty="0">
                <a:latin typeface="+mn-lt"/>
              </a:rPr>
              <a:t>Respiratory Rate</a:t>
            </a:r>
            <a:r>
              <a:rPr lang="pl-PL" sz="800" dirty="0">
                <a:latin typeface="+mn-lt"/>
              </a:rPr>
              <a:t> (RR), </a:t>
            </a:r>
            <a:r>
              <a:rPr lang="en-US" sz="800" dirty="0">
                <a:latin typeface="+mn-lt"/>
              </a:rPr>
              <a:t>Systolic Blood Pressure</a:t>
            </a:r>
            <a:r>
              <a:rPr lang="pl-PL" sz="800" dirty="0">
                <a:latin typeface="+mn-lt"/>
              </a:rPr>
              <a:t> (SBP), AVPU scale (Alert, Voice, Pain, Unresponsive) </a:t>
            </a:r>
            <a:r>
              <a:rPr lang="en-US" sz="800" kern="1200" dirty="0">
                <a:solidFill>
                  <a:schemeClr val="tx1"/>
                </a:solidFill>
                <a:effectLst/>
                <a:latin typeface="+mn-lt"/>
                <a:ea typeface="+mn-ea"/>
                <a:cs typeface="+mn-cs"/>
              </a:rPr>
              <a:t>the patients to the four triage categories (The categories are described in detail in the following slide). Interact with the trainees. Compare the provided answers,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2165471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the proper allocation of victims based on provided symptoms</a:t>
            </a:r>
            <a:r>
              <a:rPr lang="pl-PL" sz="800" kern="1200" dirty="0">
                <a:solidFill>
                  <a:schemeClr val="tx1"/>
                </a:solidFill>
                <a:effectLst/>
                <a:latin typeface="+mn-lt"/>
                <a:ea typeface="+mn-ea"/>
                <a:cs typeface="+mn-cs"/>
              </a:rPr>
              <a:t>, RR, SBP, AVPU</a:t>
            </a:r>
            <a:r>
              <a:rPr lang="en-US" sz="8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scoring criteria, ask the trainees to write it down. It will allow them to properly allocate the victims to the triage categories.</a:t>
            </a:r>
            <a:endParaRPr lang="pl-P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latin typeface="+mn-lt"/>
            </a:endParaRPr>
          </a:p>
        </p:txBody>
      </p:sp>
    </p:spTree>
    <p:extLst>
      <p:ext uri="{BB962C8B-B14F-4D97-AF65-F5344CB8AC3E}">
        <p14:creationId xmlns:p14="http://schemas.microsoft.com/office/powerpoint/2010/main" val="15096090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068972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second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670635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third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survival are very low, or the patient is dead. In this particular situation the patient is dead. Compare the answer provided, discuss with trainees.</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9037450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12748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latin typeface="+mn-lt"/>
            </a:endParaRPr>
          </a:p>
        </p:txBody>
      </p:sp>
    </p:spTree>
    <p:extLst>
      <p:ext uri="{BB962C8B-B14F-4D97-AF65-F5344CB8AC3E}">
        <p14:creationId xmlns:p14="http://schemas.microsoft.com/office/powerpoint/2010/main" val="37711938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survival are very low, or the patient is dead. In this particular situation the patient is dead. Compare the answer provided, discuss with trainees.</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319754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701721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22 Silent attack at the underground train station: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945691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4894167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22 Silent attack at the underground train station: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22 Silent attack at the underground train station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It is 8.30 AM on a Monday morning in a crowded Capital city. It is rush hour and thousands of people are at the central train station taking public transport mainly to go to work, school, and to reach the main airports of the city for national and international travels.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high-speed train is slowly approaching the underground station platform to board the passengers for a journey to the second biggest city of the country that will take 5:00 hours with a stop at an intermediate station after 2:50 hours.</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Just 15 minutes before the arrival to the final train station (at 13:30), some people, especially those sitting in the carriages at the rear of the train start to experience moderate to severe breathing difficulties. While the train is approaching to the station, some passengers request support to the on-board staff, who reassure them and direct them to the station's first aid point.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After the passengers have disembarked from the train, while some make their way to the first aid point, 5 people are forced to stop in the station hall because their breathing difficulties have increased considerably.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law enforcement agents patrolling the station, </a:t>
            </a:r>
            <a:r>
              <a:rPr lang="en-GB" sz="800" noProof="0" dirty="0">
                <a:effectLst/>
                <a:latin typeface="+mn-lt"/>
                <a:ea typeface="Calibri" panose="020F0502020204030204" pitchFamily="34" charset="0"/>
                <a:cs typeface="Times New Roman" panose="02020603050405020304" pitchFamily="18" charset="0"/>
              </a:rPr>
              <a:t>realising</a:t>
            </a:r>
            <a:r>
              <a:rPr lang="en-US" sz="800" dirty="0">
                <a:effectLst/>
                <a:latin typeface="+mn-lt"/>
                <a:ea typeface="Calibri" panose="020F0502020204030204" pitchFamily="34" charset="0"/>
                <a:cs typeface="Times New Roman" panose="02020603050405020304" pitchFamily="18" charset="0"/>
              </a:rPr>
              <a:t> what is happening, rush to the aid of the passengers in the hall and in the meantime initiate a call for medical assistance.</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Also, some of the passengers who got off at the intermediate stop, started to report the same symptoms to the local health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situation rapidly deteriorates as more people from the same train start experiencing difficulties breathing. </a:t>
            </a:r>
            <a:endParaRPr lang="it-IT"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0"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just" defTabSz="914400" rtl="0" eaLnBrk="1" fontAlgn="auto" latinLnBrk="0" hangingPunct="1">
              <a:lnSpc>
                <a:spcPct val="107000"/>
              </a:lnSpc>
              <a:spcBef>
                <a:spcPts val="0"/>
              </a:spcBef>
              <a:spcAft>
                <a:spcPts val="800"/>
              </a:spcAft>
              <a:buClrTx/>
              <a:buSzTx/>
              <a:buFontTx/>
              <a:buNone/>
              <a:tabLst/>
              <a:defRPr/>
            </a:pPr>
            <a:endParaRPr lang="en-US" sz="800" b="1" kern="1200" baseline="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Do not disclose the following information at this point of the scenario:</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the same time, cleaning staff members who were waiting the train on the platform, to get on board from the rear of the train, to carry out the cleaning procedures at 8.30 in the morning, reported breathing difficulties to their occupational physician in charge, apparently, nothing has been reported so far from the cleaning staff members who were waiting the train on the same platform, but at to get on board from the head of the train.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As a result of the unstable geopolitical scenario, various terroristic attacks have been perpetrated in many big cities in the last 8 months and the threat for the use of unconventional weapons appears to be realistic to the authorities.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molecular biologist, researcher of the biggest University in the city, is the Principal Investigator of a project on the use of plant toxins as therapeutics agents. A few days ago, the main funder of his research activity officially confirmed that the contract for this research funding will not be renewed, because of the unsatisfactory results of the researcher’s work. </a:t>
            </a:r>
          </a:p>
          <a:p>
            <a:pPr algn="just">
              <a:lnSpc>
                <a:spcPct val="107000"/>
              </a:lnSpc>
              <a:spcAft>
                <a:spcPts val="800"/>
              </a:spcAft>
            </a:pP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Eventually, after 12 hours from the onset of symptoms,  clinical investigations on the patients demonstrated an intoxication with Abrin toxin most likely due to  inhalation.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days, investigations were able to correlate the research activities of the molecular biologist with his presence on the platform of the departing train before 8:30 AM. Through CCTV cameras of the station, it will be also found out that the researcher deliberately released Abrin toxin that he was able to purify in his laboratory with the aim of indirectly rekindling investor interest in its research. CCTV captured the researcher abandoning a plastic bag and tying it to a pole near the start of the platform. CCTV also shows the bag bulging and flapping in the direction of travel of the train as it arrives and stops at the platform.</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plastic bag will be found later, during the investigations, it had several small holes on its surface.</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- 127 people needed medical assistance and were hospitalized either in the three different cities where the train stopped.</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- 35 people died within 24 hours </a:t>
            </a:r>
            <a:endParaRPr lang="it-IT" sz="800" dirty="0">
              <a:effectLst/>
              <a:latin typeface="+mn-lt"/>
              <a:ea typeface="Calibri" panose="020F0502020204030204" pitchFamily="34" charset="0"/>
              <a:cs typeface="Times New Roman" panose="02020603050405020304" pitchFamily="18" charset="0"/>
            </a:endParaRPr>
          </a:p>
          <a:p>
            <a:endParaRPr lang="en-US" sz="800" b="0" kern="1200" baseline="0" dirty="0">
              <a:solidFill>
                <a:schemeClr val="tx1"/>
              </a:solidFill>
              <a:effectLst/>
              <a:latin typeface="+mn-lt"/>
              <a:ea typeface="+mn-ea"/>
              <a:cs typeface="+mn-cs"/>
            </a:endParaRPr>
          </a:p>
          <a:p>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dirty="0">
                <a:effectLst/>
                <a:latin typeface="+mn-lt"/>
                <a:ea typeface="Calibri" panose="020F0502020204030204" pitchFamily="34" charset="0"/>
                <a:cs typeface="Times New Roman" panose="02020603050405020304" pitchFamily="18" charset="0"/>
              </a:rPr>
              <a:t>Urban underground systems are among the most susceptible to a terrorist attack by biological or chemical agents because they are heavily trafficked and have limited points of egress. The combination between efficient creation of casualties and anonymity afforded to terrorists make subways attractive targets</a:t>
            </a:r>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22 Silent attack at the underground train station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mn-lt"/>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B. Witting, </a:t>
            </a:r>
            <a:r>
              <a:rPr lang="en-GB" sz="800" dirty="0">
                <a:effectLst/>
                <a:latin typeface="+mn-lt"/>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mn-lt"/>
                <a:ea typeface="Calibri" panose="020F0502020204030204" pitchFamily="34" charset="0"/>
                <a:cs typeface="Times New Roman" panose="02020603050405020304" pitchFamily="18" charset="0"/>
              </a:rPr>
              <a:t>Center</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mn-lt"/>
                <a:ea typeface="Calibri" panose="020F0502020204030204" pitchFamily="34" charset="0"/>
                <a:cs typeface="Times New Roman" panose="02020603050405020304" pitchFamily="18" charset="0"/>
              </a:rPr>
              <a:t> </a:t>
            </a:r>
            <a:endParaRPr lang="it-IT"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mn-lt"/>
                <a:ea typeface="Calibri" panose="020F0502020204030204" pitchFamily="34" charset="0"/>
                <a:cs typeface="Times New Roman" panose="02020603050405020304" pitchFamily="18" charset="0"/>
              </a:rPr>
              <a:t>J.F. </a:t>
            </a:r>
            <a:r>
              <a:rPr lang="it-IT" sz="800" dirty="0" err="1">
                <a:effectLst/>
                <a:latin typeface="+mn-lt"/>
                <a:ea typeface="Calibri" panose="020F0502020204030204" pitchFamily="34" charset="0"/>
                <a:cs typeface="Times New Roman" panose="02020603050405020304" pitchFamily="18" charset="0"/>
              </a:rPr>
              <a:t>Ciparisse</a:t>
            </a:r>
            <a:r>
              <a:rPr lang="it-IT" sz="800" dirty="0">
                <a:effectLst/>
                <a:latin typeface="+mn-lt"/>
                <a:ea typeface="Calibri" panose="020F0502020204030204" pitchFamily="34" charset="0"/>
                <a:cs typeface="Times New Roman" panose="02020603050405020304" pitchFamily="18" charset="0"/>
              </a:rPr>
              <a:t> et al. </a:t>
            </a:r>
            <a:r>
              <a:rPr lang="en-GB" sz="800" dirty="0">
                <a:effectLst/>
                <a:latin typeface="+mn-lt"/>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mn-lt"/>
                <a:ea typeface="Calibri" panose="020F0502020204030204" pitchFamily="34" charset="0"/>
                <a:cs typeface="Times New Roman" panose="02020603050405020304" pitchFamily="18" charset="0"/>
              </a:rPr>
              <a:t>Vol 10. ISSN 1998-0140. </a:t>
            </a:r>
            <a:endParaRPr lang="it-IT"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Underground</a:t>
            </a:r>
            <a:r>
              <a:rPr lang="en-US" sz="800" b="0" kern="1200" baseline="0" dirty="0">
                <a:solidFill>
                  <a:schemeClr val="tx1"/>
                </a:solidFill>
                <a:effectLst/>
                <a:latin typeface="+mn-lt"/>
                <a:ea typeface="+mn-ea"/>
                <a:cs typeface="+mn-cs"/>
              </a:rPr>
              <a:t> deck</a:t>
            </a:r>
            <a:r>
              <a:rPr lang="en-GB" sz="800" dirty="0">
                <a:solidFill>
                  <a:srgbClr val="000000"/>
                </a:solidFill>
                <a:effectLst/>
                <a:latin typeface="+mn-lt"/>
                <a:ea typeface="Calibri" panose="020F0502020204030204" pitchFamily="34" charset="0"/>
                <a:cs typeface="Times New Roman" panose="02020603050405020304" pitchFamily="18" charset="0"/>
              </a:rPr>
              <a:t> (Public domain), Dust release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https://www.pexels.com/it-it/foto/citta-strada-vacanza-persone-4342434/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https://www.pexels.com/it-it/foto/polvere-sfondo-particelle-textures-9665180/0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5495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22 Silent attack at the underground train station: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B. Witting, </a:t>
            </a:r>
            <a:r>
              <a:rPr lang="en-GB" sz="800" dirty="0">
                <a:effectLst/>
                <a:latin typeface="Calibri" panose="020F0502020204030204" pitchFamily="34" charset="0"/>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Calibri" panose="020F0502020204030204" pitchFamily="34" charset="0"/>
                <a:ea typeface="Calibri" panose="020F0502020204030204" pitchFamily="34" charset="0"/>
                <a:cs typeface="Times New Roman" panose="02020603050405020304" pitchFamily="18" charset="0"/>
              </a:rPr>
              <a:t>Center</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Calibri" panose="020F0502020204030204" pitchFamily="34" charset="0"/>
                <a:ea typeface="Calibri" panose="020F0502020204030204" pitchFamily="34" charset="0"/>
                <a:cs typeface="Times New Roman" panose="02020603050405020304" pitchFamily="18" charset="0"/>
              </a:rPr>
              <a:t>J.F. </a:t>
            </a:r>
            <a:r>
              <a:rPr lang="it-IT" sz="800" dirty="0" err="1">
                <a:effectLst/>
                <a:latin typeface="Calibri" panose="020F0502020204030204" pitchFamily="34" charset="0"/>
                <a:ea typeface="Calibri" panose="020F0502020204030204" pitchFamily="34" charset="0"/>
                <a:cs typeface="Times New Roman" panose="02020603050405020304" pitchFamily="18" charset="0"/>
              </a:rPr>
              <a:t>Ciparisse</a:t>
            </a:r>
            <a:r>
              <a:rPr lang="it-IT" sz="800" dirty="0">
                <a:effectLst/>
                <a:latin typeface="Calibri" panose="020F0502020204030204" pitchFamily="34" charset="0"/>
                <a:ea typeface="Calibri" panose="020F0502020204030204" pitchFamily="34" charset="0"/>
                <a:cs typeface="Times New Roman" panose="02020603050405020304" pitchFamily="18" charset="0"/>
              </a:rPr>
              <a:t> et al. </a:t>
            </a:r>
            <a:r>
              <a:rPr lang="en-GB" sz="800" dirty="0">
                <a:effectLst/>
                <a:latin typeface="Calibri" panose="020F0502020204030204" pitchFamily="34" charset="0"/>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Calibri" panose="020F0502020204030204" pitchFamily="34" charset="0"/>
                <a:ea typeface="Calibri" panose="020F0502020204030204" pitchFamily="34" charset="0"/>
                <a:cs typeface="Times New Roman" panose="02020603050405020304" pitchFamily="18" charset="0"/>
              </a:rPr>
              <a:t>Vol 10. ISSN 1998-0140.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 Silent attack at the underground train station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22 Silent attack at the underground train station: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 Based on the following references:</a:t>
            </a: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Senators Are Told of Test of a Gas Attack in Subway – The New York Times, September 19, 1975 </a:t>
            </a:r>
          </a:p>
          <a:p>
            <a:pPr algn="just">
              <a:lnSpc>
                <a:spcPct val="107000"/>
              </a:lnSpc>
              <a:spcAft>
                <a:spcPts val="800"/>
              </a:spcAft>
            </a:pPr>
            <a:r>
              <a:rPr lang="en-US"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https://www.nytimes.com/1975/09/19/archives/senators-are-told-of-test-of-a-gas-attack-in-subway-engineer-says.html</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B. Witting, </a:t>
            </a:r>
            <a:r>
              <a:rPr lang="en-GB" sz="800" dirty="0">
                <a:effectLst/>
                <a:latin typeface="Calibri" panose="020F0502020204030204" pitchFamily="34" charset="0"/>
                <a:ea typeface="Calibri" panose="020F0502020204030204" pitchFamily="34" charset="0"/>
                <a:cs typeface="Times New Roman" panose="02020603050405020304" pitchFamily="18" charset="0"/>
              </a:rPr>
              <a:t>Design of a Scale Model to Evaluate the Dispersion of Biological and Chemical Agents in a NYC Subway Station, Final Report, January 12, 2011, City College of New York, University Transportation Research </a:t>
            </a:r>
            <a:r>
              <a:rPr lang="en-GB" sz="800" dirty="0" err="1">
                <a:effectLst/>
                <a:latin typeface="Calibri" panose="020F0502020204030204" pitchFamily="34" charset="0"/>
                <a:ea typeface="Calibri" panose="020F0502020204030204" pitchFamily="34" charset="0"/>
                <a:cs typeface="Times New Roman" panose="02020603050405020304" pitchFamily="18" charset="0"/>
              </a:rPr>
              <a:t>Center</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http://www.utrc2.org/sites/default/files/pubs/Design-Scale-Model-to-Evaluate-Dispersion-of-Biological-%26-Chemical-Agents.pdf</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800" dirty="0">
                <a:effectLst/>
                <a:latin typeface="Calibri" panose="020F0502020204030204" pitchFamily="34" charset="0"/>
                <a:ea typeface="Calibri" panose="020F0502020204030204" pitchFamily="34" charset="0"/>
                <a:cs typeface="Times New Roman" panose="02020603050405020304" pitchFamily="18" charset="0"/>
              </a:rPr>
              <a:t>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800" dirty="0">
                <a:effectLst/>
                <a:latin typeface="Calibri" panose="020F0502020204030204" pitchFamily="34" charset="0"/>
                <a:ea typeface="Calibri" panose="020F0502020204030204" pitchFamily="34" charset="0"/>
                <a:cs typeface="Times New Roman" panose="02020603050405020304" pitchFamily="18" charset="0"/>
              </a:rPr>
              <a:t>J.F. </a:t>
            </a:r>
            <a:r>
              <a:rPr lang="it-IT" sz="800" dirty="0" err="1">
                <a:effectLst/>
                <a:latin typeface="Calibri" panose="020F0502020204030204" pitchFamily="34" charset="0"/>
                <a:ea typeface="Calibri" panose="020F0502020204030204" pitchFamily="34" charset="0"/>
                <a:cs typeface="Times New Roman" panose="02020603050405020304" pitchFamily="18" charset="0"/>
              </a:rPr>
              <a:t>Ciparisse</a:t>
            </a:r>
            <a:r>
              <a:rPr lang="it-IT" sz="800" dirty="0">
                <a:effectLst/>
                <a:latin typeface="Calibri" panose="020F0502020204030204" pitchFamily="34" charset="0"/>
                <a:ea typeface="Calibri" panose="020F0502020204030204" pitchFamily="34" charset="0"/>
                <a:cs typeface="Times New Roman" panose="02020603050405020304" pitchFamily="18" charset="0"/>
              </a:rPr>
              <a:t> et al. </a:t>
            </a:r>
            <a:r>
              <a:rPr lang="en-GB" sz="800" dirty="0">
                <a:effectLst/>
                <a:latin typeface="Calibri" panose="020F0502020204030204" pitchFamily="34" charset="0"/>
                <a:ea typeface="Calibri" panose="020F0502020204030204" pitchFamily="34" charset="0"/>
                <a:cs typeface="Times New Roman" panose="02020603050405020304" pitchFamily="18" charset="0"/>
              </a:rPr>
              <a:t>(2016), A Computational Fluid Dynamics Simulation of Anthrax Diffusion in a Subway Station. International Journal of Mathematical Models and Methods in Applied Sciences. </a:t>
            </a:r>
            <a:r>
              <a:rPr lang="nl-NL" sz="800" dirty="0">
                <a:effectLst/>
                <a:latin typeface="Calibri" panose="020F0502020204030204" pitchFamily="34" charset="0"/>
                <a:ea typeface="Calibri" panose="020F0502020204030204" pitchFamily="34" charset="0"/>
                <a:cs typeface="Times New Roman" panose="02020603050405020304" pitchFamily="18" charset="0"/>
              </a:rPr>
              <a:t>Vol 10. ISSN 1998-0140. </a:t>
            </a:r>
            <a:endParaRPr lang="it-IT"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22. Silent attack at the underground train station</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200" dirty="0"/>
              <a:t>5.1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5509536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A175D39B-66B8-4084-8132-7E6C9BF7456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11</a:t>
            </a:fld>
            <a:endParaRPr lang="aa-ET" dirty="0"/>
          </a:p>
        </p:txBody>
      </p:sp>
      <p:sp>
        <p:nvSpPr>
          <p:cNvPr id="6" name="Footer Placeholder 5">
            <a:extLst>
              <a:ext uri="{FF2B5EF4-FFF2-40B4-BE49-F238E27FC236}">
                <a16:creationId xmlns:a16="http://schemas.microsoft.com/office/drawing/2014/main" id="{8D3D7A65-0D59-4E10-A1D0-E9D3CBD5493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5.2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12</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Immagine 12">
            <a:extLst>
              <a:ext uri="{FF2B5EF4-FFF2-40B4-BE49-F238E27FC236}">
                <a16:creationId xmlns:a16="http://schemas.microsoft.com/office/drawing/2014/main" id="{EFC7CBA4-2B71-4494-95C2-5FBC805C163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291415" y="1412609"/>
            <a:ext cx="3231442" cy="4847163"/>
          </a:xfrm>
          <a:prstGeom prst="rect">
            <a:avLst/>
          </a:prstGeom>
        </p:spPr>
      </p:pic>
      <p:pic>
        <p:nvPicPr>
          <p:cNvPr id="14" name="Immagine 13">
            <a:extLst>
              <a:ext uri="{FF2B5EF4-FFF2-40B4-BE49-F238E27FC236}">
                <a16:creationId xmlns:a16="http://schemas.microsoft.com/office/drawing/2014/main" id="{B16BCB65-F724-4D4E-A819-4B92F61EF42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2393" y="3251479"/>
            <a:ext cx="3761519" cy="2507012"/>
          </a:xfrm>
          <a:prstGeom prst="rect">
            <a:avLst/>
          </a:prstGeom>
        </p:spPr>
      </p:pic>
      <p:sp>
        <p:nvSpPr>
          <p:cNvPr id="11" name="Footer Placeholder 5">
            <a:extLst>
              <a:ext uri="{FF2B5EF4-FFF2-40B4-BE49-F238E27FC236}">
                <a16:creationId xmlns:a16="http://schemas.microsoft.com/office/drawing/2014/main" id="{0A16136F-BF4C-466E-B60A-20B047858B1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05464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01598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5.2 Scenario 22 Silent attack at the underground train station</a:t>
            </a:r>
            <a:endParaRPr lang="da-DK" sz="3200" dirty="0"/>
          </a:p>
        </p:txBody>
      </p:sp>
      <p:sp>
        <p:nvSpPr>
          <p:cNvPr id="7" name="Text Placeholder 6"/>
          <p:cNvSpPr>
            <a:spLocks noGrp="1"/>
          </p:cNvSpPr>
          <p:nvPr>
            <p:ph type="body" sz="quarter" idx="19"/>
          </p:nvPr>
        </p:nvSpPr>
        <p:spPr>
          <a:xfrm>
            <a:off x="766763" y="2411600"/>
            <a:ext cx="10658474" cy="4216549"/>
          </a:xfrm>
        </p:spPr>
        <p:txBody>
          <a:bodyPr>
            <a:normAutofit fontScale="62500" lnSpcReduction="20000"/>
          </a:bodyPr>
          <a:lstStyle/>
          <a:p>
            <a:r>
              <a:rPr lang="en-US" sz="2400" dirty="0"/>
              <a:t>It is 8.30 AM on a Monday morning in a crowded Capital city. It is rush hour and thousands of people are at the central train station.</a:t>
            </a:r>
          </a:p>
          <a:p>
            <a:r>
              <a:rPr lang="en-US" sz="2400" dirty="0"/>
              <a:t>A high-speed train is slowly approaching the underground station platform to board the passengers for a journey to the second biggest city of the country. </a:t>
            </a:r>
          </a:p>
          <a:p>
            <a:r>
              <a:rPr lang="en-US" sz="2400" dirty="0"/>
              <a:t>The journey will take 5:00 hours with a stop at an intermediate station after 2:50 hours. </a:t>
            </a:r>
          </a:p>
          <a:p>
            <a:r>
              <a:rPr lang="en-US" sz="2400" dirty="0"/>
              <a:t>15 minutes before the arrival to the final train station (at 13:30), some people, especially those sitting in the carriages at the rear of the train start to experience moderate to severe breathing difficulties.</a:t>
            </a:r>
          </a:p>
          <a:p>
            <a:r>
              <a:rPr lang="en-US" sz="2400" dirty="0"/>
              <a:t>After the passengers have disembarked from the train, while some make their way to the first aid point, 5 people are forced to stop in the station hall because their breathing difficulties have increased considerably. </a:t>
            </a:r>
          </a:p>
          <a:p>
            <a:r>
              <a:rPr lang="en-US" sz="2400" dirty="0"/>
              <a:t>The situation rapidly deteriorates as more people from the same train start experiencing difficulties breathing. </a:t>
            </a:r>
          </a:p>
          <a:p>
            <a:r>
              <a:rPr lang="en-US" sz="2400" dirty="0"/>
              <a:t>Information start to circulate about some of the passengers who got off at the intermediate stop, that are now experiencing and reporting  the same symptoms.</a:t>
            </a:r>
          </a:p>
          <a:p>
            <a:r>
              <a:rPr lang="en-US" sz="2400" dirty="0"/>
              <a:t>The cleaning staff who boarded the train from the rear, to carry out the cleaning procedures at 8.30 in the morning, reported breathing difficulties. Nothing was reported by those who boarded the train from the front. </a:t>
            </a:r>
          </a:p>
          <a:p>
            <a:r>
              <a:rPr lang="en-GB" sz="2400" dirty="0"/>
              <a:t>As a result of the unstable geopolitical scenario, various terroristic attacks have been perpetrated in many big cities in the last 8 months and the threat for the use of unconventional weapons appears to be realistic to the authorities.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1095103"/>
            <a:ext cx="1182569" cy="1316497"/>
          </a:xfrm>
          <a:prstGeom prst="rect">
            <a:avLst/>
          </a:prstGeom>
        </p:spPr>
      </p:pic>
      <p:sp>
        <p:nvSpPr>
          <p:cNvPr id="8" name="Footer Placeholder 5">
            <a:extLst>
              <a:ext uri="{FF2B5EF4-FFF2-40B4-BE49-F238E27FC236}">
                <a16:creationId xmlns:a16="http://schemas.microsoft.com/office/drawing/2014/main" id="{73CB2928-DD5B-41C9-9EE8-60EAAF14DD9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22 Silent attack at the underground train station</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AA373445-B3B4-44D4-9548-ECF77942CA2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15</a:t>
            </a:fld>
            <a:endParaRPr lang="aa-ET" dirty="0"/>
          </a:p>
        </p:txBody>
      </p:sp>
      <p:sp>
        <p:nvSpPr>
          <p:cNvPr id="8" name="Footer Placeholder 5">
            <a:extLst>
              <a:ext uri="{FF2B5EF4-FFF2-40B4-BE49-F238E27FC236}">
                <a16:creationId xmlns:a16="http://schemas.microsoft.com/office/drawing/2014/main" id="{C3688BCD-E633-4C09-8406-CD0D377B411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5.6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Immagine 12">
            <a:extLst>
              <a:ext uri="{FF2B5EF4-FFF2-40B4-BE49-F238E27FC236}">
                <a16:creationId xmlns:a16="http://schemas.microsoft.com/office/drawing/2014/main" id="{6189020D-0681-4A8B-9C53-B9932AD8483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291415" y="1412609"/>
            <a:ext cx="3231442" cy="4847163"/>
          </a:xfrm>
          <a:prstGeom prst="rect">
            <a:avLst/>
          </a:prstGeom>
        </p:spPr>
      </p:pic>
      <p:pic>
        <p:nvPicPr>
          <p:cNvPr id="14" name="Immagine 13">
            <a:extLst>
              <a:ext uri="{FF2B5EF4-FFF2-40B4-BE49-F238E27FC236}">
                <a16:creationId xmlns:a16="http://schemas.microsoft.com/office/drawing/2014/main" id="{D49B93FD-8EE0-40D7-BED5-17745FC72B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2393" y="3251479"/>
            <a:ext cx="3761519" cy="2507012"/>
          </a:xfrm>
          <a:prstGeom prst="rect">
            <a:avLst/>
          </a:prstGeom>
        </p:spPr>
      </p:pic>
      <p:sp>
        <p:nvSpPr>
          <p:cNvPr id="15" name="Footer Placeholder 5">
            <a:extLst>
              <a:ext uri="{FF2B5EF4-FFF2-40B4-BE49-F238E27FC236}">
                <a16:creationId xmlns:a16="http://schemas.microsoft.com/office/drawing/2014/main" id="{BEC98EAF-B0EF-404F-965A-512277CCE84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2860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085099"/>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5.6 Scenario 22 Silent attack at the underground train station</a:t>
            </a:r>
            <a:endParaRPr lang="da-DK" sz="3200" dirty="0"/>
          </a:p>
        </p:txBody>
      </p:sp>
      <p:sp>
        <p:nvSpPr>
          <p:cNvPr id="7" name="Text Placeholder 6"/>
          <p:cNvSpPr>
            <a:spLocks noGrp="1"/>
          </p:cNvSpPr>
          <p:nvPr>
            <p:ph type="body" sz="quarter" idx="19"/>
          </p:nvPr>
        </p:nvSpPr>
        <p:spPr>
          <a:xfrm>
            <a:off x="766763" y="2480714"/>
            <a:ext cx="10658474" cy="3998950"/>
          </a:xfrm>
        </p:spPr>
        <p:txBody>
          <a:bodyPr>
            <a:normAutofit fontScale="85000" lnSpcReduction="10000"/>
          </a:bodyPr>
          <a:lstStyle/>
          <a:p>
            <a:r>
              <a:rPr lang="en-US" sz="1800" dirty="0"/>
              <a:t>It is 8.30 AM on a Monday morning in a crowded Capital city. It is rush hour and thousands of people are at the central train station.</a:t>
            </a:r>
          </a:p>
          <a:p>
            <a:r>
              <a:rPr lang="en-US" sz="1800" dirty="0"/>
              <a:t>A high-speed train is slowly approaching the underground station platform to board the passengers for a journey to the second biggest city of the country. </a:t>
            </a:r>
          </a:p>
          <a:p>
            <a:r>
              <a:rPr lang="en-US" sz="1800" dirty="0"/>
              <a:t>The journey will take 5:00 hours with a stop at an intermediate station after 2:50 hours. </a:t>
            </a:r>
          </a:p>
          <a:p>
            <a:r>
              <a:rPr lang="en-US" sz="1800" dirty="0"/>
              <a:t>15 minutes before the arrival to the final train station (at 13:30), some people, especially those sitting in the carriages at the rear of the train start to experience moderate to severe breathing difficulties.</a:t>
            </a:r>
          </a:p>
          <a:p>
            <a:r>
              <a:rPr lang="en-US" sz="1800" dirty="0"/>
              <a:t>After the passengers have disembarked from the train, while some make their way to the first aid point, 5 people are forced to stop in the station hall because their breathing difficulties have increased considerably. </a:t>
            </a:r>
          </a:p>
          <a:p>
            <a:r>
              <a:rPr lang="en-US" sz="1800" dirty="0"/>
              <a:t>The situation rapidly deteriorates as more people from the same train start experiencing difficulties breathing. </a:t>
            </a:r>
          </a:p>
          <a:p>
            <a:r>
              <a:rPr lang="en-US" sz="1800" dirty="0"/>
              <a:t>Information start to circulate about some of the passengers who got off at the intermediate stop, that are now experiencing and reporting  the same symptoms.</a:t>
            </a:r>
          </a:p>
          <a:p>
            <a:r>
              <a:rPr lang="en-US" sz="1800" dirty="0"/>
              <a:t>The cleaning staff who boarded the train from the rear, to carry out the cleaning procedures at 8.30 in the morning, reported breathing difficulties. Nothing was reported by those who boarded the train from the front. </a:t>
            </a:r>
          </a:p>
          <a:p>
            <a:endParaRPr lang="en-US" sz="18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164216"/>
            <a:ext cx="1182569" cy="1316497"/>
          </a:xfrm>
          <a:prstGeom prst="rect">
            <a:avLst/>
          </a:prstGeom>
        </p:spPr>
      </p:pic>
      <p:sp>
        <p:nvSpPr>
          <p:cNvPr id="8" name="Footer Placeholder 5">
            <a:extLst>
              <a:ext uri="{FF2B5EF4-FFF2-40B4-BE49-F238E27FC236}">
                <a16:creationId xmlns:a16="http://schemas.microsoft.com/office/drawing/2014/main" id="{F48E6165-BB4A-448F-84EB-A9E6A960950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647599860"/>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59 YEARS WOMAN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Breathing difficulties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Tachycardia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Sweating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70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35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200" dirty="0"/>
              <a:t>5.6 Scenario 22 Silent attack at the underground train station</a:t>
            </a:r>
            <a:endParaRPr lang="da-DK" sz="32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3B39615-F9C4-4A7C-A905-FE39DBE96FE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900017860"/>
              </p:ext>
            </p:extLst>
          </p:nvPr>
        </p:nvGraphicFramePr>
        <p:xfrm>
          <a:off x="1045367" y="3056754"/>
          <a:ext cx="10462413" cy="338328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70 YEARS</a:t>
                      </a:r>
                      <a:r>
                        <a:rPr lang="it-IT" sz="1600" b="1" baseline="0" noProof="0" dirty="0"/>
                        <a:t> WOMAN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Heavy sweating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Cough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Nausea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36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82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600"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22 Silent attack at the underground train station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E48D5666-CEAB-4D06-9146-2219B44B71F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7120093A-E48F-44A7-A77B-07FDD0EDEE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705911623"/>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12 YEARS </a:t>
                      </a:r>
                      <a:r>
                        <a:rPr lang="en-GB" sz="1600" b="1" noProof="0" dirty="0"/>
                        <a:t>CHILD</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Breathing difficulties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Respiratory distress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Tachycardia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80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30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22 Silent attack at the underground train station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DAF7E5D9-36BB-45D6-8DCF-EDD5C174BCF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100771231"/>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118708">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38 YEARS WOMAN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Sensitization of the respiratory tract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No visible wounds or injuries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104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22 Silent attack at the underground train station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4749EF4F-2096-47AF-82D9-8E13FAC4167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22</a:t>
            </a:fld>
            <a:endParaRPr lang="aa-ET" dirty="0"/>
          </a:p>
        </p:txBody>
      </p:sp>
      <p:sp>
        <p:nvSpPr>
          <p:cNvPr id="7" name="Footer Placeholder 5">
            <a:extLst>
              <a:ext uri="{FF2B5EF4-FFF2-40B4-BE49-F238E27FC236}">
                <a16:creationId xmlns:a16="http://schemas.microsoft.com/office/drawing/2014/main" id="{2591513F-17B6-4DD4-B1AA-FDB93E9E431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22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18 similar emergency calls arrive at the dispatch office between 13:40 and 15.60 PM, they are all similar and all request medical assistance in the same city where it is located a train station for high-speed trains that run on the route that connects the capital city with one of the largest cities in the country.   One of the call is reported below:</a:t>
            </a:r>
          </a:p>
          <a:p>
            <a:r>
              <a:rPr lang="en-US" sz="1800" i="1" dirty="0"/>
              <a:t>The caller identifies himself as a 37 years man who is requesting medical assistance.</a:t>
            </a:r>
          </a:p>
          <a:p>
            <a:r>
              <a:rPr lang="en-GB" sz="1800" b="1" dirty="0"/>
              <a:t>DO requests general information on the man‘s conditions</a:t>
            </a:r>
          </a:p>
          <a:p>
            <a:r>
              <a:rPr lang="en-US" sz="1800" i="1" dirty="0"/>
              <a:t>The man reports sudden difficulties breathing and tachycardia.</a:t>
            </a:r>
          </a:p>
          <a:p>
            <a:r>
              <a:rPr lang="en-US" sz="1800" b="1" dirty="0"/>
              <a:t>DO asks whether he </a:t>
            </a:r>
            <a:r>
              <a:rPr lang="en-GB" sz="1800" b="1" dirty="0"/>
              <a:t>is currently suffering from any particular respiratory chronic disease</a:t>
            </a:r>
            <a:endParaRPr lang="en-US" sz="1800" b="1" dirty="0"/>
          </a:p>
          <a:p>
            <a:r>
              <a:rPr lang="en-US" sz="1800" i="1" dirty="0"/>
              <a:t>He reports never having suffered from any respiratory pathology before</a:t>
            </a:r>
          </a:p>
          <a:p>
            <a:pPr marL="88900" indent="0">
              <a:buNone/>
            </a:pPr>
            <a:endParaRPr lang="en-US" sz="1800" i="1"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3F9B3CFA-DE03-42A7-B7DE-26566CE9C00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22_a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3990438101"/>
              </p:ext>
            </p:extLst>
          </p:nvPr>
        </p:nvGraphicFramePr>
        <p:xfrm>
          <a:off x="766762" y="3122883"/>
          <a:ext cx="10658475" cy="286004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70840">
                <a:tc>
                  <a:txBody>
                    <a:bodyPr/>
                    <a:lstStyle/>
                    <a:p>
                      <a:r>
                        <a:rPr lang="en-GB" noProof="0" dirty="0"/>
                        <a:t>DO: </a:t>
                      </a:r>
                    </a:p>
                  </a:txBody>
                  <a:tcPr/>
                </a:tc>
                <a:extLst>
                  <a:ext uri="{0D108BD9-81ED-4DB2-BD59-A6C34878D82A}">
                    <a16:rowId xmlns:a16="http://schemas.microsoft.com/office/drawing/2014/main" val="10001"/>
                  </a:ext>
                </a:extLst>
              </a:tr>
              <a:tr h="370840">
                <a:tc>
                  <a:txBody>
                    <a:bodyPr/>
                    <a:lstStyle/>
                    <a:p>
                      <a:r>
                        <a:rPr lang="en-GB" sz="1800" i="1" noProof="0" dirty="0"/>
                        <a:t>The</a:t>
                      </a:r>
                      <a:r>
                        <a:rPr lang="en-GB" sz="1800" i="1" baseline="0" noProof="0" dirty="0"/>
                        <a:t> </a:t>
                      </a:r>
                      <a:r>
                        <a:rPr lang="en-US" sz="1800" i="1" baseline="0" noProof="0" dirty="0"/>
                        <a:t>the man reports that the symptoms appeared at around 14:10 and that got worst very quickly</a:t>
                      </a:r>
                      <a:endParaRPr lang="en-GB" sz="1800" i="1" noProof="0" dirty="0"/>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18454">
                <a:tc>
                  <a:txBody>
                    <a:bodyPr/>
                    <a:lstStyle/>
                    <a:p>
                      <a:r>
                        <a:rPr lang="en-GB" i="1" baseline="0" noProof="0" dirty="0"/>
                        <a:t>The caller reports that he has not perceived any particular smell, nor used toxic chemicals </a:t>
                      </a:r>
                    </a:p>
                  </a:txBody>
                  <a:tcPr/>
                </a:tc>
                <a:extLst>
                  <a:ext uri="{0D108BD9-81ED-4DB2-BD59-A6C34878D82A}">
                    <a16:rowId xmlns:a16="http://schemas.microsoft.com/office/drawing/2014/main" val="10004"/>
                  </a:ext>
                </a:extLst>
              </a:tr>
              <a:tr h="370840">
                <a:tc>
                  <a:txBody>
                    <a:bodyPr/>
                    <a:lstStyle/>
                    <a:p>
                      <a:r>
                        <a:rPr lang="en-GB" baseline="0" noProof="0" dirty="0"/>
                        <a:t>DO:</a:t>
                      </a:r>
                    </a:p>
                  </a:txBody>
                  <a:tcPr/>
                </a:tc>
                <a:extLst>
                  <a:ext uri="{0D108BD9-81ED-4DB2-BD59-A6C34878D82A}">
                    <a16:rowId xmlns:a16="http://schemas.microsoft.com/office/drawing/2014/main" val="10005"/>
                  </a:ext>
                </a:extLst>
              </a:tr>
              <a:tr h="370840">
                <a:tc>
                  <a:txBody>
                    <a:bodyPr/>
                    <a:lstStyle/>
                    <a:p>
                      <a:r>
                        <a:rPr lang="en-GB" i="1" baseline="0" noProof="0" dirty="0"/>
                        <a:t>The caller reports that he </a:t>
                      </a:r>
                      <a:r>
                        <a:rPr lang="en-US" i="1" baseline="0" noProof="0" dirty="0"/>
                        <a:t>arrived in the city on business and that he got there by taking the high-speed train that left the capital at 8:30 that morning</a:t>
                      </a:r>
                      <a:endParaRPr lang="en-GB" i="1" baseline="0" noProof="0" dirty="0"/>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3C370A28-863E-48A5-84C5-24D615520D2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22_b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A6BFF87E-6DD2-44D5-8A28-42A3ECC0E98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22_c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E4B5BCC-BE81-44F1-82D1-A68F57F0F78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27</a:t>
            </a:fld>
            <a:endParaRPr lang="aa-ET" dirty="0"/>
          </a:p>
        </p:txBody>
      </p:sp>
      <p:sp>
        <p:nvSpPr>
          <p:cNvPr id="6" name="Footer Placeholder 5">
            <a:extLst>
              <a:ext uri="{FF2B5EF4-FFF2-40B4-BE49-F238E27FC236}">
                <a16:creationId xmlns:a16="http://schemas.microsoft.com/office/drawing/2014/main" id="{C7CCC681-D88A-440A-8608-33AB19806D2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September 25, 2017 13:30</a:t>
            </a:r>
          </a:p>
        </p:txBody>
      </p:sp>
      <p:sp>
        <p:nvSpPr>
          <p:cNvPr id="3" name="Text Placeholder 2"/>
          <p:cNvSpPr>
            <a:spLocks noGrp="1"/>
          </p:cNvSpPr>
          <p:nvPr>
            <p:ph type="body" sz="quarter" idx="15"/>
          </p:nvPr>
        </p:nvSpPr>
        <p:spPr>
          <a:xfrm>
            <a:off x="766762" y="1956192"/>
            <a:ext cx="10956871" cy="4301992"/>
          </a:xfrm>
        </p:spPr>
        <p:txBody>
          <a:bodyPr>
            <a:normAutofit fontScale="62500" lnSpcReduction="20000"/>
          </a:bodyPr>
          <a:lstStyle/>
          <a:p>
            <a:pPr algn="just"/>
            <a:r>
              <a:rPr lang="en-US" dirty="0"/>
              <a:t>Location: Train station of the second biggest city of the country.</a:t>
            </a:r>
          </a:p>
          <a:p>
            <a:pPr algn="just"/>
            <a:endParaRPr lang="en-US" dirty="0"/>
          </a:p>
          <a:p>
            <a:pPr algn="just">
              <a:spcBef>
                <a:spcPts val="0"/>
              </a:spcBef>
            </a:pPr>
            <a:r>
              <a:rPr lang="en-US" dirty="0"/>
              <a:t>Witnesses’ observation: Some people who disembarked the high-speed train from the </a:t>
            </a:r>
          </a:p>
          <a:p>
            <a:pPr marL="88900" indent="0" algn="just">
              <a:spcBef>
                <a:spcPts val="0"/>
              </a:spcBef>
              <a:buNone/>
            </a:pPr>
            <a:r>
              <a:rPr lang="en-US" dirty="0"/>
              <a:t>     capital city have breathing difficulties.</a:t>
            </a:r>
          </a:p>
          <a:p>
            <a:pPr algn="just"/>
            <a:r>
              <a:rPr lang="en-US" sz="2400" dirty="0"/>
              <a:t>5 people stop in the station hall because their breathing difficulties have increased considerably.</a:t>
            </a:r>
          </a:p>
          <a:p>
            <a:r>
              <a:rPr lang="en-US" sz="2400" dirty="0"/>
              <a:t>More people from the same train start experiencing difficulties breathing. </a:t>
            </a:r>
          </a:p>
          <a:p>
            <a:r>
              <a:rPr lang="en-US" sz="2400" dirty="0"/>
              <a:t>The agents patrolling the station initiate a call for medical assistance.</a:t>
            </a:r>
          </a:p>
          <a:p>
            <a:r>
              <a:rPr lang="en-US" sz="2400" dirty="0"/>
              <a:t>Some of passengers who got off at the intermediate stop are also reporting similar symptoms.</a:t>
            </a:r>
          </a:p>
          <a:p>
            <a:r>
              <a:rPr lang="en-US" sz="2400" dirty="0"/>
              <a:t>The cleaning staff who boarded the train from the rear, to carry out the cleaning procedures at 8.30 in the morning, reported breathing difficulties. </a:t>
            </a:r>
          </a:p>
          <a:p>
            <a:r>
              <a:rPr lang="en-US" sz="2400" dirty="0"/>
              <a:t>Nothing was reported by those who boarded the train from the front. </a:t>
            </a:r>
          </a:p>
          <a:p>
            <a:r>
              <a:rPr lang="en-GB" sz="2400" dirty="0"/>
              <a:t>Various terroristic attacks were perpetrated in many big cities lately and the threat for the use of unconventional weapons seems realistic to the authorities. </a:t>
            </a:r>
          </a:p>
          <a:p>
            <a:pPr algn="just"/>
            <a:r>
              <a:rPr lang="en-US" altLang="pl-PL" dirty="0"/>
              <a:t>First responders: assistance &amp; transport of 10 victims to triage point.</a:t>
            </a:r>
          </a:p>
          <a:p>
            <a:pPr algn="just"/>
            <a:r>
              <a:rPr lang="en-US" dirty="0"/>
              <a:t>Step by step action: triage of victims</a:t>
            </a:r>
            <a:r>
              <a:rPr lang="en-US" altLang="pl-PL" dirty="0"/>
              <a:t> </a:t>
            </a:r>
          </a:p>
          <a:p>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28</a:t>
            </a:fld>
            <a:endParaRPr lang="aa-ET" dirty="0"/>
          </a:p>
        </p:txBody>
      </p:sp>
      <p:pic>
        <p:nvPicPr>
          <p:cNvPr id="10" name="Immagine 12">
            <a:extLst>
              <a:ext uri="{FF2B5EF4-FFF2-40B4-BE49-F238E27FC236}">
                <a16:creationId xmlns:a16="http://schemas.microsoft.com/office/drawing/2014/main" id="{2372DD78-9E4F-46CF-A1EB-9789942401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466720" y="247949"/>
            <a:ext cx="2467812" cy="3701718"/>
          </a:xfrm>
          <a:prstGeom prst="rect">
            <a:avLst/>
          </a:prstGeom>
        </p:spPr>
      </p:pic>
      <p:pic>
        <p:nvPicPr>
          <p:cNvPr id="11" name="Immagine 13">
            <a:extLst>
              <a:ext uri="{FF2B5EF4-FFF2-40B4-BE49-F238E27FC236}">
                <a16:creationId xmlns:a16="http://schemas.microsoft.com/office/drawing/2014/main" id="{840960AD-BA2A-4464-A6DB-EF9ED98FB9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4196" y="800496"/>
            <a:ext cx="2470604" cy="1646630"/>
          </a:xfrm>
          <a:prstGeom prst="rect">
            <a:avLst/>
          </a:prstGeom>
        </p:spPr>
      </p:pic>
      <p:sp>
        <p:nvSpPr>
          <p:cNvPr id="8" name="Footer Placeholder 5">
            <a:extLst>
              <a:ext uri="{FF2B5EF4-FFF2-40B4-BE49-F238E27FC236}">
                <a16:creationId xmlns:a16="http://schemas.microsoft.com/office/drawing/2014/main" id="{3E1E24E7-A6F4-48BA-912C-5F7E09AA34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lstStyle/>
          <a:p>
            <a:r>
              <a:rPr lang="en-US" dirty="0"/>
              <a:t>Unintentional release at the station of origin or the intermediate station.</a:t>
            </a:r>
          </a:p>
          <a:p>
            <a:endParaRPr lang="en-US" dirty="0"/>
          </a:p>
          <a:p>
            <a:r>
              <a:rPr lang="en-US" dirty="0"/>
              <a:t>Unintentional release from malfunction onboard the train.</a:t>
            </a:r>
            <a:endParaRPr lang="pl-PL" dirty="0"/>
          </a:p>
          <a:p>
            <a:endParaRPr lang="en-US" dirty="0"/>
          </a:p>
          <a:p>
            <a:r>
              <a:rPr lang="en-US" dirty="0"/>
              <a:t>Intentional release.</a:t>
            </a:r>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29</a:t>
            </a:fld>
            <a:endParaRPr lang="en-US"/>
          </a:p>
        </p:txBody>
      </p:sp>
      <p:sp>
        <p:nvSpPr>
          <p:cNvPr id="6" name="Footer Placeholder 5">
            <a:extLst>
              <a:ext uri="{FF2B5EF4-FFF2-40B4-BE49-F238E27FC236}">
                <a16:creationId xmlns:a16="http://schemas.microsoft.com/office/drawing/2014/main" id="{3C2C19F1-A100-435B-8634-320DB73BD1D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4.1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5" name="Immagine 4"/>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291415" y="1412609"/>
            <a:ext cx="3231442" cy="4847163"/>
          </a:xfrm>
          <a:prstGeom prst="rect">
            <a:avLst/>
          </a:prstGeom>
        </p:spPr>
      </p:pic>
      <p:pic>
        <p:nvPicPr>
          <p:cNvPr id="7" name="Immagin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2393" y="3251479"/>
            <a:ext cx="3761519" cy="2507012"/>
          </a:xfrm>
          <a:prstGeom prst="rect">
            <a:avLst/>
          </a:prstGeom>
        </p:spPr>
      </p:pic>
      <p:sp>
        <p:nvSpPr>
          <p:cNvPr id="11" name="Footer Placeholder 5">
            <a:extLst>
              <a:ext uri="{FF2B5EF4-FFF2-40B4-BE49-F238E27FC236}">
                <a16:creationId xmlns:a16="http://schemas.microsoft.com/office/drawing/2014/main" id="{9CB30381-9294-4E19-8FC1-9CF6EC95DB5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604696"/>
            <a:ext cx="10956871" cy="985576"/>
          </a:xfrm>
        </p:spPr>
        <p:txBody>
          <a:bodyPr/>
          <a:lstStyle/>
          <a:p>
            <a:r>
              <a:rPr lang="en-US" sz="4000" dirty="0"/>
              <a:t>September 25, 2017 13:50 </a:t>
            </a:r>
            <a:r>
              <a:rPr lang="en-US" sz="3800" dirty="0"/>
              <a:t>– Arrival of first responders </a:t>
            </a:r>
          </a:p>
        </p:txBody>
      </p:sp>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a:t>
            </a:r>
          </a:p>
          <a:p>
            <a:endParaRPr 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30</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D9F9B078-5865-4728-9E19-347802407E0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4016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a:t>
            </a:r>
            <a:r>
              <a:rPr lang="pl-PL" dirty="0"/>
              <a:t>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a:t>
            </a:r>
            <a:r>
              <a:rPr lang="en-US" dirty="0"/>
              <a:t>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effectLst>
                  <a:outerShdw blurRad="38100" dist="38100" dir="2700000" algn="tl">
                    <a:srgbClr val="000000">
                      <a:alpha val="43137"/>
                    </a:srgbClr>
                  </a:outerShdw>
                </a:effectLst>
              </a:rPr>
              <a:t>76-89</a:t>
            </a:r>
            <a:r>
              <a:rPr lang="pl-PL" dirty="0"/>
              <a:t> </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t>V</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endParaRPr lang="en-US" b="1" dirty="0">
              <a:solidFill>
                <a:srgbClr val="FF0000"/>
              </a:solidFill>
            </a:endParaRPr>
          </a:p>
          <a:p>
            <a:pPr marL="88900" indent="0">
              <a:buNone/>
            </a:pPr>
            <a:r>
              <a:rPr lang="en-US" dirty="0"/>
              <a:t> 	</a:t>
            </a:r>
            <a:r>
              <a:rPr lang="en-US" dirty="0">
                <a:effectLst>
                  <a:outerShdw blurRad="38100" dist="38100" dir="2700000" algn="tl">
                    <a:srgbClr val="000000">
                      <a:alpha val="43137"/>
                    </a:srgbClr>
                  </a:outerShdw>
                </a:effectLst>
              </a:rPr>
              <a:t>6-9</a:t>
            </a:r>
            <a:r>
              <a:rPr lang="en-US" dirty="0"/>
              <a:t>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effectLst>
                  <a:outerShdw blurRad="38100" dist="38100" dir="2700000" algn="tl">
                    <a:srgbClr val="000000">
                      <a:alpha val="43137"/>
                    </a:srgbClr>
                  </a:outerShdw>
                </a:effectLst>
              </a:rPr>
              <a:t>50-75</a:t>
            </a:r>
            <a:r>
              <a:rPr lang="pl-PL" dirty="0"/>
              <a:t>	</a:t>
            </a:r>
            <a:r>
              <a:rPr lang="pl-PL"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1-5</a:t>
            </a:r>
            <a:r>
              <a:rPr lang="en-US" dirty="0"/>
              <a:t>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effectLst>
                  <a:outerShdw blurRad="38100" dist="38100" dir="2700000" algn="tl">
                    <a:srgbClr val="000000">
                      <a:alpha val="43137"/>
                    </a:srgbClr>
                  </a:outerShdw>
                </a:effectLst>
              </a:rPr>
              <a:t>1-49</a:t>
            </a:r>
            <a:r>
              <a:rPr lang="pl-PL" dirty="0"/>
              <a:t>	</a:t>
            </a:r>
            <a:r>
              <a:rPr lang="pl-PL"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0</a:t>
            </a:r>
            <a:r>
              <a:rPr lang="en-US" dirty="0"/>
              <a:t>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effectLst>
                  <a:outerShdw blurRad="38100" dist="38100" dir="2700000" algn="tl">
                    <a:srgbClr val="000000">
                      <a:alpha val="43137"/>
                    </a:srgbClr>
                  </a:outerShdw>
                </a:effectLst>
              </a:rPr>
              <a:t>0</a:t>
            </a:r>
            <a:r>
              <a:rPr lang="pl-PL" dirty="0"/>
              <a:t>	</a:t>
            </a:r>
            <a:r>
              <a:rPr lang="pl-PL"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t>DEAD	</a:t>
            </a:r>
            <a:r>
              <a:rPr lang="pl-PL" b="1" dirty="0">
                <a:solidFill>
                  <a:srgbClr val="FF0000"/>
                </a:solidFill>
                <a:effectLst>
                  <a:outerShdw blurRad="38100" dist="38100" dir="2700000" algn="tl">
                    <a:srgbClr val="000000">
                      <a:alpha val="43137"/>
                    </a:srgbClr>
                  </a:outerShdw>
                </a:effectLst>
              </a:rPr>
              <a:t>0</a:t>
            </a:r>
          </a:p>
          <a:p>
            <a:pPr marL="88900" indent="0">
              <a:buNone/>
            </a:pPr>
            <a:r>
              <a:rPr lang="pl-PL" dirty="0"/>
              <a:t>INTERPRETATION</a:t>
            </a:r>
          </a:p>
          <a:p>
            <a:pPr marL="88900" indent="0">
              <a:buNone/>
            </a:pPr>
            <a:r>
              <a:rPr lang="pl-PL" dirty="0"/>
              <a:t>SYMPTOMS + TOTAL SCORE RR + SBP + AVPU  </a:t>
            </a:r>
            <a:r>
              <a:rPr lang="pl-PL" b="1" dirty="0">
                <a:solidFill>
                  <a:srgbClr val="FF0000"/>
                </a:solidFill>
                <a:effectLst>
                  <a:outerShdw blurRad="38100" dist="38100" dir="2700000" algn="tl">
                    <a:srgbClr val="000000">
                      <a:alpha val="43137"/>
                    </a:srgbClr>
                  </a:outerShdw>
                </a:effectLst>
              </a:rPr>
              <a:t>1-10</a:t>
            </a:r>
            <a:r>
              <a:rPr lang="pl-PL" dirty="0"/>
              <a:t> – IMMEDIATE</a:t>
            </a:r>
          </a:p>
          <a:p>
            <a:pPr marL="88900" indent="0">
              <a:buNone/>
            </a:pPr>
            <a:r>
              <a:rPr lang="pl-PL" dirty="0"/>
              <a:t>SYMPTOMS + TOTAL SCORE RR + SBP + AVPU </a:t>
            </a:r>
            <a:r>
              <a:rPr lang="pl-PL" b="1" dirty="0">
                <a:solidFill>
                  <a:srgbClr val="FFFF00"/>
                </a:solidFill>
                <a:effectLst>
                  <a:outerShdw blurRad="38100" dist="38100" dir="2700000" algn="tl">
                    <a:srgbClr val="000000">
                      <a:alpha val="43137"/>
                    </a:srgbClr>
                  </a:outerShdw>
                </a:effectLst>
              </a:rPr>
              <a:t>11</a:t>
            </a:r>
            <a:r>
              <a:rPr lang="pl-PL" dirty="0"/>
              <a:t> - DELAYED	</a:t>
            </a:r>
            <a:endParaRPr lang="en-US" dirty="0"/>
          </a:p>
          <a:p>
            <a:pPr marL="88900" indent="0">
              <a:buNone/>
            </a:pPr>
            <a:r>
              <a:rPr lang="pl-PL" dirty="0"/>
              <a:t>SYMPTOMS + TOTAL SCORE RR + SBP + AVPU </a:t>
            </a:r>
            <a:r>
              <a:rPr lang="pl-PL" b="1" dirty="0">
                <a:solidFill>
                  <a:srgbClr val="00B050"/>
                </a:solidFill>
                <a:effectLst>
                  <a:outerShdw blurRad="38100" dist="38100" dir="2700000" algn="tl">
                    <a:srgbClr val="000000">
                      <a:alpha val="43137"/>
                    </a:srgbClr>
                  </a:outerShdw>
                </a:effectLst>
              </a:rPr>
              <a:t>12</a:t>
            </a:r>
            <a:r>
              <a:rPr lang="pl-PL" dirty="0"/>
              <a:t> – MINIMAL</a:t>
            </a:r>
          </a:p>
          <a:p>
            <a:pPr marL="88900" indent="0">
              <a:buNone/>
            </a:pPr>
            <a:r>
              <a:rPr lang="pl-PL" dirty="0"/>
              <a:t>SYMPTOMS + TOTAL SCORE RR + SBP + AVPU </a:t>
            </a:r>
            <a:r>
              <a:rPr lang="pl-PL" b="1" dirty="0">
                <a:effectLst>
                  <a:outerShdw blurRad="38100" dist="38100" dir="2700000" algn="tl">
                    <a:srgbClr val="000000">
                      <a:alpha val="43137"/>
                    </a:srgbClr>
                  </a:outerShdw>
                </a:effectLst>
              </a:rPr>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0" name="Footer Placeholder 5">
            <a:extLst>
              <a:ext uri="{FF2B5EF4-FFF2-40B4-BE49-F238E27FC236}">
                <a16:creationId xmlns:a16="http://schemas.microsoft.com/office/drawing/2014/main" id="{AB426AAE-44BA-468A-ACB9-DBC29D4A3B8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59501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normAutofit fontScale="77500" lnSpcReduction="20000"/>
          </a:bodyPr>
          <a:lstStyle/>
          <a:p>
            <a:r>
              <a:rPr lang="en-US" b="1" dirty="0"/>
              <a:t>35 YR MALE</a:t>
            </a:r>
          </a:p>
          <a:p>
            <a:endParaRPr lang="en-US" b="1" dirty="0"/>
          </a:p>
          <a:p>
            <a:pPr lvl="1"/>
            <a:r>
              <a:rPr lang="en-GB" b="1" dirty="0"/>
              <a:t>Breathing difficulties</a:t>
            </a:r>
          </a:p>
          <a:p>
            <a:pPr lvl="1"/>
            <a:r>
              <a:rPr lang="en-GB" b="1" dirty="0"/>
              <a:t>Tachycardia</a:t>
            </a:r>
          </a:p>
          <a:p>
            <a:pPr lvl="1"/>
            <a:r>
              <a:rPr lang="en-GB" b="1" dirty="0"/>
              <a:t>Tightness in the chest</a:t>
            </a:r>
          </a:p>
          <a:p>
            <a:pPr lvl="1"/>
            <a:r>
              <a:rPr lang="en-GB" b="1" dirty="0"/>
              <a:t>No visible wounds or injuries</a:t>
            </a:r>
          </a:p>
          <a:p>
            <a:pPr lvl="1"/>
            <a:r>
              <a:rPr lang="en-GB" b="1" dirty="0"/>
              <a:t>RR 85</a:t>
            </a:r>
          </a:p>
          <a:p>
            <a:pPr lvl="1"/>
            <a:r>
              <a:rPr lang="en-GB" b="1" dirty="0"/>
              <a:t>SBP 90</a:t>
            </a:r>
            <a:endParaRPr lang="pl-PL" b="1" dirty="0"/>
          </a:p>
          <a:p>
            <a:pPr lvl="1"/>
            <a:r>
              <a:rPr lang="pl-PL" b="1" dirty="0"/>
              <a:t>A	</a:t>
            </a:r>
          </a:p>
          <a:p>
            <a:pPr lvl="1"/>
            <a:r>
              <a:rPr lang="pl-PL" b="1" dirty="0"/>
              <a:t>V </a:t>
            </a:r>
          </a:p>
          <a:p>
            <a:pPr lvl="1"/>
            <a:r>
              <a:rPr lang="pl-PL" b="1" dirty="0"/>
              <a:t>P</a:t>
            </a:r>
            <a:r>
              <a:rPr lang="en-GB" b="1" dirty="0"/>
              <a:t> +</a:t>
            </a:r>
            <a:endParaRPr lang="pl-PL" b="1" dirty="0"/>
          </a:p>
          <a:p>
            <a:pPr lvl="1"/>
            <a:r>
              <a:rPr lang="pl-PL" b="1" dirty="0"/>
              <a:t>U</a:t>
            </a:r>
          </a:p>
          <a:p>
            <a:pPr lvl="1"/>
            <a:endParaRPr lang="en-US"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32</a:t>
            </a:fld>
            <a:endParaRPr lang="en-BE" dirty="0"/>
          </a:p>
        </p:txBody>
      </p:sp>
      <p:sp>
        <p:nvSpPr>
          <p:cNvPr id="6" name="Footer Placeholder 5">
            <a:extLst>
              <a:ext uri="{FF2B5EF4-FFF2-40B4-BE49-F238E27FC236}">
                <a16:creationId xmlns:a16="http://schemas.microsoft.com/office/drawing/2014/main" id="{132BACDA-2B80-4F98-B5B0-70CE5A7E7CF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081588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VICTIM NO 2</a:t>
            </a:r>
          </a:p>
        </p:txBody>
      </p:sp>
      <p:sp>
        <p:nvSpPr>
          <p:cNvPr id="3" name="Text Placeholder 2"/>
          <p:cNvSpPr>
            <a:spLocks noGrp="1"/>
          </p:cNvSpPr>
          <p:nvPr>
            <p:ph type="body" sz="quarter" idx="15"/>
          </p:nvPr>
        </p:nvSpPr>
        <p:spPr/>
        <p:txBody>
          <a:bodyPr>
            <a:normAutofit fontScale="92500" lnSpcReduction="20000"/>
          </a:bodyPr>
          <a:lstStyle/>
          <a:p>
            <a:r>
              <a:rPr lang="en-US" b="1" dirty="0"/>
              <a:t>42 YR FEMALE</a:t>
            </a:r>
          </a:p>
          <a:p>
            <a:endParaRPr lang="en-US" dirty="0"/>
          </a:p>
          <a:p>
            <a:pPr lvl="1"/>
            <a:r>
              <a:rPr lang="en-GB" b="1" dirty="0"/>
              <a:t>Irritation of the respiratory tract</a:t>
            </a:r>
          </a:p>
          <a:p>
            <a:pPr lvl="1"/>
            <a:r>
              <a:rPr lang="en-GB" b="1" dirty="0"/>
              <a:t>No visible wounds or injuries</a:t>
            </a:r>
          </a:p>
          <a:p>
            <a:pPr lvl="1"/>
            <a:r>
              <a:rPr lang="en-GB" b="1" dirty="0"/>
              <a:t>RR 25</a:t>
            </a:r>
          </a:p>
          <a:p>
            <a:pPr lvl="1"/>
            <a:r>
              <a:rPr lang="en-GB" b="1" dirty="0"/>
              <a:t>SBP 102</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33</a:t>
            </a:fld>
            <a:endParaRPr lang="en-BE" dirty="0"/>
          </a:p>
        </p:txBody>
      </p:sp>
      <p:sp>
        <p:nvSpPr>
          <p:cNvPr id="6" name="Footer Placeholder 5">
            <a:extLst>
              <a:ext uri="{FF2B5EF4-FFF2-40B4-BE49-F238E27FC236}">
                <a16:creationId xmlns:a16="http://schemas.microsoft.com/office/drawing/2014/main" id="{7BD408B1-1DF7-4862-87FC-22E386EC051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3742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VICTIM NO 3</a:t>
            </a:r>
          </a:p>
        </p:txBody>
      </p:sp>
      <p:sp>
        <p:nvSpPr>
          <p:cNvPr id="3" name="Text Placeholder 2"/>
          <p:cNvSpPr>
            <a:spLocks noGrp="1"/>
          </p:cNvSpPr>
          <p:nvPr>
            <p:ph type="body" sz="quarter" idx="15"/>
          </p:nvPr>
        </p:nvSpPr>
        <p:spPr/>
        <p:txBody>
          <a:bodyPr>
            <a:normAutofit fontScale="92500" lnSpcReduction="20000"/>
          </a:bodyPr>
          <a:lstStyle/>
          <a:p>
            <a:r>
              <a:rPr lang="en-US" b="1" dirty="0"/>
              <a:t>80 YR FEMALE</a:t>
            </a:r>
          </a:p>
          <a:p>
            <a:endParaRPr lang="en-US" b="1" dirty="0"/>
          </a:p>
          <a:p>
            <a:pPr lvl="1"/>
            <a:r>
              <a:rPr lang="en-GB" b="1" dirty="0"/>
              <a:t>Unconscious</a:t>
            </a:r>
          </a:p>
          <a:p>
            <a:pPr lvl="1"/>
            <a:r>
              <a:rPr lang="en-GB" b="1" dirty="0"/>
              <a:t>No visible wounds or injuries</a:t>
            </a:r>
          </a:p>
          <a:p>
            <a:pPr lvl="1"/>
            <a:r>
              <a:rPr lang="en-GB" b="1" dirty="0"/>
              <a:t>RR 0</a:t>
            </a:r>
          </a:p>
          <a:p>
            <a:pPr lvl="1"/>
            <a:r>
              <a:rPr lang="en-GB" b="1" dirty="0"/>
              <a:t>SBP 0</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r>
              <a:rPr lang="en-GB" b="1" dirty="0"/>
              <a:t> +</a:t>
            </a:r>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6" name="Footer Placeholder 5">
            <a:extLst>
              <a:ext uri="{FF2B5EF4-FFF2-40B4-BE49-F238E27FC236}">
                <a16:creationId xmlns:a16="http://schemas.microsoft.com/office/drawing/2014/main" id="{1201CA97-74CA-490B-A3A4-60EE3934A65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6611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85000" lnSpcReduction="20000"/>
          </a:bodyPr>
          <a:lstStyle/>
          <a:p>
            <a:r>
              <a:rPr lang="en-US" b="1" dirty="0"/>
              <a:t>65 YR MALE</a:t>
            </a:r>
          </a:p>
          <a:p>
            <a:endParaRPr lang="en-US" b="1" dirty="0"/>
          </a:p>
          <a:p>
            <a:pPr lvl="1"/>
            <a:r>
              <a:rPr lang="en-GB" b="1" dirty="0"/>
              <a:t>Fever</a:t>
            </a:r>
          </a:p>
          <a:p>
            <a:pPr lvl="1"/>
            <a:r>
              <a:rPr lang="en-GB" b="1" dirty="0"/>
              <a:t>Cough</a:t>
            </a:r>
          </a:p>
          <a:p>
            <a:pPr lvl="1"/>
            <a:r>
              <a:rPr lang="en-GB" b="1" dirty="0"/>
              <a:t>No visible wounds or injuries</a:t>
            </a:r>
          </a:p>
          <a:p>
            <a:pPr lvl="1"/>
            <a:r>
              <a:rPr lang="en-GB" b="1" dirty="0"/>
              <a:t>RR 39</a:t>
            </a:r>
          </a:p>
          <a:p>
            <a:pPr lvl="1"/>
            <a:r>
              <a:rPr lang="en-GB" b="1" dirty="0"/>
              <a:t>SBP 78</a:t>
            </a:r>
            <a:endParaRPr lang="pl-PL" b="1" dirty="0"/>
          </a:p>
          <a:p>
            <a:pPr lvl="1"/>
            <a:r>
              <a:rPr lang="pl-PL" b="1" dirty="0"/>
              <a:t>A</a:t>
            </a:r>
            <a:r>
              <a:rPr lang="en-GB" b="1" dirty="0"/>
              <a:t> </a:t>
            </a:r>
            <a:endParaRPr lang="pl-PL" b="1" dirty="0"/>
          </a:p>
          <a:p>
            <a:pPr lvl="1"/>
            <a:r>
              <a:rPr lang="pl-PL" b="1" dirty="0"/>
              <a:t>V</a:t>
            </a:r>
            <a:r>
              <a:rPr lang="en-GB" b="1" dirty="0"/>
              <a:t> +</a:t>
            </a:r>
            <a:endParaRPr lang="pl-PL" b="1" dirty="0"/>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a:t>
            </a:r>
            <a:r>
              <a:rPr lang="en-GB" b="1" dirty="0">
                <a:solidFill>
                  <a:srgbClr val="FFFF00"/>
                </a:solidFill>
                <a:effectLst>
                  <a:outerShdw blurRad="38100" dist="38100" dir="2700000" algn="tl">
                    <a:srgbClr val="000000">
                      <a:alpha val="43137"/>
                    </a:srgbClr>
                  </a:outerShdw>
                </a:effectLst>
              </a:rPr>
              <a:t>YELLOW</a:t>
            </a:r>
            <a:r>
              <a:rPr lang="en-US" b="1" dirty="0">
                <a:solidFill>
                  <a:srgbClr val="FFFF00"/>
                </a:solidFill>
                <a:effectLst>
                  <a:outerShdw blurRad="38100" dist="38100" dir="2700000" algn="tl">
                    <a:srgbClr val="000000">
                      <a:alpha val="43137"/>
                    </a:srgbClr>
                  </a:outerShdw>
                </a:effectLst>
              </a:rPr>
              <a: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6" name="Footer Placeholder 5">
            <a:extLst>
              <a:ext uri="{FF2B5EF4-FFF2-40B4-BE49-F238E27FC236}">
                <a16:creationId xmlns:a16="http://schemas.microsoft.com/office/drawing/2014/main" id="{BAE10435-CB88-4F49-8930-AA4207ED748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2623822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85000" lnSpcReduction="20000"/>
          </a:bodyPr>
          <a:lstStyle/>
          <a:p>
            <a:r>
              <a:rPr lang="en-US" b="1" dirty="0"/>
              <a:t>24 YR FEMALE</a:t>
            </a:r>
          </a:p>
          <a:p>
            <a:endParaRPr lang="en-US" b="1" dirty="0"/>
          </a:p>
          <a:p>
            <a:pPr lvl="1"/>
            <a:r>
              <a:rPr lang="en-GB" b="1" dirty="0"/>
              <a:t>Fever</a:t>
            </a:r>
          </a:p>
          <a:p>
            <a:pPr lvl="1"/>
            <a:r>
              <a:rPr lang="en-GB" b="1" dirty="0"/>
              <a:t>Nausea</a:t>
            </a:r>
          </a:p>
          <a:p>
            <a:pPr lvl="1"/>
            <a:r>
              <a:rPr lang="en-GB" b="1" dirty="0"/>
              <a:t>No visible wounds or injuries</a:t>
            </a:r>
          </a:p>
          <a:p>
            <a:pPr lvl="1"/>
            <a:r>
              <a:rPr lang="en-GB" b="1" dirty="0"/>
              <a:t>RR 28</a:t>
            </a:r>
          </a:p>
          <a:p>
            <a:pPr lvl="1"/>
            <a:r>
              <a:rPr lang="en-GB" b="1" dirty="0"/>
              <a:t>SBP 105</a:t>
            </a:r>
            <a:endParaRPr lang="pl-PL" b="1" dirty="0"/>
          </a:p>
          <a:p>
            <a:pPr lvl="1"/>
            <a:r>
              <a:rPr lang="pl-PL" b="1" dirty="0"/>
              <a:t>A</a:t>
            </a:r>
            <a:r>
              <a:rPr lang="en-GB" b="1" dirty="0"/>
              <a:t> </a:t>
            </a:r>
            <a:r>
              <a:rPr lang="pl-PL" b="1" dirty="0"/>
              <a:t>+</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6" name="Footer Placeholder 5">
            <a:extLst>
              <a:ext uri="{FF2B5EF4-FFF2-40B4-BE49-F238E27FC236}">
                <a16:creationId xmlns:a16="http://schemas.microsoft.com/office/drawing/2014/main" id="{0280D88D-3C0C-48C3-945B-F73D5D2E6E0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028299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92500" lnSpcReduction="20000"/>
          </a:bodyPr>
          <a:lstStyle/>
          <a:p>
            <a:r>
              <a:rPr lang="en-US" b="1" dirty="0"/>
              <a:t>70 YEAR MALE</a:t>
            </a:r>
          </a:p>
          <a:p>
            <a:endParaRPr lang="en-US" b="1" dirty="0"/>
          </a:p>
          <a:p>
            <a:pPr lvl="1"/>
            <a:r>
              <a:rPr lang="en-GB" b="1" dirty="0"/>
              <a:t>Breathing difficulties</a:t>
            </a:r>
          </a:p>
          <a:p>
            <a:pPr lvl="1"/>
            <a:r>
              <a:rPr lang="en-GB" b="1" dirty="0"/>
              <a:t>No visible wounds or injuries</a:t>
            </a:r>
          </a:p>
          <a:p>
            <a:pPr lvl="1"/>
            <a:r>
              <a:rPr lang="en-GB" b="1" dirty="0"/>
              <a:t>RR 32</a:t>
            </a:r>
          </a:p>
          <a:p>
            <a:pPr lvl="1"/>
            <a:r>
              <a:rPr lang="en-GB" b="1" dirty="0"/>
              <a:t>SBP 78</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
        <p:nvSpPr>
          <p:cNvPr id="6" name="Footer Placeholder 5">
            <a:extLst>
              <a:ext uri="{FF2B5EF4-FFF2-40B4-BE49-F238E27FC236}">
                <a16:creationId xmlns:a16="http://schemas.microsoft.com/office/drawing/2014/main" id="{83158175-165A-48BB-A2A0-2BEF96EC677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1639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a:xfrm>
            <a:off x="766761" y="1786072"/>
            <a:ext cx="10658475" cy="4301992"/>
          </a:xfrm>
        </p:spPr>
        <p:txBody>
          <a:bodyPr>
            <a:normAutofit fontScale="92500" lnSpcReduction="20000"/>
          </a:bodyPr>
          <a:lstStyle/>
          <a:p>
            <a:r>
              <a:rPr lang="en-US" b="1" dirty="0"/>
              <a:t>80 YEAR MALE</a:t>
            </a:r>
          </a:p>
          <a:p>
            <a:endParaRPr lang="en-US" b="1" dirty="0"/>
          </a:p>
          <a:p>
            <a:pPr lvl="1"/>
            <a:r>
              <a:rPr lang="en-GB" b="1" dirty="0"/>
              <a:t>No vital signs observed</a:t>
            </a:r>
          </a:p>
          <a:p>
            <a:pPr lvl="1"/>
            <a:r>
              <a:rPr lang="en-GB" b="1" dirty="0"/>
              <a:t>No visible wounds or injuries</a:t>
            </a:r>
          </a:p>
          <a:p>
            <a:pPr lvl="1"/>
            <a:r>
              <a:rPr lang="en-GB" b="1" dirty="0"/>
              <a:t>RR 0</a:t>
            </a:r>
          </a:p>
          <a:p>
            <a:pPr lvl="1"/>
            <a:r>
              <a:rPr lang="en-GB" b="1" dirty="0"/>
              <a:t>SBP 0</a:t>
            </a:r>
            <a:endParaRPr lang="pl-PL" b="1" dirty="0"/>
          </a:p>
          <a:p>
            <a:pPr lvl="1"/>
            <a:r>
              <a:rPr lang="pl-PL" b="1" dirty="0"/>
              <a:t>A	</a:t>
            </a:r>
          </a:p>
          <a:p>
            <a:pPr lvl="1"/>
            <a:r>
              <a:rPr lang="pl-PL" b="1" dirty="0"/>
              <a:t>V</a:t>
            </a:r>
          </a:p>
          <a:p>
            <a:pPr lvl="1"/>
            <a:r>
              <a:rPr lang="pl-PL" b="1" dirty="0"/>
              <a:t>P</a:t>
            </a:r>
          </a:p>
          <a:p>
            <a:pPr lvl="1"/>
            <a:r>
              <a:rPr lang="pl-PL" b="1" dirty="0"/>
              <a:t>U</a:t>
            </a:r>
            <a:r>
              <a:rPr lang="en-GB" b="1" dirty="0"/>
              <a:t> +</a:t>
            </a:r>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6" name="Footer Placeholder 5">
            <a:extLst>
              <a:ext uri="{FF2B5EF4-FFF2-40B4-BE49-F238E27FC236}">
                <a16:creationId xmlns:a16="http://schemas.microsoft.com/office/drawing/2014/main" id="{69F973AC-2E72-4EFA-B070-39902785F2F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1761793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92500" lnSpcReduction="20000"/>
          </a:bodyPr>
          <a:lstStyle/>
          <a:p>
            <a:r>
              <a:rPr lang="en-US" b="1" dirty="0"/>
              <a:t>75 YEAR FEMALE</a:t>
            </a:r>
          </a:p>
          <a:p>
            <a:endParaRPr lang="en-US" b="1" dirty="0"/>
          </a:p>
          <a:p>
            <a:pPr lvl="1"/>
            <a:r>
              <a:rPr lang="en-GB" b="1" dirty="0"/>
              <a:t>Throat and nose irritation symptoms</a:t>
            </a:r>
          </a:p>
          <a:p>
            <a:pPr lvl="1"/>
            <a:r>
              <a:rPr lang="en-GB" b="1" dirty="0"/>
              <a:t>No visible wounds or injuries</a:t>
            </a:r>
          </a:p>
          <a:p>
            <a:pPr lvl="1"/>
            <a:r>
              <a:rPr lang="en-GB" b="1" dirty="0"/>
              <a:t>RR 34</a:t>
            </a:r>
          </a:p>
          <a:p>
            <a:pPr lvl="1"/>
            <a:r>
              <a:rPr lang="en-GB" b="1" dirty="0"/>
              <a:t>SBP 80</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6" name="Footer Placeholder 5">
            <a:extLst>
              <a:ext uri="{FF2B5EF4-FFF2-40B4-BE49-F238E27FC236}">
                <a16:creationId xmlns:a16="http://schemas.microsoft.com/office/drawing/2014/main" id="{AE109130-AAF2-4624-B16C-7F4B9A8BA48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661938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01973"/>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4.1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81090"/>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2697587"/>
            <a:ext cx="10658474" cy="3782076"/>
          </a:xfrm>
          <a:prstGeom prst="rect">
            <a:avLst/>
          </a:prstGeom>
        </p:spPr>
        <p:txBody>
          <a:bodyPr vert="horz" lIns="91440" tIns="45720" rIns="91440" bIns="45720" rtlCol="0">
            <a:normAutofit fontScale="77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 is 8.30 AM on a Monday morning in a crowded Capital city. It is rush hour and thousands of people are at the central train station.</a:t>
            </a:r>
          </a:p>
          <a:p>
            <a:r>
              <a:rPr lang="en-US" dirty="0"/>
              <a:t>A high-speed train is slowly approaching the underground station platform to board the passengers for a journey to the second biggest city of the country. </a:t>
            </a:r>
          </a:p>
          <a:p>
            <a:r>
              <a:rPr lang="en-US" dirty="0"/>
              <a:t>The journey will take 5:00 hours with a stop at an intermediate station after 2:50 hours. </a:t>
            </a:r>
          </a:p>
          <a:p>
            <a:r>
              <a:rPr lang="en-US" dirty="0"/>
              <a:t>15 minutes before the arrival to the final train station (at 13:30), some people, especially those sitting in the carriages at the rear of the train start to experience moderate to severe breathing difficulties.</a:t>
            </a:r>
          </a:p>
          <a:p>
            <a:r>
              <a:rPr lang="en-US" dirty="0"/>
              <a:t>After the passengers have disembarked from the train, while some make their way to the first aid point, 5 people are forced to stop in the station hall because their breathing difficulties have increased considerably. </a:t>
            </a:r>
          </a:p>
          <a:p>
            <a:r>
              <a:rPr lang="en-US" sz="2500" dirty="0"/>
              <a:t>The agents patrolling the station, rush to the aid of the passengers in the hall and initiate a call for medical assistance.</a:t>
            </a:r>
            <a:endParaRPr lang="it-IT" sz="2500" dirty="0"/>
          </a:p>
          <a:p>
            <a:endParaRPr lang="en-US" dirty="0"/>
          </a:p>
          <a:p>
            <a:pPr marL="88900" indent="0">
              <a:buNone/>
            </a:pPr>
            <a:endParaRPr lang="en-US" dirty="0"/>
          </a:p>
          <a:p>
            <a:endParaRPr lang="en-US" dirty="0"/>
          </a:p>
          <a:p>
            <a:endParaRPr lang="en-US" dirty="0"/>
          </a:p>
          <a:p>
            <a:endParaRPr lang="en-US" dirty="0"/>
          </a:p>
          <a:p>
            <a:pPr marL="88900" indent="0">
              <a:buNone/>
            </a:pPr>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8" name="Footer Placeholder 5">
            <a:extLst>
              <a:ext uri="{FF2B5EF4-FFF2-40B4-BE49-F238E27FC236}">
                <a16:creationId xmlns:a16="http://schemas.microsoft.com/office/drawing/2014/main" id="{85DF0BC3-D144-4A7C-937E-03C354853EB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77500" lnSpcReduction="20000"/>
          </a:bodyPr>
          <a:lstStyle/>
          <a:p>
            <a:r>
              <a:rPr lang="en-US" b="1" dirty="0"/>
              <a:t>64 YR MALE</a:t>
            </a:r>
          </a:p>
          <a:p>
            <a:endParaRPr lang="en-US" b="1" dirty="0"/>
          </a:p>
          <a:p>
            <a:pPr lvl="1"/>
            <a:r>
              <a:rPr lang="en-GB" b="1" dirty="0"/>
              <a:t>Breathing difficulties</a:t>
            </a:r>
          </a:p>
          <a:p>
            <a:pPr lvl="1"/>
            <a:r>
              <a:rPr lang="en-GB" b="1" dirty="0"/>
              <a:t>Hypertension</a:t>
            </a:r>
          </a:p>
          <a:p>
            <a:pPr lvl="1"/>
            <a:r>
              <a:rPr lang="en-GB" b="1" dirty="0"/>
              <a:t>Tachycardia</a:t>
            </a:r>
          </a:p>
          <a:p>
            <a:pPr lvl="1"/>
            <a:r>
              <a:rPr lang="en-GB" b="1" dirty="0"/>
              <a:t>No visible wounds or injuries</a:t>
            </a:r>
          </a:p>
          <a:p>
            <a:pPr lvl="1"/>
            <a:r>
              <a:rPr lang="en-GB" b="1" dirty="0"/>
              <a:t>RR 70</a:t>
            </a:r>
          </a:p>
          <a:p>
            <a:pPr lvl="1"/>
            <a:r>
              <a:rPr lang="en-GB" b="1" dirty="0"/>
              <a:t>SBP 35</a:t>
            </a:r>
            <a:endParaRPr lang="pl-PL" b="1" dirty="0"/>
          </a:p>
          <a:p>
            <a:pPr lvl="1"/>
            <a:r>
              <a:rPr lang="pl-PL" b="1" dirty="0"/>
              <a:t>A	</a:t>
            </a:r>
          </a:p>
          <a:p>
            <a:pPr lvl="1"/>
            <a:r>
              <a:rPr lang="pl-PL" b="1" dirty="0"/>
              <a:t>V</a:t>
            </a:r>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6" name="Footer Placeholder 5">
            <a:extLst>
              <a:ext uri="{FF2B5EF4-FFF2-40B4-BE49-F238E27FC236}">
                <a16:creationId xmlns:a16="http://schemas.microsoft.com/office/drawing/2014/main" id="{8089C4E8-B04F-4309-AC38-67CC13D761E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2401642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92500" lnSpcReduction="20000"/>
          </a:bodyPr>
          <a:lstStyle/>
          <a:p>
            <a:r>
              <a:rPr lang="en-US" b="1" dirty="0"/>
              <a:t>20 YR MALE</a:t>
            </a:r>
          </a:p>
          <a:p>
            <a:endParaRPr lang="en-US" b="1" dirty="0"/>
          </a:p>
          <a:p>
            <a:pPr lvl="1"/>
            <a:r>
              <a:rPr lang="en-GB" b="1" dirty="0"/>
              <a:t>Nose and throat sensitization</a:t>
            </a:r>
          </a:p>
          <a:p>
            <a:pPr lvl="1"/>
            <a:r>
              <a:rPr lang="en-GB" b="1" dirty="0"/>
              <a:t>No visible wounds or injuries</a:t>
            </a:r>
          </a:p>
          <a:p>
            <a:pPr lvl="1"/>
            <a:r>
              <a:rPr lang="en-GB" b="1" dirty="0"/>
              <a:t>RR 26</a:t>
            </a:r>
          </a:p>
          <a:p>
            <a:pPr lvl="1"/>
            <a:r>
              <a:rPr lang="en-GB" b="1" dirty="0"/>
              <a:t>SBP 103</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6" name="Footer Placeholder 5">
            <a:extLst>
              <a:ext uri="{FF2B5EF4-FFF2-40B4-BE49-F238E27FC236}">
                <a16:creationId xmlns:a16="http://schemas.microsoft.com/office/drawing/2014/main" id="{C62377FC-E605-4C1C-A063-0E628C18372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52849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aa-ET" smtClean="0"/>
              <a:pPr/>
              <a:t>42</a:t>
            </a:fld>
            <a:endParaRPr lang="aa-ET"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9" name="Footer Placeholder 5">
            <a:extLst>
              <a:ext uri="{FF2B5EF4-FFF2-40B4-BE49-F238E27FC236}">
                <a16:creationId xmlns:a16="http://schemas.microsoft.com/office/drawing/2014/main" id="{4785FFD0-5277-4CC0-8868-F74D0BE5149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200" dirty="0"/>
              <a:t>4.1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dirty="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84190339-67EC-4D2E-831B-3D3AC41715A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22</a:t>
            </a:r>
            <a:br>
              <a:rPr lang="en-US" dirty="0"/>
            </a:br>
            <a:r>
              <a:rPr lang="en-US" dirty="0"/>
              <a:t>Silent attack at the underground train station</a:t>
            </a:r>
          </a:p>
        </p:txBody>
      </p:sp>
      <p:sp>
        <p:nvSpPr>
          <p:cNvPr id="3" name="Slide Number Placeholder 2"/>
          <p:cNvSpPr>
            <a:spLocks noGrp="1"/>
          </p:cNvSpPr>
          <p:nvPr>
            <p:ph type="sldNum" sz="quarter" idx="4"/>
          </p:nvPr>
        </p:nvSpPr>
        <p:spPr/>
        <p:txBody>
          <a:bodyPr/>
          <a:lstStyle/>
          <a:p>
            <a:fld id="{A814E660-BF25-4843-B2A0-93C6E2B6253B}" type="slidenum">
              <a:rPr lang="aa-ET" smtClean="0"/>
              <a:pPr/>
              <a:t>6</a:t>
            </a:fld>
            <a:endParaRPr lang="aa-ET" dirty="0"/>
          </a:p>
        </p:txBody>
      </p:sp>
      <p:sp>
        <p:nvSpPr>
          <p:cNvPr id="6" name="Footer Placeholder 5">
            <a:extLst>
              <a:ext uri="{FF2B5EF4-FFF2-40B4-BE49-F238E27FC236}">
                <a16:creationId xmlns:a16="http://schemas.microsoft.com/office/drawing/2014/main" id="{660A5F5F-7316-436E-BD1D-F990F9725A4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3" name="Immagine 12">
            <a:extLst>
              <a:ext uri="{FF2B5EF4-FFF2-40B4-BE49-F238E27FC236}">
                <a16:creationId xmlns:a16="http://schemas.microsoft.com/office/drawing/2014/main" id="{587B3EC2-6531-4F70-B4D8-EAF8A965184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291415" y="1412609"/>
            <a:ext cx="3231442" cy="4847163"/>
          </a:xfrm>
          <a:prstGeom prst="rect">
            <a:avLst/>
          </a:prstGeom>
        </p:spPr>
      </p:pic>
      <p:pic>
        <p:nvPicPr>
          <p:cNvPr id="14" name="Immagine 13">
            <a:extLst>
              <a:ext uri="{FF2B5EF4-FFF2-40B4-BE49-F238E27FC236}">
                <a16:creationId xmlns:a16="http://schemas.microsoft.com/office/drawing/2014/main" id="{EF26B0A5-B550-44A1-84AD-F36841DE6E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2393" y="3251479"/>
            <a:ext cx="3761519" cy="2507012"/>
          </a:xfrm>
          <a:prstGeom prst="rect">
            <a:avLst/>
          </a:prstGeom>
        </p:spPr>
      </p:pic>
      <p:sp>
        <p:nvSpPr>
          <p:cNvPr id="11" name="Footer Placeholder 5">
            <a:extLst>
              <a:ext uri="{FF2B5EF4-FFF2-40B4-BE49-F238E27FC236}">
                <a16:creationId xmlns:a16="http://schemas.microsoft.com/office/drawing/2014/main" id="{8287D842-01C3-4E5F-AF98-9F0345A3112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4068736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10232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5.1 Scenario 22 Silent attack at the underground train station</a:t>
            </a:r>
            <a:endParaRPr lang="da-DK" sz="3200" dirty="0"/>
          </a:p>
        </p:txBody>
      </p:sp>
      <p:sp>
        <p:nvSpPr>
          <p:cNvPr id="7" name="Text Placeholder 6"/>
          <p:cNvSpPr>
            <a:spLocks noGrp="1"/>
          </p:cNvSpPr>
          <p:nvPr>
            <p:ph type="body" sz="quarter" idx="19"/>
          </p:nvPr>
        </p:nvSpPr>
        <p:spPr>
          <a:xfrm>
            <a:off x="766763" y="2573938"/>
            <a:ext cx="10658474" cy="3905725"/>
          </a:xfrm>
        </p:spPr>
        <p:txBody>
          <a:bodyPr>
            <a:normAutofit fontScale="85000" lnSpcReduction="20000"/>
          </a:bodyPr>
          <a:lstStyle/>
          <a:p>
            <a:r>
              <a:rPr lang="en-US" sz="2000" dirty="0"/>
              <a:t>It is 8.30 AM on a Monday morning in a crowded Capital city. It is rush hour and thousands of people are at the central train station.</a:t>
            </a:r>
          </a:p>
          <a:p>
            <a:r>
              <a:rPr lang="en-US" sz="2000" dirty="0"/>
              <a:t>A high-speed train is slowly approaching the underground station platform to board the passengers for a journey to the second biggest city of the country. </a:t>
            </a:r>
          </a:p>
          <a:p>
            <a:r>
              <a:rPr lang="en-US" sz="2000" dirty="0"/>
              <a:t>The journey will take 5:00 hours with a stop at an intermediate station after 2:50 hours. </a:t>
            </a:r>
          </a:p>
          <a:p>
            <a:r>
              <a:rPr lang="en-US" sz="2000" dirty="0"/>
              <a:t>15 minutes before the arrival to the final train station (at 13:30), some people, especially those sitting in the carriages at the rear of the train start to experience moderate to severe breathing difficulties.</a:t>
            </a:r>
          </a:p>
          <a:p>
            <a:r>
              <a:rPr lang="en-US" sz="2000" dirty="0"/>
              <a:t>After the passengers have disembarked from the train, while some make their way to the first aid point, 5 people are forced to stop in the station hall because their breathing difficulties have increased considerably. </a:t>
            </a:r>
          </a:p>
          <a:p>
            <a:r>
              <a:rPr lang="en-US" sz="2000" dirty="0"/>
              <a:t>The situation rapidly deteriorates as more people from the same train start experiencing difficulties breathing. </a:t>
            </a:r>
          </a:p>
          <a:p>
            <a:r>
              <a:rPr lang="en-US" sz="2000" dirty="0"/>
              <a:t>Information start to circulate about some of the passengers who got off at the intermediate stop, that are now experiencing and reporting  the same symptoms.</a:t>
            </a:r>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181443"/>
            <a:ext cx="1182569" cy="1316497"/>
          </a:xfrm>
          <a:prstGeom prst="rect">
            <a:avLst/>
          </a:prstGeom>
        </p:spPr>
      </p:pic>
      <p:sp>
        <p:nvSpPr>
          <p:cNvPr id="8" name="Footer Placeholder 5">
            <a:extLst>
              <a:ext uri="{FF2B5EF4-FFF2-40B4-BE49-F238E27FC236}">
                <a16:creationId xmlns:a16="http://schemas.microsoft.com/office/drawing/2014/main" id="{D6449D22-C72F-4358-960E-674A01F79FE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200" dirty="0"/>
              <a:t>5.1 Scenario 22 Silent attack at the underground train station</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D65E79F2-0E40-4BD5-B798-EA4F07A65EF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1F05C8-E301-4FF8-B1A5-A68D91F87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13933</TotalTime>
  <Words>23145</Words>
  <Application>Microsoft Office PowerPoint</Application>
  <PresentationFormat>Widescreen</PresentationFormat>
  <Paragraphs>1697</Paragraphs>
  <Slides>42</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FranklinGotTExtCon</vt:lpstr>
      <vt:lpstr>Georgia</vt:lpstr>
      <vt:lpstr>Segoe UI</vt:lpstr>
      <vt:lpstr>Segoe UI Semibold</vt:lpstr>
      <vt:lpstr>Office Theme</vt:lpstr>
      <vt:lpstr>Scenario discussion  22. Silent attack at the underground train station</vt:lpstr>
      <vt:lpstr>4.1 Scenario 22 Silent attack at the underground train station</vt:lpstr>
      <vt:lpstr>4.1 Scenario 22 Silent attack at the underground train station</vt:lpstr>
      <vt:lpstr>4.1 Scenario 22 Silent attack at the underground train station</vt:lpstr>
      <vt:lpstr>4.1 Scenario 22 Silent attack at the underground train station</vt:lpstr>
      <vt:lpstr>5.1 Scenario 22 Silent attack at the underground train station</vt:lpstr>
      <vt:lpstr>5.1 Scenario 22 Silent attack at the underground train station</vt:lpstr>
      <vt:lpstr>5.1 Scenario 22 Silent attack at the underground train station</vt:lpstr>
      <vt:lpstr>5.1 Scenario 22 Silent attack at the underground train station</vt:lpstr>
      <vt:lpstr>5.1 Scenario 22 Silent attack at the underground train station</vt:lpstr>
      <vt:lpstr>5.2 Scenario 22 Silent attack at the underground train station</vt:lpstr>
      <vt:lpstr>5.2 Scenario 22 Silent attack at the underground train station</vt:lpstr>
      <vt:lpstr>5.2 Scenario 22 Silent attack at the underground train station</vt:lpstr>
      <vt:lpstr>5.2 Scenario 22 Silent attack at the underground train station</vt:lpstr>
      <vt:lpstr>5.6 Scenario 22 Silent attack at the underground train station</vt:lpstr>
      <vt:lpstr>5.6 Scenario 22 Silent attack at the underground train station</vt:lpstr>
      <vt:lpstr>5.6 Scenario 22 Silent attack at the underground train station</vt:lpstr>
      <vt:lpstr>5.6 Scenario 22 Silent attack at the underground train station</vt:lpstr>
      <vt:lpstr>5.6 Scenario 22 Silent attack at the underground train station</vt:lpstr>
      <vt:lpstr>5.6 Scenario 22 Silent attack at the underground train station</vt:lpstr>
      <vt:lpstr>5.6 Scenario 22 Silent attack at the underground train station</vt:lpstr>
      <vt:lpstr>6.1 Scenario 22 Silent attack at the underground train station</vt:lpstr>
      <vt:lpstr>6.1 Scenario 22 Emergency call</vt:lpstr>
      <vt:lpstr>6.1 Scenario 22_a Emergency call</vt:lpstr>
      <vt:lpstr>6.1 Scenario 22_b Emergency call</vt:lpstr>
      <vt:lpstr>6.1 Scenario 22_c Emergency call</vt:lpstr>
      <vt:lpstr>6.3 Scenario 22 Silent attack at the underground train station</vt:lpstr>
      <vt:lpstr>September 25, 2017 13:30</vt:lpstr>
      <vt:lpstr>Potential points for discussion</vt:lpstr>
      <vt:lpstr>September 25, 2017 13:50 – Arrival of first responders </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900</cp:revision>
  <cp:lastPrinted>2020-01-20T09:16:47Z</cp:lastPrinted>
  <dcterms:created xsi:type="dcterms:W3CDTF">2019-10-21T09:10:33Z</dcterms:created>
  <dcterms:modified xsi:type="dcterms:W3CDTF">2022-11-23T15:34:56Z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