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7"/>
  </p:notesMasterIdLst>
  <p:handoutMasterIdLst>
    <p:handoutMasterId r:id="rId48"/>
  </p:handoutMasterIdLst>
  <p:sldIdLst>
    <p:sldId id="256" r:id="rId5"/>
    <p:sldId id="286" r:id="rId6"/>
    <p:sldId id="355" r:id="rId7"/>
    <p:sldId id="354" r:id="rId8"/>
    <p:sldId id="365" r:id="rId9"/>
    <p:sldId id="366" r:id="rId10"/>
    <p:sldId id="367" r:id="rId11"/>
    <p:sldId id="368" r:id="rId12"/>
    <p:sldId id="369" r:id="rId13"/>
    <p:sldId id="356" r:id="rId14"/>
    <p:sldId id="357" r:id="rId15"/>
    <p:sldId id="383" r:id="rId16"/>
    <p:sldId id="384" r:id="rId17"/>
    <p:sldId id="385" r:id="rId18"/>
    <p:sldId id="386" r:id="rId19"/>
    <p:sldId id="370" r:id="rId20"/>
    <p:sldId id="371" r:id="rId21"/>
    <p:sldId id="372" r:id="rId22"/>
    <p:sldId id="373" r:id="rId23"/>
    <p:sldId id="374" r:id="rId24"/>
    <p:sldId id="375" r:id="rId25"/>
    <p:sldId id="403" r:id="rId26"/>
    <p:sldId id="404" r:id="rId27"/>
    <p:sldId id="405" r:id="rId28"/>
    <p:sldId id="406" r:id="rId29"/>
    <p:sldId id="407" r:id="rId30"/>
    <p:sldId id="396" r:id="rId31"/>
    <p:sldId id="261" r:id="rId32"/>
    <p:sldId id="274" r:id="rId33"/>
    <p:sldId id="395" r:id="rId34"/>
    <p:sldId id="289" r:id="rId35"/>
    <p:sldId id="279" r:id="rId36"/>
    <p:sldId id="280" r:id="rId37"/>
    <p:sldId id="281" r:id="rId38"/>
    <p:sldId id="282" r:id="rId39"/>
    <p:sldId id="284" r:id="rId40"/>
    <p:sldId id="283" r:id="rId41"/>
    <p:sldId id="285" r:id="rId42"/>
    <p:sldId id="397" r:id="rId43"/>
    <p:sldId id="287" r:id="rId44"/>
    <p:sldId id="288" r:id="rId45"/>
    <p:sldId id="266"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11"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3"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54354" autoAdjust="0"/>
  </p:normalViewPr>
  <p:slideViewPr>
    <p:cSldViewPr snapToGrid="0">
      <p:cViewPr varScale="1">
        <p:scale>
          <a:sx n="52" d="100"/>
          <a:sy n="52" d="100"/>
        </p:scale>
        <p:origin x="2250" y="60"/>
      </p:cViewPr>
      <p:guideLst/>
    </p:cSldViewPr>
  </p:slideViewPr>
  <p:notesTextViewPr>
    <p:cViewPr>
      <p:scale>
        <a:sx n="150" d="100"/>
        <a:sy n="150" d="100"/>
      </p:scale>
      <p:origin x="0" y="-195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dirty="0">
                <a:solidFill>
                  <a:schemeClr val="tx1"/>
                </a:solidFill>
                <a:latin typeface="+mn-lt"/>
              </a:rPr>
              <a:t>Attack in city centre</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i="0" kern="1200" dirty="0">
                <a:solidFill>
                  <a:schemeClr val="tx1"/>
                </a:solidFill>
                <a:effectLst/>
                <a:latin typeface="+mn-lt"/>
                <a:ea typeface="+mn-ea"/>
                <a:cs typeface="+mn-cs"/>
              </a:rPr>
              <a:t>References for additional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5 Attack in city </a:t>
            </a:r>
            <a:r>
              <a:rPr lang="en-US" sz="800" dirty="0" err="1"/>
              <a:t>centre</a:t>
            </a:r>
            <a:r>
              <a:rPr lang="en-US" sz="800" dirty="0"/>
              <a:t>: 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pet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745678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5 Attack in city </a:t>
            </a:r>
            <a:r>
              <a:rPr lang="en-US" sz="800" dirty="0" err="1"/>
              <a:t>centre</a:t>
            </a:r>
            <a:r>
              <a:rPr lang="en-US" sz="800" dirty="0"/>
              <a:t>: 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967403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endParaRPr lang="en-US" sz="800" b="0" kern="1200" baseline="0" dirty="0">
              <a:solidFill>
                <a:schemeClr val="tx1"/>
              </a:solidFill>
              <a:effectLst/>
              <a:latin typeface="+mn-lt"/>
              <a:ea typeface="+mn-ea"/>
              <a:cs typeface="+mn-cs"/>
            </a:endParaRPr>
          </a:p>
          <a:p>
            <a:r>
              <a:rPr lang="en-US" sz="800" dirty="0"/>
              <a:t>A football match is displayed in a public square in the city center and thousands of people are attending the event.</a:t>
            </a:r>
            <a:r>
              <a:rPr lang="en-US" sz="800" baseline="0" dirty="0"/>
              <a:t> The event has high visibility at national and international level. During the match,</a:t>
            </a:r>
            <a:r>
              <a:rPr lang="en-US" sz="800" dirty="0"/>
              <a:t> a detonation is heard in the square. People panic and start to run in the direction opposite from the blast.</a:t>
            </a:r>
          </a:p>
          <a:p>
            <a:r>
              <a:rPr lang="en-US" sz="800" dirty="0"/>
              <a:t>Dozens of people gets injured by the direct effect of the blast as well as from the panic among the crowd.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After the first victims started receiving first aid form healthcare personnel already on the spot, some of them, as well as the first responders and other people experience eye irritation, inflammation of the respiratory tract and rashes and blisters on the skin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the possible trace left after the explosion. They should avoid direct contact with it and shall avoid, when possible, decontaminants that can destroy evidence. It would be important also to keep the people in the square as far away as possible from the explosion site.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4231184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5 Attack in city </a:t>
            </a:r>
            <a:r>
              <a:rPr lang="en-US" sz="800" dirty="0" err="1"/>
              <a:t>centre</a:t>
            </a:r>
            <a:r>
              <a:rPr lang="en-US" sz="800" dirty="0"/>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fans watching a football match, red eye, skin burn on hand</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p>
          <a:p>
            <a:r>
              <a:rPr lang="en-US" sz="800" b="0" kern="1200" dirty="0">
                <a:solidFill>
                  <a:schemeClr val="tx1"/>
                </a:solidFill>
                <a:effectLst/>
                <a:latin typeface="+mn-lt"/>
                <a:ea typeface="+mn-ea"/>
                <a:cs typeface="+mn-cs"/>
              </a:rPr>
              <a:t>https://image.shutterstock.com/image-photo/estonia-july-11-2021-crowd-260nw-2013473957.jpg,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a:t>
            </a:r>
            <a:r>
              <a:rPr lang="en-US" sz="800" b="0" kern="1200">
                <a:solidFill>
                  <a:schemeClr val="tx1"/>
                </a:solidFill>
                <a:effectLst/>
                <a:latin typeface="+mn-lt"/>
                <a:ea typeface="+mn-ea"/>
                <a:cs typeface="+mn-cs"/>
              </a:rPr>
              <a:t>by RIVM</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https://commons.wikimedia.org/wiki/File:Infected_eye.jpg Creative Commons Attribution-Share Alike 4.0 International</a:t>
            </a:r>
          </a:p>
          <a:p>
            <a:r>
              <a:rPr lang="en-US" sz="800" b="0" kern="1200" dirty="0">
                <a:solidFill>
                  <a:schemeClr val="tx1"/>
                </a:solidFill>
                <a:effectLst/>
                <a:latin typeface="+mn-lt"/>
                <a:ea typeface="+mn-ea"/>
                <a:cs typeface="+mn-cs"/>
              </a:rPr>
              <a:t>https://commons.wikimedia.org/wiki/File:1Veertje_hand-burn-d03.jpg Creative Commons Attribution-Share Alike 3.0 </a:t>
            </a:r>
            <a:r>
              <a:rPr lang="en-US" sz="800" b="0" kern="1200" dirty="0" err="1">
                <a:solidFill>
                  <a:schemeClr val="tx1"/>
                </a:solidFill>
                <a:effectLst/>
                <a:latin typeface="+mn-lt"/>
                <a:ea typeface="+mn-ea"/>
                <a:cs typeface="+mn-cs"/>
              </a:rPr>
              <a:t>Unported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015868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5 Attack in city centre: </a:t>
            </a:r>
            <a:r>
              <a:rPr lang="en-GB" sz="800" b="0" kern="1200" dirty="0">
                <a:solidFill>
                  <a:schemeClr val="tx1"/>
                </a:solidFill>
                <a:effectLst/>
                <a:latin typeface="+mn-lt"/>
                <a:ea typeface="+mn-ea"/>
                <a:cs typeface="+mn-cs"/>
              </a:rPr>
              <a:t>Key facts</a:t>
            </a:r>
            <a:r>
              <a:rPr lang="en-US" sz="800" b="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endParaRPr lang="en-US" sz="800" baseline="0" dirty="0"/>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1375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5 on Attack in city centre: Forensic Evidence.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evidence, and how they plan to protect it.</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1826644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5 Attack in city centre.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r>
              <a:rPr lang="en-US" sz="800" kern="1200" noProof="0" dirty="0">
                <a:solidFill>
                  <a:schemeClr val="tx1"/>
                </a:solidFill>
                <a:effectLst/>
                <a:latin typeface="+mn-lt"/>
                <a:ea typeface="+mn-ea"/>
                <a:cs typeface="+mn-cs"/>
              </a:rPr>
              <a:t>: Introduction.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dirty="0"/>
              <a:t>A football match is displayed in a public square in the city center, thousands of people are attending the event.</a:t>
            </a:r>
            <a:r>
              <a:rPr lang="en-US" sz="800" baseline="0" dirty="0"/>
              <a:t> The event has high visibility at national and international level. During the match, a</a:t>
            </a:r>
            <a:r>
              <a:rPr lang="en-US" sz="800" dirty="0"/>
              <a:t> detonation is heard, and dozens of people get injured by the direct effect of the blast as well as from the panic among the crowd. After the first victims start receiving first aid from healthcare personnel already on the spot, some of them, as well as first responders and other persons, experience eye irritation, inflammation of the respiratory tract and rashes and blisters on the skin. </a:t>
            </a:r>
          </a:p>
          <a:p>
            <a:r>
              <a:rPr lang="en-US" sz="800" dirty="0"/>
              <a:t>It</a:t>
            </a:r>
            <a:r>
              <a:rPr lang="en-US" sz="800" baseline="0" dirty="0"/>
              <a:t> is likely that the explosion was coming form an IED and that now there is chemical contamination from a blistering agent. Blistering agents are usually persistent and cross contamination is likely to occur especially with thousands of people gathering in a square and now trying to run away from the square.</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5 Attack in city centre: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fans watching a football match, red eye, skin burn on hand</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p>
          <a:p>
            <a:r>
              <a:rPr lang="en-US" sz="800" b="0" kern="1200" dirty="0">
                <a:solidFill>
                  <a:schemeClr val="tx1"/>
                </a:solidFill>
                <a:effectLst/>
                <a:latin typeface="+mn-lt"/>
                <a:ea typeface="+mn-ea"/>
                <a:cs typeface="+mn-cs"/>
              </a:rPr>
              <a:t>https://image.shutterstock.com/image-photo/estonia-july-11-2021-crowd-260nw-2013473957.jpg,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dirty="0">
                <a:solidFill>
                  <a:schemeClr val="tx1"/>
                </a:solidFill>
                <a:effectLst/>
                <a:latin typeface="+mn-lt"/>
                <a:ea typeface="+mn-ea"/>
                <a:cs typeface="+mn-cs"/>
              </a:rPr>
              <a:t>-CEN</a:t>
            </a:r>
          </a:p>
          <a:p>
            <a:r>
              <a:rPr lang="en-US" sz="800" b="0" kern="1200" dirty="0">
                <a:solidFill>
                  <a:schemeClr val="tx1"/>
                </a:solidFill>
                <a:effectLst/>
                <a:latin typeface="+mn-lt"/>
                <a:ea typeface="+mn-ea"/>
                <a:cs typeface="+mn-cs"/>
              </a:rPr>
              <a:t>https://commons.wikimedia.org/wiki/File:Infected_eye.jpg Creative Commons Attribution-Share Alike 4.0 International</a:t>
            </a:r>
          </a:p>
          <a:p>
            <a:r>
              <a:rPr lang="en-US" sz="800" b="0" kern="1200" dirty="0">
                <a:solidFill>
                  <a:schemeClr val="tx1"/>
                </a:solidFill>
                <a:effectLst/>
                <a:latin typeface="+mn-lt"/>
                <a:ea typeface="+mn-ea"/>
                <a:cs typeface="+mn-cs"/>
              </a:rPr>
              <a:t>https://commons.wikimedia.org/wiki/File:1Veertje_hand-burn-d03.jpg Creative Commons Attribution-Share Alike 3.0 </a:t>
            </a:r>
            <a:r>
              <a:rPr lang="en-US" sz="800" b="0" kern="1200" dirty="0" err="1">
                <a:solidFill>
                  <a:schemeClr val="tx1"/>
                </a:solidFill>
                <a:effectLst/>
                <a:latin typeface="+mn-lt"/>
                <a:ea typeface="+mn-ea"/>
                <a:cs typeface="+mn-cs"/>
              </a:rPr>
              <a:t>Unported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0158683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5 Attack in city centre: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scenarios evolves as described in previous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their thesis with arguments. The role of the trainer is to direct the discussion to the proper answer.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t>a. Do you think it is necessary to protect yourself first?</a:t>
            </a:r>
          </a:p>
          <a:p>
            <a:r>
              <a:rPr lang="en-US" sz="800" dirty="0"/>
              <a:t>b. Can it be a CBRN scene</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p>
        </p:txBody>
      </p:sp>
    </p:spTree>
    <p:extLst>
      <p:ext uri="{BB962C8B-B14F-4D97-AF65-F5344CB8AC3E}">
        <p14:creationId xmlns:p14="http://schemas.microsoft.com/office/powerpoint/2010/main" val="317905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5 Attack in city centre: </a:t>
            </a:r>
            <a:r>
              <a:rPr lang="en-US" sz="800" b="0" kern="1200" dirty="0">
                <a:solidFill>
                  <a:schemeClr val="tx1"/>
                </a:solidFill>
                <a:effectLst/>
                <a:latin typeface="+mn-lt"/>
                <a:ea typeface="+mn-ea"/>
                <a:cs typeface="+mn-cs"/>
              </a:rPr>
              <a:t>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green (minimal) </a:t>
            </a:r>
            <a:r>
              <a:rPr lang="en-US" sz="800" kern="1200" dirty="0">
                <a:solidFill>
                  <a:schemeClr val="tx1"/>
                </a:solidFill>
                <a:effectLst/>
                <a:latin typeface="+mn-lt"/>
                <a:ea typeface="+mn-ea"/>
                <a:cs typeface="+mn-cs"/>
              </a:rPr>
              <a:t>category. According to triage procedure, the victim should by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F</a:t>
            </a:r>
            <a:r>
              <a:rPr lang="en-US" sz="800" dirty="0"/>
              <a:t>ollow the guidance on previous slides.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Discuss with trainees proposed action and available treatment.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503374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5 Attack in city centre.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are introduced</a:t>
            </a:r>
            <a:r>
              <a:rPr lang="en-US" sz="800" kern="1200" baseline="0" dirty="0">
                <a:solidFill>
                  <a:schemeClr val="tx1"/>
                </a:solidFill>
                <a:effectLst/>
                <a:latin typeface="+mn-lt"/>
                <a:ea typeface="+mn-ea"/>
                <a:cs typeface="+mn-cs"/>
              </a:rPr>
              <a:t> to </a:t>
            </a:r>
            <a:r>
              <a:rPr lang="en-US" sz="800" kern="1200" dirty="0">
                <a:solidFill>
                  <a:schemeClr val="tx1"/>
                </a:solidFill>
                <a:effectLst/>
                <a:latin typeface="+mn-lt"/>
                <a:ea typeface="+mn-ea"/>
                <a:cs typeface="+mn-cs"/>
              </a:rPr>
              <a:t>the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dirty="0">
                <a:latin typeface="+mn-lt"/>
              </a:rPr>
              <a:t>A football match is displayed in a public square in the city center, thousands of people are attending the event.</a:t>
            </a:r>
            <a:r>
              <a:rPr lang="en-US" sz="800" baseline="0" dirty="0">
                <a:latin typeface="+mn-lt"/>
              </a:rPr>
              <a:t> The event has high visibility at national and international level. During the match, a</a:t>
            </a:r>
            <a:r>
              <a:rPr lang="en-US" sz="800" dirty="0">
                <a:latin typeface="+mn-lt"/>
              </a:rPr>
              <a:t> detonation is heard, and dozens of people get injured by the direct effect of the blast as well as from the panic among the crowd. After the first victims start receiving first aid from healthcare personnel already on the spot, some of them, as well as first responders and other persons, experience eye irritation, inflammation of the respiratory tract and rashes and blisters on the skin. </a:t>
            </a:r>
          </a:p>
          <a:p>
            <a:r>
              <a:rPr lang="en-US" sz="800" dirty="0">
                <a:latin typeface="+mn-lt"/>
              </a:rPr>
              <a:t>The healthcare personnel make the emergency call.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The following piece of information should not be shared with the trainees, but the discussion should lead to figuring this detail out by asking the right questions:</a:t>
            </a:r>
          </a:p>
          <a:p>
            <a:r>
              <a:rPr lang="en-US" sz="800" dirty="0">
                <a:latin typeface="+mn-lt"/>
              </a:rPr>
              <a:t>It</a:t>
            </a:r>
            <a:r>
              <a:rPr lang="en-US" sz="800" baseline="0" dirty="0">
                <a:latin typeface="+mn-lt"/>
              </a:rPr>
              <a:t> is likely that the explosion was coming form an IED and that now there is chemical contamination from a blistering agent. Blistering agents are usually persistent and cross contamination is likely to occur especially with thousands of people gathering in a square and now trying to run away from the square.</a:t>
            </a:r>
          </a:p>
          <a:p>
            <a:endParaRPr lang="en-US" sz="800" dirty="0">
              <a:latin typeface="+mn-lt"/>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i="0" kern="1200" dirty="0" err="1">
                <a:solidFill>
                  <a:schemeClr val="tx1"/>
                </a:solidFill>
                <a:effectLst/>
                <a:latin typeface="+mn-lt"/>
                <a:ea typeface="+mn-ea"/>
                <a:cs typeface="+mn-cs"/>
              </a:rPr>
              <a:t>References</a:t>
            </a:r>
            <a:r>
              <a:rPr lang="nl-NL" sz="800" b="1" i="0" kern="1200" dirty="0">
                <a:solidFill>
                  <a:schemeClr val="tx1"/>
                </a:solidFill>
                <a:effectLst/>
                <a:latin typeface="+mn-lt"/>
                <a:ea typeface="+mn-ea"/>
                <a:cs typeface="+mn-cs"/>
              </a:rPr>
              <a:t> for additional information:</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5 Attack in city centre: </a:t>
            </a:r>
            <a:r>
              <a:rPr lang="en-US" sz="800" b="0" kern="1200" dirty="0">
                <a:solidFill>
                  <a:schemeClr val="tx1"/>
                </a:solidFill>
                <a:effectLst/>
                <a:latin typeface="+mn-lt"/>
                <a:ea typeface="+mn-ea"/>
                <a:cs typeface="+mn-cs"/>
              </a:rPr>
              <a:t>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a:t>
            </a:r>
            <a:r>
              <a:rPr lang="en-US" sz="800" kern="1200" dirty="0">
                <a:solidFill>
                  <a:schemeClr val="tx1"/>
                </a:solidFill>
                <a:effectLst/>
                <a:latin typeface="+mn-lt"/>
                <a:ea typeface="+mn-ea"/>
                <a:cs typeface="+mn-cs"/>
              </a:rPr>
              <a:t> 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F</a:t>
            </a:r>
            <a:r>
              <a:rPr lang="en-US" sz="800" dirty="0"/>
              <a:t>ollow the guidance on previous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6476802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5 Attack in city centre: </a:t>
            </a:r>
            <a:r>
              <a:rPr lang="en-US" sz="800" b="0" kern="1200" dirty="0">
                <a:solidFill>
                  <a:schemeClr val="tx1"/>
                </a:solidFill>
                <a:effectLst/>
                <a:latin typeface="+mn-lt"/>
                <a:ea typeface="+mn-ea"/>
                <a:cs typeface="+mn-cs"/>
              </a:rPr>
              <a:t>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a:t>
            </a:r>
            <a:r>
              <a:rPr lang="en-US" sz="800" kern="1200" dirty="0">
                <a:solidFill>
                  <a:schemeClr val="tx1"/>
                </a:solidFill>
                <a:effectLst/>
                <a:latin typeface="+mn-lt"/>
                <a:ea typeface="+mn-ea"/>
                <a:cs typeface="+mn-cs"/>
              </a:rPr>
              <a:t> 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F</a:t>
            </a:r>
            <a:r>
              <a:rPr lang="en-US" sz="800" dirty="0"/>
              <a:t>ollow the guidance on previous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Discuss with trainees proposed action and available treatment.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5024175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6.1_5 </a:t>
            </a:r>
            <a:r>
              <a:rPr lang="en-GB" sz="800" b="0" kern="1200" dirty="0">
                <a:solidFill>
                  <a:schemeClr val="tx1"/>
                </a:solidFill>
                <a:effectLst/>
                <a:latin typeface="+mn-lt"/>
                <a:ea typeface="+mn-ea"/>
                <a:cs typeface="+mn-cs"/>
              </a:rPr>
              <a:t>Attack in city centre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6.1_5 Emergency call – </a:t>
            </a:r>
            <a:r>
              <a:rPr lang="en-GB" sz="800" b="0" kern="1200" dirty="0">
                <a:solidFill>
                  <a:schemeClr val="tx1"/>
                </a:solidFill>
                <a:effectLst/>
                <a:latin typeface="+mn-lt"/>
                <a:ea typeface="+mn-ea"/>
                <a:cs typeface="+mn-cs"/>
              </a:rPr>
              <a:t>Attack in city centre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6.1_5_a and 6.1_5_b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b="0" u="sng" kern="120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football match is displayed in a public square in the city centre, thousands of people are attending the event. The event has high visibility at national and international level. During the match, a detonation is heard, and dozens of people gets injured by the direct effect of the blast as well as from the panic among the crowd. After the first victims start receiving first aid from healthcare personnel already on the spot, some of them, as well as first responders and other persons, experience eye irritation, inflammation of the respiratory tract and rashes and blisters on the skin.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healthcare personnel make the emergency call.</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GB" sz="800" u="sng"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u="sng" dirty="0">
                <a:effectLst/>
                <a:latin typeface="+mn-lt"/>
                <a:ea typeface="Calibri" panose="020F0502020204030204" pitchFamily="34" charset="0"/>
                <a:cs typeface="Times New Roman" panose="02020603050405020304" pitchFamily="18" charset="0"/>
              </a:rPr>
              <a:t>The following piece of information should not be shared with the trainees, but the discussion should lead to figuring this detail out by asking the right questions</a:t>
            </a:r>
            <a:r>
              <a:rPr lang="en-GB" sz="800" dirty="0">
                <a:effectLst/>
                <a:latin typeface="+mn-lt"/>
                <a:ea typeface="Calibri" panose="020F0502020204030204" pitchFamily="34" charset="0"/>
                <a:cs typeface="Times New Roman" panose="02020603050405020304" pitchFamily="18" charset="0"/>
              </a:rPr>
              <a: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It is likely that the explosion was coming form an IED and that now there is chemical contamination from a blistering agent. Blistering agents are usually persistent and cross contamination is likely to occur especially with thousands of people gathering in a square and now trying to run away from the square.</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4188207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6.1_5 Emergency call – </a:t>
            </a:r>
            <a:r>
              <a:rPr lang="en-GB" sz="800" b="0" kern="1200" dirty="0">
                <a:solidFill>
                  <a:schemeClr val="tx1"/>
                </a:solidFill>
                <a:effectLst/>
                <a:latin typeface="+mn-lt"/>
                <a:ea typeface="+mn-ea"/>
                <a:cs typeface="+mn-cs"/>
              </a:rPr>
              <a:t>Attack in city centre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has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kern="1200" baseline="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football match is displayed in a public square in the city centre, thousands of people are attending the event. The event has high visibility at national and international level. During the match, a detonation is heard, and dozens of people gets injured by the direct effect of the blast as well as from the panic among the crowd. After the first victims start receiving first aid from healthcare personnel already on the spot, some of them, as well as first responders and other persons, experience eye irritation, inflammation of the respiratory tract and rashes and blisters on the skin.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healthcare personnel make the emergency call.</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u="sng" dirty="0">
                <a:effectLst/>
                <a:latin typeface="+mn-lt"/>
                <a:ea typeface="Calibri" panose="020F0502020204030204" pitchFamily="34" charset="0"/>
                <a:cs typeface="Times New Roman" panose="02020603050405020304" pitchFamily="18" charset="0"/>
              </a:rPr>
              <a:t>The following piece of information should not be shared with the trainees, but the discussion should lead to figuring this detail out by asking the right questions</a:t>
            </a:r>
            <a:r>
              <a:rPr lang="en-GB" sz="800" dirty="0">
                <a:effectLst/>
                <a:latin typeface="+mn-lt"/>
                <a:ea typeface="Calibri" panose="020F0502020204030204" pitchFamily="34" charset="0"/>
                <a:cs typeface="Times New Roman" panose="02020603050405020304" pitchFamily="18" charset="0"/>
              </a:rPr>
              <a: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It is likely that the explosion was coming form an IED and that now there is chemical contamination from a blistering agent. Blistering agents are usually persistent and cross contamination is likely to occur especially with thousands of people gathering in a square and now trying to run away from the square.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r>
              <a:rPr lang="en-US" sz="800" b="1" u="sng" kern="1200" dirty="0">
                <a:solidFill>
                  <a:schemeClr val="tx1"/>
                </a:solidFill>
                <a:effectLst/>
                <a:latin typeface="+mn-lt"/>
                <a:ea typeface="+mn-ea"/>
                <a:cs typeface="+mn-cs"/>
              </a:rPr>
              <a:t>POSSIBLE</a:t>
            </a:r>
            <a:r>
              <a:rPr lang="en-US" sz="800" b="1" u="sng" kern="1200" baseline="0" dirty="0">
                <a:solidFill>
                  <a:schemeClr val="tx1"/>
                </a:solidFill>
                <a:effectLst/>
                <a:latin typeface="+mn-lt"/>
                <a:ea typeface="+mn-ea"/>
                <a:cs typeface="+mn-cs"/>
              </a:rPr>
              <a:t> QUESTIONS (for the trainer to know, to facilitate the exercise if needed)</a:t>
            </a:r>
            <a:r>
              <a:rPr lang="en-US" sz="800" b="1"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baseline="0" noProof="0" dirty="0">
                <a:solidFill>
                  <a:schemeClr val="tx1"/>
                </a:solidFill>
                <a:effectLst/>
                <a:latin typeface="+mn-lt"/>
                <a:ea typeface="+mn-ea"/>
                <a:cs typeface="+mn-cs"/>
              </a:rPr>
              <a:t>DO: Do you know what could have caused the symptoms?</a:t>
            </a:r>
            <a:endParaRPr lang="en-GB" sz="800" b="1" i="0" u="none" strike="noStrike" kern="1200" noProof="0" dirty="0">
              <a:solidFill>
                <a:schemeClr val="tx1"/>
              </a:solidFill>
              <a:effectLst/>
              <a:latin typeface="+mn-lt"/>
              <a:ea typeface="+mn-ea"/>
              <a:cs typeface="+mn-cs"/>
            </a:endParaRPr>
          </a:p>
          <a:p>
            <a:r>
              <a:rPr lang="en-GB" sz="800" i="1" noProof="0" dirty="0">
                <a:latin typeface="+mn-lt"/>
              </a:rPr>
              <a:t>The </a:t>
            </a:r>
            <a:r>
              <a:rPr lang="en-GB" sz="800" i="1" baseline="0" noProof="0" dirty="0">
                <a:latin typeface="+mn-lt"/>
              </a:rPr>
              <a:t>caller says that she believes it was some sort of chemical agent.</a:t>
            </a:r>
          </a:p>
          <a:p>
            <a:pPr rtl="0" eaLnBrk="1" fontAlgn="t" latinLnBrk="0" hangingPunct="1"/>
            <a:r>
              <a:rPr lang="en-GB" sz="800" b="1" i="0" u="none" strike="noStrike" kern="1200" noProof="0" dirty="0">
                <a:solidFill>
                  <a:schemeClr val="tx1"/>
                </a:solidFill>
                <a:effectLst/>
                <a:latin typeface="+mn-lt"/>
                <a:ea typeface="+mn-ea"/>
                <a:cs typeface="+mn-cs"/>
              </a:rPr>
              <a:t>DO: What type of assistance do you need</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i="1" baseline="0" noProof="0" dirty="0">
                <a:latin typeface="+mn-lt"/>
              </a:rPr>
              <a:t>The caller says that they need medical personnel and decontamination units.</a:t>
            </a:r>
          </a:p>
          <a:p>
            <a:pPr rtl="0" eaLnBrk="1" fontAlgn="t" latinLnBrk="0" hangingPunct="1"/>
            <a:r>
              <a:rPr lang="en-GB" sz="800" b="1" i="0" u="none" strike="noStrike" kern="1200" baseline="0" noProof="0" dirty="0">
                <a:solidFill>
                  <a:schemeClr val="tx1"/>
                </a:solidFill>
                <a:effectLst/>
                <a:latin typeface="+mn-lt"/>
                <a:ea typeface="+mn-ea"/>
                <a:cs typeface="+mn-cs"/>
              </a:rPr>
              <a:t>DO: Do you need other types of assistance other than medical?</a:t>
            </a:r>
            <a:endParaRPr lang="en-GB" sz="800" b="1" i="0" u="none" strike="noStrike" kern="1200" noProof="0" dirty="0">
              <a:solidFill>
                <a:schemeClr val="tx1"/>
              </a:solidFill>
              <a:effectLst/>
              <a:latin typeface="+mn-lt"/>
              <a:ea typeface="+mn-ea"/>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800" i="1" noProof="0" dirty="0">
                <a:latin typeface="+mn-lt"/>
              </a:rPr>
              <a:t>The </a:t>
            </a:r>
            <a:r>
              <a:rPr lang="en-GB" sz="800" i="1" baseline="0" noProof="0" dirty="0">
                <a:latin typeface="+mn-lt"/>
              </a:rPr>
              <a:t>caller says that they would need police assistance to manage the crowd and decontamination.</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6.1_5 Emergency call – </a:t>
            </a:r>
            <a:r>
              <a:rPr lang="en-GB" sz="800" b="0" kern="1200" dirty="0">
                <a:solidFill>
                  <a:schemeClr val="tx1"/>
                </a:solidFill>
                <a:effectLst/>
                <a:latin typeface="+mn-lt"/>
                <a:ea typeface="+mn-ea"/>
                <a:cs typeface="+mn-cs"/>
              </a:rPr>
              <a:t>Attack in city centre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b="0" u="sng" kern="120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football match is displayed in a public square in the city centre, thousands of people are attending the event. The event has high visibility at national and international level. During the match, a detonation is heard, and dozens of people gets injured by the direct effect of the blast as well as from the panic among the crowd. After the first victims start receiving first aid from healthcare personnel already on the spot, some of them, as well as first responders and other persons, experience eye irritation, inflammation of the respiratory tract and rashes and blisters on the skin.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healthcare personnel make the emergency call.</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u="sng" dirty="0">
                <a:effectLst/>
                <a:latin typeface="+mn-lt"/>
                <a:ea typeface="Calibri" panose="020F0502020204030204" pitchFamily="34" charset="0"/>
                <a:cs typeface="Times New Roman" panose="02020603050405020304" pitchFamily="18" charset="0"/>
              </a:rPr>
              <a:t>The following piece of information should not be shared with the trainees, but the discussion should lead to figuring this detail out by asking the right questions</a:t>
            </a:r>
            <a:r>
              <a:rPr lang="en-GB" sz="800" dirty="0">
                <a:effectLst/>
                <a:latin typeface="+mn-lt"/>
                <a:ea typeface="Calibri" panose="020F0502020204030204" pitchFamily="34" charset="0"/>
                <a:cs typeface="Times New Roman" panose="02020603050405020304" pitchFamily="18" charset="0"/>
              </a:rPr>
              <a: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It is likely that the explosion was coming form an IED and that now there is chemical contamination from a blistering agent. Blistering agents are usually persistent and cross contamination is likely to occur especially with thousands of people gathering in a square and now trying to run away from the square.</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6.1_5 Emergency call – </a:t>
            </a:r>
            <a:r>
              <a:rPr lang="en-GB" sz="800" b="0" kern="1200" dirty="0">
                <a:solidFill>
                  <a:schemeClr val="tx1"/>
                </a:solidFill>
                <a:effectLst/>
                <a:latin typeface="+mn-lt"/>
                <a:ea typeface="+mn-ea"/>
                <a:cs typeface="+mn-cs"/>
              </a:rPr>
              <a:t>Attack in city centre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b="0" u="sng" kern="120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football match is displayed in a public square in the city centre, thousands of people are attending the event. The event has high visibility at national and international level. During the match, a detonation is heard, and dozens of people gets injured by the direct effect of the blast as well as from the panic among the crowd. After the first victims start receiving first aid from healthcare personnel already on the spot, some of them, as well as first responders and other persons, experience eye irritation, inflammation of the respiratory tract and rashes and blisters on the skin.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healthcare personnel make the emergency call.</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u="sng" dirty="0">
                <a:effectLst/>
                <a:latin typeface="+mn-lt"/>
                <a:ea typeface="Calibri" panose="020F0502020204030204" pitchFamily="34" charset="0"/>
                <a:cs typeface="Times New Roman" panose="02020603050405020304" pitchFamily="18" charset="0"/>
              </a:rPr>
              <a:t>The following piece of information should not be shared with the trainees, but the discussion should lead to figuring this detail out by asking the right questions</a:t>
            </a:r>
            <a:r>
              <a:rPr lang="en-GB" sz="800" dirty="0">
                <a:effectLst/>
                <a:latin typeface="+mn-lt"/>
                <a:ea typeface="Calibri" panose="020F0502020204030204" pitchFamily="34" charset="0"/>
                <a:cs typeface="Times New Roman" panose="02020603050405020304" pitchFamily="18" charset="0"/>
              </a:rPr>
              <a:t>:</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It is likely that the explosion was coming form an IED and that now there is chemical contamination from a blistering agent. Blistering agents are usually persistent and cross contamination is likely to occur especially with thousands of people gathering in a square and now trying to run away from the square.</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 Title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The expected results is to verify their knowledge concerning medical segregation in case of chemical agent intoxication.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next slides are part of topic 6.3 </a:t>
            </a:r>
            <a:r>
              <a:rPr lang="en-US" sz="800" b="0" kern="1200" noProof="0" dirty="0">
                <a:solidFill>
                  <a:schemeClr val="tx1"/>
                </a:solidFill>
                <a:effectLst/>
                <a:latin typeface="+mn-lt"/>
                <a:ea typeface="+mn-ea"/>
                <a:cs typeface="+mn-cs"/>
              </a:rPr>
              <a:t>Triage related to CBRN. They are intended to be used as a scenario discussion focused on the triage of a large number of victims of this scenario.</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The aim is to verify the trainees’ practical skills in triage categorization </a:t>
            </a:r>
            <a:r>
              <a:rPr lang="pl-PL" sz="900" kern="1200" dirty="0">
                <a:solidFill>
                  <a:schemeClr val="tx1"/>
                </a:solidFill>
                <a:effectLst/>
                <a:latin typeface="+mn-lt"/>
                <a:ea typeface="+mn-ea"/>
                <a:cs typeface="+mn-cs"/>
              </a:rPr>
              <a:t>in </a:t>
            </a:r>
            <a:r>
              <a:rPr lang="en-US" sz="900" kern="1200" dirty="0">
                <a:solidFill>
                  <a:schemeClr val="tx1"/>
                </a:solidFill>
                <a:effectLst/>
                <a:latin typeface="+mn-lt"/>
                <a:ea typeface="+mn-ea"/>
                <a:cs typeface="+mn-cs"/>
              </a:rPr>
              <a:t>possible chemical agent intoxication</a:t>
            </a:r>
            <a:r>
              <a:rPr lang="pl-PL" sz="9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mass event. The trainer should interact with trainees and discuss their answers. Furthermore, the trainer should ask for the explanation of the answers</a:t>
            </a:r>
            <a:r>
              <a:rPr lang="pl-PL" sz="9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provided. </a:t>
            </a:r>
            <a:r>
              <a:rPr lang="en-US" sz="900" kern="1200" noProof="0" dirty="0">
                <a:solidFill>
                  <a:schemeClr val="tx1"/>
                </a:solidFill>
                <a:effectLst/>
                <a:latin typeface="+mn-lt"/>
                <a:ea typeface="+mn-ea"/>
                <a:cs typeface="+mn-cs"/>
              </a:rPr>
              <a:t>The trainer should divide the trainees in working groups. The established groups should choose their spokesperson. The information obtained during the presentation should be provided to the trainer only via spokesperson. </a:t>
            </a:r>
            <a:r>
              <a:rPr lang="en-US" sz="900" kern="1200" dirty="0">
                <a:solidFill>
                  <a:schemeClr val="tx1"/>
                </a:solidFill>
                <a:effectLst/>
                <a:latin typeface="+mn-lt"/>
                <a:ea typeface="+mn-ea"/>
                <a:cs typeface="+mn-cs"/>
              </a:rPr>
              <a:t>Detailed description</a:t>
            </a:r>
            <a:r>
              <a:rPr lang="pl-PL" sz="900" kern="1200" dirty="0">
                <a:solidFill>
                  <a:schemeClr val="tx1"/>
                </a:solidFill>
                <a:effectLst/>
                <a:latin typeface="+mn-lt"/>
                <a:ea typeface="+mn-ea"/>
                <a:cs typeface="+mn-cs"/>
              </a:rPr>
              <a:t>s</a:t>
            </a:r>
            <a:r>
              <a:rPr lang="en-US" sz="900" kern="1200" dirty="0">
                <a:solidFill>
                  <a:schemeClr val="tx1"/>
                </a:solidFill>
                <a:effectLst/>
                <a:latin typeface="+mn-lt"/>
                <a:ea typeface="+mn-ea"/>
                <a:cs typeface="+mn-cs"/>
              </a:rPr>
              <a:t> are provided in the slide notes.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185767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 </a:t>
            </a:r>
            <a:r>
              <a:rPr lang="en-US" sz="800" b="0" kern="1200" noProof="0" dirty="0">
                <a:solidFill>
                  <a:schemeClr val="tx1"/>
                </a:solidFill>
                <a:effectLst/>
                <a:latin typeface="+mn-lt"/>
                <a:ea typeface="+mn-ea"/>
                <a:cs typeface="+mn-cs"/>
              </a:rPr>
              <a:t>Scenario 6.3_5 Attack in city </a:t>
            </a:r>
            <a:r>
              <a:rPr lang="en-US" sz="800" b="0" kern="1200" noProof="0" dirty="0" err="1">
                <a:solidFill>
                  <a:schemeClr val="tx1"/>
                </a:solidFill>
                <a:effectLst/>
                <a:latin typeface="+mn-lt"/>
                <a:ea typeface="+mn-ea"/>
                <a:cs typeface="+mn-cs"/>
              </a:rPr>
              <a:t>centre</a:t>
            </a:r>
            <a:r>
              <a:rPr lang="en-US" sz="800" b="0" kern="1200" noProof="0" dirty="0">
                <a:solidFill>
                  <a:schemeClr val="tx1"/>
                </a:solidFill>
                <a:effectLst/>
                <a:latin typeface="+mn-lt"/>
                <a:ea typeface="+mn-ea"/>
                <a:cs typeface="+mn-cs"/>
              </a:rPr>
              <a:t> – 21:10</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become familiar with the scenario and its key facts.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While introducing the scenario, discuss with the trainee what could have happened, and the possible chemical agent(s) involved. The symptoms experienced by the victims should be the indicator of a blistering agent as possibly dispersed by an IED.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Explain that in the next steps of the exercise the trainees will have to assess the conditions of the 10 victims transported to the triage point and assign a triage category to each of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r>
              <a:rPr lang="en-US" sz="80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football match is displayed in a public square in the city centre, thousands of people are attending the event. The event has high visibility at national and international level. During the match, a detonation is heard, and dozens of people gets injured by the direct effect of the blast as well as from the panic among the crowd. After the first victims start receiving first aid from healthcare personnel already on the spot, some of them, as well as first responders and other persons, experience eye irritation, inflammation of the respiratory tract and rashes and blisters on the skin.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It is likely that the explosion was coming form an IED and that now there is chemical contamination from a blistering agent.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fans watching a football match, red eye, skin burn on hand</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p>
          <a:p>
            <a:r>
              <a:rPr lang="en-US" sz="800" b="0" kern="1200" dirty="0">
                <a:solidFill>
                  <a:schemeClr val="tx1"/>
                </a:solidFill>
                <a:effectLst/>
                <a:latin typeface="+mn-lt"/>
                <a:ea typeface="+mn-ea"/>
                <a:cs typeface="+mn-cs"/>
              </a:rPr>
              <a:t>https://image.shutterstock.com/image-photo/estonia-july-11-2021-crowd-260nw-2013473957.jpg,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dirty="0">
                <a:solidFill>
                  <a:schemeClr val="tx1"/>
                </a:solidFill>
                <a:effectLst/>
                <a:latin typeface="+mn-lt"/>
                <a:ea typeface="+mn-ea"/>
                <a:cs typeface="+mn-cs"/>
              </a:rPr>
              <a:t>-CEN</a:t>
            </a:r>
          </a:p>
          <a:p>
            <a:r>
              <a:rPr lang="en-US" sz="800" b="0" kern="1200" dirty="0">
                <a:solidFill>
                  <a:schemeClr val="tx1"/>
                </a:solidFill>
                <a:effectLst/>
                <a:latin typeface="+mn-lt"/>
                <a:ea typeface="+mn-ea"/>
                <a:cs typeface="+mn-cs"/>
              </a:rPr>
              <a:t>https://commons.wikimedia.org/wiki/File:Infected_eye.jpg Creative Commons Attribution-Share Alike 4.0 International</a:t>
            </a:r>
          </a:p>
          <a:p>
            <a:r>
              <a:rPr lang="en-US" sz="800" b="0" kern="1200" dirty="0">
                <a:solidFill>
                  <a:schemeClr val="tx1"/>
                </a:solidFill>
                <a:effectLst/>
                <a:latin typeface="+mn-lt"/>
                <a:ea typeface="+mn-ea"/>
                <a:cs typeface="+mn-cs"/>
              </a:rPr>
              <a:t>https://commons.wikimedia.org/wiki/File:1Veertje_hand-burn-d03.jpg Creative Commons Attribution-Share Alike 3.0 </a:t>
            </a:r>
            <a:r>
              <a:rPr lang="en-US" sz="800" b="0" kern="1200" dirty="0" err="1">
                <a:solidFill>
                  <a:schemeClr val="tx1"/>
                </a:solidFill>
                <a:effectLst/>
                <a:latin typeface="+mn-lt"/>
                <a:ea typeface="+mn-ea"/>
                <a:cs typeface="+mn-cs"/>
              </a:rPr>
              <a:t>Unported</a:t>
            </a:r>
            <a:endParaRPr lang="en-US" sz="800" b="0" kern="1200">
              <a:solidFill>
                <a:schemeClr val="tx1"/>
              </a:solidFill>
              <a:effectLst/>
              <a:latin typeface="+mn-lt"/>
              <a:ea typeface="+mn-ea"/>
              <a:cs typeface="+mn-cs"/>
            </a:endParaRPr>
          </a:p>
          <a:p>
            <a:r>
              <a:rPr lang="en-US" sz="800" b="1" kern="1200">
                <a:solidFill>
                  <a:schemeClr val="tx1"/>
                </a:solidFill>
                <a:effectLst/>
                <a:latin typeface="+mn-lt"/>
                <a:ea typeface="+mn-ea"/>
                <a:cs typeface="+mn-cs"/>
              </a:rPr>
              <a:t>Text </a:t>
            </a:r>
            <a:r>
              <a:rPr lang="en-US" sz="800" b="1" kern="1200" dirty="0">
                <a:solidFill>
                  <a:schemeClr val="tx1"/>
                </a:solidFill>
                <a:effectLst/>
                <a:latin typeface="+mn-lt"/>
                <a:ea typeface="+mn-ea"/>
                <a:cs typeface="+mn-cs"/>
              </a:rPr>
              <a:t>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905228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Potential points of discussion</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Cooperation in trainees groups, competition among groups.</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This slide presents some possible doubts and potential points for discussion that could be raised during the presentation of the scenario.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I</a:t>
            </a:r>
            <a:r>
              <a:rPr lang="en-US" sz="800" kern="1200" noProof="0" dirty="0">
                <a:solidFill>
                  <a:schemeClr val="tx1"/>
                </a:solidFill>
                <a:effectLst/>
                <a:latin typeface="+mn-lt"/>
                <a:ea typeface="+mn-ea"/>
                <a:cs typeface="+mn-cs"/>
              </a:rPr>
              <a:t>nteract with trainees. The trainees should provide their own explanation to the points. Discuss concerning the answers given by the trainees to the points on the slide.</a:t>
            </a:r>
            <a:endParaRPr lang="en-US" sz="800" b="0" noProof="0" dirty="0">
              <a:latin typeface="+mn-lt"/>
            </a:endParaRPr>
          </a:p>
          <a:p>
            <a:r>
              <a:rPr lang="en-US" sz="800" kern="1200" noProof="0" dirty="0">
                <a:solidFill>
                  <a:schemeClr val="tx1"/>
                </a:solidFill>
                <a:effectLst/>
                <a:latin typeface="+mn-lt"/>
                <a:ea typeface="+mn-ea"/>
                <a:cs typeface="+mn-cs"/>
              </a:rPr>
              <a:t>Below are some of the possible answers, discuss and interact with trainees. Make sure the trainees in the same group cooperate while different groups compete to find the potential correct answers.</a:t>
            </a:r>
          </a:p>
          <a:p>
            <a:endParaRPr lang="en-US" sz="800" kern="1200" noProof="0" dirty="0">
              <a:solidFill>
                <a:schemeClr val="tx1"/>
              </a:solidFill>
              <a:effectLst/>
              <a:latin typeface="+mn-lt"/>
              <a:ea typeface="+mn-ea"/>
              <a:cs typeface="+mn-cs"/>
            </a:endParaRPr>
          </a:p>
          <a:p>
            <a:r>
              <a:rPr lang="en-US" sz="800" dirty="0">
                <a:latin typeface="+mn-lt"/>
              </a:rPr>
              <a:t>Unintentional release of chemical agents:</a:t>
            </a:r>
          </a:p>
          <a:p>
            <a:pPr marL="171450" indent="-171450">
              <a:buFontTx/>
              <a:buChar char="-"/>
            </a:pPr>
            <a:r>
              <a:rPr lang="en-US" sz="800" dirty="0">
                <a:latin typeface="+mn-lt"/>
              </a:rPr>
              <a:t>Release from the buildings surrounding the square</a:t>
            </a:r>
          </a:p>
          <a:p>
            <a:pPr marL="171450" indent="-171450">
              <a:buFontTx/>
              <a:buChar char="-"/>
            </a:pPr>
            <a:r>
              <a:rPr lang="en-US" sz="800" dirty="0">
                <a:latin typeface="+mn-lt"/>
              </a:rPr>
              <a:t>People carrying chemicals</a:t>
            </a:r>
          </a:p>
          <a:p>
            <a:pPr marL="171450" indent="-171450">
              <a:buFontTx/>
              <a:buChar char="-"/>
            </a:pPr>
            <a:r>
              <a:rPr lang="en-US" sz="800" dirty="0">
                <a:latin typeface="+mn-lt"/>
              </a:rPr>
              <a:t>Accidental explosion of chemical storage</a:t>
            </a:r>
          </a:p>
          <a:p>
            <a:pPr marL="171450" indent="-171450">
              <a:buFontTx/>
              <a:buChar char="-"/>
            </a:pPr>
            <a:endParaRPr lang="en-US" sz="800" dirty="0">
              <a:latin typeface="+mn-lt"/>
            </a:endParaRPr>
          </a:p>
          <a:p>
            <a:r>
              <a:rPr lang="en-US" sz="800" dirty="0">
                <a:latin typeface="+mn-lt"/>
              </a:rPr>
              <a:t>Intentional release of chemical agents:</a:t>
            </a:r>
          </a:p>
          <a:p>
            <a:endParaRPr lang="en-US" sz="800" dirty="0">
              <a:latin typeface="+mn-l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kern="1200" dirty="0">
                <a:solidFill>
                  <a:schemeClr val="tx1"/>
                </a:solidFill>
                <a:latin typeface="+mn-lt"/>
                <a:ea typeface="+mn-ea"/>
                <a:cs typeface="+mn-cs"/>
              </a:rPr>
              <a:t>Release of chemical agent from buildings around the square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People carrying chemicals for an intentional release (could it be a prank, a terrorist attack or another situation?)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Explosion connected to the symptoms: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latin typeface="+mn-l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kern="1200" noProof="0" dirty="0">
                <a:solidFill>
                  <a:schemeClr val="tx1"/>
                </a:solidFill>
                <a:effectLst/>
                <a:latin typeface="+mn-lt"/>
                <a:ea typeface="+mn-ea"/>
                <a:cs typeface="+mn-cs"/>
              </a:rPr>
              <a:t>Intentional explosion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kern="1200" noProof="0" dirty="0">
                <a:solidFill>
                  <a:schemeClr val="tx1"/>
                </a:solidFill>
                <a:effectLst/>
                <a:latin typeface="+mn-lt"/>
                <a:ea typeface="+mn-ea"/>
                <a:cs typeface="+mn-cs"/>
              </a:rPr>
              <a:t>Accidental explosion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Based on the description of the scenario, the accident was caused by an IED that spread a blister agent</a:t>
            </a:r>
            <a:r>
              <a:rPr lang="en-US" sz="800" dirty="0">
                <a:latin typeface="+mn-lt"/>
              </a:rPr>
              <a:t>. Although the situation seems to indicate terrorism, other causes cannot be ruled out at this point (for example: accidental release of a chemical agent caused by an explosion, etc.). Further investigation into this matter will be necessary.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dirty="0">
              <a:latin typeface="+mn-lt"/>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Inform the media – discuss with the trainees about the necessity of informing the media. Discuss with them that any kind of information released to the media may cause panic, which create difficulties in properly executing the appropriate emergency procedures. Discuss with the trainees how the news should be released to the public.</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193309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5 Attack in city centre: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lecturer can start to introduce the scenario by taking advantage of the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i="0" kern="1200" dirty="0" err="1">
                <a:solidFill>
                  <a:schemeClr val="tx1"/>
                </a:solidFill>
                <a:effectLst/>
                <a:latin typeface="+mn-lt"/>
                <a:ea typeface="+mn-ea"/>
                <a:cs typeface="+mn-cs"/>
              </a:rPr>
              <a:t>References</a:t>
            </a:r>
            <a:r>
              <a:rPr lang="nl-NL" sz="800" b="1" i="0" kern="1200" dirty="0">
                <a:solidFill>
                  <a:schemeClr val="tx1"/>
                </a:solidFill>
                <a:effectLst/>
                <a:latin typeface="+mn-lt"/>
                <a:ea typeface="+mn-ea"/>
                <a:cs typeface="+mn-cs"/>
              </a:rPr>
              <a:t> for additional information:</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fans watching a football match, red eye, skin burn on hand</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p>
          <a:p>
            <a:r>
              <a:rPr lang="en-US" sz="800" b="0" kern="1200" dirty="0">
                <a:solidFill>
                  <a:schemeClr val="tx1"/>
                </a:solidFill>
                <a:effectLst/>
                <a:latin typeface="+mn-lt"/>
                <a:ea typeface="+mn-ea"/>
                <a:cs typeface="+mn-cs"/>
              </a:rPr>
              <a:t>https://image.shutterstock.com/image-photo/estonia-july-11-2021-crowd-260nw-2013473957.jpg,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RIVM</a:t>
            </a:r>
          </a:p>
          <a:p>
            <a:r>
              <a:rPr lang="en-US" sz="800" b="0" kern="1200" dirty="0">
                <a:solidFill>
                  <a:schemeClr val="tx1"/>
                </a:solidFill>
                <a:effectLst/>
                <a:latin typeface="+mn-lt"/>
                <a:ea typeface="+mn-ea"/>
                <a:cs typeface="+mn-cs"/>
              </a:rPr>
              <a:t>https://commons.wikimedia.org/wiki/File:Infected_eye.jpg Creative Commons Attribution-Share Alike 4.0 International</a:t>
            </a:r>
          </a:p>
          <a:p>
            <a:r>
              <a:rPr lang="en-US" sz="800" b="0" kern="1200" dirty="0">
                <a:solidFill>
                  <a:schemeClr val="tx1"/>
                </a:solidFill>
                <a:effectLst/>
                <a:latin typeface="+mn-lt"/>
                <a:ea typeface="+mn-ea"/>
                <a:cs typeface="+mn-cs"/>
              </a:rPr>
              <a:t>https://commons.wikimedia.org/wiki/File:1Veertje_hand-burn-d03.jpg Creative Commons Attribution-Share Alike 3.0 </a:t>
            </a:r>
            <a:r>
              <a:rPr lang="en-US" sz="800" b="0" kern="1200" dirty="0" err="1">
                <a:solidFill>
                  <a:schemeClr val="tx1"/>
                </a:solidFill>
                <a:effectLst/>
                <a:latin typeface="+mn-lt"/>
                <a:ea typeface="+mn-ea"/>
                <a:cs typeface="+mn-cs"/>
              </a:rPr>
              <a:t>Unported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0158683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Scenario 6.3_5 Attack in city </a:t>
            </a:r>
            <a:r>
              <a:rPr lang="en-US" sz="800" dirty="0" err="1"/>
              <a:t>centre</a:t>
            </a:r>
            <a:r>
              <a:rPr lang="en-US" sz="800" dirty="0"/>
              <a:t> – 21:32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based on provided symptoms.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that the aim of this exercise is to verify the trainees’ knowledge concerning the medical segregation. The trainees need to allocate (based on provided symptoms</a:t>
            </a:r>
            <a:r>
              <a:rPr lang="pl-PL" sz="800" kern="1200" dirty="0">
                <a:solidFill>
                  <a:schemeClr val="tx1"/>
                </a:solidFill>
                <a:effectLst/>
                <a:latin typeface="+mn-lt"/>
                <a:ea typeface="+mn-ea"/>
                <a:cs typeface="+mn-cs"/>
              </a:rPr>
              <a:t>, </a:t>
            </a:r>
            <a:r>
              <a:rPr lang="en-US" sz="800" dirty="0">
                <a:latin typeface="+mn-lt"/>
              </a:rPr>
              <a:t>Respiratory Rate</a:t>
            </a:r>
            <a:r>
              <a:rPr lang="pl-PL" sz="800" dirty="0">
                <a:latin typeface="+mn-lt"/>
              </a:rPr>
              <a:t> (RR), </a:t>
            </a:r>
            <a:r>
              <a:rPr lang="en-US" sz="800" dirty="0">
                <a:latin typeface="+mn-lt"/>
              </a:rPr>
              <a:t>Systolic Blood Pressure</a:t>
            </a:r>
            <a:r>
              <a:rPr lang="pl-PL" sz="800" dirty="0">
                <a:latin typeface="+mn-lt"/>
              </a:rPr>
              <a:t> (SBP), </a:t>
            </a:r>
            <a:r>
              <a:rPr lang="en-US" sz="800" dirty="0">
                <a:latin typeface="+mn-lt"/>
              </a:rPr>
              <a:t>AVPU scale (alert, voice, pain, unresponsive</a:t>
            </a:r>
            <a:r>
              <a:rPr lang="pl-PL" sz="800" dirty="0">
                <a:latin typeface="+mn-lt"/>
              </a:rPr>
              <a:t>)) </a:t>
            </a:r>
            <a:r>
              <a:rPr lang="en-US" sz="800" kern="1200" dirty="0">
                <a:solidFill>
                  <a:schemeClr val="tx1"/>
                </a:solidFill>
                <a:effectLst/>
                <a:latin typeface="+mn-lt"/>
                <a:ea typeface="+mn-ea"/>
                <a:cs typeface="+mn-cs"/>
              </a:rPr>
              <a:t>the patients to the four triage categories</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categories are described in detail in the following slide. Interact with the trainees. Compare the provided answers, discuss with trainees their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21654711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methodology.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based on provided symptoms</a:t>
            </a:r>
            <a:r>
              <a:rPr lang="pl-PL" sz="800" kern="1200" dirty="0">
                <a:solidFill>
                  <a:schemeClr val="tx1"/>
                </a:solidFill>
                <a:effectLst/>
                <a:latin typeface="+mn-lt"/>
                <a:ea typeface="+mn-ea"/>
                <a:cs typeface="+mn-cs"/>
              </a:rPr>
              <a:t>, RR, SBP, AVPU</a:t>
            </a:r>
            <a:r>
              <a:rPr lang="en-US" sz="80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scoring criteria, ask the trainees to write it down. It will allow them to properly allocate the victims to the triage categories.</a:t>
            </a:r>
            <a:endParaRPr lang="pl-PL"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15096090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first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slide is prepared in such a way that the answers will appear later than text with symptoms. Allow the trainees to work for approx. 1-2 minutes and collect the written answers provided by the working groups spokespersons. The time 1-2 minutes reflects the real situation. Try to collect the answers in this same time. </a:t>
            </a:r>
          </a:p>
          <a:p>
            <a:r>
              <a:rPr lang="en-US" sz="800" b="1" kern="1200" noProof="0" dirty="0">
                <a:solidFill>
                  <a:schemeClr val="tx1"/>
                </a:solidFill>
                <a:effectLst/>
                <a:latin typeface="+mn-lt"/>
                <a:ea typeface="+mn-ea"/>
                <a:cs typeface="+mn-cs"/>
              </a:rPr>
              <a:t>These instructions apply to all the following slides.</a:t>
            </a:r>
          </a:p>
          <a:p>
            <a:endParaRPr lang="en-US" sz="800" kern="1200" noProof="0" dirty="0">
              <a:solidFill>
                <a:schemeClr val="tx1"/>
              </a:solidFill>
              <a:effectLst/>
              <a:latin typeface="+mn-lt"/>
              <a:ea typeface="+mn-ea"/>
              <a:cs typeface="+mn-cs"/>
            </a:endParaRPr>
          </a:p>
          <a:p>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immediate (RED)</a:t>
            </a:r>
            <a:r>
              <a:rPr lang="en-US" sz="800" kern="1200" noProof="0" dirty="0">
                <a:solidFill>
                  <a:schemeClr val="tx1"/>
                </a:solidFill>
                <a:effectLst/>
                <a:latin typeface="+mn-lt"/>
                <a:ea typeface="+mn-ea"/>
                <a:cs typeface="+mn-cs"/>
              </a:rPr>
              <a:t> group.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 </a:t>
            </a:r>
            <a:endParaRPr lang="en-US" sz="800" kern="1200" noProof="0" dirty="0">
              <a:solidFill>
                <a:schemeClr val="tx1"/>
              </a:solidFill>
              <a:effectLst/>
              <a:latin typeface="+mn-lt"/>
              <a:ea typeface="+mn-ea"/>
              <a:cs typeface="+mn-cs"/>
            </a:endParaRP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068972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Symptoms of second victim.</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16224412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third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6706351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fourth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immediate (RED)</a:t>
            </a:r>
            <a:r>
              <a:rPr lang="en-US" sz="800" kern="1200" dirty="0">
                <a:solidFill>
                  <a:schemeClr val="tx1"/>
                </a:solidFill>
                <a:effectLst/>
                <a:latin typeface="+mn-lt"/>
                <a:ea typeface="+mn-ea"/>
                <a:cs typeface="+mn-cs"/>
              </a:rPr>
              <a:t> group.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9037450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fifth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 the patient to the </a:t>
            </a:r>
            <a:r>
              <a:rPr lang="en-US" sz="800" b="1" kern="1200" dirty="0">
                <a:solidFill>
                  <a:schemeClr val="tx1"/>
                </a:solidFill>
                <a:effectLst/>
                <a:latin typeface="+mn-lt"/>
                <a:ea typeface="+mn-ea"/>
                <a:cs typeface="+mn-cs"/>
              </a:rPr>
              <a:t>dead (BLACK)</a:t>
            </a:r>
            <a:r>
              <a:rPr lang="en-US" sz="800" kern="1200" dirty="0">
                <a:solidFill>
                  <a:schemeClr val="tx1"/>
                </a:solidFill>
                <a:effectLst/>
                <a:latin typeface="+mn-lt"/>
                <a:ea typeface="+mn-ea"/>
                <a:cs typeface="+mn-cs"/>
              </a:rPr>
              <a:t> group. It means that chances of survive are very low or the patient is dead. In this situation the patient is dead. Compare the answer provided, discuss with trainees.</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Be aware that, in general, different answer from the trainees can be expected if the patient is of a very young age. Try to explain that age is not the parameter in segregation system. Discuss with trainees their answers.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127484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sixth victims.</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7711938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seventh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 the patient to the </a:t>
            </a:r>
            <a:r>
              <a:rPr lang="en-US" sz="800" b="1" kern="1200" dirty="0">
                <a:solidFill>
                  <a:schemeClr val="tx1"/>
                </a:solidFill>
                <a:effectLst/>
                <a:latin typeface="+mn-lt"/>
                <a:ea typeface="+mn-ea"/>
                <a:cs typeface="+mn-cs"/>
              </a:rPr>
              <a:t>dead (BLACK)</a:t>
            </a:r>
            <a:r>
              <a:rPr lang="en-US" sz="800" kern="1200" dirty="0">
                <a:solidFill>
                  <a:schemeClr val="tx1"/>
                </a:solidFill>
                <a:effectLst/>
                <a:latin typeface="+mn-lt"/>
                <a:ea typeface="+mn-ea"/>
                <a:cs typeface="+mn-cs"/>
              </a:rPr>
              <a:t> group. It means that chances of survive are very low or the patient is dead. In this situation the patient is dead. Compare the answer provided, discuss with trainees.</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Be aware that, in general, different answer from the trainees can be expected if the patient is of a very young age. Try to explain that age is not the parameter in segregation system. Discuss with trainees their answers.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3197548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eighth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701721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5 Attack in city centre: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79058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ninth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categorized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9456911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a:t>
            </a:r>
            <a:r>
              <a:rPr lang="en-US" sz="900" kern="1200" noProof="0" dirty="0">
                <a:solidFill>
                  <a:schemeClr val="tx1"/>
                </a:solidFill>
                <a:effectLst/>
                <a:latin typeface="+mn-lt"/>
                <a:ea typeface="+mn-ea"/>
                <a:cs typeface="+mn-cs"/>
              </a:rPr>
              <a:t>The provided symptoms gasping, runny nose, watery eyes in combination with normal </a:t>
            </a:r>
            <a:r>
              <a:rPr lang="pl-PL" sz="900" kern="1200" noProof="0" dirty="0">
                <a:solidFill>
                  <a:schemeClr val="tx1"/>
                </a:solidFill>
                <a:effectLst/>
                <a:latin typeface="+mn-lt"/>
                <a:ea typeface="+mn-ea"/>
                <a:cs typeface="+mn-cs"/>
              </a:rPr>
              <a:t>AVPU</a:t>
            </a:r>
            <a:r>
              <a:rPr lang="en-US" sz="900" kern="1200" noProof="0" dirty="0">
                <a:solidFill>
                  <a:schemeClr val="tx1"/>
                </a:solidFill>
                <a:effectLst/>
                <a:latin typeface="+mn-lt"/>
                <a:ea typeface="+mn-ea"/>
                <a:cs typeface="+mn-cs"/>
              </a:rPr>
              <a:t>, SBP and RR are not the life or even health threating.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14894167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6.3P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Scenario discussions: Triage and medical treatment related to CBRN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a:t>
            </a:r>
            <a:r>
              <a:rPr kumimoji="0" lang="en-US" sz="800" b="0" i="0" u="sng" strike="noStrike" kern="1200" cap="none" spc="0" normalizeH="0" baseline="0" noProof="0" dirty="0">
                <a:ln>
                  <a:noFill/>
                </a:ln>
                <a:solidFill>
                  <a:prstClr val="black"/>
                </a:solidFill>
                <a:effectLst/>
                <a:uLnTx/>
                <a:uFillTx/>
                <a:latin typeface="+mn-lt"/>
                <a:ea typeface="+mn-ea"/>
                <a:cs typeface="+mn-cs"/>
              </a:rPr>
              <a:t> familiarize </a:t>
            </a:r>
            <a:r>
              <a:rPr kumimoji="0" lang="en-US" sz="800" b="0" i="0" u="none" strike="noStrike" kern="1200" cap="none" spc="0" normalizeH="0" baseline="0" noProof="0" dirty="0">
                <a:ln>
                  <a:noFill/>
                </a:ln>
                <a:solidFill>
                  <a:prstClr val="black"/>
                </a:solidFill>
                <a:effectLst/>
                <a:uLnTx/>
                <a:uFillTx/>
                <a:latin typeface="+mn-lt"/>
                <a:ea typeface="+mn-ea"/>
                <a:cs typeface="+mn-cs"/>
              </a:rPr>
              <a:t>with and </a:t>
            </a:r>
            <a:r>
              <a:rPr kumimoji="0" lang="en-US" sz="800" b="0" i="0" u="sng" strike="noStrike" kern="1200" cap="none" spc="0" normalizeH="0" baseline="0" noProof="0" dirty="0">
                <a:ln>
                  <a:noFill/>
                </a:ln>
                <a:solidFill>
                  <a:prstClr val="black"/>
                </a:solidFill>
                <a:effectLst/>
                <a:uLnTx/>
                <a:uFillTx/>
                <a:latin typeface="+mn-lt"/>
                <a:ea typeface="+mn-ea"/>
                <a:cs typeface="+mn-cs"/>
              </a:rPr>
              <a:t>carry</a:t>
            </a:r>
            <a:r>
              <a:rPr kumimoji="0" lang="en-US" sz="800" b="0" i="0" u="none" strike="noStrike" kern="1200" cap="none" spc="0" normalizeH="0" baseline="0" noProof="0" dirty="0">
                <a:ln>
                  <a:noFill/>
                </a:ln>
                <a:solidFill>
                  <a:prstClr val="black"/>
                </a:solidFill>
                <a:effectLst/>
                <a:uLnTx/>
                <a:uFillTx/>
                <a:latin typeface="+mn-lt"/>
                <a:ea typeface="+mn-ea"/>
                <a:cs typeface="+mn-cs"/>
              </a:rPr>
              <a:t> out triage and provide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Final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862534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5 Attack in city centre: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person calling the emergency phone number,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275673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5 Attack in city centre: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person calling the emergency phone number,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065606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5 Attack in city </a:t>
            </a:r>
            <a:r>
              <a:rPr lang="en-US" sz="800" dirty="0" err="1"/>
              <a:t>centre</a:t>
            </a:r>
            <a:r>
              <a:rPr lang="en-US" sz="800" dirty="0"/>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are introduced</a:t>
            </a:r>
            <a:r>
              <a:rPr lang="en-US" sz="800" kern="1200" baseline="0" dirty="0">
                <a:solidFill>
                  <a:schemeClr val="tx1"/>
                </a:solidFill>
                <a:effectLst/>
                <a:latin typeface="+mn-lt"/>
                <a:ea typeface="+mn-ea"/>
                <a:cs typeface="+mn-cs"/>
              </a:rPr>
              <a:t> to </a:t>
            </a:r>
            <a:r>
              <a:rPr lang="en-US" sz="800" kern="1200" dirty="0">
                <a:solidFill>
                  <a:schemeClr val="tx1"/>
                </a:solidFill>
                <a:effectLst/>
                <a:latin typeface="+mn-lt"/>
                <a:ea typeface="+mn-ea"/>
                <a:cs typeface="+mn-cs"/>
              </a:rPr>
              <a:t>the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(The instructor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r>
              <a:rPr lang="en-US" sz="800" dirty="0"/>
              <a:t>A football match is displayed in a public square in the city center, thousands of people are attending the event.</a:t>
            </a:r>
            <a:r>
              <a:rPr lang="en-US" sz="800" baseline="0" dirty="0"/>
              <a:t> The event has high visibility at national and international level. During the match, a</a:t>
            </a:r>
            <a:r>
              <a:rPr lang="en-US" sz="800" dirty="0"/>
              <a:t> detonation is heard, and dozens of people get injured by the direct effect of the blast as well as from the panic among the crowd. After the first victims start receiving first aid from healthcare personnel already on the spot, some of them, as well as first responders and other persons, experience eye irritation, inflammation of the respiratory tract and rashes and blisters on the skin. </a:t>
            </a:r>
          </a:p>
          <a:p>
            <a:r>
              <a:rPr lang="en-US" sz="800" dirty="0"/>
              <a:t>It</a:t>
            </a:r>
            <a:r>
              <a:rPr lang="en-US" sz="800" baseline="0" dirty="0"/>
              <a:t> is likely that the explosion was coming form an IED and that now there is chemical contamination from a blistering agent. Blistering agents are usually persistent and cross contamination is likely to occur especially with thousands of people gathering in a square and now trying to run away from the square.</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5 Attack in city </a:t>
            </a:r>
            <a:r>
              <a:rPr lang="en-US" sz="800" dirty="0" err="1"/>
              <a:t>centre</a:t>
            </a:r>
            <a:r>
              <a:rPr lang="en-US" sz="800" dirty="0"/>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lecturer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fans watching a football match, red eye, skin burn on hand</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p>
          <a:p>
            <a:r>
              <a:rPr lang="en-US" sz="800" b="0" kern="1200" dirty="0">
                <a:solidFill>
                  <a:schemeClr val="tx1"/>
                </a:solidFill>
                <a:effectLst/>
                <a:latin typeface="+mn-lt"/>
                <a:ea typeface="+mn-ea"/>
                <a:cs typeface="+mn-cs"/>
              </a:rPr>
              <a:t>https://image.shutterstock.com/image-photo/estonia-july-11-2021-crowd-260nw-2013473957.jpg,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RIVM</a:t>
            </a:r>
          </a:p>
          <a:p>
            <a:r>
              <a:rPr lang="en-US" sz="800" b="0" kern="1200" dirty="0">
                <a:solidFill>
                  <a:schemeClr val="tx1"/>
                </a:solidFill>
                <a:effectLst/>
                <a:latin typeface="+mn-lt"/>
                <a:ea typeface="+mn-ea"/>
                <a:cs typeface="+mn-cs"/>
              </a:rPr>
              <a:t>https://commons.wikimedia.org/wiki/File:Infected_eye.jpg Creative Commons Attribution-Share Alike 4.0 International</a:t>
            </a:r>
          </a:p>
          <a:p>
            <a:r>
              <a:rPr lang="en-US" sz="800" b="0" kern="1200" dirty="0">
                <a:solidFill>
                  <a:schemeClr val="tx1"/>
                </a:solidFill>
                <a:effectLst/>
                <a:latin typeface="+mn-lt"/>
                <a:ea typeface="+mn-ea"/>
                <a:cs typeface="+mn-cs"/>
              </a:rPr>
              <a:t>https://commons.wikimedia.org/wiki/File:1Veertje_hand-burn-d03.jpg Creative Commons Attribution-Share Alike 3.0 </a:t>
            </a:r>
            <a:r>
              <a:rPr lang="en-US" sz="800" b="0" kern="1200" dirty="0" err="1">
                <a:solidFill>
                  <a:schemeClr val="tx1"/>
                </a:solidFill>
                <a:effectLst/>
                <a:latin typeface="+mn-lt"/>
                <a:ea typeface="+mn-ea"/>
                <a:cs typeface="+mn-cs"/>
              </a:rPr>
              <a:t>Unported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015868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 Attack in city </a:t>
            </a:r>
            <a:r>
              <a:rPr lang="en-US" sz="800" b="0" kern="1200" dirty="0" err="1">
                <a:solidFill>
                  <a:schemeClr val="tx1"/>
                </a:solidFill>
                <a:effectLst/>
                <a:latin typeface="+mn-lt"/>
                <a:ea typeface="+mn-ea"/>
                <a:cs typeface="+mn-cs"/>
              </a:rPr>
              <a:t>centre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5 Attack in city </a:t>
            </a:r>
            <a:r>
              <a:rPr lang="en-US" sz="800" dirty="0" err="1"/>
              <a:t>centre</a:t>
            </a:r>
            <a:r>
              <a:rPr lang="en-US" sz="800" dirty="0"/>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p>
        </p:txBody>
      </p:sp>
    </p:spTree>
    <p:extLst>
      <p:ext uri="{BB962C8B-B14F-4D97-AF65-F5344CB8AC3E}">
        <p14:creationId xmlns:p14="http://schemas.microsoft.com/office/powerpoint/2010/main" val="3179058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‹nr.›</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‹nr.›</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‹nr.›</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8.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GB" sz="3600" b="1" dirty="0">
                <a:solidFill>
                  <a:schemeClr val="tx1"/>
                </a:solidFill>
              </a:rPr>
              <a:t>5. Attack in city centre</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2" name="Title 5">
            <a:extLst>
              <a:ext uri="{FF2B5EF4-FFF2-40B4-BE49-F238E27FC236}">
                <a16:creationId xmlns:a16="http://schemas.microsoft.com/office/drawing/2014/main" id="{2DFA6296-B622-4137-922C-A6424169BAAF}"/>
              </a:ext>
            </a:extLst>
          </p:cNvPr>
          <p:cNvSpPr>
            <a:spLocks noGrp="1"/>
          </p:cNvSpPr>
          <p:nvPr>
            <p:ph type="title"/>
          </p:nvPr>
        </p:nvSpPr>
        <p:spPr>
          <a:xfrm>
            <a:off x="856022" y="304470"/>
            <a:ext cx="10658475" cy="884238"/>
          </a:xfrm>
        </p:spPr>
        <p:txBody>
          <a:bodyPr lIns="0" tIns="0" rIns="0" bIns="0">
            <a:noAutofit/>
          </a:bodyPr>
          <a:lstStyle/>
          <a:p>
            <a:r>
              <a:rPr lang="en-US" sz="3600" dirty="0"/>
              <a:t>5.1 Scenario 5 Attack in city </a:t>
            </a:r>
            <a:r>
              <a:rPr lang="en-US" sz="3600" dirty="0" err="1"/>
              <a:t>centre</a:t>
            </a:r>
            <a:endParaRPr lang="en-US" sz="3400" dirty="0"/>
          </a:p>
        </p:txBody>
      </p:sp>
      <p:sp>
        <p:nvSpPr>
          <p:cNvPr id="11" name="Footer Placeholder 5">
            <a:extLst>
              <a:ext uri="{FF2B5EF4-FFF2-40B4-BE49-F238E27FC236}">
                <a16:creationId xmlns:a16="http://schemas.microsoft.com/office/drawing/2014/main" id="{EE0DC859-0D36-4F3E-91ED-7A2D8C6D640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21435921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Title 5">
            <a:extLst>
              <a:ext uri="{FF2B5EF4-FFF2-40B4-BE49-F238E27FC236}">
                <a16:creationId xmlns:a16="http://schemas.microsoft.com/office/drawing/2014/main" id="{1583E3A7-9917-4C35-9EB6-FDC91D87884C}"/>
              </a:ext>
            </a:extLst>
          </p:cNvPr>
          <p:cNvSpPr>
            <a:spLocks noGrp="1"/>
          </p:cNvSpPr>
          <p:nvPr>
            <p:ph type="title"/>
          </p:nvPr>
        </p:nvSpPr>
        <p:spPr>
          <a:xfrm>
            <a:off x="856022" y="304470"/>
            <a:ext cx="10658475" cy="884238"/>
          </a:xfrm>
        </p:spPr>
        <p:txBody>
          <a:bodyPr lIns="0" tIns="0" rIns="0" bIns="0">
            <a:noAutofit/>
          </a:bodyPr>
          <a:lstStyle/>
          <a:p>
            <a:r>
              <a:rPr lang="en-US" sz="3600" dirty="0"/>
              <a:t>5.1 Scenario 5 Attack in city </a:t>
            </a:r>
            <a:r>
              <a:rPr lang="en-US" sz="3600" dirty="0" err="1"/>
              <a:t>centre</a:t>
            </a:r>
            <a:endParaRPr lang="en-US" sz="3400" dirty="0"/>
          </a:p>
        </p:txBody>
      </p:sp>
      <p:sp>
        <p:nvSpPr>
          <p:cNvPr id="12" name="Footer Placeholder 5">
            <a:extLst>
              <a:ext uri="{FF2B5EF4-FFF2-40B4-BE49-F238E27FC236}">
                <a16:creationId xmlns:a16="http://schemas.microsoft.com/office/drawing/2014/main" id="{FA03C378-FEC0-459C-A9EA-F59443DCD72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4841648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5</a:t>
            </a:r>
            <a:br>
              <a:rPr lang="en-US" dirty="0"/>
            </a:br>
            <a:r>
              <a:rPr lang="en-US" dirty="0"/>
              <a:t>Attack in city </a:t>
            </a:r>
            <a:r>
              <a:rPr lang="en-US" dirty="0" err="1"/>
              <a:t>centre</a:t>
            </a:r>
            <a:endParaRPr lang="en-US" dirty="0"/>
          </a:p>
        </p:txBody>
      </p:sp>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5">
            <a:extLst>
              <a:ext uri="{FF2B5EF4-FFF2-40B4-BE49-F238E27FC236}">
                <a16:creationId xmlns:a16="http://schemas.microsoft.com/office/drawing/2014/main" id="{983880E8-6A5D-48F7-A0AB-116AE77B29C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35659254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sp>
        <p:nvSpPr>
          <p:cNvPr id="17" name="Title 5">
            <a:extLst>
              <a:ext uri="{FF2B5EF4-FFF2-40B4-BE49-F238E27FC236}">
                <a16:creationId xmlns:a16="http://schemas.microsoft.com/office/drawing/2014/main" id="{14D001E8-E9B9-41F9-BCC7-CEB14F5F8AB8}"/>
              </a:ext>
            </a:extLst>
          </p:cNvPr>
          <p:cNvSpPr>
            <a:spLocks noGrp="1"/>
          </p:cNvSpPr>
          <p:nvPr>
            <p:ph type="title"/>
          </p:nvPr>
        </p:nvSpPr>
        <p:spPr>
          <a:xfrm>
            <a:off x="766762" y="770476"/>
            <a:ext cx="10658476" cy="884477"/>
          </a:xfrm>
        </p:spPr>
        <p:txBody>
          <a:bodyPr lIns="0" tIns="0" rIns="0" bIns="0">
            <a:noAutofit/>
          </a:bodyPr>
          <a:lstStyle/>
          <a:p>
            <a:r>
              <a:rPr lang="en-US" sz="3600" dirty="0"/>
              <a:t>5.2 Scenario 5 Attack in city </a:t>
            </a:r>
            <a:r>
              <a:rPr lang="en-US" sz="3600" dirty="0" err="1"/>
              <a:t>centre</a:t>
            </a:r>
            <a:endParaRPr lang="da-DK" sz="3400" dirty="0"/>
          </a:p>
        </p:txBody>
      </p:sp>
      <p:sp>
        <p:nvSpPr>
          <p:cNvPr id="14" name="Text Placeholder 3">
            <a:extLst>
              <a:ext uri="{FF2B5EF4-FFF2-40B4-BE49-F238E27FC236}">
                <a16:creationId xmlns:a16="http://schemas.microsoft.com/office/drawing/2014/main" id="{9C9B164A-728E-4B0B-9731-2B93E2AAE366}"/>
              </a:ext>
            </a:extLst>
          </p:cNvPr>
          <p:cNvSpPr>
            <a:spLocks noGrp="1"/>
          </p:cNvSpPr>
          <p:nvPr>
            <p:ph type="body" sz="quarter" idx="17"/>
          </p:nvPr>
        </p:nvSpPr>
        <p:spPr>
          <a:xfrm>
            <a:off x="2305175" y="1822478"/>
            <a:ext cx="9120062" cy="1471612"/>
          </a:xfrm>
        </p:spPr>
        <p:txBody>
          <a:bodyPr/>
          <a:lstStyle/>
          <a:p>
            <a:r>
              <a:rPr lang="en-US" dirty="0"/>
              <a:t>The scene</a:t>
            </a:r>
          </a:p>
        </p:txBody>
      </p:sp>
      <p:pic>
        <p:nvPicPr>
          <p:cNvPr id="18" name="Picture 9">
            <a:extLst>
              <a:ext uri="{FF2B5EF4-FFF2-40B4-BE49-F238E27FC236}">
                <a16:creationId xmlns:a16="http://schemas.microsoft.com/office/drawing/2014/main" id="{2760BAB9-8F53-4AD1-B792-49451E7E43BF}"/>
              </a:ext>
            </a:extLst>
          </p:cNvPr>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888E52DC-4370-4F44-A61E-AFFC4584772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grpSp>
        <p:nvGrpSpPr>
          <p:cNvPr id="12" name="Group 11">
            <a:extLst>
              <a:ext uri="{FF2B5EF4-FFF2-40B4-BE49-F238E27FC236}">
                <a16:creationId xmlns:a16="http://schemas.microsoft.com/office/drawing/2014/main" id="{3D19CFE8-5D8A-43C6-BB79-BD09CFD631CE}"/>
              </a:ext>
            </a:extLst>
          </p:cNvPr>
          <p:cNvGrpSpPr/>
          <p:nvPr/>
        </p:nvGrpSpPr>
        <p:grpSpPr>
          <a:xfrm>
            <a:off x="2576614" y="2868202"/>
            <a:ext cx="8704797" cy="3397683"/>
            <a:chOff x="2576614" y="2868202"/>
            <a:chExt cx="8704797" cy="3397683"/>
          </a:xfrm>
        </p:grpSpPr>
        <p:sp>
          <p:nvSpPr>
            <p:cNvPr id="13" name="Rettangolo 18">
              <a:extLst>
                <a:ext uri="{FF2B5EF4-FFF2-40B4-BE49-F238E27FC236}">
                  <a16:creationId xmlns:a16="http://schemas.microsoft.com/office/drawing/2014/main" id="{B05C3DE8-22E1-476A-BA54-5D0447F8AA6D}"/>
                </a:ext>
              </a:extLst>
            </p:cNvPr>
            <p:cNvSpPr/>
            <p:nvPr/>
          </p:nvSpPr>
          <p:spPr>
            <a:xfrm>
              <a:off x="2576614" y="2868202"/>
              <a:ext cx="8704797" cy="3397683"/>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5" name="Immagine 20">
              <a:extLst>
                <a:ext uri="{FF2B5EF4-FFF2-40B4-BE49-F238E27FC236}">
                  <a16:creationId xmlns:a16="http://schemas.microsoft.com/office/drawing/2014/main" id="{873E65FE-987D-4B9E-8C93-25C6C72D7A7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094717" y="3057525"/>
              <a:ext cx="4229101" cy="2819400"/>
            </a:xfrm>
            <a:prstGeom prst="rect">
              <a:avLst/>
            </a:prstGeom>
          </p:spPr>
        </p:pic>
        <p:pic>
          <p:nvPicPr>
            <p:cNvPr id="16" name="Immagine 21">
              <a:extLst>
                <a:ext uri="{FF2B5EF4-FFF2-40B4-BE49-F238E27FC236}">
                  <a16:creationId xmlns:a16="http://schemas.microsoft.com/office/drawing/2014/main" id="{57DD2013-641E-4298-9216-A32E3D74C90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796688" y="3144041"/>
              <a:ext cx="2090137" cy="1392553"/>
            </a:xfrm>
            <a:prstGeom prst="rect">
              <a:avLst/>
            </a:prstGeom>
          </p:spPr>
        </p:pic>
        <p:pic>
          <p:nvPicPr>
            <p:cNvPr id="20" name="Immagine 22">
              <a:extLst>
                <a:ext uri="{FF2B5EF4-FFF2-40B4-BE49-F238E27FC236}">
                  <a16:creationId xmlns:a16="http://schemas.microsoft.com/office/drawing/2014/main" id="{CD45A10A-CC0C-4F9E-99E4-7A6B419A337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905750" y="4644715"/>
              <a:ext cx="1962149" cy="1471612"/>
            </a:xfrm>
            <a:prstGeom prst="rect">
              <a:avLst/>
            </a:prstGeom>
          </p:spPr>
        </p:pic>
      </p:grpSp>
    </p:spTree>
    <p:extLst>
      <p:ext uri="{BB962C8B-B14F-4D97-AF65-F5344CB8AC3E}">
        <p14:creationId xmlns:p14="http://schemas.microsoft.com/office/powerpoint/2010/main" val="15972791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511582"/>
            <a:ext cx="9120062" cy="1471612"/>
          </a:xfrm>
        </p:spPr>
        <p:txBody>
          <a:bodyPr/>
          <a:lstStyle/>
          <a:p>
            <a:r>
              <a:rPr lang="en-US" dirty="0"/>
              <a:t>Key facts</a:t>
            </a:r>
          </a:p>
        </p:txBody>
      </p:sp>
      <p:sp>
        <p:nvSpPr>
          <p:cNvPr id="7" name="Text Placeholder 6"/>
          <p:cNvSpPr>
            <a:spLocks noGrp="1"/>
          </p:cNvSpPr>
          <p:nvPr>
            <p:ph type="body" sz="quarter" idx="19"/>
          </p:nvPr>
        </p:nvSpPr>
        <p:spPr>
          <a:xfrm>
            <a:off x="766763" y="2901695"/>
            <a:ext cx="10658474" cy="3340013"/>
          </a:xfrm>
        </p:spPr>
        <p:txBody>
          <a:bodyPr>
            <a:normAutofit/>
          </a:bodyPr>
          <a:lstStyle/>
          <a:p>
            <a:r>
              <a:rPr lang="en-US" sz="2400" dirty="0"/>
              <a:t>A football match is displayed in a square in the city center.</a:t>
            </a:r>
          </a:p>
          <a:p>
            <a:r>
              <a:rPr lang="en-US" sz="2400" dirty="0"/>
              <a:t>Thousands of people are attending the event.</a:t>
            </a:r>
          </a:p>
          <a:p>
            <a:r>
              <a:rPr lang="en-US" sz="2400" dirty="0"/>
              <a:t>A small detonation is heard, dozens of people get injured by the direct effect of the blast as well as from the panic among the crowd.</a:t>
            </a:r>
          </a:p>
          <a:p>
            <a:r>
              <a:rPr lang="en-US" sz="2400" dirty="0"/>
              <a:t>Some of the first victims, healthcare personnel already on the spot, as well as first responders and other people experience eye irritation, inflammation of the respiratory tract and rashes and blisters on the skin.</a:t>
            </a:r>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910588" y="1590700"/>
            <a:ext cx="932725" cy="1038358"/>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1609867"/>
          </a:xfrm>
        </p:spPr>
        <p:txBody>
          <a:bodyPr lIns="0" tIns="0" rIns="0" bIns="0">
            <a:noAutofit/>
          </a:bodyPr>
          <a:lstStyle/>
          <a:p>
            <a:r>
              <a:rPr lang="en-US" sz="3600" dirty="0"/>
              <a:t>5.2 Scenario 5 Attack in city </a:t>
            </a:r>
            <a:r>
              <a:rPr lang="en-US" sz="3600" dirty="0" err="1"/>
              <a:t>centre</a:t>
            </a:r>
            <a:endParaRPr lang="en-US" sz="3400" dirty="0"/>
          </a:p>
        </p:txBody>
      </p:sp>
      <p:sp>
        <p:nvSpPr>
          <p:cNvPr id="8" name="Footer Placeholder 5">
            <a:extLst>
              <a:ext uri="{FF2B5EF4-FFF2-40B4-BE49-F238E27FC236}">
                <a16:creationId xmlns:a16="http://schemas.microsoft.com/office/drawing/2014/main" id="{F677541E-6EB8-488E-9144-64D620F8D4A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32622057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a:xfrm>
            <a:off x="668730" y="284880"/>
            <a:ext cx="10658476" cy="884477"/>
          </a:xfrm>
        </p:spPr>
        <p:txBody>
          <a:bodyPr lIns="0" tIns="0" rIns="0" bIns="0">
            <a:normAutofit/>
          </a:bodyPr>
          <a:lstStyle/>
          <a:p>
            <a:r>
              <a:rPr lang="en-US" sz="4400" dirty="0"/>
              <a:t>5.2 Scenario 5 Attack in city </a:t>
            </a:r>
            <a:r>
              <a:rPr lang="en-US" sz="4400" dirty="0" err="1"/>
              <a:t>centre</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it-IT" dirty="0" err="1"/>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65E83336-8993-4FEC-8F57-FCDE67378E7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30015096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5</a:t>
            </a:r>
            <a:br>
              <a:rPr lang="en-US" dirty="0"/>
            </a:br>
            <a:r>
              <a:rPr lang="en-US" dirty="0"/>
              <a:t>Attack in city centre</a:t>
            </a:r>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7" name="Footer Placeholder 5">
            <a:extLst>
              <a:ext uri="{FF2B5EF4-FFF2-40B4-BE49-F238E27FC236}">
                <a16:creationId xmlns:a16="http://schemas.microsoft.com/office/drawing/2014/main" id="{7DE8A003-B266-43F2-885C-03EB67D880D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9792798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sp>
        <p:nvSpPr>
          <p:cNvPr id="17" name="Title 5">
            <a:extLst>
              <a:ext uri="{FF2B5EF4-FFF2-40B4-BE49-F238E27FC236}">
                <a16:creationId xmlns:a16="http://schemas.microsoft.com/office/drawing/2014/main" id="{14D001E8-E9B9-41F9-BCC7-CEB14F5F8AB8}"/>
              </a:ext>
            </a:extLst>
          </p:cNvPr>
          <p:cNvSpPr>
            <a:spLocks noGrp="1"/>
          </p:cNvSpPr>
          <p:nvPr>
            <p:ph type="title"/>
          </p:nvPr>
        </p:nvSpPr>
        <p:spPr>
          <a:xfrm>
            <a:off x="766762" y="770476"/>
            <a:ext cx="10658476" cy="884477"/>
          </a:xfrm>
        </p:spPr>
        <p:txBody>
          <a:bodyPr lIns="0" tIns="0" rIns="0" bIns="0">
            <a:noAutofit/>
          </a:bodyPr>
          <a:lstStyle/>
          <a:p>
            <a:r>
              <a:rPr lang="en-US" sz="3600" dirty="0"/>
              <a:t>5.6 Scenario 5 Attack in city centre</a:t>
            </a:r>
            <a:endParaRPr lang="da-DK" sz="3400" dirty="0"/>
          </a:p>
        </p:txBody>
      </p:sp>
      <p:sp>
        <p:nvSpPr>
          <p:cNvPr id="14" name="Text Placeholder 3">
            <a:extLst>
              <a:ext uri="{FF2B5EF4-FFF2-40B4-BE49-F238E27FC236}">
                <a16:creationId xmlns:a16="http://schemas.microsoft.com/office/drawing/2014/main" id="{9C9B164A-728E-4B0B-9731-2B93E2AAE366}"/>
              </a:ext>
            </a:extLst>
          </p:cNvPr>
          <p:cNvSpPr>
            <a:spLocks noGrp="1"/>
          </p:cNvSpPr>
          <p:nvPr>
            <p:ph type="body" sz="quarter" idx="17"/>
          </p:nvPr>
        </p:nvSpPr>
        <p:spPr>
          <a:xfrm>
            <a:off x="2305175" y="1822478"/>
            <a:ext cx="9120062" cy="1471612"/>
          </a:xfrm>
        </p:spPr>
        <p:txBody>
          <a:bodyPr/>
          <a:lstStyle/>
          <a:p>
            <a:r>
              <a:rPr lang="en-US" dirty="0"/>
              <a:t>The scene</a:t>
            </a:r>
          </a:p>
        </p:txBody>
      </p:sp>
      <p:pic>
        <p:nvPicPr>
          <p:cNvPr id="18" name="Picture 9">
            <a:extLst>
              <a:ext uri="{FF2B5EF4-FFF2-40B4-BE49-F238E27FC236}">
                <a16:creationId xmlns:a16="http://schemas.microsoft.com/office/drawing/2014/main" id="{2760BAB9-8F53-4AD1-B792-49451E7E43BF}"/>
              </a:ext>
            </a:extLst>
          </p:cNvPr>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1454AC17-5E09-4651-8ED6-8854DD05EC9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grpSp>
        <p:nvGrpSpPr>
          <p:cNvPr id="11" name="Group 10">
            <a:extLst>
              <a:ext uri="{FF2B5EF4-FFF2-40B4-BE49-F238E27FC236}">
                <a16:creationId xmlns:a16="http://schemas.microsoft.com/office/drawing/2014/main" id="{B1DB314C-AFCF-4312-A9DE-E6C2FE329BB3}"/>
              </a:ext>
            </a:extLst>
          </p:cNvPr>
          <p:cNvGrpSpPr/>
          <p:nvPr/>
        </p:nvGrpSpPr>
        <p:grpSpPr>
          <a:xfrm>
            <a:off x="2576614" y="2868202"/>
            <a:ext cx="8704797" cy="3397683"/>
            <a:chOff x="2576614" y="2868202"/>
            <a:chExt cx="8704797" cy="3397683"/>
          </a:xfrm>
        </p:grpSpPr>
        <p:sp>
          <p:nvSpPr>
            <p:cNvPr id="13" name="Rettangolo 18">
              <a:extLst>
                <a:ext uri="{FF2B5EF4-FFF2-40B4-BE49-F238E27FC236}">
                  <a16:creationId xmlns:a16="http://schemas.microsoft.com/office/drawing/2014/main" id="{46B143CD-2CC0-45CF-8907-99E090D44593}"/>
                </a:ext>
              </a:extLst>
            </p:cNvPr>
            <p:cNvSpPr/>
            <p:nvPr/>
          </p:nvSpPr>
          <p:spPr>
            <a:xfrm>
              <a:off x="2576614" y="2868202"/>
              <a:ext cx="8704797" cy="3397683"/>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5" name="Immagine 20">
              <a:extLst>
                <a:ext uri="{FF2B5EF4-FFF2-40B4-BE49-F238E27FC236}">
                  <a16:creationId xmlns:a16="http://schemas.microsoft.com/office/drawing/2014/main" id="{88FFAF05-9078-4197-8174-F38462C1D81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094717" y="3057525"/>
              <a:ext cx="4229101" cy="2819400"/>
            </a:xfrm>
            <a:prstGeom prst="rect">
              <a:avLst/>
            </a:prstGeom>
          </p:spPr>
        </p:pic>
        <p:pic>
          <p:nvPicPr>
            <p:cNvPr id="16" name="Immagine 21">
              <a:extLst>
                <a:ext uri="{FF2B5EF4-FFF2-40B4-BE49-F238E27FC236}">
                  <a16:creationId xmlns:a16="http://schemas.microsoft.com/office/drawing/2014/main" id="{9CD88ECE-0EC8-4475-8DD4-E39BF221D9A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796688" y="3144041"/>
              <a:ext cx="2090137" cy="1392553"/>
            </a:xfrm>
            <a:prstGeom prst="rect">
              <a:avLst/>
            </a:prstGeom>
          </p:spPr>
        </p:pic>
        <p:pic>
          <p:nvPicPr>
            <p:cNvPr id="20" name="Immagine 22">
              <a:extLst>
                <a:ext uri="{FF2B5EF4-FFF2-40B4-BE49-F238E27FC236}">
                  <a16:creationId xmlns:a16="http://schemas.microsoft.com/office/drawing/2014/main" id="{01D91C86-3D98-4AD1-93B9-B4E226BF66C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905750" y="4644715"/>
              <a:ext cx="1962149" cy="1471612"/>
            </a:xfrm>
            <a:prstGeom prst="rect">
              <a:avLst/>
            </a:prstGeom>
          </p:spPr>
        </p:pic>
      </p:grpSp>
    </p:spTree>
    <p:extLst>
      <p:ext uri="{BB962C8B-B14F-4D97-AF65-F5344CB8AC3E}">
        <p14:creationId xmlns:p14="http://schemas.microsoft.com/office/powerpoint/2010/main" val="11485434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sp>
        <p:nvSpPr>
          <p:cNvPr id="15" name="Text Placeholder 3">
            <a:extLst>
              <a:ext uri="{FF2B5EF4-FFF2-40B4-BE49-F238E27FC236}">
                <a16:creationId xmlns:a16="http://schemas.microsoft.com/office/drawing/2014/main" id="{6D59FA14-C30D-47FE-9E02-2D48FB650221}"/>
              </a:ext>
            </a:extLst>
          </p:cNvPr>
          <p:cNvSpPr>
            <a:spLocks noGrp="1"/>
          </p:cNvSpPr>
          <p:nvPr>
            <p:ph type="body" sz="quarter" idx="17"/>
          </p:nvPr>
        </p:nvSpPr>
        <p:spPr>
          <a:xfrm>
            <a:off x="2305175" y="1822478"/>
            <a:ext cx="9120062" cy="1471612"/>
          </a:xfrm>
        </p:spPr>
        <p:txBody>
          <a:bodyPr/>
          <a:lstStyle/>
          <a:p>
            <a:r>
              <a:rPr lang="en-US" dirty="0"/>
              <a:t>Key facts</a:t>
            </a:r>
          </a:p>
        </p:txBody>
      </p:sp>
      <p:sp>
        <p:nvSpPr>
          <p:cNvPr id="16" name="Text Placeholder 6">
            <a:extLst>
              <a:ext uri="{FF2B5EF4-FFF2-40B4-BE49-F238E27FC236}">
                <a16:creationId xmlns:a16="http://schemas.microsoft.com/office/drawing/2014/main" id="{22A72C23-5DA5-41A2-9932-9867CEB0B791}"/>
              </a:ext>
            </a:extLst>
          </p:cNvPr>
          <p:cNvSpPr txBox="1">
            <a:spLocks/>
          </p:cNvSpPr>
          <p:nvPr/>
        </p:nvSpPr>
        <p:spPr>
          <a:xfrm>
            <a:off x="766763" y="3429000"/>
            <a:ext cx="10658474" cy="2628900"/>
          </a:xfrm>
          <a:prstGeom prst="rect">
            <a:avLst/>
          </a:prstGeom>
        </p:spPr>
        <p:txBody>
          <a:bodyPr vert="horz" lIns="91440" tIns="45720" rIns="91440" bIns="45720" rtlCol="0">
            <a:normAutofit fontScale="925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football match is displayed in a square in the city center</a:t>
            </a:r>
          </a:p>
          <a:p>
            <a:r>
              <a:rPr lang="en-US" dirty="0"/>
              <a:t>Thousands of people are attending the event</a:t>
            </a:r>
          </a:p>
          <a:p>
            <a:r>
              <a:rPr lang="en-US" dirty="0"/>
              <a:t>A small detonation is heard, and dozens of people get injured by the direct effect of the blast as well as from the panic among the crowd</a:t>
            </a:r>
          </a:p>
          <a:p>
            <a:r>
              <a:rPr lang="en-US" dirty="0"/>
              <a:t>After the first victims started receiving first aid form healthcare personnel already on the spot, some of them, as well as first responders and other persons experience eye irritation, inflammation of the respiratory tract and rashes and blisters on the skin</a:t>
            </a:r>
          </a:p>
        </p:txBody>
      </p:sp>
      <p:sp>
        <p:nvSpPr>
          <p:cNvPr id="17" name="Title 5">
            <a:extLst>
              <a:ext uri="{FF2B5EF4-FFF2-40B4-BE49-F238E27FC236}">
                <a16:creationId xmlns:a16="http://schemas.microsoft.com/office/drawing/2014/main" id="{14D001E8-E9B9-41F9-BCC7-CEB14F5F8AB8}"/>
              </a:ext>
            </a:extLst>
          </p:cNvPr>
          <p:cNvSpPr>
            <a:spLocks noGrp="1"/>
          </p:cNvSpPr>
          <p:nvPr>
            <p:ph type="title"/>
          </p:nvPr>
        </p:nvSpPr>
        <p:spPr>
          <a:xfrm>
            <a:off x="766762" y="770476"/>
            <a:ext cx="10658476" cy="884477"/>
          </a:xfrm>
        </p:spPr>
        <p:txBody>
          <a:bodyPr lIns="0" tIns="0" rIns="0" bIns="0">
            <a:noAutofit/>
          </a:bodyPr>
          <a:lstStyle/>
          <a:p>
            <a:r>
              <a:rPr lang="en-US" sz="3600" dirty="0"/>
              <a:t>5.6 Scenario 5 Attack in city centre</a:t>
            </a:r>
            <a:endParaRPr lang="da-DK" sz="3400" dirty="0"/>
          </a:p>
        </p:txBody>
      </p:sp>
      <p:pic>
        <p:nvPicPr>
          <p:cNvPr id="8" name="Picture 9">
            <a:extLst>
              <a:ext uri="{FF2B5EF4-FFF2-40B4-BE49-F238E27FC236}">
                <a16:creationId xmlns:a16="http://schemas.microsoft.com/office/drawing/2014/main" id="{4E176879-EAC1-4A0B-9F80-AC712BB3593A}"/>
              </a:ext>
            </a:extLst>
          </p:cNvPr>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59A0B8A2-8575-4DBA-BC7F-311459C7886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9223662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2" y="247254"/>
            <a:ext cx="10658476" cy="884477"/>
          </a:xfrm>
        </p:spPr>
        <p:txBody>
          <a:bodyPr lIns="0" tIns="0" rIns="0" bIns="0">
            <a:normAutofit/>
          </a:bodyPr>
          <a:lstStyle/>
          <a:p>
            <a:r>
              <a:rPr lang="en-US" sz="4400" dirty="0"/>
              <a:t>5.6 Scenario 5 Attack in city centre</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graphicFrame>
        <p:nvGraphicFramePr>
          <p:cNvPr id="12" name="Tabella 2">
            <a:extLst>
              <a:ext uri="{FF2B5EF4-FFF2-40B4-BE49-F238E27FC236}">
                <a16:creationId xmlns:a16="http://schemas.microsoft.com/office/drawing/2014/main" id="{C3B5670A-626C-45EA-A440-42BE0F14BFEA}"/>
              </a:ext>
            </a:extLst>
          </p:cNvPr>
          <p:cNvGraphicFramePr>
            <a:graphicFrameLocks noGrp="1"/>
          </p:cNvGraphicFramePr>
          <p:nvPr>
            <p:extLst>
              <p:ext uri="{D42A27DB-BD31-4B8C-83A1-F6EECF244321}">
                <p14:modId xmlns:p14="http://schemas.microsoft.com/office/powerpoint/2010/main" val="1661196885"/>
              </p:ext>
            </p:extLst>
          </p:nvPr>
        </p:nvGraphicFramePr>
        <p:xfrm>
          <a:off x="962824" y="2617196"/>
          <a:ext cx="10462413" cy="374904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a:t>
                      </a:r>
                      <a:r>
                        <a:rPr lang="en-GB" b="1" dirty="0"/>
                        <a:t>40</a:t>
                      </a:r>
                      <a:r>
                        <a:rPr lang="pl-PL" b="1" dirty="0"/>
                        <a:t> YEARS OLD </a:t>
                      </a:r>
                      <a:r>
                        <a:rPr lang="en-GB" b="1" dirty="0"/>
                        <a:t>WO</a:t>
                      </a:r>
                      <a:r>
                        <a:rPr lang="pl-PL" b="1" dirty="0"/>
                        <a:t>M</a:t>
                      </a:r>
                      <a:r>
                        <a:rPr lang="en-GB" b="1" dirty="0"/>
                        <a:t>A</a:t>
                      </a:r>
                      <a:r>
                        <a:rPr lang="pl-PL" b="1" dirty="0"/>
                        <a:t>N</a:t>
                      </a:r>
                    </a:p>
                    <a:p>
                      <a:pPr algn="ctr"/>
                      <a:endParaRPr lang="pl-PL" b="1" dirty="0"/>
                    </a:p>
                    <a:p>
                      <a:pPr marL="285750" indent="-285750">
                        <a:buFont typeface="Arial" panose="020B0604020202020204" pitchFamily="34" charset="0"/>
                        <a:buChar char="•"/>
                      </a:pPr>
                      <a:r>
                        <a:rPr lang="en-GB" b="1" dirty="0"/>
                        <a:t>SMALL RASHES LOCALIZED NEAR MOUTH AND LIPS</a:t>
                      </a:r>
                      <a:endParaRPr lang="pl-PL" b="1" dirty="0"/>
                    </a:p>
                    <a:p>
                      <a:pPr marL="285750" indent="-285750">
                        <a:buFont typeface="Arial" panose="020B0604020202020204" pitchFamily="34" charset="0"/>
                        <a:buChar char="•"/>
                      </a:pPr>
                      <a:r>
                        <a:rPr lang="en-US" b="1" dirty="0"/>
                        <a:t>NO VISIBLE WOUNDS OR INJURIES</a:t>
                      </a:r>
                      <a:endParaRPr lang="pl-PL" b="1" dirty="0"/>
                    </a:p>
                    <a:p>
                      <a:pPr marL="285750" indent="-285750">
                        <a:buFont typeface="Arial" panose="020B0604020202020204" pitchFamily="34" charset="0"/>
                        <a:buChar char="•"/>
                      </a:pPr>
                      <a:r>
                        <a:rPr lang="pl-PL" b="1" dirty="0"/>
                        <a:t>RR 26</a:t>
                      </a:r>
                    </a:p>
                    <a:p>
                      <a:pPr marL="285750" indent="-285750">
                        <a:buFont typeface="Arial" panose="020B0604020202020204" pitchFamily="34" charset="0"/>
                        <a:buChar char="•"/>
                      </a:pPr>
                      <a:r>
                        <a:rPr lang="pl-PL" b="1" dirty="0"/>
                        <a:t>SBP 102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a:t>
                      </a:r>
                      <a:r>
                        <a:rPr lang="pl-PL" sz="1800" b="1" dirty="0"/>
                        <a:t>+</a:t>
                      </a:r>
                    </a:p>
                    <a:p>
                      <a:pPr marL="285750" indent="-285750">
                        <a:buFont typeface="Arial" panose="020B0604020202020204" pitchFamily="34" charset="0"/>
                        <a:buChar char="•"/>
                      </a:pPr>
                      <a:r>
                        <a:rPr lang="pl-PL" b="1" dirty="0"/>
                        <a:t>V    </a:t>
                      </a:r>
                    </a:p>
                    <a:p>
                      <a:pPr marL="285750" indent="-285750">
                        <a:buFont typeface="Arial" panose="020B0604020202020204" pitchFamily="34" charset="0"/>
                        <a:buChar char="•"/>
                      </a:pPr>
                      <a:r>
                        <a:rPr lang="pl-PL" b="1" dirty="0"/>
                        <a:t>P</a:t>
                      </a:r>
                    </a:p>
                    <a:p>
                      <a:pPr marL="285750" indent="-285750">
                        <a:buFont typeface="Arial" panose="020B0604020202020204" pitchFamily="34" charset="0"/>
                        <a:buChar char="•"/>
                      </a:pPr>
                      <a:r>
                        <a:rPr lang="pl-PL" b="1" dirty="0"/>
                        <a:t>U</a:t>
                      </a:r>
                      <a:endParaRPr lang="it-IT" b="1" dirty="0"/>
                    </a:p>
                    <a:p>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3" name="Group 12">
            <a:extLst>
              <a:ext uri="{FF2B5EF4-FFF2-40B4-BE49-F238E27FC236}">
                <a16:creationId xmlns:a16="http://schemas.microsoft.com/office/drawing/2014/main" id="{AFB760C9-16D4-4231-8C8A-050AD8941868}"/>
              </a:ext>
            </a:extLst>
          </p:cNvPr>
          <p:cNvGrpSpPr/>
          <p:nvPr/>
        </p:nvGrpSpPr>
        <p:grpSpPr>
          <a:xfrm>
            <a:off x="5614061" y="3492211"/>
            <a:ext cx="559994" cy="2167170"/>
            <a:chOff x="5326456" y="3618553"/>
            <a:chExt cx="559994" cy="2167170"/>
          </a:xfrm>
        </p:grpSpPr>
        <p:sp>
          <p:nvSpPr>
            <p:cNvPr id="14" name="Schemat blokowy: proces 10">
              <a:extLst>
                <a:ext uri="{FF2B5EF4-FFF2-40B4-BE49-F238E27FC236}">
                  <a16:creationId xmlns:a16="http://schemas.microsoft.com/office/drawing/2014/main" id="{04CA33D3-2CA2-4AB6-B45A-667C70F461E5}"/>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1">
              <a:extLst>
                <a:ext uri="{FF2B5EF4-FFF2-40B4-BE49-F238E27FC236}">
                  <a16:creationId xmlns:a16="http://schemas.microsoft.com/office/drawing/2014/main" id="{9D93F4D0-207D-442B-9380-BEFF9FF40A47}"/>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2">
              <a:extLst>
                <a:ext uri="{FF2B5EF4-FFF2-40B4-BE49-F238E27FC236}">
                  <a16:creationId xmlns:a16="http://schemas.microsoft.com/office/drawing/2014/main" id="{E82B4897-D0DD-4553-BA57-F0C67DCA9153}"/>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3">
              <a:extLst>
                <a:ext uri="{FF2B5EF4-FFF2-40B4-BE49-F238E27FC236}">
                  <a16:creationId xmlns:a16="http://schemas.microsoft.com/office/drawing/2014/main" id="{C2DF2AB2-F0BC-4DFC-A2ED-6B2433FC66BB}"/>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Text Placeholder 3">
            <a:extLst>
              <a:ext uri="{FF2B5EF4-FFF2-40B4-BE49-F238E27FC236}">
                <a16:creationId xmlns:a16="http://schemas.microsoft.com/office/drawing/2014/main" id="{CC507A66-43B7-4D24-8623-EF3A819E3AE8}"/>
              </a:ext>
            </a:extLst>
          </p:cNvPr>
          <p:cNvSpPr>
            <a:spLocks noGrp="1"/>
          </p:cNvSpPr>
          <p:nvPr>
            <p:ph type="body" sz="quarter" idx="17"/>
          </p:nvPr>
        </p:nvSpPr>
        <p:spPr>
          <a:xfrm>
            <a:off x="2305175" y="1221582"/>
            <a:ext cx="9120062" cy="1471612"/>
          </a:xfrm>
        </p:spPr>
        <p:txBody>
          <a:bodyPr/>
          <a:lstStyle/>
          <a:p>
            <a:r>
              <a:rPr lang="en-US" dirty="0"/>
              <a:t>Status of the casualties, triage, treatment</a:t>
            </a:r>
          </a:p>
        </p:txBody>
      </p:sp>
      <p:pic>
        <p:nvPicPr>
          <p:cNvPr id="19" name="Picture 18">
            <a:extLst>
              <a:ext uri="{FF2B5EF4-FFF2-40B4-BE49-F238E27FC236}">
                <a16:creationId xmlns:a16="http://schemas.microsoft.com/office/drawing/2014/main" id="{167A758C-0451-4065-BDFA-F0677D63F6E2}"/>
              </a:ext>
            </a:extLst>
          </p:cNvPr>
          <p:cNvPicPr>
            <a:picLocks noChangeAspect="1"/>
          </p:cNvPicPr>
          <p:nvPr/>
        </p:nvPicPr>
        <p:blipFill>
          <a:blip r:embed="rId3"/>
          <a:stretch>
            <a:fillRect/>
          </a:stretch>
        </p:blipFill>
        <p:spPr>
          <a:xfrm flipH="1">
            <a:off x="910589" y="1300699"/>
            <a:ext cx="1182569" cy="1316497"/>
          </a:xfrm>
          <a:prstGeom prst="rect">
            <a:avLst/>
          </a:prstGeom>
        </p:spPr>
      </p:pic>
      <p:sp>
        <p:nvSpPr>
          <p:cNvPr id="20" name="Footer Placeholder 5">
            <a:extLst>
              <a:ext uri="{FF2B5EF4-FFF2-40B4-BE49-F238E27FC236}">
                <a16:creationId xmlns:a16="http://schemas.microsoft.com/office/drawing/2014/main" id="{492ED393-0218-4BC2-95F6-4BF03835520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9984643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5</a:t>
            </a:r>
            <a:br>
              <a:rPr lang="en-US" dirty="0"/>
            </a:br>
            <a:r>
              <a:rPr lang="en-US" dirty="0"/>
              <a:t>Attack in city centre</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2D9F003B-F3F3-40D5-920B-6933CA1B327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5624495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21582"/>
            <a:ext cx="9120062" cy="1471612"/>
          </a:xfrm>
        </p:spPr>
        <p:txBody>
          <a:bodyPr/>
          <a:lstStyle/>
          <a:p>
            <a:r>
              <a:rPr lang="en-US" dirty="0"/>
              <a:t>Status of the casualties, triage, treatment</a:t>
            </a:r>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300699"/>
            <a:ext cx="1182569" cy="1316497"/>
          </a:xfrm>
          <a:prstGeom prst="rect">
            <a:avLst/>
          </a:prstGeom>
        </p:spPr>
      </p:pic>
      <p:sp>
        <p:nvSpPr>
          <p:cNvPr id="12" name="Title 5">
            <a:extLst>
              <a:ext uri="{FF2B5EF4-FFF2-40B4-BE49-F238E27FC236}">
                <a16:creationId xmlns:a16="http://schemas.microsoft.com/office/drawing/2014/main" id="{DC3B2209-8001-42B9-A3FD-AC8A863E1BA3}"/>
              </a:ext>
            </a:extLst>
          </p:cNvPr>
          <p:cNvSpPr>
            <a:spLocks noGrp="1"/>
          </p:cNvSpPr>
          <p:nvPr>
            <p:ph type="title"/>
          </p:nvPr>
        </p:nvSpPr>
        <p:spPr>
          <a:xfrm>
            <a:off x="766762" y="247254"/>
            <a:ext cx="10658476" cy="884477"/>
          </a:xfrm>
        </p:spPr>
        <p:txBody>
          <a:bodyPr lIns="0" tIns="0" rIns="0" bIns="0">
            <a:normAutofit/>
          </a:bodyPr>
          <a:lstStyle/>
          <a:p>
            <a:r>
              <a:rPr lang="en-US" sz="4400" dirty="0"/>
              <a:t>5.6 Scenario 5 Attack in city centre</a:t>
            </a:r>
            <a:endParaRPr lang="da-DK" dirty="0"/>
          </a:p>
        </p:txBody>
      </p:sp>
      <p:graphicFrame>
        <p:nvGraphicFramePr>
          <p:cNvPr id="13" name="Tabella 2">
            <a:extLst>
              <a:ext uri="{FF2B5EF4-FFF2-40B4-BE49-F238E27FC236}">
                <a16:creationId xmlns:a16="http://schemas.microsoft.com/office/drawing/2014/main" id="{84EB82E4-61EC-4098-B725-D1F82C43CCE5}"/>
              </a:ext>
            </a:extLst>
          </p:cNvPr>
          <p:cNvGraphicFramePr>
            <a:graphicFrameLocks noGrp="1"/>
          </p:cNvGraphicFramePr>
          <p:nvPr>
            <p:extLst>
              <p:ext uri="{D42A27DB-BD31-4B8C-83A1-F6EECF244321}">
                <p14:modId xmlns:p14="http://schemas.microsoft.com/office/powerpoint/2010/main" val="137923144"/>
              </p:ext>
            </p:extLst>
          </p:nvPr>
        </p:nvGraphicFramePr>
        <p:xfrm>
          <a:off x="1045367" y="2668681"/>
          <a:ext cx="10462413" cy="374904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dirty="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a:t>
                      </a:r>
                      <a:r>
                        <a:rPr lang="en-GB" b="1" dirty="0"/>
                        <a:t>34</a:t>
                      </a:r>
                      <a:r>
                        <a:rPr lang="pl-PL" b="1" dirty="0"/>
                        <a:t> YEARS OLD M</a:t>
                      </a:r>
                      <a:r>
                        <a:rPr lang="en-GB" b="1" dirty="0"/>
                        <a:t>A</a:t>
                      </a:r>
                      <a:r>
                        <a:rPr lang="pl-PL" b="1" dirty="0"/>
                        <a:t>N</a:t>
                      </a:r>
                    </a:p>
                    <a:p>
                      <a:pPr algn="ctr"/>
                      <a:endParaRPr lang="pl-PL" b="1" dirty="0"/>
                    </a:p>
                    <a:p>
                      <a:pPr marL="285750" indent="-285750">
                        <a:buFont typeface="Arial" panose="020B0604020202020204" pitchFamily="34" charset="0"/>
                        <a:buChar char="•"/>
                      </a:pPr>
                      <a:r>
                        <a:rPr lang="en-GB" b="1" dirty="0"/>
                        <a:t>CHEST INJURY</a:t>
                      </a:r>
                    </a:p>
                    <a:p>
                      <a:pPr marL="285750" indent="-285750">
                        <a:buFont typeface="Arial" panose="020B0604020202020204" pitchFamily="34" charset="0"/>
                        <a:buChar char="•"/>
                      </a:pPr>
                      <a:r>
                        <a:rPr lang="en-GB" b="1" dirty="0"/>
                        <a:t>FLUID-FILLED BLISTERS ON FACE AND NECK</a:t>
                      </a:r>
                      <a:endParaRPr lang="pl-PL" b="1" dirty="0"/>
                    </a:p>
                    <a:p>
                      <a:pPr marL="285750" indent="-285750">
                        <a:buFont typeface="Arial" panose="020B0604020202020204" pitchFamily="34" charset="0"/>
                        <a:buChar char="•"/>
                      </a:pPr>
                      <a:r>
                        <a:rPr lang="pl-PL" b="1" dirty="0"/>
                        <a:t>RR 6</a:t>
                      </a:r>
                    </a:p>
                    <a:p>
                      <a:pPr marL="285750" indent="-285750">
                        <a:buFont typeface="Arial" panose="020B0604020202020204" pitchFamily="34" charset="0"/>
                        <a:buChar char="•"/>
                      </a:pPr>
                      <a:r>
                        <a:rPr lang="pl-PL" b="1" dirty="0"/>
                        <a:t>SBP 65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a:t>
                      </a:r>
                      <a:endParaRPr lang="pl-PL" sz="1800" b="1" dirty="0"/>
                    </a:p>
                    <a:p>
                      <a:pPr marL="285750" indent="-285750">
                        <a:buFont typeface="Arial" panose="020B0604020202020204" pitchFamily="34" charset="0"/>
                        <a:buChar char="•"/>
                      </a:pPr>
                      <a:r>
                        <a:rPr lang="pl-PL" b="1" dirty="0"/>
                        <a:t>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   </a:t>
                      </a:r>
                      <a:r>
                        <a:rPr lang="pl-PL" sz="1800" b="1" dirty="0"/>
                        <a:t>+</a:t>
                      </a:r>
                      <a:endParaRPr lang="pl-PL" b="1" dirty="0"/>
                    </a:p>
                    <a:p>
                      <a:pPr marL="285750" indent="-285750">
                        <a:buFont typeface="Arial" panose="020B0604020202020204" pitchFamily="34" charset="0"/>
                        <a:buChar char="•"/>
                      </a:pPr>
                      <a:r>
                        <a:rPr lang="pl-PL" b="1" dirty="0"/>
                        <a:t>U</a:t>
                      </a:r>
                      <a:endParaRPr lang="it-IT" b="1" dirty="0"/>
                    </a:p>
                    <a:p>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4" name="Group 13">
            <a:extLst>
              <a:ext uri="{FF2B5EF4-FFF2-40B4-BE49-F238E27FC236}">
                <a16:creationId xmlns:a16="http://schemas.microsoft.com/office/drawing/2014/main" id="{3558F0E4-EC7E-4738-9959-8824B393AC73}"/>
              </a:ext>
            </a:extLst>
          </p:cNvPr>
          <p:cNvGrpSpPr/>
          <p:nvPr/>
        </p:nvGrpSpPr>
        <p:grpSpPr>
          <a:xfrm>
            <a:off x="5614061" y="3273850"/>
            <a:ext cx="559994" cy="2167170"/>
            <a:chOff x="5326456" y="3618553"/>
            <a:chExt cx="559994" cy="2167170"/>
          </a:xfrm>
        </p:grpSpPr>
        <p:sp>
          <p:nvSpPr>
            <p:cNvPr id="15" name="Schemat blokowy: proces 10">
              <a:extLst>
                <a:ext uri="{FF2B5EF4-FFF2-40B4-BE49-F238E27FC236}">
                  <a16:creationId xmlns:a16="http://schemas.microsoft.com/office/drawing/2014/main" id="{2F265804-0946-4DCD-97DB-E8468CDE88C8}"/>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1">
              <a:extLst>
                <a:ext uri="{FF2B5EF4-FFF2-40B4-BE49-F238E27FC236}">
                  <a16:creationId xmlns:a16="http://schemas.microsoft.com/office/drawing/2014/main" id="{FADF6E57-A9F5-4BDE-99B0-4FDD3652150E}"/>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2">
              <a:extLst>
                <a:ext uri="{FF2B5EF4-FFF2-40B4-BE49-F238E27FC236}">
                  <a16:creationId xmlns:a16="http://schemas.microsoft.com/office/drawing/2014/main" id="{38DF1C59-94B5-47E4-B61D-9DF4F0F26E9E}"/>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9" name="Schemat blokowy: proces 13">
              <a:extLst>
                <a:ext uri="{FF2B5EF4-FFF2-40B4-BE49-F238E27FC236}">
                  <a16:creationId xmlns:a16="http://schemas.microsoft.com/office/drawing/2014/main" id="{E1C11A1C-FE6A-4DAD-9A26-B37EB4A54A0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9A24C048-147C-413B-9E36-67222FFD152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272790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sp>
        <p:nvSpPr>
          <p:cNvPr id="12" name="Title 5">
            <a:extLst>
              <a:ext uri="{FF2B5EF4-FFF2-40B4-BE49-F238E27FC236}">
                <a16:creationId xmlns:a16="http://schemas.microsoft.com/office/drawing/2014/main" id="{2624180C-29F3-4EEC-AEF8-42B633ABB667}"/>
              </a:ext>
            </a:extLst>
          </p:cNvPr>
          <p:cNvSpPr>
            <a:spLocks noGrp="1"/>
          </p:cNvSpPr>
          <p:nvPr>
            <p:ph type="title"/>
          </p:nvPr>
        </p:nvSpPr>
        <p:spPr>
          <a:xfrm>
            <a:off x="766762" y="247254"/>
            <a:ext cx="10658476" cy="884477"/>
          </a:xfrm>
        </p:spPr>
        <p:txBody>
          <a:bodyPr lIns="0" tIns="0" rIns="0" bIns="0">
            <a:normAutofit/>
          </a:bodyPr>
          <a:lstStyle/>
          <a:p>
            <a:r>
              <a:rPr lang="en-US" sz="4400" dirty="0"/>
              <a:t>5.6 Scenario 5 Attack in city centre</a:t>
            </a:r>
            <a:endParaRPr lang="da-DK" dirty="0"/>
          </a:p>
        </p:txBody>
      </p:sp>
      <p:graphicFrame>
        <p:nvGraphicFramePr>
          <p:cNvPr id="13" name="Tabella 2">
            <a:extLst>
              <a:ext uri="{FF2B5EF4-FFF2-40B4-BE49-F238E27FC236}">
                <a16:creationId xmlns:a16="http://schemas.microsoft.com/office/drawing/2014/main" id="{98C2B405-E8AE-4301-A385-7366A5332C70}"/>
              </a:ext>
            </a:extLst>
          </p:cNvPr>
          <p:cNvGraphicFramePr>
            <a:graphicFrameLocks noGrp="1"/>
          </p:cNvGraphicFramePr>
          <p:nvPr>
            <p:extLst>
              <p:ext uri="{D42A27DB-BD31-4B8C-83A1-F6EECF244321}">
                <p14:modId xmlns:p14="http://schemas.microsoft.com/office/powerpoint/2010/main" val="636604923"/>
              </p:ext>
            </p:extLst>
          </p:nvPr>
        </p:nvGraphicFramePr>
        <p:xfrm>
          <a:off x="1068832" y="2401738"/>
          <a:ext cx="10462413" cy="402336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a:t>
                      </a:r>
                      <a:r>
                        <a:rPr lang="en-GB" b="1" dirty="0"/>
                        <a:t>25</a:t>
                      </a:r>
                      <a:r>
                        <a:rPr lang="pl-PL" b="1" dirty="0"/>
                        <a:t> YEARS OLD M</a:t>
                      </a:r>
                      <a:r>
                        <a:rPr lang="en-GB" b="1" dirty="0"/>
                        <a:t>A</a:t>
                      </a:r>
                      <a:r>
                        <a:rPr lang="pl-PL" b="1" dirty="0"/>
                        <a:t>N</a:t>
                      </a:r>
                    </a:p>
                    <a:p>
                      <a:pPr algn="ctr"/>
                      <a:endParaRPr lang="pl-PL" b="1" dirty="0"/>
                    </a:p>
                    <a:p>
                      <a:pPr marL="285750" indent="-285750">
                        <a:buFont typeface="Arial" panose="020B0604020202020204" pitchFamily="34" charset="0"/>
                        <a:buChar char="•"/>
                      </a:pPr>
                      <a:r>
                        <a:rPr lang="en-GB" b="1" dirty="0"/>
                        <a:t>ISOLATED GREATER TUBEROSITY (GT) FRACTURES OF RIGHT PROXIMAL HUMERUS</a:t>
                      </a:r>
                    </a:p>
                    <a:p>
                      <a:pPr marL="285750" indent="-285750">
                        <a:buFont typeface="Arial" panose="020B0604020202020204" pitchFamily="34" charset="0"/>
                        <a:buChar char="•"/>
                      </a:pPr>
                      <a:r>
                        <a:rPr lang="en-GB" b="1" dirty="0"/>
                        <a:t>EYES IRRITATION</a:t>
                      </a:r>
                      <a:r>
                        <a:rPr lang="pl-PL" b="1" dirty="0"/>
                        <a:t>, </a:t>
                      </a:r>
                      <a:r>
                        <a:rPr lang="en-GB" b="1" dirty="0"/>
                        <a:t>RIGHT ARM PAIN</a:t>
                      </a:r>
                      <a:endParaRPr lang="pl-PL" b="1" dirty="0"/>
                    </a:p>
                    <a:p>
                      <a:pPr marL="285750" indent="-285750">
                        <a:buFont typeface="Arial" panose="020B0604020202020204" pitchFamily="34" charset="0"/>
                        <a:buChar char="•"/>
                      </a:pPr>
                      <a:r>
                        <a:rPr lang="pl-PL" b="1" dirty="0"/>
                        <a:t>RR 28</a:t>
                      </a:r>
                    </a:p>
                    <a:p>
                      <a:pPr marL="285750" indent="-285750">
                        <a:buFont typeface="Arial" panose="020B0604020202020204" pitchFamily="34" charset="0"/>
                        <a:buChar char="•"/>
                      </a:pPr>
                      <a:r>
                        <a:rPr lang="pl-PL" b="1" dirty="0"/>
                        <a:t>SBP 95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a:t>
                      </a:r>
                      <a:endParaRPr lang="pl-PL" sz="1800"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V   </a:t>
                      </a:r>
                      <a:r>
                        <a:rPr lang="pl-PL" sz="1800" b="1" dirty="0"/>
                        <a:t>+</a:t>
                      </a:r>
                      <a:r>
                        <a:rPr lang="pl-PL" b="1" dirty="0"/>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   </a:t>
                      </a:r>
                    </a:p>
                    <a:p>
                      <a:pPr marL="285750" indent="-285750">
                        <a:buFont typeface="Arial" panose="020B0604020202020204" pitchFamily="34" charset="0"/>
                        <a:buChar char="•"/>
                      </a:pPr>
                      <a:r>
                        <a:rPr lang="pl-PL" b="1" dirty="0"/>
                        <a:t>U</a:t>
                      </a:r>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4" name="Group 13">
            <a:extLst>
              <a:ext uri="{FF2B5EF4-FFF2-40B4-BE49-F238E27FC236}">
                <a16:creationId xmlns:a16="http://schemas.microsoft.com/office/drawing/2014/main" id="{7D4AA789-EBD7-4F34-BBF4-2B00D384CA89}"/>
              </a:ext>
            </a:extLst>
          </p:cNvPr>
          <p:cNvGrpSpPr/>
          <p:nvPr/>
        </p:nvGrpSpPr>
        <p:grpSpPr>
          <a:xfrm>
            <a:off x="5614061" y="3260198"/>
            <a:ext cx="559994" cy="2167170"/>
            <a:chOff x="5326456" y="3618553"/>
            <a:chExt cx="559994" cy="2167170"/>
          </a:xfrm>
        </p:grpSpPr>
        <p:sp>
          <p:nvSpPr>
            <p:cNvPr id="15" name="Schemat blokowy: proces 10">
              <a:extLst>
                <a:ext uri="{FF2B5EF4-FFF2-40B4-BE49-F238E27FC236}">
                  <a16:creationId xmlns:a16="http://schemas.microsoft.com/office/drawing/2014/main" id="{CA656B3D-CC5B-43DE-8000-7B2B6FD06724}"/>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1">
              <a:extLst>
                <a:ext uri="{FF2B5EF4-FFF2-40B4-BE49-F238E27FC236}">
                  <a16:creationId xmlns:a16="http://schemas.microsoft.com/office/drawing/2014/main" id="{C0B1F53D-943F-4BF0-964F-A892F038E934}"/>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2">
              <a:extLst>
                <a:ext uri="{FF2B5EF4-FFF2-40B4-BE49-F238E27FC236}">
                  <a16:creationId xmlns:a16="http://schemas.microsoft.com/office/drawing/2014/main" id="{A2F519BC-5701-4CF0-8D14-77683655E4C2}"/>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9" name="Schemat blokowy: proces 13">
              <a:extLst>
                <a:ext uri="{FF2B5EF4-FFF2-40B4-BE49-F238E27FC236}">
                  <a16:creationId xmlns:a16="http://schemas.microsoft.com/office/drawing/2014/main" id="{6EF7A870-C2C4-4522-9024-95B0564044C6}"/>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Text Placeholder 3">
            <a:extLst>
              <a:ext uri="{FF2B5EF4-FFF2-40B4-BE49-F238E27FC236}">
                <a16:creationId xmlns:a16="http://schemas.microsoft.com/office/drawing/2014/main" id="{7B44AFD3-A37A-43DE-8FC1-E17F917366E2}"/>
              </a:ext>
            </a:extLst>
          </p:cNvPr>
          <p:cNvSpPr>
            <a:spLocks noGrp="1"/>
          </p:cNvSpPr>
          <p:nvPr>
            <p:ph type="body" sz="quarter" idx="17"/>
          </p:nvPr>
        </p:nvSpPr>
        <p:spPr>
          <a:xfrm>
            <a:off x="2305175" y="1221582"/>
            <a:ext cx="9120062" cy="1471612"/>
          </a:xfrm>
        </p:spPr>
        <p:txBody>
          <a:bodyPr/>
          <a:lstStyle/>
          <a:p>
            <a:r>
              <a:rPr lang="en-US" dirty="0"/>
              <a:t>Status of the casualties, triage, treatment</a:t>
            </a:r>
          </a:p>
        </p:txBody>
      </p:sp>
      <p:pic>
        <p:nvPicPr>
          <p:cNvPr id="20" name="Picture 19">
            <a:extLst>
              <a:ext uri="{FF2B5EF4-FFF2-40B4-BE49-F238E27FC236}">
                <a16:creationId xmlns:a16="http://schemas.microsoft.com/office/drawing/2014/main" id="{5A0EC46C-D2B5-4FE5-8111-87D3415FD629}"/>
              </a:ext>
            </a:extLst>
          </p:cNvPr>
          <p:cNvPicPr>
            <a:picLocks noChangeAspect="1"/>
          </p:cNvPicPr>
          <p:nvPr/>
        </p:nvPicPr>
        <p:blipFill>
          <a:blip r:embed="rId3"/>
          <a:stretch>
            <a:fillRect/>
          </a:stretch>
        </p:blipFill>
        <p:spPr>
          <a:xfrm flipH="1">
            <a:off x="910589" y="1300699"/>
            <a:ext cx="1182569" cy="1316497"/>
          </a:xfrm>
          <a:prstGeom prst="rect">
            <a:avLst/>
          </a:prstGeom>
        </p:spPr>
      </p:pic>
      <p:sp>
        <p:nvSpPr>
          <p:cNvPr id="21" name="Footer Placeholder 5">
            <a:extLst>
              <a:ext uri="{FF2B5EF4-FFF2-40B4-BE49-F238E27FC236}">
                <a16:creationId xmlns:a16="http://schemas.microsoft.com/office/drawing/2014/main" id="{F7C62143-8640-4B64-968E-1888D04FBD8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9172308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5</a:t>
            </a:r>
            <a:br>
              <a:rPr lang="en-US" dirty="0"/>
            </a:br>
            <a:r>
              <a:rPr lang="en-US" dirty="0"/>
              <a:t>Attack in city </a:t>
            </a:r>
            <a:r>
              <a:rPr lang="en-US" dirty="0" err="1"/>
              <a:t>centre</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22</a:t>
            </a:fld>
            <a:endParaRPr lang="aa-ET" dirty="0"/>
          </a:p>
        </p:txBody>
      </p:sp>
      <p:sp>
        <p:nvSpPr>
          <p:cNvPr id="6" name="Footer Placeholder 5">
            <a:extLst>
              <a:ext uri="{FF2B5EF4-FFF2-40B4-BE49-F238E27FC236}">
                <a16:creationId xmlns:a16="http://schemas.microsoft.com/office/drawing/2014/main" id="{053122BB-5822-4524-BD1B-E391037F063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2651310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dirty="0"/>
              <a:t>6.1 Scenario 5 Attack in city </a:t>
            </a:r>
            <a:r>
              <a:rPr lang="en-US" dirty="0" err="1"/>
              <a:t>centre</a:t>
            </a:r>
            <a:endParaRPr lang="da-DK" dirty="0"/>
          </a:p>
        </p:txBody>
      </p:sp>
      <p:sp>
        <p:nvSpPr>
          <p:cNvPr id="7" name="Text Placeholder 6"/>
          <p:cNvSpPr>
            <a:spLocks noGrp="1"/>
          </p:cNvSpPr>
          <p:nvPr>
            <p:ph type="body" sz="quarter" idx="19"/>
          </p:nvPr>
        </p:nvSpPr>
        <p:spPr>
          <a:xfrm>
            <a:off x="766763" y="2643321"/>
            <a:ext cx="10658474" cy="3731839"/>
          </a:xfrm>
        </p:spPr>
        <p:txBody>
          <a:bodyPr>
            <a:normAutofit fontScale="92500" lnSpcReduction="20000"/>
          </a:bodyPr>
          <a:lstStyle/>
          <a:p>
            <a:pPr marL="88900" indent="0">
              <a:buNone/>
            </a:pPr>
            <a:r>
              <a:rPr lang="en-US" sz="1800" dirty="0"/>
              <a:t>An emergency call arrives at the dispatch office at 9:15 PM</a:t>
            </a:r>
          </a:p>
          <a:p>
            <a:r>
              <a:rPr lang="en-US" sz="1800" i="1" dirty="0"/>
              <a:t>The caller identifies herself as one of the healthcare personnel present at the public square where the football match is being displayed.</a:t>
            </a:r>
          </a:p>
          <a:p>
            <a:r>
              <a:rPr lang="en-GB" sz="1800" b="1" dirty="0"/>
              <a:t>DO asks information on what happened</a:t>
            </a:r>
          </a:p>
          <a:p>
            <a:r>
              <a:rPr lang="en-GB" sz="1800" i="1" dirty="0"/>
              <a:t>The caller explains that during the match a detonation was heard, and many people got injured by the effect of the blast as well as the panic arising among the crowd.</a:t>
            </a:r>
          </a:p>
          <a:p>
            <a:r>
              <a:rPr lang="en-US" sz="1800" b="1" dirty="0"/>
              <a:t>DO requests general information on the number of people involved </a:t>
            </a:r>
          </a:p>
          <a:p>
            <a:r>
              <a:rPr lang="en-US" sz="1800" i="1" dirty="0"/>
              <a:t>The caller reports that thousands of people are attending the event but most of the people could run away safely.</a:t>
            </a:r>
          </a:p>
          <a:p>
            <a:r>
              <a:rPr lang="en-US" sz="1800" b="1" dirty="0"/>
              <a:t>DO asks if there is anything else the caller wants to report</a:t>
            </a:r>
          </a:p>
          <a:p>
            <a:r>
              <a:rPr lang="en-GB" sz="1800" i="1" dirty="0"/>
              <a:t>The caller reports that while assisting the victims some of them, as well as first responders, started to experience eye irritation, inflammation of the respiratory tract, and rashes and blisters on the skin.</a:t>
            </a:r>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3B1769A5-A551-44B5-8128-FD85316E8D3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5907474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Scenario 6.1_5_a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1039752277"/>
              </p:ext>
            </p:extLst>
          </p:nvPr>
        </p:nvGraphicFramePr>
        <p:xfrm>
          <a:off x="766762" y="3122883"/>
          <a:ext cx="10658475" cy="259588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sz="1800" i="1" noProof="0" dirty="0"/>
                        <a:t>The </a:t>
                      </a:r>
                      <a:r>
                        <a:rPr lang="en-GB" sz="1800" i="1" baseline="0" noProof="0" dirty="0"/>
                        <a:t>caller says that she believes it was some sort of chemical agent.</a:t>
                      </a:r>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i="1" baseline="0" noProof="0" dirty="0"/>
                        <a:t>The caller says that they need medical personnel and decontamination units.</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800" i="1" noProof="0" dirty="0"/>
                        <a:t>The </a:t>
                      </a:r>
                      <a:r>
                        <a:rPr lang="en-GB" sz="1800" i="1" baseline="0" noProof="0" dirty="0"/>
                        <a:t>caller says that they would need police assistance to manage the crowd and decontamination.</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9C89B827-371E-4871-9B3D-4E1A0F14B39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Scenario 6.1_5_b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Consider</a:t>
                      </a:r>
                      <a:r>
                        <a:rPr lang="en-GB" baseline="0" noProof="0"/>
                        <a:t> the following:</a:t>
                      </a:r>
                      <a:endParaRPr lang="en-GB"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GB" baseline="0" noProof="0"/>
                        <a:t>Is there anything else you would need to know before passing the call to the emergency service?</a:t>
                      </a:r>
                    </a:p>
                    <a:p>
                      <a:pPr marL="342900" indent="-342900">
                        <a:buAutoNum type="arabicParenR"/>
                      </a:pPr>
                      <a:endParaRPr lang="en-GB" baseline="0" noProof="0"/>
                    </a:p>
                    <a:p>
                      <a:pPr marL="342900" indent="-342900">
                        <a:buAutoNum type="arabicParenR"/>
                      </a:pPr>
                      <a:endParaRPr lang="en-GB" baseline="0" noProof="0"/>
                    </a:p>
                  </a:txBody>
                  <a:tcPr/>
                </a:tc>
                <a:extLst>
                  <a:ext uri="{0D108BD9-81ED-4DB2-BD59-A6C34878D82A}">
                    <a16:rowId xmlns:a16="http://schemas.microsoft.com/office/drawing/2014/main" val="10001"/>
                  </a:ext>
                </a:extLst>
              </a:tr>
              <a:tr h="370840">
                <a:tc>
                  <a:txBody>
                    <a:bodyPr/>
                    <a:lstStyle/>
                    <a:p>
                      <a:pPr marL="0" indent="0">
                        <a:buNone/>
                      </a:pPr>
                      <a:r>
                        <a:rPr lang="en-GB" baseline="0" noProof="0"/>
                        <a:t>2) Would you pass the call to other emergency services beyond the one requested by the caller?</a:t>
                      </a:r>
                    </a:p>
                    <a:p>
                      <a:pPr marL="342900" indent="-342900">
                        <a:buAutoNum type="arabicParenR"/>
                      </a:pPr>
                      <a:endParaRPr lang="en-GB" baseline="0" noProof="0"/>
                    </a:p>
                    <a:p>
                      <a:pPr marL="0" indent="0">
                        <a:buNone/>
                      </a:pPr>
                      <a:endParaRPr lang="en-GB" baseline="0" noProof="0"/>
                    </a:p>
                  </a:txBody>
                  <a:tcPr/>
                </a:tc>
                <a:extLst>
                  <a:ext uri="{0D108BD9-81ED-4DB2-BD59-A6C34878D82A}">
                    <a16:rowId xmlns:a16="http://schemas.microsoft.com/office/drawing/2014/main" val="10002"/>
                  </a:ext>
                </a:extLst>
              </a:tr>
              <a:tr h="370840">
                <a:tc>
                  <a:txBody>
                    <a:bodyPr/>
                    <a:lstStyle/>
                    <a:p>
                      <a:r>
                        <a:rPr lang="en-GB" i="0" baseline="0" noProof="0" dirty="0"/>
                        <a:t>3) What message would you refer to the emergency service(s)?</a:t>
                      </a:r>
                    </a:p>
                    <a:p>
                      <a:endParaRPr lang="en-GB" i="0" baseline="0" noProof="0" dirty="0"/>
                    </a:p>
                    <a:p>
                      <a:endParaRPr lang="en-GB" i="0" baseline="0" noProof="0" dirty="0"/>
                    </a:p>
                    <a:p>
                      <a:endParaRPr lang="en-GB"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ADE939C2-BD78-4BC4-A1DD-258C1440777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Scenario 6.1_5_c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en-GB" baseline="0" noProof="0"/>
                        <a:t>List the questions you would ask to the person calling and specify why</a:t>
                      </a:r>
                      <a:endParaRPr lang="en-GB" noProof="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22C1465F-C8AC-423B-B564-B958A6BE7CB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Scenario 6.3_5 </a:t>
            </a:r>
            <a:r>
              <a:rPr lang="en-GB" dirty="0"/>
              <a:t>Attack in city centre</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27</a:t>
            </a:fld>
            <a:endParaRPr lang="aa-ET" dirty="0"/>
          </a:p>
        </p:txBody>
      </p:sp>
      <p:sp>
        <p:nvSpPr>
          <p:cNvPr id="7" name="Footer Placeholder 5">
            <a:extLst>
              <a:ext uri="{FF2B5EF4-FFF2-40B4-BE49-F238E27FC236}">
                <a16:creationId xmlns:a16="http://schemas.microsoft.com/office/drawing/2014/main" id="{7F191E16-6951-4946-A9AA-1F47B292462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217751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069" y="234950"/>
            <a:ext cx="10658475" cy="985576"/>
          </a:xfrm>
        </p:spPr>
        <p:txBody>
          <a:bodyPr/>
          <a:lstStyle/>
          <a:p>
            <a:r>
              <a:rPr lang="en-US" sz="4400" dirty="0"/>
              <a:t>Scenario 6.3_5 Attack in city centre – 21:10</a:t>
            </a:r>
            <a:endParaRPr lang="en-US" dirty="0"/>
          </a:p>
        </p:txBody>
      </p:sp>
      <p:sp>
        <p:nvSpPr>
          <p:cNvPr id="3" name="Text Placeholder 2"/>
          <p:cNvSpPr>
            <a:spLocks noGrp="1"/>
          </p:cNvSpPr>
          <p:nvPr>
            <p:ph type="body" sz="quarter" idx="15"/>
          </p:nvPr>
        </p:nvSpPr>
        <p:spPr>
          <a:xfrm>
            <a:off x="184870" y="1278004"/>
            <a:ext cx="10956871" cy="4301992"/>
          </a:xfrm>
        </p:spPr>
        <p:txBody>
          <a:bodyPr>
            <a:normAutofit fontScale="92500" lnSpcReduction="10000"/>
          </a:bodyPr>
          <a:lstStyle/>
          <a:p>
            <a:pPr algn="just"/>
            <a:r>
              <a:rPr lang="en-US" dirty="0"/>
              <a:t>Location: Public square in the centre of a city of an EU member state where a football match is being displayed.</a:t>
            </a:r>
          </a:p>
          <a:p>
            <a:pPr algn="just"/>
            <a:r>
              <a:rPr lang="en-US" dirty="0"/>
              <a:t>Thousands of people attending the event.</a:t>
            </a:r>
          </a:p>
          <a:p>
            <a:pPr algn="just"/>
            <a:r>
              <a:rPr lang="en-US" dirty="0"/>
              <a:t>Witnesses' observation: a detonation is heard, and dozens of people get injured by the blast and the panic among the crowd.</a:t>
            </a:r>
          </a:p>
          <a:p>
            <a:pPr algn="just"/>
            <a:r>
              <a:rPr lang="en-US" dirty="0"/>
              <a:t>Many </a:t>
            </a:r>
            <a:r>
              <a:rPr lang="en-GB" dirty="0"/>
              <a:t>people, including first responders present in the square, experience eye irritation, inflammation of the respiratory tract and rashes and blisters on the skin.</a:t>
            </a:r>
            <a:endParaRPr lang="en-US" dirty="0"/>
          </a:p>
          <a:p>
            <a:pPr algn="just"/>
            <a:r>
              <a:rPr lang="en-GB" dirty="0"/>
              <a:t>The healthcare personnel make the emergency call.</a:t>
            </a:r>
          </a:p>
          <a:p>
            <a:pPr algn="just"/>
            <a:r>
              <a:rPr lang="en-US" altLang="pl-PL" dirty="0"/>
              <a:t>Probable cause: explosion from an IED that spread a blister agent.</a:t>
            </a:r>
          </a:p>
          <a:p>
            <a:pPr algn="just"/>
            <a:r>
              <a:rPr lang="en-US" altLang="pl-PL" dirty="0"/>
              <a:t>First responders: decontamination &amp; transport of 10 victims to triage point.</a:t>
            </a:r>
          </a:p>
          <a:p>
            <a:pPr algn="just"/>
            <a:r>
              <a:rPr lang="en-US" dirty="0"/>
              <a:t>Step by step action: triage of victims</a:t>
            </a:r>
            <a:r>
              <a:rPr lang="en-US" altLang="pl-PL" dirty="0"/>
              <a:t> </a:t>
            </a:r>
          </a:p>
          <a:p>
            <a:endParaRPr lang="en-US" alt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28</a:t>
            </a:fld>
            <a:endParaRPr lang="en-BE" dirty="0"/>
          </a:p>
        </p:txBody>
      </p:sp>
      <p:pic>
        <p:nvPicPr>
          <p:cNvPr id="10" name="Immagine 20">
            <a:extLst>
              <a:ext uri="{FF2B5EF4-FFF2-40B4-BE49-F238E27FC236}">
                <a16:creationId xmlns:a16="http://schemas.microsoft.com/office/drawing/2014/main" id="{3D839EBC-883F-49A8-9A32-C413A769CE0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91621" y="5096384"/>
            <a:ext cx="2421097" cy="1614065"/>
          </a:xfrm>
          <a:prstGeom prst="rect">
            <a:avLst/>
          </a:prstGeom>
        </p:spPr>
      </p:pic>
      <p:pic>
        <p:nvPicPr>
          <p:cNvPr id="11" name="Immagine 21">
            <a:extLst>
              <a:ext uri="{FF2B5EF4-FFF2-40B4-BE49-F238E27FC236}">
                <a16:creationId xmlns:a16="http://schemas.microsoft.com/office/drawing/2014/main" id="{6D70EA7C-C9AE-4091-8C43-291FCF1A578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289083" y="3974733"/>
            <a:ext cx="1644801" cy="1092532"/>
          </a:xfrm>
          <a:prstGeom prst="rect">
            <a:avLst/>
          </a:prstGeom>
        </p:spPr>
      </p:pic>
      <p:pic>
        <p:nvPicPr>
          <p:cNvPr id="12" name="Immagine 22">
            <a:extLst>
              <a:ext uri="{FF2B5EF4-FFF2-40B4-BE49-F238E27FC236}">
                <a16:creationId xmlns:a16="http://schemas.microsoft.com/office/drawing/2014/main" id="{B27DD481-1988-4534-BA1A-381AD5C34DB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052911" y="5224405"/>
            <a:ext cx="1966220" cy="1471612"/>
          </a:xfrm>
          <a:prstGeom prst="rect">
            <a:avLst/>
          </a:prstGeom>
        </p:spPr>
      </p:pic>
      <p:sp>
        <p:nvSpPr>
          <p:cNvPr id="13" name="Footer Placeholder 5">
            <a:extLst>
              <a:ext uri="{FF2B5EF4-FFF2-40B4-BE49-F238E27FC236}">
                <a16:creationId xmlns:a16="http://schemas.microsoft.com/office/drawing/2014/main" id="{92A6F716-F85C-486A-9978-D8BD25057C4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points for discussion</a:t>
            </a:r>
          </a:p>
        </p:txBody>
      </p:sp>
      <p:sp>
        <p:nvSpPr>
          <p:cNvPr id="3" name="Text Placeholder 2"/>
          <p:cNvSpPr>
            <a:spLocks noGrp="1"/>
          </p:cNvSpPr>
          <p:nvPr>
            <p:ph type="body" sz="quarter" idx="15"/>
          </p:nvPr>
        </p:nvSpPr>
        <p:spPr/>
        <p:txBody>
          <a:bodyPr/>
          <a:lstStyle/>
          <a:p>
            <a:r>
              <a:rPr lang="en-US" dirty="0"/>
              <a:t>Unintentional release of chemical agents</a:t>
            </a:r>
            <a:endParaRPr lang="pl-PL" dirty="0"/>
          </a:p>
          <a:p>
            <a:endParaRPr lang="en-US" dirty="0"/>
          </a:p>
          <a:p>
            <a:r>
              <a:rPr lang="en-US" dirty="0"/>
              <a:t>Intentional release of chemical agents </a:t>
            </a:r>
          </a:p>
          <a:p>
            <a:endParaRPr lang="en-US" dirty="0"/>
          </a:p>
          <a:p>
            <a:r>
              <a:rPr lang="en-US" dirty="0"/>
              <a:t>Explosion connected to the symptoms</a:t>
            </a:r>
          </a:p>
          <a:p>
            <a:endParaRPr lang="en-US" dirty="0"/>
          </a:p>
          <a:p>
            <a:r>
              <a:rPr lang="en-US" dirty="0"/>
              <a:t>Inform the media</a:t>
            </a:r>
          </a:p>
        </p:txBody>
      </p:sp>
      <p:sp>
        <p:nvSpPr>
          <p:cNvPr id="4" name="Slide Number Placeholder 3"/>
          <p:cNvSpPr>
            <a:spLocks noGrp="1"/>
          </p:cNvSpPr>
          <p:nvPr>
            <p:ph type="sldNum" sz="quarter" idx="4"/>
          </p:nvPr>
        </p:nvSpPr>
        <p:spPr/>
        <p:txBody>
          <a:bodyPr/>
          <a:lstStyle/>
          <a:p>
            <a:fld id="{A814E660-BF25-4843-B2A0-93C6E2B6253B}" type="slidenum">
              <a:rPr lang="en-US" smtClean="0"/>
              <a:pPr/>
              <a:t>29</a:t>
            </a:fld>
            <a:endParaRPr lang="en-US"/>
          </a:p>
        </p:txBody>
      </p:sp>
      <p:sp>
        <p:nvSpPr>
          <p:cNvPr id="6" name="Footer Placeholder 5">
            <a:extLst>
              <a:ext uri="{FF2B5EF4-FFF2-40B4-BE49-F238E27FC236}">
                <a16:creationId xmlns:a16="http://schemas.microsoft.com/office/drawing/2014/main" id="{CAFE6903-C75B-4BDF-B400-2C1A85F5D24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51922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sp>
        <p:nvSpPr>
          <p:cNvPr id="17" name="Title 5">
            <a:extLst>
              <a:ext uri="{FF2B5EF4-FFF2-40B4-BE49-F238E27FC236}">
                <a16:creationId xmlns:a16="http://schemas.microsoft.com/office/drawing/2014/main" id="{14D001E8-E9B9-41F9-BCC7-CEB14F5F8AB8}"/>
              </a:ext>
            </a:extLst>
          </p:cNvPr>
          <p:cNvSpPr>
            <a:spLocks noGrp="1"/>
          </p:cNvSpPr>
          <p:nvPr>
            <p:ph type="title"/>
          </p:nvPr>
        </p:nvSpPr>
        <p:spPr>
          <a:xfrm>
            <a:off x="766762" y="770476"/>
            <a:ext cx="10658476" cy="884477"/>
          </a:xfrm>
        </p:spPr>
        <p:txBody>
          <a:bodyPr lIns="0" tIns="0" rIns="0" bIns="0">
            <a:noAutofit/>
          </a:bodyPr>
          <a:lstStyle/>
          <a:p>
            <a:r>
              <a:rPr lang="en-US" sz="3600" dirty="0"/>
              <a:t>4.1 Scenario 5 Attack in city centre</a:t>
            </a:r>
            <a:endParaRPr lang="da-DK" sz="3400" dirty="0"/>
          </a:p>
        </p:txBody>
      </p:sp>
      <p:sp>
        <p:nvSpPr>
          <p:cNvPr id="14" name="Text Placeholder 3">
            <a:extLst>
              <a:ext uri="{FF2B5EF4-FFF2-40B4-BE49-F238E27FC236}">
                <a16:creationId xmlns:a16="http://schemas.microsoft.com/office/drawing/2014/main" id="{9C9B164A-728E-4B0B-9731-2B93E2AAE366}"/>
              </a:ext>
            </a:extLst>
          </p:cNvPr>
          <p:cNvSpPr>
            <a:spLocks noGrp="1"/>
          </p:cNvSpPr>
          <p:nvPr>
            <p:ph type="body" sz="quarter" idx="17"/>
          </p:nvPr>
        </p:nvSpPr>
        <p:spPr>
          <a:xfrm>
            <a:off x="2305176" y="1433463"/>
            <a:ext cx="9120062" cy="1471612"/>
          </a:xfrm>
        </p:spPr>
        <p:txBody>
          <a:bodyPr/>
          <a:lstStyle/>
          <a:p>
            <a:r>
              <a:rPr lang="en-US" dirty="0"/>
              <a:t>The scene</a:t>
            </a:r>
          </a:p>
        </p:txBody>
      </p:sp>
      <p:pic>
        <p:nvPicPr>
          <p:cNvPr id="18" name="Picture 9">
            <a:extLst>
              <a:ext uri="{FF2B5EF4-FFF2-40B4-BE49-F238E27FC236}">
                <a16:creationId xmlns:a16="http://schemas.microsoft.com/office/drawing/2014/main" id="{2760BAB9-8F53-4AD1-B792-49451E7E43BF}"/>
              </a:ext>
            </a:extLst>
          </p:cNvPr>
          <p:cNvPicPr>
            <a:picLocks noChangeAspect="1"/>
          </p:cNvPicPr>
          <p:nvPr/>
        </p:nvPicPr>
        <p:blipFill>
          <a:blip r:embed="rId3"/>
          <a:stretch>
            <a:fillRect/>
          </a:stretch>
        </p:blipFill>
        <p:spPr>
          <a:xfrm flipH="1">
            <a:off x="910590" y="1512580"/>
            <a:ext cx="1182569" cy="1316497"/>
          </a:xfrm>
          <a:prstGeom prst="rect">
            <a:avLst/>
          </a:prstGeom>
        </p:spPr>
      </p:pic>
      <p:grpSp>
        <p:nvGrpSpPr>
          <p:cNvPr id="2" name="Group 1">
            <a:extLst>
              <a:ext uri="{FF2B5EF4-FFF2-40B4-BE49-F238E27FC236}">
                <a16:creationId xmlns:a16="http://schemas.microsoft.com/office/drawing/2014/main" id="{CE07D005-2848-4AFF-9744-56213B875BF5}"/>
              </a:ext>
            </a:extLst>
          </p:cNvPr>
          <p:cNvGrpSpPr/>
          <p:nvPr/>
        </p:nvGrpSpPr>
        <p:grpSpPr>
          <a:xfrm>
            <a:off x="2576614" y="2868202"/>
            <a:ext cx="8704797" cy="3397683"/>
            <a:chOff x="2576614" y="2868202"/>
            <a:chExt cx="8704797" cy="3397683"/>
          </a:xfrm>
        </p:grpSpPr>
        <p:sp>
          <p:nvSpPr>
            <p:cNvPr id="19" name="Rettangolo 18">
              <a:extLst>
                <a:ext uri="{FF2B5EF4-FFF2-40B4-BE49-F238E27FC236}">
                  <a16:creationId xmlns:a16="http://schemas.microsoft.com/office/drawing/2014/main" id="{5E111363-2EBD-4F7E-B192-77C67BFE67BE}"/>
                </a:ext>
              </a:extLst>
            </p:cNvPr>
            <p:cNvSpPr/>
            <p:nvPr/>
          </p:nvSpPr>
          <p:spPr>
            <a:xfrm>
              <a:off x="2576614" y="2868202"/>
              <a:ext cx="8704797" cy="3397683"/>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21" name="Immagine 20">
              <a:extLst>
                <a:ext uri="{FF2B5EF4-FFF2-40B4-BE49-F238E27FC236}">
                  <a16:creationId xmlns:a16="http://schemas.microsoft.com/office/drawing/2014/main" id="{3DCA5BE9-CCD0-45F4-876B-FD766D69657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094717" y="3057525"/>
              <a:ext cx="4229101" cy="2819400"/>
            </a:xfrm>
            <a:prstGeom prst="rect">
              <a:avLst/>
            </a:prstGeom>
          </p:spPr>
        </p:pic>
        <p:pic>
          <p:nvPicPr>
            <p:cNvPr id="22" name="Immagine 21">
              <a:extLst>
                <a:ext uri="{FF2B5EF4-FFF2-40B4-BE49-F238E27FC236}">
                  <a16:creationId xmlns:a16="http://schemas.microsoft.com/office/drawing/2014/main" id="{D2029410-5EE6-4002-83A9-89B71D93D18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796688" y="3144041"/>
              <a:ext cx="2090137" cy="1392553"/>
            </a:xfrm>
            <a:prstGeom prst="rect">
              <a:avLst/>
            </a:prstGeom>
          </p:spPr>
        </p:pic>
        <p:pic>
          <p:nvPicPr>
            <p:cNvPr id="23" name="Immagine 22">
              <a:extLst>
                <a:ext uri="{FF2B5EF4-FFF2-40B4-BE49-F238E27FC236}">
                  <a16:creationId xmlns:a16="http://schemas.microsoft.com/office/drawing/2014/main" id="{990306E7-892F-4C56-AF3C-2D14842FC5F6}"/>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905750" y="4644715"/>
              <a:ext cx="1962149" cy="1471612"/>
            </a:xfrm>
            <a:prstGeom prst="rect">
              <a:avLst/>
            </a:prstGeom>
          </p:spPr>
        </p:pic>
      </p:grpSp>
      <p:sp>
        <p:nvSpPr>
          <p:cNvPr id="12" name="Footer Placeholder 5">
            <a:extLst>
              <a:ext uri="{FF2B5EF4-FFF2-40B4-BE49-F238E27FC236}">
                <a16:creationId xmlns:a16="http://schemas.microsoft.com/office/drawing/2014/main" id="{BF35EB37-BE1E-461B-9A65-3C4B2257688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1439256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766762" y="1590272"/>
            <a:ext cx="10658475" cy="4301992"/>
          </a:xfrm>
        </p:spPr>
        <p:txBody>
          <a:bodyPr>
            <a:normAutofit lnSpcReduction="10000"/>
          </a:bodyPr>
          <a:lstStyle/>
          <a:p>
            <a:r>
              <a:rPr lang="en-US" dirty="0"/>
              <a:t>Triage the victims</a:t>
            </a:r>
            <a:endParaRPr lang="pl-PL" dirty="0"/>
          </a:p>
          <a:p>
            <a:endParaRPr lang="pl-PL" dirty="0"/>
          </a:p>
          <a:p>
            <a:endParaRPr lang="pl-PL" dirty="0"/>
          </a:p>
          <a:p>
            <a:endParaRPr lang="pl-PL" dirty="0"/>
          </a:p>
          <a:p>
            <a:endParaRPr lang="pl-PL" dirty="0"/>
          </a:p>
          <a:p>
            <a:r>
              <a:rPr lang="pl-PL" dirty="0"/>
              <a:t>SYMPTOMS </a:t>
            </a:r>
          </a:p>
          <a:p>
            <a:r>
              <a:rPr lang="en-US" dirty="0"/>
              <a:t>RESPIRATORY RATE</a:t>
            </a:r>
            <a:r>
              <a:rPr lang="pl-PL" dirty="0"/>
              <a:t> (RR)</a:t>
            </a:r>
          </a:p>
          <a:p>
            <a:r>
              <a:rPr lang="en-US" dirty="0"/>
              <a:t>SYSTOLIC BLOOD PRESSURE</a:t>
            </a:r>
            <a:r>
              <a:rPr lang="pl-PL" dirty="0"/>
              <a:t> (SBP)</a:t>
            </a:r>
          </a:p>
          <a:p>
            <a:r>
              <a:rPr lang="pl-PL" dirty="0"/>
              <a:t>THE AVPU SCALE (ALERT, VOICE, PAIN, UNRESPONSIVE) </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30</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3268132" y="2392487"/>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10" name="Title 1">
            <a:extLst>
              <a:ext uri="{FF2B5EF4-FFF2-40B4-BE49-F238E27FC236}">
                <a16:creationId xmlns:a16="http://schemas.microsoft.com/office/drawing/2014/main" id="{542DD84C-1A92-4599-AE8E-75764188EC4E}"/>
              </a:ext>
            </a:extLst>
          </p:cNvPr>
          <p:cNvSpPr txBox="1">
            <a:spLocks/>
          </p:cNvSpPr>
          <p:nvPr/>
        </p:nvSpPr>
        <p:spPr>
          <a:xfrm>
            <a:off x="334069" y="234950"/>
            <a:ext cx="10658475" cy="985576"/>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en-US" dirty="0"/>
              <a:t>Scenario 6.3_5 Attack in city centre – 21:32</a:t>
            </a:r>
          </a:p>
        </p:txBody>
      </p:sp>
      <p:sp>
        <p:nvSpPr>
          <p:cNvPr id="8" name="Footer Placeholder 5">
            <a:extLst>
              <a:ext uri="{FF2B5EF4-FFF2-40B4-BE49-F238E27FC236}">
                <a16:creationId xmlns:a16="http://schemas.microsoft.com/office/drawing/2014/main" id="{7B742544-334F-483A-934E-35E0B8733C1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799795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1555287"/>
            <a:ext cx="12192000" cy="4659245"/>
          </a:xfrm>
        </p:spPr>
        <p:txBody>
          <a:bodyPr>
            <a:normAutofit lnSpcReduction="10000"/>
          </a:bodyPr>
          <a:lstStyle/>
          <a:p>
            <a:pPr marL="88900" indent="0">
              <a:buNone/>
            </a:pPr>
            <a:r>
              <a:rPr lang="en-US" b="1" dirty="0"/>
              <a:t>RR</a:t>
            </a:r>
            <a:r>
              <a:rPr lang="pl-PL" dirty="0"/>
              <a:t> </a:t>
            </a:r>
            <a:r>
              <a:rPr lang="en-US" dirty="0">
                <a:effectLst>
                  <a:outerShdw blurRad="38100" dist="38100" dir="2700000" algn="tl">
                    <a:srgbClr val="000000">
                      <a:alpha val="43137"/>
                    </a:srgbClr>
                  </a:outerShdw>
                </a:effectLst>
              </a:rPr>
              <a:t>10-29</a:t>
            </a:r>
            <a:r>
              <a:rPr lang="pl-PL" dirty="0">
                <a:effectLst>
                  <a:outerShdw blurRad="38100" dist="38100" dir="2700000" algn="tl">
                    <a:srgbClr val="000000">
                      <a:alpha val="43137"/>
                    </a:srgbClr>
                  </a:outerShdw>
                </a:effectLst>
              </a:rPr>
              <a:t>	</a:t>
            </a:r>
            <a:r>
              <a:rPr lang="en-US"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SBP</a:t>
            </a:r>
            <a:r>
              <a:rPr lang="pl-PL" dirty="0"/>
              <a:t>	</a:t>
            </a:r>
            <a:r>
              <a:rPr lang="pl-PL" dirty="0">
                <a:effectLst>
                  <a:outerShdw blurRad="38100" dist="38100" dir="2700000" algn="tl">
                    <a:srgbClr val="000000">
                      <a:alpha val="43137"/>
                    </a:srgbClr>
                  </a:outerShdw>
                </a:effectLst>
              </a:rPr>
              <a:t>&gt;90	</a:t>
            </a:r>
            <a:r>
              <a:rPr lang="pl-PL"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AVPU</a:t>
            </a:r>
            <a:r>
              <a:rPr lang="pl-PL" dirty="0"/>
              <a:t>	</a:t>
            </a:r>
            <a:r>
              <a:rPr lang="pl-PL" dirty="0">
                <a:effectLst>
                  <a:outerShdw blurRad="38100" dist="38100" dir="2700000" algn="tl">
                    <a:srgbClr val="000000">
                      <a:alpha val="43137"/>
                    </a:srgbClr>
                  </a:outerShdw>
                </a:effectLst>
              </a:rPr>
              <a:t>A	</a:t>
            </a:r>
            <a:r>
              <a:rPr lang="pl-PL" b="1" dirty="0">
                <a:solidFill>
                  <a:srgbClr val="FF0000"/>
                </a:solidFill>
                <a:effectLst>
                  <a:outerShdw blurRad="38100" dist="38100" dir="2700000" algn="tl">
                    <a:srgbClr val="000000">
                      <a:alpha val="43137"/>
                    </a:srgbClr>
                  </a:outerShdw>
                </a:effectLst>
              </a:rPr>
              <a:t>4</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&gt;29	</a:t>
            </a:r>
            <a:r>
              <a:rPr lang="en-US" b="1" dirty="0">
                <a:solidFill>
                  <a:srgbClr val="FF0000"/>
                </a:solidFill>
                <a:effectLst>
                  <a:outerShdw blurRad="38100" dist="38100" dir="2700000" algn="tl">
                    <a:srgbClr val="000000">
                      <a:alpha val="43137"/>
                    </a:srgbClr>
                  </a:outerShdw>
                </a:effectLst>
              </a:rPr>
              <a:t>3</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76-89 </a:t>
            </a:r>
            <a:r>
              <a:rPr lang="pl-PL" b="1" dirty="0">
                <a:solidFill>
                  <a:srgbClr val="FF0000"/>
                </a:solidFill>
                <a:effectLst>
                  <a:outerShdw blurRad="38100" dist="38100" dir="2700000" algn="tl">
                    <a:srgbClr val="000000">
                      <a:alpha val="43137"/>
                    </a:srgbClr>
                  </a:outerShdw>
                </a:effectLst>
              </a:rPr>
              <a:t>	3			</a:t>
            </a:r>
            <a:r>
              <a:rPr lang="pl-PL" dirty="0">
                <a:effectLst>
                  <a:outerShdw blurRad="38100" dist="38100" dir="2700000" algn="tl">
                    <a:srgbClr val="000000">
                      <a:alpha val="43137"/>
                    </a:srgbClr>
                  </a:outerShdw>
                </a:effectLst>
              </a:rPr>
              <a:t>V</a:t>
            </a:r>
            <a:r>
              <a:rPr lang="pl-PL" b="1" dirty="0">
                <a:solidFill>
                  <a:srgbClr val="FF0000"/>
                </a:solidFill>
                <a:effectLst>
                  <a:outerShdw blurRad="38100" dist="38100" dir="2700000" algn="tl">
                    <a:srgbClr val="000000">
                      <a:alpha val="43137"/>
                    </a:srgbClr>
                  </a:outerShdw>
                </a:effectLst>
              </a:rPr>
              <a:t>	3			</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6-9	</a:t>
            </a:r>
            <a:r>
              <a:rPr lang="en-US" b="1" dirty="0">
                <a:solidFill>
                  <a:srgbClr val="FF0000"/>
                </a:solidFill>
                <a:effectLst>
                  <a:outerShdw blurRad="38100" dist="38100" dir="2700000" algn="tl">
                    <a:srgbClr val="000000">
                      <a:alpha val="43137"/>
                    </a:srgbClr>
                  </a:outerShdw>
                </a:effectLst>
              </a:rPr>
              <a:t>2</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50-75	</a:t>
            </a:r>
            <a:r>
              <a:rPr lang="pl-PL" b="1" dirty="0">
                <a:solidFill>
                  <a:srgbClr val="FF0000"/>
                </a:solidFill>
                <a:effectLst>
                  <a:outerShdw blurRad="38100" dist="38100" dir="2700000" algn="tl">
                    <a:srgbClr val="000000">
                      <a:alpha val="43137"/>
                    </a:srgbClr>
                  </a:outerShdw>
                </a:effectLst>
              </a:rPr>
              <a:t>2			</a:t>
            </a:r>
            <a:r>
              <a:rPr lang="pl-PL" dirty="0">
                <a:effectLst>
                  <a:outerShdw blurRad="38100" dist="38100" dir="2700000" algn="tl">
                    <a:srgbClr val="000000">
                      <a:alpha val="43137"/>
                    </a:srgbClr>
                  </a:outerShdw>
                </a:effectLst>
              </a:rPr>
              <a:t>P	</a:t>
            </a:r>
            <a:r>
              <a:rPr lang="pl-PL" b="1" dirty="0">
                <a:solidFill>
                  <a:srgbClr val="FF0000"/>
                </a:solidFill>
                <a:effectLst>
                  <a:outerShdw blurRad="38100" dist="38100" dir="2700000" algn="tl">
                    <a:srgbClr val="000000">
                      <a:alpha val="43137"/>
                    </a:srgbClr>
                  </a:outerShdw>
                </a:effectLst>
              </a:rPr>
              <a:t>2</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1-5	</a:t>
            </a:r>
            <a:r>
              <a:rPr lang="en-US" b="1" dirty="0">
                <a:solidFill>
                  <a:srgbClr val="FF0000"/>
                </a:solidFill>
                <a:effectLst>
                  <a:outerShdw blurRad="38100" dist="38100" dir="2700000" algn="tl">
                    <a:srgbClr val="000000">
                      <a:alpha val="43137"/>
                    </a:srgbClr>
                  </a:outerShdw>
                </a:effectLst>
              </a:rPr>
              <a:t>1</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1-49	</a:t>
            </a:r>
            <a:r>
              <a:rPr lang="pl-PL" b="1" dirty="0">
                <a:solidFill>
                  <a:srgbClr val="FF0000"/>
                </a:solidFill>
                <a:effectLst>
                  <a:outerShdw blurRad="38100" dist="38100" dir="2700000" algn="tl">
                    <a:srgbClr val="000000">
                      <a:alpha val="43137"/>
                    </a:srgbClr>
                  </a:outerShdw>
                </a:effectLst>
              </a:rPr>
              <a:t>1			</a:t>
            </a:r>
            <a:r>
              <a:rPr lang="pl-PL" dirty="0">
                <a:effectLst>
                  <a:outerShdw blurRad="38100" dist="38100" dir="2700000" algn="tl">
                    <a:srgbClr val="000000">
                      <a:alpha val="43137"/>
                    </a:srgbClr>
                  </a:outerShdw>
                </a:effectLst>
              </a:rPr>
              <a:t>U	</a:t>
            </a:r>
            <a:r>
              <a:rPr lang="pl-PL" b="1" dirty="0">
                <a:solidFill>
                  <a:srgbClr val="FF0000"/>
                </a:solidFill>
                <a:effectLst>
                  <a:outerShdw blurRad="38100" dist="38100" dir="2700000" algn="tl">
                    <a:srgbClr val="000000">
                      <a:alpha val="43137"/>
                    </a:srgbClr>
                  </a:outerShdw>
                </a:effectLst>
              </a:rPr>
              <a:t>1</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0	</a:t>
            </a:r>
            <a:r>
              <a:rPr lang="en-US" b="1" dirty="0">
                <a:solidFill>
                  <a:srgbClr val="FF0000"/>
                </a:solidFill>
                <a:effectLst>
                  <a:outerShdw blurRad="38100" dist="38100" dir="2700000" algn="tl">
                    <a:srgbClr val="000000">
                      <a:alpha val="43137"/>
                    </a:srgbClr>
                  </a:outerShdw>
                </a:effectLst>
              </a:rPr>
              <a:t>0</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0	</a:t>
            </a:r>
            <a:r>
              <a:rPr lang="pl-PL" b="1" dirty="0">
                <a:solidFill>
                  <a:srgbClr val="FF0000"/>
                </a:solidFill>
                <a:effectLst>
                  <a:outerShdw blurRad="38100" dist="38100" dir="2700000" algn="tl">
                    <a:srgbClr val="000000">
                      <a:alpha val="43137"/>
                    </a:srgbClr>
                  </a:outerShdw>
                </a:effectLst>
              </a:rPr>
              <a:t>0			</a:t>
            </a:r>
            <a:r>
              <a:rPr lang="pl-PL" dirty="0">
                <a:effectLst>
                  <a:outerShdw blurRad="38100" dist="38100" dir="2700000" algn="tl">
                    <a:srgbClr val="000000">
                      <a:alpha val="43137"/>
                    </a:srgbClr>
                  </a:outerShdw>
                </a:effectLst>
              </a:rPr>
              <a:t>DEAD	</a:t>
            </a:r>
            <a:r>
              <a:rPr lang="pl-PL" b="1" dirty="0">
                <a:solidFill>
                  <a:srgbClr val="FF0000"/>
                </a:solidFill>
                <a:effectLst>
                  <a:outerShdw blurRad="38100" dist="38100" dir="2700000" algn="tl">
                    <a:srgbClr val="000000">
                      <a:alpha val="43137"/>
                    </a:srgbClr>
                  </a:outerShdw>
                </a:effectLst>
              </a:rPr>
              <a:t>0</a:t>
            </a:r>
          </a:p>
          <a:p>
            <a:pPr marL="88900" indent="0">
              <a:buNone/>
            </a:pPr>
            <a:r>
              <a:rPr lang="pl-PL" dirty="0"/>
              <a:t>INTERPRETATION</a:t>
            </a:r>
          </a:p>
          <a:p>
            <a:pPr marL="88900" indent="0">
              <a:buNone/>
            </a:pPr>
            <a:r>
              <a:rPr lang="pl-PL" dirty="0"/>
              <a:t>SYMPTOMS + TOTAL SCORE RR + SBP + AVPU  </a:t>
            </a:r>
            <a:r>
              <a:rPr lang="pl-PL" b="1" dirty="0">
                <a:solidFill>
                  <a:srgbClr val="FF0000"/>
                </a:solidFill>
              </a:rPr>
              <a:t>1-10</a:t>
            </a:r>
            <a:r>
              <a:rPr lang="pl-PL" dirty="0"/>
              <a:t> – IMMEDIATE</a:t>
            </a:r>
          </a:p>
          <a:p>
            <a:pPr marL="88900" indent="0">
              <a:buNone/>
            </a:pPr>
            <a:r>
              <a:rPr lang="pl-PL" dirty="0"/>
              <a:t>SYMPTOMS + TOTAL SCORE RR + SBP + AVPU </a:t>
            </a:r>
            <a:r>
              <a:rPr lang="pl-PL" b="1" dirty="0">
                <a:solidFill>
                  <a:srgbClr val="FFFF00"/>
                </a:solidFill>
                <a:effectLst>
                  <a:outerShdw blurRad="38100" dist="38100" dir="2700000" algn="tl">
                    <a:srgbClr val="000000">
                      <a:alpha val="43137"/>
                    </a:srgbClr>
                  </a:outerShdw>
                </a:effectLst>
              </a:rPr>
              <a:t>11</a:t>
            </a:r>
            <a:r>
              <a:rPr lang="pl-PL" dirty="0"/>
              <a:t> - DELAYED	</a:t>
            </a:r>
            <a:endParaRPr lang="en-US" dirty="0"/>
          </a:p>
          <a:p>
            <a:pPr marL="88900" indent="0">
              <a:buNone/>
            </a:pPr>
            <a:r>
              <a:rPr lang="pl-PL" dirty="0"/>
              <a:t>SYMPTOMS + TOTAL SCORE RR + SBP + AVPU </a:t>
            </a:r>
            <a:r>
              <a:rPr lang="pl-PL" b="1" dirty="0">
                <a:solidFill>
                  <a:srgbClr val="00B050"/>
                </a:solidFill>
                <a:effectLst>
                  <a:outerShdw blurRad="38100" dist="38100" dir="2700000" algn="tl">
                    <a:srgbClr val="000000">
                      <a:alpha val="43137"/>
                    </a:srgbClr>
                  </a:outerShdw>
                </a:effectLst>
              </a:rPr>
              <a:t>12</a:t>
            </a:r>
            <a:r>
              <a:rPr lang="pl-PL" dirty="0"/>
              <a:t> – MINIMAL</a:t>
            </a:r>
          </a:p>
          <a:p>
            <a:pPr marL="88900" indent="0">
              <a:buNone/>
            </a:pPr>
            <a:r>
              <a:rPr lang="pl-PL" dirty="0"/>
              <a:t>SYMPTOMS + TOTAL SCORE RR + SBP + AVPU </a:t>
            </a:r>
            <a:r>
              <a:rPr lang="pl-PL" b="1" dirty="0">
                <a:effectLst>
                  <a:outerShdw blurRad="38100" dist="38100" dir="2700000" algn="tl">
                    <a:srgbClr val="000000">
                      <a:alpha val="43137"/>
                    </a:srgbClr>
                  </a:outerShdw>
                </a:effectLst>
              </a:rPr>
              <a:t>0</a:t>
            </a:r>
            <a:r>
              <a:rPr lang="pl-PL" dirty="0"/>
              <a:t> – DEAD</a:t>
            </a:r>
          </a:p>
          <a:p>
            <a:pPr marL="88900" indent="0">
              <a:buNone/>
            </a:pP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31</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270932" y="234950"/>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13" name="Prostokąt 12">
            <a:extLst>
              <a:ext uri="{FF2B5EF4-FFF2-40B4-BE49-F238E27FC236}">
                <a16:creationId xmlns:a16="http://schemas.microsoft.com/office/drawing/2014/main" id="{94838C07-DD0E-44A8-8043-A0C198B65C24}"/>
              </a:ext>
            </a:extLst>
          </p:cNvPr>
          <p:cNvSpPr/>
          <p:nvPr/>
        </p:nvSpPr>
        <p:spPr>
          <a:xfrm>
            <a:off x="9228665" y="4229185"/>
            <a:ext cx="1253067" cy="35833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4" name="Prostokąt 13">
            <a:extLst>
              <a:ext uri="{FF2B5EF4-FFF2-40B4-BE49-F238E27FC236}">
                <a16:creationId xmlns:a16="http://schemas.microsoft.com/office/drawing/2014/main" id="{8903BA8E-793E-444B-A24E-382E3AB8D5E6}"/>
              </a:ext>
            </a:extLst>
          </p:cNvPr>
          <p:cNvSpPr/>
          <p:nvPr/>
        </p:nvSpPr>
        <p:spPr>
          <a:xfrm>
            <a:off x="9228665" y="4813165"/>
            <a:ext cx="1253067" cy="3583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5" name="Prostokąt 14">
            <a:extLst>
              <a:ext uri="{FF2B5EF4-FFF2-40B4-BE49-F238E27FC236}">
                <a16:creationId xmlns:a16="http://schemas.microsoft.com/office/drawing/2014/main" id="{7A9E3953-42DA-4C88-8B13-1523A680F4A3}"/>
              </a:ext>
            </a:extLst>
          </p:cNvPr>
          <p:cNvSpPr/>
          <p:nvPr/>
        </p:nvSpPr>
        <p:spPr>
          <a:xfrm>
            <a:off x="9228665" y="5277162"/>
            <a:ext cx="1253067" cy="3583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7" name="Prostokąt 16">
            <a:extLst>
              <a:ext uri="{FF2B5EF4-FFF2-40B4-BE49-F238E27FC236}">
                <a16:creationId xmlns:a16="http://schemas.microsoft.com/office/drawing/2014/main" id="{20300D02-F79D-4DFC-AFAE-E698BDB76D33}"/>
              </a:ext>
            </a:extLst>
          </p:cNvPr>
          <p:cNvSpPr/>
          <p:nvPr/>
        </p:nvSpPr>
        <p:spPr>
          <a:xfrm>
            <a:off x="9228665" y="5742717"/>
            <a:ext cx="1253067" cy="35833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0" name="Footer Placeholder 5">
            <a:extLst>
              <a:ext uri="{FF2B5EF4-FFF2-40B4-BE49-F238E27FC236}">
                <a16:creationId xmlns:a16="http://schemas.microsoft.com/office/drawing/2014/main" id="{4A9EF433-BCB9-4A85-94E9-727C2338A4C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44066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VICTIM NO 1</a:t>
            </a:r>
          </a:p>
        </p:txBody>
      </p:sp>
      <p:sp>
        <p:nvSpPr>
          <p:cNvPr id="3" name="Text Placeholder 2"/>
          <p:cNvSpPr>
            <a:spLocks noGrp="1"/>
          </p:cNvSpPr>
          <p:nvPr>
            <p:ph type="body" sz="quarter" idx="15"/>
          </p:nvPr>
        </p:nvSpPr>
        <p:spPr/>
        <p:txBody>
          <a:bodyPr>
            <a:normAutofit fontScale="85000" lnSpcReduction="20000"/>
          </a:bodyPr>
          <a:lstStyle/>
          <a:p>
            <a:r>
              <a:rPr lang="en-US" b="1" dirty="0"/>
              <a:t>25 YR MALE</a:t>
            </a:r>
          </a:p>
          <a:p>
            <a:endParaRPr lang="en-US" b="1" dirty="0"/>
          </a:p>
          <a:p>
            <a:pPr lvl="1"/>
            <a:r>
              <a:rPr lang="en-GB" b="1" dirty="0"/>
              <a:t>CHEST TIGHTNESS</a:t>
            </a:r>
          </a:p>
          <a:p>
            <a:pPr lvl="1"/>
            <a:r>
              <a:rPr lang="en-GB" b="1" dirty="0"/>
              <a:t>DYSPNEA (SOB)</a:t>
            </a:r>
          </a:p>
          <a:p>
            <a:pPr lvl="1"/>
            <a:r>
              <a:rPr lang="en-GB" b="1" dirty="0"/>
              <a:t>EYE PAIN/BURNING</a:t>
            </a:r>
          </a:p>
          <a:p>
            <a:pPr lvl="1"/>
            <a:r>
              <a:rPr lang="en-GB" b="1" dirty="0"/>
              <a:t>RR 8</a:t>
            </a:r>
          </a:p>
          <a:p>
            <a:pPr lvl="1"/>
            <a:r>
              <a:rPr lang="en-GB" b="1" dirty="0"/>
              <a:t>SBP 75</a:t>
            </a:r>
          </a:p>
          <a:p>
            <a:pPr lvl="1"/>
            <a:r>
              <a:rPr lang="pl-PL" b="1" dirty="0"/>
              <a:t>A	+</a:t>
            </a:r>
          </a:p>
          <a:p>
            <a:pPr lvl="1"/>
            <a:r>
              <a:rPr lang="pl-PL" b="1" dirty="0"/>
              <a:t>V</a:t>
            </a:r>
          </a:p>
          <a:p>
            <a:pPr lvl="1"/>
            <a:r>
              <a:rPr lang="pl-PL" b="1" dirty="0"/>
              <a:t>P</a:t>
            </a:r>
          </a:p>
          <a:p>
            <a:pPr lvl="1"/>
            <a:r>
              <a:rPr lang="pl-PL" b="1" dirty="0"/>
              <a:t>U</a:t>
            </a:r>
            <a:endParaRPr lang="en-US" b="1" dirty="0"/>
          </a:p>
          <a:p>
            <a:pPr lvl="1"/>
            <a:endParaRPr lang="en-US"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32</a:t>
            </a:fld>
            <a:endParaRPr lang="en-BE" dirty="0"/>
          </a:p>
        </p:txBody>
      </p:sp>
      <p:sp>
        <p:nvSpPr>
          <p:cNvPr id="6" name="Footer Placeholder 5">
            <a:extLst>
              <a:ext uri="{FF2B5EF4-FFF2-40B4-BE49-F238E27FC236}">
                <a16:creationId xmlns:a16="http://schemas.microsoft.com/office/drawing/2014/main" id="{B3795838-8C2E-4589-8F68-C484F0FAABD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3377124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2</a:t>
            </a:r>
          </a:p>
        </p:txBody>
      </p:sp>
      <p:sp>
        <p:nvSpPr>
          <p:cNvPr id="3" name="Text Placeholder 2"/>
          <p:cNvSpPr>
            <a:spLocks noGrp="1"/>
          </p:cNvSpPr>
          <p:nvPr>
            <p:ph type="body" sz="quarter" idx="15"/>
          </p:nvPr>
        </p:nvSpPr>
        <p:spPr/>
        <p:txBody>
          <a:bodyPr>
            <a:normAutofit fontScale="85000" lnSpcReduction="20000"/>
          </a:bodyPr>
          <a:lstStyle/>
          <a:p>
            <a:r>
              <a:rPr lang="en-US" b="1" dirty="0"/>
              <a:t>22 YR MALE</a:t>
            </a:r>
          </a:p>
          <a:p>
            <a:endParaRPr lang="en-US" dirty="0"/>
          </a:p>
          <a:p>
            <a:pPr lvl="1"/>
            <a:r>
              <a:rPr lang="en-GB" b="1" dirty="0"/>
              <a:t>BLURRED VISION COMPLAINTS</a:t>
            </a:r>
          </a:p>
          <a:p>
            <a:pPr lvl="1"/>
            <a:r>
              <a:rPr lang="en-GB" b="1" dirty="0"/>
              <a:t>LACRIMATION</a:t>
            </a:r>
          </a:p>
          <a:p>
            <a:pPr lvl="1"/>
            <a:r>
              <a:rPr lang="en-GB" b="1" dirty="0"/>
              <a:t>PHOTOPHOBIA</a:t>
            </a:r>
          </a:p>
          <a:p>
            <a:pPr lvl="1"/>
            <a:r>
              <a:rPr lang="en-US" b="1" dirty="0"/>
              <a:t>RR 25</a:t>
            </a:r>
          </a:p>
          <a:p>
            <a:pPr lvl="1"/>
            <a:r>
              <a:rPr lang="en-US" b="1" dirty="0"/>
              <a:t>SBP 105</a:t>
            </a:r>
          </a:p>
          <a:p>
            <a:pPr lvl="1"/>
            <a:r>
              <a:rPr lang="pl-PL" b="1" dirty="0"/>
              <a:t>A	+</a:t>
            </a:r>
          </a:p>
          <a:p>
            <a:pPr lvl="1"/>
            <a:r>
              <a:rPr lang="pl-PL" b="1" dirty="0"/>
              <a:t>V</a:t>
            </a:r>
          </a:p>
          <a:p>
            <a:pPr lvl="1"/>
            <a:r>
              <a:rPr lang="pl-PL" b="1" dirty="0"/>
              <a:t>P</a:t>
            </a:r>
          </a:p>
          <a:p>
            <a:pPr lvl="1"/>
            <a:r>
              <a:rPr lang="pl-PL" b="1" dirty="0"/>
              <a:t>U</a:t>
            </a:r>
          </a:p>
          <a:p>
            <a:pPr lvl="1"/>
            <a:endParaRPr lang="en-US"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33</a:t>
            </a:fld>
            <a:endParaRPr lang="en-BE" dirty="0"/>
          </a:p>
        </p:txBody>
      </p:sp>
      <p:sp>
        <p:nvSpPr>
          <p:cNvPr id="6" name="Footer Placeholder 5">
            <a:extLst>
              <a:ext uri="{FF2B5EF4-FFF2-40B4-BE49-F238E27FC236}">
                <a16:creationId xmlns:a16="http://schemas.microsoft.com/office/drawing/2014/main" id="{828F3572-2C12-43FD-BBF9-110E96BAFFE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540869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3</a:t>
            </a:r>
          </a:p>
        </p:txBody>
      </p:sp>
      <p:sp>
        <p:nvSpPr>
          <p:cNvPr id="3" name="Text Placeholder 2"/>
          <p:cNvSpPr>
            <a:spLocks noGrp="1"/>
          </p:cNvSpPr>
          <p:nvPr>
            <p:ph type="body" sz="quarter" idx="15"/>
          </p:nvPr>
        </p:nvSpPr>
        <p:spPr/>
        <p:txBody>
          <a:bodyPr>
            <a:normAutofit fontScale="85000" lnSpcReduction="20000"/>
          </a:bodyPr>
          <a:lstStyle/>
          <a:p>
            <a:r>
              <a:rPr lang="en-US" b="1" dirty="0"/>
              <a:t>26 YR FEMALE</a:t>
            </a:r>
          </a:p>
          <a:p>
            <a:endParaRPr lang="en-US" dirty="0"/>
          </a:p>
          <a:p>
            <a:pPr lvl="1"/>
            <a:r>
              <a:rPr lang="en-US" b="1" dirty="0"/>
              <a:t>CLEAR RHINORRHEA</a:t>
            </a:r>
          </a:p>
          <a:p>
            <a:pPr lvl="1"/>
            <a:r>
              <a:rPr lang="en-US" b="1" dirty="0"/>
              <a:t>COUGHING</a:t>
            </a:r>
          </a:p>
          <a:p>
            <a:pPr lvl="1"/>
            <a:r>
              <a:rPr lang="en-US" b="1" dirty="0"/>
              <a:t>ITCHING</a:t>
            </a:r>
          </a:p>
          <a:p>
            <a:pPr lvl="1"/>
            <a:r>
              <a:rPr lang="en-US" b="1" dirty="0"/>
              <a:t>RR 24</a:t>
            </a:r>
          </a:p>
          <a:p>
            <a:pPr lvl="1"/>
            <a:r>
              <a:rPr lang="en-US" b="1" dirty="0"/>
              <a:t>SBP 99</a:t>
            </a:r>
          </a:p>
          <a:p>
            <a:pPr lvl="1"/>
            <a:r>
              <a:rPr lang="pl-PL" b="1" dirty="0"/>
              <a:t>A	+</a:t>
            </a:r>
          </a:p>
          <a:p>
            <a:pPr lvl="1"/>
            <a:r>
              <a:rPr lang="pl-PL" b="1" dirty="0"/>
              <a:t>V</a:t>
            </a:r>
          </a:p>
          <a:p>
            <a:pPr lvl="1"/>
            <a:r>
              <a:rPr lang="pl-PL" b="1" dirty="0"/>
              <a:t>P</a:t>
            </a:r>
          </a:p>
          <a:p>
            <a:pPr lvl="1"/>
            <a:r>
              <a:rPr lang="pl-PL" b="1" dirty="0"/>
              <a:t>U</a:t>
            </a:r>
            <a:endParaRPr lang="en-US" b="1" dirty="0"/>
          </a:p>
          <a:p>
            <a:pPr lvl="1"/>
            <a:endParaRPr lang="en-US"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34</a:t>
            </a:fld>
            <a:endParaRPr lang="en-BE" dirty="0"/>
          </a:p>
        </p:txBody>
      </p:sp>
      <p:sp>
        <p:nvSpPr>
          <p:cNvPr id="6" name="Footer Placeholder 5">
            <a:extLst>
              <a:ext uri="{FF2B5EF4-FFF2-40B4-BE49-F238E27FC236}">
                <a16:creationId xmlns:a16="http://schemas.microsoft.com/office/drawing/2014/main" id="{778C62CA-36EC-4125-A6E6-6AE6BD309C4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84539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4</a:t>
            </a:r>
          </a:p>
        </p:txBody>
      </p:sp>
      <p:sp>
        <p:nvSpPr>
          <p:cNvPr id="3" name="Text Placeholder 2"/>
          <p:cNvSpPr>
            <a:spLocks noGrp="1"/>
          </p:cNvSpPr>
          <p:nvPr>
            <p:ph type="body" sz="quarter" idx="15"/>
          </p:nvPr>
        </p:nvSpPr>
        <p:spPr/>
        <p:txBody>
          <a:bodyPr>
            <a:normAutofit fontScale="85000" lnSpcReduction="20000"/>
          </a:bodyPr>
          <a:lstStyle/>
          <a:p>
            <a:r>
              <a:rPr lang="en-US" b="1" dirty="0"/>
              <a:t>37 YR FEMALE</a:t>
            </a:r>
          </a:p>
          <a:p>
            <a:endParaRPr lang="en-US" b="1" dirty="0"/>
          </a:p>
          <a:p>
            <a:pPr lvl="1"/>
            <a:r>
              <a:rPr lang="en-GB" b="1" dirty="0"/>
              <a:t>LAYING ON THE GROUND</a:t>
            </a:r>
          </a:p>
          <a:p>
            <a:pPr lvl="1"/>
            <a:r>
              <a:rPr lang="en-GB" b="1" dirty="0"/>
              <a:t>OPEN FRACTURE LEFT FOREARM</a:t>
            </a:r>
          </a:p>
          <a:p>
            <a:pPr lvl="1"/>
            <a:r>
              <a:rPr lang="en-US" b="1" dirty="0"/>
              <a:t>RR 7</a:t>
            </a:r>
          </a:p>
          <a:p>
            <a:pPr lvl="1"/>
            <a:r>
              <a:rPr lang="en-US" b="1" dirty="0"/>
              <a:t>SBP 50</a:t>
            </a:r>
            <a:endParaRPr lang="pl-PL" b="1" dirty="0"/>
          </a:p>
          <a:p>
            <a:pPr lvl="1"/>
            <a:r>
              <a:rPr lang="pl-PL" b="1" dirty="0"/>
              <a:t>A	</a:t>
            </a:r>
          </a:p>
          <a:p>
            <a:pPr lvl="1"/>
            <a:r>
              <a:rPr lang="pl-PL" b="1" dirty="0"/>
              <a:t>V</a:t>
            </a:r>
          </a:p>
          <a:p>
            <a:pPr lvl="1"/>
            <a:r>
              <a:rPr lang="pl-PL" b="1" dirty="0"/>
              <a:t>P  +</a:t>
            </a:r>
          </a:p>
          <a:p>
            <a:pPr lvl="1"/>
            <a:r>
              <a:rPr lang="pl-PL" b="1" dirty="0"/>
              <a:t>U</a:t>
            </a:r>
            <a:endParaRPr lang="en-US" b="1" dirty="0"/>
          </a:p>
          <a:p>
            <a:pPr lvl="1"/>
            <a:endParaRPr lang="en-US" dirty="0"/>
          </a:p>
          <a:p>
            <a:pPr lvl="1"/>
            <a:endParaRPr lang="en-US"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35</a:t>
            </a:fld>
            <a:endParaRPr lang="en-BE" dirty="0"/>
          </a:p>
        </p:txBody>
      </p:sp>
      <p:sp>
        <p:nvSpPr>
          <p:cNvPr id="6" name="Footer Placeholder 5">
            <a:extLst>
              <a:ext uri="{FF2B5EF4-FFF2-40B4-BE49-F238E27FC236}">
                <a16:creationId xmlns:a16="http://schemas.microsoft.com/office/drawing/2014/main" id="{047785F2-FCC5-471F-A4A7-08B06711B58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780878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5</a:t>
            </a:r>
          </a:p>
        </p:txBody>
      </p:sp>
      <p:sp>
        <p:nvSpPr>
          <p:cNvPr id="3" name="Text Placeholder 2"/>
          <p:cNvSpPr>
            <a:spLocks noGrp="1"/>
          </p:cNvSpPr>
          <p:nvPr>
            <p:ph type="body" sz="quarter" idx="15"/>
          </p:nvPr>
        </p:nvSpPr>
        <p:spPr/>
        <p:txBody>
          <a:bodyPr>
            <a:normAutofit fontScale="85000" lnSpcReduction="20000"/>
          </a:bodyPr>
          <a:lstStyle/>
          <a:p>
            <a:r>
              <a:rPr lang="en-US" b="1" dirty="0"/>
              <a:t>22 YR MALE</a:t>
            </a:r>
          </a:p>
          <a:p>
            <a:endParaRPr lang="en-US" b="1" dirty="0"/>
          </a:p>
          <a:p>
            <a:pPr lvl="1"/>
            <a:r>
              <a:rPr lang="en-GB" b="1" dirty="0"/>
              <a:t>LAYING ON THE GROUND</a:t>
            </a:r>
          </a:p>
          <a:p>
            <a:pPr lvl="1"/>
            <a:r>
              <a:rPr lang="en-GB" b="1" dirty="0"/>
              <a:t>BLEEDING FROM THE EYE</a:t>
            </a:r>
          </a:p>
          <a:p>
            <a:pPr lvl="1"/>
            <a:r>
              <a:rPr lang="en-US" b="1" dirty="0"/>
              <a:t>RR 0</a:t>
            </a:r>
          </a:p>
          <a:p>
            <a:pPr lvl="1"/>
            <a:r>
              <a:rPr lang="en-US" b="1" dirty="0"/>
              <a:t>SBP 0</a:t>
            </a:r>
            <a:endParaRPr lang="pl-PL" b="1" dirty="0"/>
          </a:p>
          <a:p>
            <a:pPr lvl="1"/>
            <a:r>
              <a:rPr lang="pl-PL" b="1" dirty="0"/>
              <a:t>A	</a:t>
            </a:r>
          </a:p>
          <a:p>
            <a:pPr lvl="1"/>
            <a:r>
              <a:rPr lang="pl-PL" b="1" dirty="0"/>
              <a:t>V</a:t>
            </a:r>
          </a:p>
          <a:p>
            <a:pPr lvl="1"/>
            <a:r>
              <a:rPr lang="pl-PL" b="1" dirty="0"/>
              <a:t>P  </a:t>
            </a:r>
          </a:p>
          <a:p>
            <a:pPr lvl="1"/>
            <a:r>
              <a:rPr lang="pl-PL" b="1" dirty="0"/>
              <a:t>U  +</a:t>
            </a:r>
          </a:p>
          <a:p>
            <a:pPr lvl="1"/>
            <a:endParaRPr lang="en-US" b="1" dirty="0"/>
          </a:p>
          <a:p>
            <a:pPr lvl="1"/>
            <a:endParaRPr lang="en-US" b="1" dirty="0"/>
          </a:p>
          <a:p>
            <a:r>
              <a:rPr lang="en-US" b="1" dirty="0">
                <a:effectLst>
                  <a:outerShdw blurRad="38100" dist="38100" dir="2700000" algn="tl">
                    <a:srgbClr val="000000">
                      <a:alpha val="43137"/>
                    </a:srgbClr>
                  </a:outerShdw>
                </a:effectLst>
              </a:rPr>
              <a:t>DEAD (BLACK)</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36</a:t>
            </a:fld>
            <a:endParaRPr lang="en-BE" dirty="0"/>
          </a:p>
        </p:txBody>
      </p:sp>
      <p:sp>
        <p:nvSpPr>
          <p:cNvPr id="6" name="Footer Placeholder 5">
            <a:extLst>
              <a:ext uri="{FF2B5EF4-FFF2-40B4-BE49-F238E27FC236}">
                <a16:creationId xmlns:a16="http://schemas.microsoft.com/office/drawing/2014/main" id="{E2CB7963-36E5-4C00-9910-E267F6F5F1A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2116611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6</a:t>
            </a:r>
          </a:p>
        </p:txBody>
      </p:sp>
      <p:sp>
        <p:nvSpPr>
          <p:cNvPr id="3" name="Text Placeholder 2"/>
          <p:cNvSpPr>
            <a:spLocks noGrp="1"/>
          </p:cNvSpPr>
          <p:nvPr>
            <p:ph type="body" sz="quarter" idx="15"/>
          </p:nvPr>
        </p:nvSpPr>
        <p:spPr/>
        <p:txBody>
          <a:bodyPr>
            <a:normAutofit fontScale="85000" lnSpcReduction="20000"/>
          </a:bodyPr>
          <a:lstStyle/>
          <a:p>
            <a:r>
              <a:rPr lang="en-US" b="1" dirty="0"/>
              <a:t>42 YEAR MALE</a:t>
            </a:r>
          </a:p>
          <a:p>
            <a:endParaRPr lang="en-US" b="1" dirty="0"/>
          </a:p>
          <a:p>
            <a:pPr lvl="1"/>
            <a:r>
              <a:rPr lang="en-GB" b="1" dirty="0"/>
              <a:t>NASAL IRRITATION/PAIN</a:t>
            </a:r>
          </a:p>
          <a:p>
            <a:pPr lvl="1"/>
            <a:r>
              <a:rPr lang="en-GB" b="1" dirty="0"/>
              <a:t>WATERY EYES</a:t>
            </a:r>
          </a:p>
          <a:p>
            <a:pPr lvl="1"/>
            <a:r>
              <a:rPr lang="en-GB" b="1" dirty="0"/>
              <a:t>LACRIMATION</a:t>
            </a:r>
          </a:p>
          <a:p>
            <a:pPr lvl="1"/>
            <a:r>
              <a:rPr lang="en-US" b="1" dirty="0"/>
              <a:t>RR 25</a:t>
            </a:r>
          </a:p>
          <a:p>
            <a:pPr lvl="1"/>
            <a:r>
              <a:rPr lang="en-US" b="1" dirty="0"/>
              <a:t>SBP 95</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dirty="0"/>
          </a:p>
          <a:p>
            <a:r>
              <a:rPr lang="en-US" b="1" dirty="0">
                <a:solidFill>
                  <a:srgbClr val="00B050"/>
                </a:solidFill>
                <a:effectLst>
                  <a:outerShdw blurRad="38100" dist="38100" dir="2700000" algn="tl">
                    <a:srgbClr val="000000">
                      <a:alpha val="43137"/>
                    </a:srgbClr>
                  </a:outerShdw>
                </a:effectLst>
              </a:rPr>
              <a:t>MINIMAL (GREEN)</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37</a:t>
            </a:fld>
            <a:endParaRPr lang="en-BE" dirty="0"/>
          </a:p>
        </p:txBody>
      </p:sp>
      <p:sp>
        <p:nvSpPr>
          <p:cNvPr id="6" name="Footer Placeholder 5">
            <a:extLst>
              <a:ext uri="{FF2B5EF4-FFF2-40B4-BE49-F238E27FC236}">
                <a16:creationId xmlns:a16="http://schemas.microsoft.com/office/drawing/2014/main" id="{04E42F80-AFED-42C0-865A-0F1D084B1CF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96934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7</a:t>
            </a:r>
          </a:p>
        </p:txBody>
      </p:sp>
      <p:sp>
        <p:nvSpPr>
          <p:cNvPr id="3" name="Text Placeholder 2"/>
          <p:cNvSpPr>
            <a:spLocks noGrp="1"/>
          </p:cNvSpPr>
          <p:nvPr>
            <p:ph type="body" sz="quarter" idx="15"/>
          </p:nvPr>
        </p:nvSpPr>
        <p:spPr/>
        <p:txBody>
          <a:bodyPr>
            <a:normAutofit fontScale="92500" lnSpcReduction="20000"/>
          </a:bodyPr>
          <a:lstStyle/>
          <a:p>
            <a:r>
              <a:rPr lang="en-US" b="1" dirty="0"/>
              <a:t>66 YEAR FEMALE</a:t>
            </a:r>
          </a:p>
          <a:p>
            <a:endParaRPr lang="en-US" b="1" dirty="0"/>
          </a:p>
          <a:p>
            <a:pPr lvl="1"/>
            <a:r>
              <a:rPr lang="en-GB" b="1" dirty="0"/>
              <a:t>LAYING ON THE GROUND</a:t>
            </a:r>
          </a:p>
          <a:p>
            <a:pPr lvl="1"/>
            <a:r>
              <a:rPr lang="en-GB" b="1" dirty="0"/>
              <a:t>FRAGMENTATION INJURIES BELLY AND CHEST</a:t>
            </a:r>
          </a:p>
          <a:p>
            <a:pPr lvl="1"/>
            <a:r>
              <a:rPr lang="en-US" b="1" dirty="0"/>
              <a:t>RR 0</a:t>
            </a:r>
          </a:p>
          <a:p>
            <a:pPr lvl="1"/>
            <a:r>
              <a:rPr lang="en-US" b="1" dirty="0"/>
              <a:t>SBP 0</a:t>
            </a:r>
          </a:p>
          <a:p>
            <a:pPr lvl="1"/>
            <a:r>
              <a:rPr lang="pl-PL" b="1" dirty="0"/>
              <a:t>A	</a:t>
            </a:r>
          </a:p>
          <a:p>
            <a:pPr lvl="1"/>
            <a:r>
              <a:rPr lang="pl-PL" b="1" dirty="0"/>
              <a:t>V</a:t>
            </a:r>
          </a:p>
          <a:p>
            <a:pPr lvl="1"/>
            <a:r>
              <a:rPr lang="pl-PL" b="1" dirty="0"/>
              <a:t>P  </a:t>
            </a:r>
          </a:p>
          <a:p>
            <a:pPr lvl="1"/>
            <a:r>
              <a:rPr lang="pl-PL" b="1" dirty="0"/>
              <a:t>U  +</a:t>
            </a:r>
          </a:p>
          <a:p>
            <a:pPr marL="355600" lvl="1" indent="0">
              <a:buNone/>
            </a:pPr>
            <a:endParaRPr lang="en-US" b="1" dirty="0"/>
          </a:p>
          <a:p>
            <a:r>
              <a:rPr lang="en-US" b="1" dirty="0">
                <a:effectLst>
                  <a:outerShdw blurRad="38100" dist="38100" dir="2700000" algn="tl">
                    <a:srgbClr val="000000">
                      <a:alpha val="43137"/>
                    </a:srgbClr>
                  </a:outerShdw>
                </a:effectLst>
              </a:rPr>
              <a:t>DEAD (BLACK)</a:t>
            </a:r>
          </a:p>
          <a:p>
            <a:pPr lvl="1"/>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38</a:t>
            </a:fld>
            <a:endParaRPr lang="en-BE" dirty="0"/>
          </a:p>
        </p:txBody>
      </p:sp>
      <p:sp>
        <p:nvSpPr>
          <p:cNvPr id="6" name="Footer Placeholder 5">
            <a:extLst>
              <a:ext uri="{FF2B5EF4-FFF2-40B4-BE49-F238E27FC236}">
                <a16:creationId xmlns:a16="http://schemas.microsoft.com/office/drawing/2014/main" id="{58295B79-5D31-4F4B-968A-0A13A301B87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957534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8</a:t>
            </a:r>
          </a:p>
        </p:txBody>
      </p:sp>
      <p:sp>
        <p:nvSpPr>
          <p:cNvPr id="3" name="Text Placeholder 2"/>
          <p:cNvSpPr>
            <a:spLocks noGrp="1"/>
          </p:cNvSpPr>
          <p:nvPr>
            <p:ph type="body" sz="quarter" idx="15"/>
          </p:nvPr>
        </p:nvSpPr>
        <p:spPr/>
        <p:txBody>
          <a:bodyPr>
            <a:normAutofit fontScale="85000" lnSpcReduction="20000"/>
          </a:bodyPr>
          <a:lstStyle/>
          <a:p>
            <a:r>
              <a:rPr lang="en-US" b="1" dirty="0"/>
              <a:t>32 YEAR MALE</a:t>
            </a:r>
          </a:p>
          <a:p>
            <a:endParaRPr lang="en-US" b="1" dirty="0"/>
          </a:p>
          <a:p>
            <a:pPr lvl="1"/>
            <a:r>
              <a:rPr lang="en-GB" b="1" dirty="0"/>
              <a:t>BURNING AND ITCHY SENSATIONS</a:t>
            </a:r>
          </a:p>
          <a:p>
            <a:pPr lvl="1"/>
            <a:r>
              <a:rPr lang="en-GB" b="1" dirty="0"/>
              <a:t>EYE PAIN/BURNING</a:t>
            </a:r>
          </a:p>
          <a:p>
            <a:pPr lvl="1"/>
            <a:r>
              <a:rPr lang="en-GB" b="1" dirty="0"/>
              <a:t>EYELID EDEMA</a:t>
            </a:r>
          </a:p>
          <a:p>
            <a:pPr lvl="1"/>
            <a:r>
              <a:rPr lang="en-US" b="1" dirty="0"/>
              <a:t>RR 34</a:t>
            </a:r>
          </a:p>
          <a:p>
            <a:pPr lvl="1"/>
            <a:r>
              <a:rPr lang="en-US" b="1" dirty="0"/>
              <a:t>SBP 93</a:t>
            </a:r>
          </a:p>
          <a:p>
            <a:pPr lvl="1"/>
            <a:r>
              <a:rPr lang="pl-PL" b="1" dirty="0"/>
              <a:t>A	+</a:t>
            </a:r>
          </a:p>
          <a:p>
            <a:pPr lvl="1"/>
            <a:r>
              <a:rPr lang="pl-PL" b="1" dirty="0"/>
              <a:t>V</a:t>
            </a:r>
          </a:p>
          <a:p>
            <a:pPr lvl="1"/>
            <a:r>
              <a:rPr lang="pl-PL" b="1" dirty="0"/>
              <a:t>P</a:t>
            </a:r>
          </a:p>
          <a:p>
            <a:pPr lvl="1"/>
            <a:r>
              <a:rPr lang="pl-PL" b="1" dirty="0"/>
              <a:t>U</a:t>
            </a:r>
            <a:endParaRPr lang="en-US" b="1" dirty="0"/>
          </a:p>
          <a:p>
            <a:pPr lvl="1"/>
            <a:endParaRPr lang="en-US" dirty="0"/>
          </a:p>
          <a:p>
            <a:r>
              <a:rPr lang="en-US" b="1" dirty="0">
                <a:solidFill>
                  <a:srgbClr val="FFFF00"/>
                </a:solidFill>
                <a:effectLst>
                  <a:outerShdw blurRad="38100" dist="38100" dir="2700000" algn="tl">
                    <a:srgbClr val="000000">
                      <a:alpha val="43137"/>
                    </a:srgbClr>
                  </a:outerShdw>
                </a:effectLst>
              </a:rPr>
              <a:t>DELAYED (YELLOW)</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39</a:t>
            </a:fld>
            <a:endParaRPr lang="en-BE" dirty="0"/>
          </a:p>
        </p:txBody>
      </p:sp>
      <p:sp>
        <p:nvSpPr>
          <p:cNvPr id="6" name="Footer Placeholder 5">
            <a:extLst>
              <a:ext uri="{FF2B5EF4-FFF2-40B4-BE49-F238E27FC236}">
                <a16:creationId xmlns:a16="http://schemas.microsoft.com/office/drawing/2014/main" id="{8846C63C-0AEF-43C8-AF64-679432BD598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774633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sp>
        <p:nvSpPr>
          <p:cNvPr id="15" name="Text Placeholder 3">
            <a:extLst>
              <a:ext uri="{FF2B5EF4-FFF2-40B4-BE49-F238E27FC236}">
                <a16:creationId xmlns:a16="http://schemas.microsoft.com/office/drawing/2014/main" id="{6D59FA14-C30D-47FE-9E02-2D48FB650221}"/>
              </a:ext>
            </a:extLst>
          </p:cNvPr>
          <p:cNvSpPr>
            <a:spLocks noGrp="1"/>
          </p:cNvSpPr>
          <p:nvPr>
            <p:ph type="body" sz="quarter" idx="17"/>
          </p:nvPr>
        </p:nvSpPr>
        <p:spPr>
          <a:xfrm>
            <a:off x="2305175" y="1206662"/>
            <a:ext cx="9120062" cy="1471612"/>
          </a:xfrm>
        </p:spPr>
        <p:txBody>
          <a:bodyPr/>
          <a:lstStyle/>
          <a:p>
            <a:r>
              <a:rPr lang="en-US" dirty="0"/>
              <a:t>Key facts</a:t>
            </a:r>
          </a:p>
        </p:txBody>
      </p:sp>
      <p:sp>
        <p:nvSpPr>
          <p:cNvPr id="16" name="Text Placeholder 6">
            <a:extLst>
              <a:ext uri="{FF2B5EF4-FFF2-40B4-BE49-F238E27FC236}">
                <a16:creationId xmlns:a16="http://schemas.microsoft.com/office/drawing/2014/main" id="{22A72C23-5DA5-41A2-9932-9867CEB0B791}"/>
              </a:ext>
            </a:extLst>
          </p:cNvPr>
          <p:cNvSpPr txBox="1">
            <a:spLocks/>
          </p:cNvSpPr>
          <p:nvPr/>
        </p:nvSpPr>
        <p:spPr>
          <a:xfrm>
            <a:off x="766763" y="2655442"/>
            <a:ext cx="10658474" cy="3607729"/>
          </a:xfrm>
          <a:prstGeom prst="rect">
            <a:avLst/>
          </a:prstGeom>
        </p:spPr>
        <p:txBody>
          <a:bodyPr vert="horz" lIns="91440" tIns="45720" rIns="91440" bIns="45720" rtlCol="0">
            <a:normAutofit fontScale="925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A football match is displayed in a square in the city center.</a:t>
            </a:r>
          </a:p>
          <a:p>
            <a:r>
              <a:rPr lang="en-US" sz="2800" dirty="0"/>
              <a:t>Thousands of people are attending the event.</a:t>
            </a:r>
          </a:p>
          <a:p>
            <a:r>
              <a:rPr lang="en-US" sz="2800" dirty="0"/>
              <a:t>A small detonation is heard, dozens of people get injured by the direct effect of the blast as well as from the panic among the crowd.</a:t>
            </a:r>
          </a:p>
          <a:p>
            <a:r>
              <a:rPr lang="en-US" sz="2800" dirty="0"/>
              <a:t>Some of the first victims, healthcare personnel already on the spot, as well as first responders and other people experience eye irritation, inflammation of the respiratory tract and rashes and blisters on the skin.</a:t>
            </a:r>
          </a:p>
          <a:p>
            <a:r>
              <a:rPr lang="en-US" sz="2800" dirty="0"/>
              <a:t>Healthcare personnel make the emergency call.</a:t>
            </a:r>
          </a:p>
        </p:txBody>
      </p:sp>
      <p:sp>
        <p:nvSpPr>
          <p:cNvPr id="17" name="Title 5">
            <a:extLst>
              <a:ext uri="{FF2B5EF4-FFF2-40B4-BE49-F238E27FC236}">
                <a16:creationId xmlns:a16="http://schemas.microsoft.com/office/drawing/2014/main" id="{14D001E8-E9B9-41F9-BCC7-CEB14F5F8AB8}"/>
              </a:ext>
            </a:extLst>
          </p:cNvPr>
          <p:cNvSpPr>
            <a:spLocks noGrp="1"/>
          </p:cNvSpPr>
          <p:nvPr>
            <p:ph type="title"/>
          </p:nvPr>
        </p:nvSpPr>
        <p:spPr>
          <a:xfrm>
            <a:off x="766762" y="770476"/>
            <a:ext cx="10658476" cy="884477"/>
          </a:xfrm>
        </p:spPr>
        <p:txBody>
          <a:bodyPr lIns="0" tIns="0" rIns="0" bIns="0">
            <a:noAutofit/>
          </a:bodyPr>
          <a:lstStyle/>
          <a:p>
            <a:r>
              <a:rPr lang="en-US" sz="3600" dirty="0"/>
              <a:t>4.1 Scenario 5 Attack in city centre</a:t>
            </a:r>
            <a:endParaRPr lang="da-DK" sz="3400" dirty="0"/>
          </a:p>
        </p:txBody>
      </p:sp>
      <p:pic>
        <p:nvPicPr>
          <p:cNvPr id="8" name="Picture 9">
            <a:extLst>
              <a:ext uri="{FF2B5EF4-FFF2-40B4-BE49-F238E27FC236}">
                <a16:creationId xmlns:a16="http://schemas.microsoft.com/office/drawing/2014/main" id="{4E176879-EAC1-4A0B-9F80-AC712BB3593A}"/>
              </a:ext>
            </a:extLst>
          </p:cNvPr>
          <p:cNvPicPr>
            <a:picLocks noChangeAspect="1"/>
          </p:cNvPicPr>
          <p:nvPr/>
        </p:nvPicPr>
        <p:blipFill>
          <a:blip r:embed="rId3"/>
          <a:stretch>
            <a:fillRect/>
          </a:stretch>
        </p:blipFill>
        <p:spPr>
          <a:xfrm flipH="1">
            <a:off x="910589" y="1285779"/>
            <a:ext cx="1182569" cy="1316497"/>
          </a:xfrm>
          <a:prstGeom prst="rect">
            <a:avLst/>
          </a:prstGeom>
        </p:spPr>
      </p:pic>
      <p:sp>
        <p:nvSpPr>
          <p:cNvPr id="10" name="Footer Placeholder 5">
            <a:extLst>
              <a:ext uri="{FF2B5EF4-FFF2-40B4-BE49-F238E27FC236}">
                <a16:creationId xmlns:a16="http://schemas.microsoft.com/office/drawing/2014/main" id="{6FF04527-A9D4-47A5-BDB7-DBA35816EFE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9467233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9</a:t>
            </a:r>
          </a:p>
        </p:txBody>
      </p:sp>
      <p:sp>
        <p:nvSpPr>
          <p:cNvPr id="3" name="Text Placeholder 2"/>
          <p:cNvSpPr>
            <a:spLocks noGrp="1"/>
          </p:cNvSpPr>
          <p:nvPr>
            <p:ph type="body" sz="quarter" idx="15"/>
          </p:nvPr>
        </p:nvSpPr>
        <p:spPr/>
        <p:txBody>
          <a:bodyPr>
            <a:normAutofit fontScale="85000" lnSpcReduction="20000"/>
          </a:bodyPr>
          <a:lstStyle/>
          <a:p>
            <a:r>
              <a:rPr lang="en-US" b="1" dirty="0"/>
              <a:t>52 YR FEMALE</a:t>
            </a:r>
          </a:p>
          <a:p>
            <a:endParaRPr lang="en-US" b="1" dirty="0"/>
          </a:p>
          <a:p>
            <a:pPr lvl="1"/>
            <a:r>
              <a:rPr lang="en-GB" b="1" dirty="0"/>
              <a:t>LAYING ON THE GROUND</a:t>
            </a:r>
          </a:p>
          <a:p>
            <a:pPr lvl="1"/>
            <a:r>
              <a:rPr lang="en-GB" b="1" dirty="0"/>
              <a:t>TIBIA-FIBULA FRACTURE</a:t>
            </a:r>
          </a:p>
          <a:p>
            <a:pPr lvl="1"/>
            <a:r>
              <a:rPr lang="en-US" b="1" dirty="0"/>
              <a:t>RR 35</a:t>
            </a:r>
          </a:p>
          <a:p>
            <a:pPr lvl="1"/>
            <a:r>
              <a:rPr lang="en-US" b="1" dirty="0"/>
              <a:t>SBP 105</a:t>
            </a:r>
          </a:p>
          <a:p>
            <a:pPr lvl="1"/>
            <a:r>
              <a:rPr lang="pl-PL" b="1" dirty="0"/>
              <a:t>A	+</a:t>
            </a:r>
          </a:p>
          <a:p>
            <a:pPr lvl="1"/>
            <a:r>
              <a:rPr lang="pl-PL" b="1" dirty="0"/>
              <a:t>V</a:t>
            </a:r>
          </a:p>
          <a:p>
            <a:pPr lvl="1"/>
            <a:r>
              <a:rPr lang="pl-PL" b="1" dirty="0"/>
              <a:t>P</a:t>
            </a:r>
          </a:p>
          <a:p>
            <a:pPr lvl="1"/>
            <a:r>
              <a:rPr lang="pl-PL" b="1" dirty="0"/>
              <a:t>U</a:t>
            </a:r>
            <a:endParaRPr lang="en-US" b="1" dirty="0"/>
          </a:p>
          <a:p>
            <a:pPr lvl="1"/>
            <a:endParaRPr lang="en-US" dirty="0"/>
          </a:p>
          <a:p>
            <a:pPr lvl="1"/>
            <a:endParaRPr lang="en-US" dirty="0"/>
          </a:p>
          <a:p>
            <a:r>
              <a:rPr lang="en-US" b="1" dirty="0">
                <a:solidFill>
                  <a:srgbClr val="FFFF00"/>
                </a:solidFill>
                <a:effectLst>
                  <a:outerShdw blurRad="38100" dist="38100" dir="2700000" algn="tl">
                    <a:srgbClr val="000000">
                      <a:alpha val="43137"/>
                    </a:srgbClr>
                  </a:outerShdw>
                </a:effectLst>
              </a:rPr>
              <a:t>DELAYED (YELLOW)</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40</a:t>
            </a:fld>
            <a:endParaRPr lang="en-BE" dirty="0"/>
          </a:p>
        </p:txBody>
      </p:sp>
      <p:sp>
        <p:nvSpPr>
          <p:cNvPr id="6" name="Footer Placeholder 5">
            <a:extLst>
              <a:ext uri="{FF2B5EF4-FFF2-40B4-BE49-F238E27FC236}">
                <a16:creationId xmlns:a16="http://schemas.microsoft.com/office/drawing/2014/main" id="{07370FD6-AC88-4A88-8497-9E5732591D1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9006421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10</a:t>
            </a:r>
          </a:p>
        </p:txBody>
      </p:sp>
      <p:sp>
        <p:nvSpPr>
          <p:cNvPr id="3" name="Text Placeholder 2"/>
          <p:cNvSpPr>
            <a:spLocks noGrp="1"/>
          </p:cNvSpPr>
          <p:nvPr>
            <p:ph type="body" sz="quarter" idx="15"/>
          </p:nvPr>
        </p:nvSpPr>
        <p:spPr/>
        <p:txBody>
          <a:bodyPr>
            <a:normAutofit fontScale="85000" lnSpcReduction="20000"/>
          </a:bodyPr>
          <a:lstStyle/>
          <a:p>
            <a:r>
              <a:rPr lang="en-US" b="1" dirty="0"/>
              <a:t>23 YR FEMALE</a:t>
            </a:r>
          </a:p>
          <a:p>
            <a:endParaRPr lang="en-US" b="1" dirty="0"/>
          </a:p>
          <a:p>
            <a:pPr lvl="1"/>
            <a:r>
              <a:rPr lang="en-GB" b="1" dirty="0"/>
              <a:t>COUGHING</a:t>
            </a:r>
          </a:p>
          <a:p>
            <a:pPr lvl="1"/>
            <a:r>
              <a:rPr lang="en-GB" b="1" dirty="0"/>
              <a:t>RUNNY NOSE</a:t>
            </a:r>
          </a:p>
          <a:p>
            <a:pPr lvl="1"/>
            <a:r>
              <a:rPr lang="en-GB" b="1" dirty="0"/>
              <a:t>WATERY EYES</a:t>
            </a:r>
          </a:p>
          <a:p>
            <a:pPr lvl="1"/>
            <a:r>
              <a:rPr lang="en-GB" b="1" dirty="0"/>
              <a:t>ITCHING SYMPTOMS</a:t>
            </a:r>
          </a:p>
          <a:p>
            <a:pPr lvl="1"/>
            <a:r>
              <a:rPr lang="en-US" b="1" dirty="0"/>
              <a:t>RR 22</a:t>
            </a:r>
          </a:p>
          <a:p>
            <a:pPr lvl="1"/>
            <a:r>
              <a:rPr lang="en-US" b="1" dirty="0"/>
              <a:t>SBP 98</a:t>
            </a:r>
          </a:p>
          <a:p>
            <a:pPr lvl="1"/>
            <a:r>
              <a:rPr lang="pl-PL" b="1" dirty="0"/>
              <a:t>A	+</a:t>
            </a:r>
          </a:p>
          <a:p>
            <a:pPr lvl="1"/>
            <a:r>
              <a:rPr lang="pl-PL" b="1" dirty="0"/>
              <a:t>V</a:t>
            </a:r>
          </a:p>
          <a:p>
            <a:pPr lvl="1"/>
            <a:r>
              <a:rPr lang="pl-PL" b="1" dirty="0"/>
              <a:t>P</a:t>
            </a:r>
          </a:p>
          <a:p>
            <a:pPr lvl="1"/>
            <a:r>
              <a:rPr lang="pl-PL" b="1" dirty="0"/>
              <a:t>U</a:t>
            </a:r>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41</a:t>
            </a:fld>
            <a:endParaRPr lang="en-BE" dirty="0"/>
          </a:p>
        </p:txBody>
      </p:sp>
      <p:sp>
        <p:nvSpPr>
          <p:cNvPr id="6" name="Footer Placeholder 5">
            <a:extLst>
              <a:ext uri="{FF2B5EF4-FFF2-40B4-BE49-F238E27FC236}">
                <a16:creationId xmlns:a16="http://schemas.microsoft.com/office/drawing/2014/main" id="{E23400D5-25D5-4A24-A238-9481B65C5FE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7120805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a:t>Thank you</a:t>
            </a:r>
          </a:p>
        </p:txBody>
      </p:sp>
      <p:sp>
        <p:nvSpPr>
          <p:cNvPr id="4" name="Slide Number Placeholder 3"/>
          <p:cNvSpPr>
            <a:spLocks noGrp="1"/>
          </p:cNvSpPr>
          <p:nvPr>
            <p:ph type="sldNum" sz="quarter" idx="4"/>
          </p:nvPr>
        </p:nvSpPr>
        <p:spPr/>
        <p:txBody>
          <a:bodyPr/>
          <a:lstStyle/>
          <a:p>
            <a:fld id="{A814E660-BF25-4843-B2A0-93C6E2B6253B}" type="slidenum">
              <a:rPr lang="en-BE" smtClean="0"/>
              <a:pPr/>
              <a:t>42</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1477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sz="4400" dirty="0"/>
              <a:t>4.1 Scenario 5 Attack in city centre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80796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7F5FEA3B-4370-4D81-AB1B-87A8FF6EDF1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0482178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a:bodyPr>
          <a:lstStyle/>
          <a:p>
            <a:r>
              <a:rPr lang="en-US" sz="4400" dirty="0"/>
              <a:t>4.1 Scenario 5 Attack in city centre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7D181472-C672-477A-B489-8677D7530CC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10837228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5</a:t>
            </a:r>
            <a:br>
              <a:rPr lang="en-US" dirty="0"/>
            </a:br>
            <a:r>
              <a:rPr lang="en-US" dirty="0"/>
              <a:t>Attack in city </a:t>
            </a:r>
            <a:r>
              <a:rPr lang="en-US" dirty="0" err="1"/>
              <a:t>centre</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7" name="Footer Placeholder 5">
            <a:extLst>
              <a:ext uri="{FF2B5EF4-FFF2-40B4-BE49-F238E27FC236}">
                <a16:creationId xmlns:a16="http://schemas.microsoft.com/office/drawing/2014/main" id="{FCE5E1F9-3925-47D7-91CB-D854CAC0AD4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2434937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sp>
        <p:nvSpPr>
          <p:cNvPr id="17" name="Title 5">
            <a:extLst>
              <a:ext uri="{FF2B5EF4-FFF2-40B4-BE49-F238E27FC236}">
                <a16:creationId xmlns:a16="http://schemas.microsoft.com/office/drawing/2014/main" id="{14D001E8-E9B9-41F9-BCC7-CEB14F5F8AB8}"/>
              </a:ext>
            </a:extLst>
          </p:cNvPr>
          <p:cNvSpPr>
            <a:spLocks noGrp="1"/>
          </p:cNvSpPr>
          <p:nvPr>
            <p:ph type="title"/>
          </p:nvPr>
        </p:nvSpPr>
        <p:spPr>
          <a:xfrm>
            <a:off x="766762" y="770476"/>
            <a:ext cx="10658476" cy="884477"/>
          </a:xfrm>
        </p:spPr>
        <p:txBody>
          <a:bodyPr lIns="0" tIns="0" rIns="0" bIns="0">
            <a:noAutofit/>
          </a:bodyPr>
          <a:lstStyle/>
          <a:p>
            <a:r>
              <a:rPr lang="en-US" sz="3600" dirty="0"/>
              <a:t>5.1 Scenario 5 Attack in city </a:t>
            </a:r>
            <a:r>
              <a:rPr lang="en-US" sz="3600" dirty="0" err="1"/>
              <a:t>centre</a:t>
            </a:r>
            <a:endParaRPr lang="da-DK" sz="3400" dirty="0"/>
          </a:p>
        </p:txBody>
      </p:sp>
      <p:sp>
        <p:nvSpPr>
          <p:cNvPr id="14" name="Text Placeholder 3">
            <a:extLst>
              <a:ext uri="{FF2B5EF4-FFF2-40B4-BE49-F238E27FC236}">
                <a16:creationId xmlns:a16="http://schemas.microsoft.com/office/drawing/2014/main" id="{9C9B164A-728E-4B0B-9731-2B93E2AAE366}"/>
              </a:ext>
            </a:extLst>
          </p:cNvPr>
          <p:cNvSpPr>
            <a:spLocks noGrp="1"/>
          </p:cNvSpPr>
          <p:nvPr>
            <p:ph type="body" sz="quarter" idx="17"/>
          </p:nvPr>
        </p:nvSpPr>
        <p:spPr>
          <a:xfrm>
            <a:off x="2305175" y="1822478"/>
            <a:ext cx="9120062" cy="1471612"/>
          </a:xfrm>
        </p:spPr>
        <p:txBody>
          <a:bodyPr/>
          <a:lstStyle/>
          <a:p>
            <a:r>
              <a:rPr lang="en-US" dirty="0"/>
              <a:t>The scene</a:t>
            </a:r>
          </a:p>
        </p:txBody>
      </p:sp>
      <p:pic>
        <p:nvPicPr>
          <p:cNvPr id="18" name="Picture 9">
            <a:extLst>
              <a:ext uri="{FF2B5EF4-FFF2-40B4-BE49-F238E27FC236}">
                <a16:creationId xmlns:a16="http://schemas.microsoft.com/office/drawing/2014/main" id="{2760BAB9-8F53-4AD1-B792-49451E7E43BF}"/>
              </a:ext>
            </a:extLst>
          </p:cNvPr>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D3AE7FE3-E627-48CD-8548-AB5D46730CF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grpSp>
        <p:nvGrpSpPr>
          <p:cNvPr id="11" name="Group 10">
            <a:extLst>
              <a:ext uri="{FF2B5EF4-FFF2-40B4-BE49-F238E27FC236}">
                <a16:creationId xmlns:a16="http://schemas.microsoft.com/office/drawing/2014/main" id="{4390F134-8783-488A-B3F0-C8610A16059F}"/>
              </a:ext>
            </a:extLst>
          </p:cNvPr>
          <p:cNvGrpSpPr/>
          <p:nvPr/>
        </p:nvGrpSpPr>
        <p:grpSpPr>
          <a:xfrm>
            <a:off x="2576614" y="2868202"/>
            <a:ext cx="8704797" cy="3397683"/>
            <a:chOff x="2576614" y="2868202"/>
            <a:chExt cx="8704797" cy="3397683"/>
          </a:xfrm>
        </p:grpSpPr>
        <p:sp>
          <p:nvSpPr>
            <p:cNvPr id="13" name="Rettangolo 18">
              <a:extLst>
                <a:ext uri="{FF2B5EF4-FFF2-40B4-BE49-F238E27FC236}">
                  <a16:creationId xmlns:a16="http://schemas.microsoft.com/office/drawing/2014/main" id="{9ED0EBD1-127F-430B-BBB9-F7E0EB0A9BD3}"/>
                </a:ext>
              </a:extLst>
            </p:cNvPr>
            <p:cNvSpPr/>
            <p:nvPr/>
          </p:nvSpPr>
          <p:spPr>
            <a:xfrm>
              <a:off x="2576614" y="2868202"/>
              <a:ext cx="8704797" cy="3397683"/>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5" name="Immagine 20">
              <a:extLst>
                <a:ext uri="{FF2B5EF4-FFF2-40B4-BE49-F238E27FC236}">
                  <a16:creationId xmlns:a16="http://schemas.microsoft.com/office/drawing/2014/main" id="{138D007E-3427-4B08-8EDF-4837305549F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094717" y="3057525"/>
              <a:ext cx="4229101" cy="2819400"/>
            </a:xfrm>
            <a:prstGeom prst="rect">
              <a:avLst/>
            </a:prstGeom>
          </p:spPr>
        </p:pic>
        <p:pic>
          <p:nvPicPr>
            <p:cNvPr id="16" name="Immagine 21">
              <a:extLst>
                <a:ext uri="{FF2B5EF4-FFF2-40B4-BE49-F238E27FC236}">
                  <a16:creationId xmlns:a16="http://schemas.microsoft.com/office/drawing/2014/main" id="{42D517AF-F724-4233-B12D-511A407DB30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796688" y="3144041"/>
              <a:ext cx="2090137" cy="1392553"/>
            </a:xfrm>
            <a:prstGeom prst="rect">
              <a:avLst/>
            </a:prstGeom>
          </p:spPr>
        </p:pic>
        <p:pic>
          <p:nvPicPr>
            <p:cNvPr id="20" name="Immagine 22">
              <a:extLst>
                <a:ext uri="{FF2B5EF4-FFF2-40B4-BE49-F238E27FC236}">
                  <a16:creationId xmlns:a16="http://schemas.microsoft.com/office/drawing/2014/main" id="{CCFD7955-527A-450C-9A6D-119E994025D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905750" y="4644715"/>
              <a:ext cx="1962149" cy="1471612"/>
            </a:xfrm>
            <a:prstGeom prst="rect">
              <a:avLst/>
            </a:prstGeom>
          </p:spPr>
        </p:pic>
      </p:grpSp>
    </p:spTree>
    <p:extLst>
      <p:ext uri="{BB962C8B-B14F-4D97-AF65-F5344CB8AC3E}">
        <p14:creationId xmlns:p14="http://schemas.microsoft.com/office/powerpoint/2010/main" val="2008933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sp>
        <p:nvSpPr>
          <p:cNvPr id="15" name="Text Placeholder 3">
            <a:extLst>
              <a:ext uri="{FF2B5EF4-FFF2-40B4-BE49-F238E27FC236}">
                <a16:creationId xmlns:a16="http://schemas.microsoft.com/office/drawing/2014/main" id="{6D59FA14-C30D-47FE-9E02-2D48FB650221}"/>
              </a:ext>
            </a:extLst>
          </p:cNvPr>
          <p:cNvSpPr>
            <a:spLocks noGrp="1"/>
          </p:cNvSpPr>
          <p:nvPr>
            <p:ph type="body" sz="quarter" idx="17"/>
          </p:nvPr>
        </p:nvSpPr>
        <p:spPr>
          <a:xfrm>
            <a:off x="2305175" y="1206662"/>
            <a:ext cx="9120062" cy="1471612"/>
          </a:xfrm>
        </p:spPr>
        <p:txBody>
          <a:bodyPr/>
          <a:lstStyle/>
          <a:p>
            <a:r>
              <a:rPr lang="en-US" dirty="0"/>
              <a:t>Key facts</a:t>
            </a:r>
          </a:p>
        </p:txBody>
      </p:sp>
      <p:sp>
        <p:nvSpPr>
          <p:cNvPr id="16" name="Text Placeholder 6">
            <a:extLst>
              <a:ext uri="{FF2B5EF4-FFF2-40B4-BE49-F238E27FC236}">
                <a16:creationId xmlns:a16="http://schemas.microsoft.com/office/drawing/2014/main" id="{22A72C23-5DA5-41A2-9932-9867CEB0B791}"/>
              </a:ext>
            </a:extLst>
          </p:cNvPr>
          <p:cNvSpPr txBox="1">
            <a:spLocks/>
          </p:cNvSpPr>
          <p:nvPr/>
        </p:nvSpPr>
        <p:spPr>
          <a:xfrm>
            <a:off x="766763" y="2655442"/>
            <a:ext cx="10658474" cy="3607729"/>
          </a:xfrm>
          <a:prstGeom prst="rect">
            <a:avLst/>
          </a:prstGeom>
        </p:spPr>
        <p:txBody>
          <a:bodyPr vert="horz" lIns="91440" tIns="45720" rIns="91440" bIns="45720" rtlCol="0">
            <a:normAutofit fontScale="92500"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A football match is displayed in a square in the city center.</a:t>
            </a:r>
          </a:p>
          <a:p>
            <a:r>
              <a:rPr lang="en-US" sz="2800" dirty="0"/>
              <a:t>Thousands of people are attending the event.</a:t>
            </a:r>
          </a:p>
          <a:p>
            <a:r>
              <a:rPr lang="en-US" sz="2800" dirty="0"/>
              <a:t>A small detonation is heard, dozens of people get injured by the direct effect of the blast as well as from the panic among the crowd.</a:t>
            </a:r>
          </a:p>
          <a:p>
            <a:r>
              <a:rPr lang="en-US" sz="2800" dirty="0"/>
              <a:t>Some of the first victims, healthcare personnel already on the spot, as well as first responders and other people experience eye irritation, inflammation of the respiratory tract and rashes and blisters on the skin.</a:t>
            </a:r>
          </a:p>
        </p:txBody>
      </p:sp>
      <p:sp>
        <p:nvSpPr>
          <p:cNvPr id="17" name="Title 5">
            <a:extLst>
              <a:ext uri="{FF2B5EF4-FFF2-40B4-BE49-F238E27FC236}">
                <a16:creationId xmlns:a16="http://schemas.microsoft.com/office/drawing/2014/main" id="{14D001E8-E9B9-41F9-BCC7-CEB14F5F8AB8}"/>
              </a:ext>
            </a:extLst>
          </p:cNvPr>
          <p:cNvSpPr>
            <a:spLocks noGrp="1"/>
          </p:cNvSpPr>
          <p:nvPr>
            <p:ph type="title"/>
          </p:nvPr>
        </p:nvSpPr>
        <p:spPr>
          <a:xfrm>
            <a:off x="766762" y="770476"/>
            <a:ext cx="10658476" cy="884477"/>
          </a:xfrm>
        </p:spPr>
        <p:txBody>
          <a:bodyPr lIns="0" tIns="0" rIns="0" bIns="0">
            <a:noAutofit/>
          </a:bodyPr>
          <a:lstStyle/>
          <a:p>
            <a:r>
              <a:rPr lang="en-US" sz="3600" dirty="0"/>
              <a:t>5.1 Scenario 5 Attack in city </a:t>
            </a:r>
            <a:r>
              <a:rPr lang="en-US" sz="3600" dirty="0" err="1"/>
              <a:t>centre</a:t>
            </a:r>
            <a:endParaRPr lang="da-DK" sz="3400" dirty="0"/>
          </a:p>
        </p:txBody>
      </p:sp>
      <p:pic>
        <p:nvPicPr>
          <p:cNvPr id="8" name="Picture 9">
            <a:extLst>
              <a:ext uri="{FF2B5EF4-FFF2-40B4-BE49-F238E27FC236}">
                <a16:creationId xmlns:a16="http://schemas.microsoft.com/office/drawing/2014/main" id="{4E176879-EAC1-4A0B-9F80-AC712BB3593A}"/>
              </a:ext>
            </a:extLst>
          </p:cNvPr>
          <p:cNvPicPr>
            <a:picLocks noChangeAspect="1"/>
          </p:cNvPicPr>
          <p:nvPr/>
        </p:nvPicPr>
        <p:blipFill>
          <a:blip r:embed="rId3"/>
          <a:stretch>
            <a:fillRect/>
          </a:stretch>
        </p:blipFill>
        <p:spPr>
          <a:xfrm flipH="1">
            <a:off x="910589" y="1285779"/>
            <a:ext cx="1182569" cy="1316497"/>
          </a:xfrm>
          <a:prstGeom prst="rect">
            <a:avLst/>
          </a:prstGeom>
        </p:spPr>
      </p:pic>
      <p:sp>
        <p:nvSpPr>
          <p:cNvPr id="10" name="Footer Placeholder 5">
            <a:extLst>
              <a:ext uri="{FF2B5EF4-FFF2-40B4-BE49-F238E27FC236}">
                <a16:creationId xmlns:a16="http://schemas.microsoft.com/office/drawing/2014/main" id="{6AC0C2B0-D727-4BA5-A99D-D79DD91BC15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831082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6115BD-B8E5-43B8-BE87-CD9F9669264D}">
  <ds:schemaRefs>
    <ds:schemaRef ds:uri="http://purl.org/dc/dcmitype/"/>
    <ds:schemaRef ds:uri="http://schemas.openxmlformats.org/package/2006/metadata/core-properties"/>
    <ds:schemaRef ds:uri="43d95f8d-e158-4ad4-850d-afacdd2d9ffb"/>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890A9C-5141-46E3-8622-FB72B9FEC1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12132</TotalTime>
  <Words>13781</Words>
  <Application>Microsoft Office PowerPoint</Application>
  <PresentationFormat>Breedbeeld</PresentationFormat>
  <Paragraphs>1224</Paragraphs>
  <Slides>42</Slides>
  <Notes>42</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42</vt:i4>
      </vt:variant>
    </vt:vector>
  </HeadingPairs>
  <TitlesOfParts>
    <vt:vector size="49" baseType="lpstr">
      <vt:lpstr>Arial</vt:lpstr>
      <vt:lpstr>Calibri</vt:lpstr>
      <vt:lpstr>FranklinGotTExtCon</vt:lpstr>
      <vt:lpstr>Georgia</vt:lpstr>
      <vt:lpstr>Segoe UI</vt:lpstr>
      <vt:lpstr>Segoe UI Semibold</vt:lpstr>
      <vt:lpstr>Office Theme</vt:lpstr>
      <vt:lpstr>Scenario discussion  5. Attack in city centre</vt:lpstr>
      <vt:lpstr>4.1 Scenario 5 Attack in city centre</vt:lpstr>
      <vt:lpstr>4.1 Scenario 5 Attack in city centre</vt:lpstr>
      <vt:lpstr>4.1 Scenario 5 Attack in city centre</vt:lpstr>
      <vt:lpstr>4.1 Scenario 5 Attack in city centre</vt:lpstr>
      <vt:lpstr>4.1 Scenario 5 Attack in city centre</vt:lpstr>
      <vt:lpstr>5.1 Scenario 5 Attack in city centre</vt:lpstr>
      <vt:lpstr>5.1 Scenario 5 Attack in city centre</vt:lpstr>
      <vt:lpstr>5.1 Scenario 5 Attack in city centre</vt:lpstr>
      <vt:lpstr>5.1 Scenario 5 Attack in city centre</vt:lpstr>
      <vt:lpstr>5.1 Scenario 5 Attack in city centre</vt:lpstr>
      <vt:lpstr>5.2 Scenario 5 Attack in city centre</vt:lpstr>
      <vt:lpstr>5.2 Scenario 5 Attack in city centre</vt:lpstr>
      <vt:lpstr>5.2 Scenario 5 Attack in city centre</vt:lpstr>
      <vt:lpstr>5.2 Scenario 5 Attack in city centre</vt:lpstr>
      <vt:lpstr>5.6 Scenario 5 Attack in city centre</vt:lpstr>
      <vt:lpstr>5.6 Scenario 5 Attack in city centre</vt:lpstr>
      <vt:lpstr>5.6 Scenario 5 Attack in city centre</vt:lpstr>
      <vt:lpstr>5.6 Scenario 5 Attack in city centre</vt:lpstr>
      <vt:lpstr>5.6 Scenario 5 Attack in city centre</vt:lpstr>
      <vt:lpstr>5.6 Scenario 5 Attack in city centre</vt:lpstr>
      <vt:lpstr>6.1 Scenario 5 Attack in city centre</vt:lpstr>
      <vt:lpstr>6.1 Scenario 5 Attack in city centre</vt:lpstr>
      <vt:lpstr>Scenario 6.1_5_a Emergency call</vt:lpstr>
      <vt:lpstr>Scenario 6.1_5_b Emergency call</vt:lpstr>
      <vt:lpstr>Scenario 6.1_5_c Emergency call</vt:lpstr>
      <vt:lpstr>Scenario 6.3_5 Attack in city centre</vt:lpstr>
      <vt:lpstr>Scenario 6.3_5 Attack in city centre – 21:10</vt:lpstr>
      <vt:lpstr>Potential points for discussion</vt:lpstr>
      <vt:lpstr>PowerPoint-presentatie</vt:lpstr>
      <vt:lpstr>PowerPoint-presentatie</vt:lpstr>
      <vt:lpstr>VICTIM NO 1</vt:lpstr>
      <vt:lpstr>VICTIM NO 2</vt:lpstr>
      <vt:lpstr>VICTIM NO 3</vt:lpstr>
      <vt:lpstr>VICTIM NO 4</vt:lpstr>
      <vt:lpstr>VICTIM NO 5</vt:lpstr>
      <vt:lpstr>VICTIM NO 6</vt:lpstr>
      <vt:lpstr>VICTIM NO 7</vt:lpstr>
      <vt:lpstr>VICTIM NO 8</vt:lpstr>
      <vt:lpstr>VICTIM NO 9</vt:lpstr>
      <vt:lpstr>VICTIM NO 10</vt:lpstr>
      <vt:lpstr>PowerPoint-presentatie</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747</cp:revision>
  <cp:lastPrinted>2020-01-20T09:16:47Z</cp:lastPrinted>
  <dcterms:created xsi:type="dcterms:W3CDTF">2019-10-21T09:10:33Z</dcterms:created>
  <dcterms:modified xsi:type="dcterms:W3CDTF">2022-11-29T15:11:53Z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