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6"/>
  </p:notesMasterIdLst>
  <p:handoutMasterIdLst>
    <p:handoutMasterId r:id="rId37"/>
  </p:handoutMasterIdLst>
  <p:sldIdLst>
    <p:sldId id="256" r:id="rId5"/>
    <p:sldId id="388" r:id="rId6"/>
    <p:sldId id="389" r:id="rId7"/>
    <p:sldId id="390" r:id="rId8"/>
    <p:sldId id="391" r:id="rId9"/>
    <p:sldId id="392" r:id="rId10"/>
    <p:sldId id="393" r:id="rId11"/>
    <p:sldId id="395" r:id="rId12"/>
    <p:sldId id="396" r:id="rId13"/>
    <p:sldId id="397" r:id="rId14"/>
    <p:sldId id="398" r:id="rId15"/>
    <p:sldId id="399" r:id="rId16"/>
    <p:sldId id="400" r:id="rId17"/>
    <p:sldId id="401" r:id="rId18"/>
    <p:sldId id="402" r:id="rId19"/>
    <p:sldId id="403" r:id="rId20"/>
    <p:sldId id="404" r:id="rId21"/>
    <p:sldId id="405" r:id="rId22"/>
    <p:sldId id="406" r:id="rId23"/>
    <p:sldId id="407" r:id="rId24"/>
    <p:sldId id="408" r:id="rId25"/>
    <p:sldId id="409" r:id="rId26"/>
    <p:sldId id="410" r:id="rId27"/>
    <p:sldId id="411" r:id="rId28"/>
    <p:sldId id="412" r:id="rId29"/>
    <p:sldId id="417" r:id="rId30"/>
    <p:sldId id="413" r:id="rId31"/>
    <p:sldId id="414" r:id="rId32"/>
    <p:sldId id="415" r:id="rId33"/>
    <p:sldId id="416" r:id="rId34"/>
    <p:sldId id="41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5"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1"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64630" autoAdjust="0"/>
  </p:normalViewPr>
  <p:slideViewPr>
    <p:cSldViewPr snapToGrid="0">
      <p:cViewPr varScale="1">
        <p:scale>
          <a:sx n="73" d="100"/>
          <a:sy n="73" d="100"/>
        </p:scale>
        <p:origin x="2202" y="78"/>
      </p:cViewPr>
      <p:guideLst/>
    </p:cSldViewPr>
  </p:slid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Bringing theory into practice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Before starting the Melody TTX it is strongly recommended to familiarize yourself with all the MELODY TTX training material and read the teacher guidance document thoroughly. A script for the facilitator is also available for each scenario in the TTX which describes each step for the facilitator of the TTX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Joint session: Activities after arrival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Bring everybody together into the same room again and ask them to bring their made maps and hang them next to each other on the wall. Discuss  based on the mentioned arrival times on the sheet what each discipline would do in the first minutes before the joint session. This means police and fire department.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926129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Expected activities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what activities the developers of the TTX had envisioned would happen and discuss if and how they differ from the actions proposed by the participants.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18670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Assignment: Compare the constructed overview maps of the incident situation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Ask the spokespersons of the three disciplines to explain their overview map and their understanding of the situation. Let them discuss in between how they see the situation and what actions they would do after the first joint session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4233519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effectLst/>
                <a:latin typeface="+mn-lt"/>
                <a:ea typeface="+mn-ea"/>
                <a:cs typeface="+mn-cs"/>
              </a:rPr>
              <a:t>Module </a:t>
            </a:r>
            <a:r>
              <a:rPr lang="en-US" sz="900" b="0" kern="1200" dirty="0">
                <a:solidFill>
                  <a:schemeClr val="tx1"/>
                </a:solidFill>
                <a:effectLst/>
                <a:latin typeface="+mn-lt"/>
                <a:ea typeface="+mn-ea"/>
                <a:cs typeface="+mn-cs"/>
              </a:rPr>
              <a:t>7:</a:t>
            </a:r>
            <a:r>
              <a:rPr lang="en-US" sz="900" b="1" kern="1200" dirty="0">
                <a:solidFill>
                  <a:schemeClr val="tx1"/>
                </a:solidFill>
                <a:effectLst/>
                <a:latin typeface="+mn-lt"/>
                <a:ea typeface="+mn-ea"/>
                <a:cs typeface="+mn-cs"/>
              </a:rPr>
              <a:t> </a:t>
            </a:r>
            <a:r>
              <a:rPr lang="en-US" sz="9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effectLst/>
                <a:latin typeface="+mn-lt"/>
                <a:ea typeface="+mn-ea"/>
                <a:cs typeface="+mn-cs"/>
              </a:rPr>
              <a:t>Learning objective: </a:t>
            </a:r>
            <a:r>
              <a:rPr lang="en-US" sz="900" b="0" kern="1200" dirty="0">
                <a:solidFill>
                  <a:schemeClr val="tx1"/>
                </a:solidFill>
                <a:effectLst/>
                <a:latin typeface="+mn-lt"/>
                <a:ea typeface="+mn-ea"/>
                <a:cs typeface="+mn-cs"/>
              </a:rPr>
              <a:t>To </a:t>
            </a:r>
            <a:r>
              <a:rPr lang="en-US" sz="900" b="0" u="sng" kern="1200" dirty="0">
                <a:solidFill>
                  <a:schemeClr val="tx1"/>
                </a:solidFill>
                <a:effectLst/>
                <a:latin typeface="+mn-lt"/>
                <a:ea typeface="+mn-ea"/>
                <a:cs typeface="+mn-cs"/>
              </a:rPr>
              <a:t>reflect </a:t>
            </a:r>
            <a:r>
              <a:rPr lang="en-US" sz="900" b="0" kern="1200" dirty="0">
                <a:solidFill>
                  <a:schemeClr val="tx1"/>
                </a:solidFill>
                <a:effectLst/>
                <a:latin typeface="+mn-lt"/>
                <a:ea typeface="+mn-ea"/>
                <a:cs typeface="+mn-cs"/>
              </a:rPr>
              <a:t>on the tasks, responsibilities and capabilities of other agencies and </a:t>
            </a:r>
            <a:r>
              <a:rPr lang="en-US" sz="900" b="0" u="sng" kern="1200" dirty="0">
                <a:solidFill>
                  <a:schemeClr val="tx1"/>
                </a:solidFill>
                <a:effectLst/>
                <a:latin typeface="+mn-lt"/>
                <a:ea typeface="+mn-ea"/>
                <a:cs typeface="+mn-cs"/>
              </a:rPr>
              <a:t>initiate</a:t>
            </a:r>
            <a:r>
              <a:rPr lang="en-US" sz="900" b="0" u="none" kern="1200" dirty="0">
                <a:solidFill>
                  <a:schemeClr val="tx1"/>
                </a:solidFill>
                <a:effectLst/>
                <a:latin typeface="+mn-lt"/>
                <a:ea typeface="+mn-ea"/>
                <a:cs typeface="+mn-cs"/>
              </a:rPr>
              <a:t> </a:t>
            </a:r>
            <a:r>
              <a:rPr lang="en-US" sz="900" b="0" kern="1200" dirty="0">
                <a:solidFill>
                  <a:schemeClr val="tx1"/>
                </a:solidFill>
                <a:effectLst/>
                <a:latin typeface="+mn-lt"/>
                <a:ea typeface="+mn-ea"/>
                <a:cs typeface="+mn-cs"/>
              </a:rPr>
              <a:t>interagency collaboration</a:t>
            </a:r>
            <a:endParaRPr lang="en-US" sz="9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effectLst/>
                <a:latin typeface="+mn-lt"/>
                <a:ea typeface="+mn-ea"/>
                <a:cs typeface="+mn-cs"/>
              </a:rPr>
              <a:t>Melody Presentation </a:t>
            </a:r>
            <a:r>
              <a:rPr lang="en-US" sz="900" b="0" kern="1200" dirty="0">
                <a:solidFill>
                  <a:schemeClr val="tx1"/>
                </a:solidFill>
                <a:effectLst/>
                <a:latin typeface="+mn-lt"/>
                <a:ea typeface="+mn-ea"/>
                <a:cs typeface="+mn-cs"/>
              </a:rPr>
              <a:t>7.1P: </a:t>
            </a:r>
            <a:r>
              <a:rPr lang="en-US" sz="900" kern="1200" dirty="0">
                <a:solidFill>
                  <a:schemeClr val="tx1"/>
                </a:solidFill>
                <a:effectLst/>
                <a:latin typeface="+mn-lt"/>
                <a:ea typeface="+mn-ea"/>
                <a:cs typeface="+mn-cs"/>
              </a:rPr>
              <a:t>Elaborate on tasks of other responders at CBRN scene, and their value</a:t>
            </a:r>
            <a:endParaRPr lang="nl-NL" sz="900" b="0"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Target audience: </a:t>
            </a:r>
            <a:r>
              <a:rPr lang="en-US" sz="900" b="0" kern="1200" dirty="0">
                <a:solidFill>
                  <a:schemeClr val="tx1"/>
                </a:solidFill>
                <a:effectLst/>
                <a:latin typeface="+mn-lt"/>
                <a:ea typeface="+mn-ea"/>
                <a:cs typeface="+mn-cs"/>
              </a:rPr>
              <a:t>Dispatch Officer, Fire Brigade, Police, Ambulance Services, Emergency Medical Services, General Practitioner </a:t>
            </a:r>
          </a:p>
          <a:p>
            <a:endParaRPr lang="en-US" sz="900" b="1"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Title slide:</a:t>
            </a:r>
            <a:r>
              <a:rPr lang="en-US" sz="900" b="0" kern="1200" dirty="0">
                <a:solidFill>
                  <a:schemeClr val="tx1"/>
                </a:solidFill>
                <a:effectLst/>
                <a:latin typeface="+mn-lt"/>
                <a:ea typeface="+mn-ea"/>
                <a:cs typeface="+mn-cs"/>
              </a:rPr>
              <a:t> </a:t>
            </a:r>
            <a:r>
              <a:rPr lang="en-GB" dirty="0"/>
              <a:t>(Expected) Activities after joint </a:t>
            </a:r>
            <a:r>
              <a:rPr lang="en-GB" dirty="0" err="1"/>
              <a:t>sesssion</a:t>
            </a:r>
            <a:endParaRPr lang="en-US" sz="900" b="0"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Result:</a:t>
            </a:r>
            <a:r>
              <a:rPr lang="en-US" sz="9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effectLst/>
                <a:latin typeface="+mn-lt"/>
                <a:ea typeface="+mn-ea"/>
                <a:cs typeface="+mn-cs"/>
              </a:rPr>
              <a:t>Instructions for the trainer:</a:t>
            </a:r>
            <a:r>
              <a:rPr lang="en-US" sz="900" kern="1200" dirty="0">
                <a:solidFill>
                  <a:schemeClr val="tx1"/>
                </a:solidFill>
                <a:effectLst/>
                <a:latin typeface="+mn-lt"/>
                <a:ea typeface="+mn-ea"/>
                <a:cs typeface="+mn-cs"/>
              </a:rPr>
              <a:t> Explain what activities the developers of the TTX had envisioned would happen and how they differ from the intended actions of the participants </a:t>
            </a:r>
          </a:p>
          <a:p>
            <a:endParaRPr lang="en-US" sz="9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i="0" kern="1200" dirty="0">
                <a:solidFill>
                  <a:schemeClr val="tx1"/>
                </a:solidFill>
                <a:effectLst/>
                <a:latin typeface="+mn-lt"/>
                <a:ea typeface="+mn-ea"/>
                <a:cs typeface="+mn-cs"/>
              </a:rPr>
              <a:t>References for additional information: </a:t>
            </a:r>
          </a:p>
          <a:p>
            <a:r>
              <a:rPr lang="en-US" sz="900" b="1" kern="1200" dirty="0">
                <a:solidFill>
                  <a:schemeClr val="tx1"/>
                </a:solidFill>
                <a:effectLst/>
                <a:latin typeface="+mn-lt"/>
                <a:ea typeface="+mn-ea"/>
                <a:cs typeface="+mn-cs"/>
              </a:rPr>
              <a:t>Depicted illustration:  </a:t>
            </a:r>
            <a:endParaRPr lang="en-US" sz="900" b="0" kern="1200" dirty="0">
              <a:solidFill>
                <a:schemeClr val="tx1"/>
              </a:solidFill>
              <a:effectLst/>
              <a:latin typeface="+mn-lt"/>
              <a:ea typeface="+mn-ea"/>
              <a:cs typeface="+mn-cs"/>
            </a:endParaRPr>
          </a:p>
          <a:p>
            <a:r>
              <a:rPr lang="en-US" sz="900" b="1" i="0" u="none" strike="noStrike" kern="1200" dirty="0">
                <a:solidFill>
                  <a:schemeClr val="tx1"/>
                </a:solidFill>
                <a:effectLst/>
                <a:latin typeface="+mn-lt"/>
                <a:ea typeface="+mn-ea"/>
                <a:cs typeface="+mn-cs"/>
              </a:rPr>
              <a:t>Picture source &amp; IP:</a:t>
            </a:r>
            <a:endParaRPr lang="en-US" sz="900" b="0"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Text source &amp; IP:</a:t>
            </a:r>
            <a:endParaRPr lang="en-US" sz="900" b="0" kern="1200" dirty="0">
              <a:solidFill>
                <a:schemeClr val="tx1"/>
              </a:solidFill>
              <a:effectLst/>
              <a:latin typeface="+mn-lt"/>
              <a:ea typeface="+mn-ea"/>
              <a:cs typeface="+mn-cs"/>
            </a:endParaRPr>
          </a:p>
          <a:p>
            <a:endParaRPr lang="nl-NL" sz="900" b="0" kern="1200" dirty="0">
              <a:solidFill>
                <a:schemeClr val="tx1"/>
              </a:solidFill>
              <a:effectLst/>
              <a:latin typeface="+mn-lt"/>
              <a:ea typeface="+mn-ea"/>
              <a:cs typeface="+mn-cs"/>
            </a:endParaRPr>
          </a:p>
          <a:p>
            <a:endParaRPr lang="en-GB" dirty="0"/>
          </a:p>
        </p:txBody>
      </p:sp>
    </p:spTree>
    <p:extLst>
      <p:ext uri="{BB962C8B-B14F-4D97-AF65-F5344CB8AC3E}">
        <p14:creationId xmlns:p14="http://schemas.microsoft.com/office/powerpoint/2010/main" val="38935810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Development and information from task performance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Based on the virtual performance of the expected actions new information becomes available to the participants. Explain the taken actions and the information they receive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41174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Joint session 2: update operational picture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0312504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Show this map and compare this to the combined overview map of the participants and discuss possible differences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Image from Google maps of Rotterdam municipality building and surrounding area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Google maps </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7139325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nl-NL" sz="800" dirty="0" err="1"/>
              <a:t>Discussion</a:t>
            </a:r>
            <a:r>
              <a:rPr lang="nl-NL" sz="800" dirty="0"/>
              <a:t>: </a:t>
            </a:r>
            <a:r>
              <a:rPr lang="nl-NL" sz="800" dirty="0" err="1"/>
              <a:t>Exercise</a:t>
            </a:r>
            <a:r>
              <a:rPr lang="nl-NL" sz="800" dirty="0"/>
              <a:t> </a:t>
            </a:r>
            <a:r>
              <a:rPr lang="nl-NL" sz="800" dirty="0" err="1"/>
              <a:t>evaluation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State that this is the end of the exercise and discuss the outcomes of the exercise based on the provided questions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7263616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Table top exercise 2</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7881491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nl-NL" sz="800" dirty="0"/>
              <a:t>TTX2:Incident in </a:t>
            </a:r>
            <a:r>
              <a:rPr lang="nl-NL" sz="800" dirty="0" err="1"/>
              <a:t>residential</a:t>
            </a:r>
            <a:r>
              <a:rPr lang="nl-NL" sz="800" dirty="0"/>
              <a:t> area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how the TTX is organized. The first part is per discipline and later they will arrive together on the virtual scene and need to cooperate and collaborate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nl-NL" sz="800" dirty="0"/>
          </a:p>
        </p:txBody>
      </p:sp>
    </p:spTree>
    <p:extLst>
      <p:ext uri="{BB962C8B-B14F-4D97-AF65-F5344CB8AC3E}">
        <p14:creationId xmlns:p14="http://schemas.microsoft.com/office/powerpoint/2010/main" val="4105131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Aim of the exercise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to the participants the aim of the exercise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701454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Team Up: Interact with dispatch officer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Divide the group into teams, provide the overview maps and stickers to each group. Explain that they have approx. 15 minutes to interact with the dispatch officer and obtain an understanding of the situation to which they are </a:t>
            </a:r>
            <a:r>
              <a:rPr lang="en-US" sz="800" kern="1200" dirty="0" err="1">
                <a:solidFill>
                  <a:schemeClr val="tx1"/>
                </a:solidFill>
                <a:effectLst/>
                <a:latin typeface="+mn-lt"/>
                <a:ea typeface="+mn-ea"/>
                <a:cs typeface="+mn-cs"/>
              </a:rPr>
              <a:t>en</a:t>
            </a:r>
            <a:r>
              <a:rPr lang="en-US" sz="800" kern="1200" dirty="0">
                <a:solidFill>
                  <a:schemeClr val="tx1"/>
                </a:solidFill>
                <a:effectLst/>
                <a:latin typeface="+mn-lt"/>
                <a:ea typeface="+mn-ea"/>
                <a:cs typeface="+mn-cs"/>
              </a:rPr>
              <a:t>-route. Ask them to select a spokesperson to explain the map in the next joint session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1782302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Assignment: CBRN or not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Get the groups back together in the same room and </a:t>
            </a:r>
            <a:r>
              <a:rPr lang="en-US" sz="800" kern="1200" dirty="0" err="1">
                <a:solidFill>
                  <a:schemeClr val="tx1"/>
                </a:solidFill>
                <a:effectLst/>
                <a:latin typeface="+mn-lt"/>
                <a:ea typeface="+mn-ea"/>
                <a:cs typeface="+mn-cs"/>
              </a:rPr>
              <a:t>aks</a:t>
            </a:r>
            <a:r>
              <a:rPr lang="en-US" sz="800" kern="1200" dirty="0">
                <a:solidFill>
                  <a:schemeClr val="tx1"/>
                </a:solidFill>
                <a:effectLst/>
                <a:latin typeface="+mn-lt"/>
                <a:ea typeface="+mn-ea"/>
                <a:cs typeface="+mn-cs"/>
              </a:rPr>
              <a:t> each discipline if based on the current information they would consider the incident(s) a CBRN incident or not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nl-NL" sz="800" dirty="0"/>
          </a:p>
        </p:txBody>
      </p:sp>
    </p:spTree>
    <p:extLst>
      <p:ext uri="{BB962C8B-B14F-4D97-AF65-F5344CB8AC3E}">
        <p14:creationId xmlns:p14="http://schemas.microsoft.com/office/powerpoint/2010/main" val="32437771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nl-NL" sz="800" dirty="0" err="1"/>
              <a:t>Activities</a:t>
            </a:r>
            <a:r>
              <a:rPr lang="nl-NL" sz="800" dirty="0"/>
              <a:t> </a:t>
            </a:r>
            <a:r>
              <a:rPr lang="nl-NL" sz="800" dirty="0" err="1"/>
              <a:t>after</a:t>
            </a:r>
            <a:r>
              <a:rPr lang="nl-NL" sz="800" dirty="0"/>
              <a:t> </a:t>
            </a:r>
            <a:r>
              <a:rPr lang="nl-NL" sz="800" dirty="0" err="1"/>
              <a:t>arrival</a:t>
            </a:r>
            <a:r>
              <a:rPr lang="nl-NL" sz="800" dirty="0"/>
              <a:t> on scene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Discuss  based on the mentioned arrival times on the sheet what each discipline would do in the first minutes before the joint session. This means police and fire department.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1584709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nl-NL" sz="800" dirty="0"/>
              <a:t>(</a:t>
            </a:r>
            <a:r>
              <a:rPr lang="nl-NL" sz="800" dirty="0" err="1"/>
              <a:t>Expected</a:t>
            </a:r>
            <a:r>
              <a:rPr lang="nl-NL" sz="800" dirty="0"/>
              <a:t>) First </a:t>
            </a:r>
            <a:r>
              <a:rPr lang="nl-NL" sz="800" dirty="0" err="1"/>
              <a:t>activities</a:t>
            </a:r>
            <a:r>
              <a:rPr lang="nl-NL" sz="800" dirty="0"/>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what activities the developers of the TTX had envisioned would happen and discuss if and how they differ from the actions proposed by the participants.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727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nl-NL" sz="800" dirty="0"/>
              <a:t>Group </a:t>
            </a:r>
            <a:r>
              <a:rPr lang="nl-NL" sz="800" dirty="0" err="1"/>
              <a:t>discussion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nl-NL" sz="800" dirty="0"/>
          </a:p>
        </p:txBody>
      </p:sp>
    </p:spTree>
    <p:extLst>
      <p:ext uri="{BB962C8B-B14F-4D97-AF65-F5344CB8AC3E}">
        <p14:creationId xmlns:p14="http://schemas.microsoft.com/office/powerpoint/2010/main" val="17959331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nl-NL" sz="800" dirty="0"/>
              <a:t>First joint </a:t>
            </a:r>
            <a:r>
              <a:rPr lang="nl-NL" sz="800" dirty="0" err="1"/>
              <a:t>session</a:t>
            </a:r>
            <a:r>
              <a:rPr lang="nl-NL" sz="800" dirty="0"/>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Ask the spokespersons of the three disciplines to explain their overview map and their understanding of the situation. Let them discuss in between how they see the situation and what actions they would do after the first joint session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5599686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nl-NL" sz="800" dirty="0"/>
              <a:t>Risk assessment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After the first joint session, ask the participants if based on the combined information available to the three disciplines to re-do/combine the individual risks assessments and determine whether or not it is considered a CBRN incident or not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3147341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Activities/developments after first joint session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what activities the developers of the TTX had envisioned would happen and how they differ from the intended actions of the participants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4756346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Joint session 2: update operational picture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Based on the virtual performance of the expected actions new information becomes available to the participants. Explain the taken actions and the information they receive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42786108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Show this map and compare this to the combined overview map of the participants and discuss possible differences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Image from Google maps of Rotterdam municipality building and surrounding area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Google </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nl-NL" sz="800" dirty="0"/>
          </a:p>
        </p:txBody>
      </p:sp>
    </p:spTree>
    <p:extLst>
      <p:ext uri="{BB962C8B-B14F-4D97-AF65-F5344CB8AC3E}">
        <p14:creationId xmlns:p14="http://schemas.microsoft.com/office/powerpoint/2010/main" val="4129790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nl-NL" sz="800" dirty="0"/>
              <a:t>Learning environment</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tit the participants that this is a safe learning environment where there are no mistakes and in the exercises there is no “correct” response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nl-NL" sz="800" dirty="0"/>
          </a:p>
        </p:txBody>
      </p:sp>
    </p:spTree>
    <p:extLst>
      <p:ext uri="{BB962C8B-B14F-4D97-AF65-F5344CB8AC3E}">
        <p14:creationId xmlns:p14="http://schemas.microsoft.com/office/powerpoint/2010/main" val="20256509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Discussion: Exercise evaluation</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State that this is the end of the exercise and discuss the outcomes of the exercise based on the provided questions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544949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end the TTX exercise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31283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Agenda for the</a:t>
            </a:r>
            <a:r>
              <a:rPr lang="nl-NL" sz="800" dirty="0"/>
              <a:t> </a:t>
            </a:r>
            <a:r>
              <a:rPr lang="en-GB" sz="800" dirty="0"/>
              <a:t>tabletop  exercises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the timeline of the MELODY TTX  and state that somewhere a break will be incorporated in the schedule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088165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Agenda for the</a:t>
            </a:r>
            <a:r>
              <a:rPr lang="nl-NL" sz="800" dirty="0"/>
              <a:t> </a:t>
            </a:r>
            <a:r>
              <a:rPr lang="en-GB" sz="800" dirty="0"/>
              <a:t>tabletop  exercises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Trainer should adapt this schedule to their own schedule and timing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nl-NL" sz="800" dirty="0"/>
          </a:p>
        </p:txBody>
      </p:sp>
    </p:spTree>
    <p:extLst>
      <p:ext uri="{BB962C8B-B14F-4D97-AF65-F5344CB8AC3E}">
        <p14:creationId xmlns:p14="http://schemas.microsoft.com/office/powerpoint/2010/main" val="2745793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Before we start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before actually starting allow the participants to ask questions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278006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Table top exercise 1 Incident in the municipality building</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526739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effectLst/>
                <a:latin typeface="+mn-lt"/>
                <a:ea typeface="+mn-ea"/>
                <a:cs typeface="+mn-cs"/>
              </a:rPr>
              <a:t>Module </a:t>
            </a:r>
            <a:r>
              <a:rPr lang="en-US" sz="900" b="0" kern="1200" dirty="0">
                <a:solidFill>
                  <a:schemeClr val="tx1"/>
                </a:solidFill>
                <a:effectLst/>
                <a:latin typeface="+mn-lt"/>
                <a:ea typeface="+mn-ea"/>
                <a:cs typeface="+mn-cs"/>
              </a:rPr>
              <a:t>7:</a:t>
            </a:r>
            <a:r>
              <a:rPr lang="en-US" sz="900" b="1" kern="1200" dirty="0">
                <a:solidFill>
                  <a:schemeClr val="tx1"/>
                </a:solidFill>
                <a:effectLst/>
                <a:latin typeface="+mn-lt"/>
                <a:ea typeface="+mn-ea"/>
                <a:cs typeface="+mn-cs"/>
              </a:rPr>
              <a:t> </a:t>
            </a:r>
            <a:r>
              <a:rPr lang="en-US" sz="9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effectLst/>
                <a:latin typeface="+mn-lt"/>
                <a:ea typeface="+mn-ea"/>
                <a:cs typeface="+mn-cs"/>
              </a:rPr>
              <a:t>Learning objective: </a:t>
            </a:r>
            <a:r>
              <a:rPr lang="en-US" sz="900" b="0" kern="1200" dirty="0">
                <a:solidFill>
                  <a:schemeClr val="tx1"/>
                </a:solidFill>
                <a:effectLst/>
                <a:latin typeface="+mn-lt"/>
                <a:ea typeface="+mn-ea"/>
                <a:cs typeface="+mn-cs"/>
              </a:rPr>
              <a:t>To </a:t>
            </a:r>
            <a:r>
              <a:rPr lang="en-US" sz="900" b="0" u="sng" kern="1200" dirty="0">
                <a:solidFill>
                  <a:schemeClr val="tx1"/>
                </a:solidFill>
                <a:effectLst/>
                <a:latin typeface="+mn-lt"/>
                <a:ea typeface="+mn-ea"/>
                <a:cs typeface="+mn-cs"/>
              </a:rPr>
              <a:t>reflect </a:t>
            </a:r>
            <a:r>
              <a:rPr lang="en-US" sz="900" b="0" kern="1200" dirty="0">
                <a:solidFill>
                  <a:schemeClr val="tx1"/>
                </a:solidFill>
                <a:effectLst/>
                <a:latin typeface="+mn-lt"/>
                <a:ea typeface="+mn-ea"/>
                <a:cs typeface="+mn-cs"/>
              </a:rPr>
              <a:t>on the tasks, responsibilities and capabilities of other agencies and </a:t>
            </a:r>
            <a:r>
              <a:rPr lang="en-US" sz="900" b="0" u="sng" kern="1200" dirty="0">
                <a:solidFill>
                  <a:schemeClr val="tx1"/>
                </a:solidFill>
                <a:effectLst/>
                <a:latin typeface="+mn-lt"/>
                <a:ea typeface="+mn-ea"/>
                <a:cs typeface="+mn-cs"/>
              </a:rPr>
              <a:t>initiate</a:t>
            </a:r>
            <a:r>
              <a:rPr lang="en-US" sz="900" b="0" u="none" kern="1200" dirty="0">
                <a:solidFill>
                  <a:schemeClr val="tx1"/>
                </a:solidFill>
                <a:effectLst/>
                <a:latin typeface="+mn-lt"/>
                <a:ea typeface="+mn-ea"/>
                <a:cs typeface="+mn-cs"/>
              </a:rPr>
              <a:t> </a:t>
            </a:r>
            <a:r>
              <a:rPr lang="en-US" sz="900" b="0" kern="1200" dirty="0">
                <a:solidFill>
                  <a:schemeClr val="tx1"/>
                </a:solidFill>
                <a:effectLst/>
                <a:latin typeface="+mn-lt"/>
                <a:ea typeface="+mn-ea"/>
                <a:cs typeface="+mn-cs"/>
              </a:rPr>
              <a:t>interagency collaboration</a:t>
            </a:r>
            <a:endParaRPr lang="en-US" sz="9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effectLst/>
                <a:latin typeface="+mn-lt"/>
                <a:ea typeface="+mn-ea"/>
                <a:cs typeface="+mn-cs"/>
              </a:rPr>
              <a:t>Melody Presentation </a:t>
            </a:r>
            <a:r>
              <a:rPr lang="en-US" sz="900" b="0" kern="1200" dirty="0">
                <a:solidFill>
                  <a:schemeClr val="tx1"/>
                </a:solidFill>
                <a:effectLst/>
                <a:latin typeface="+mn-lt"/>
                <a:ea typeface="+mn-ea"/>
                <a:cs typeface="+mn-cs"/>
              </a:rPr>
              <a:t>7.1P: </a:t>
            </a:r>
            <a:r>
              <a:rPr lang="en-US" sz="900" kern="1200" dirty="0">
                <a:solidFill>
                  <a:schemeClr val="tx1"/>
                </a:solidFill>
                <a:effectLst/>
                <a:latin typeface="+mn-lt"/>
                <a:ea typeface="+mn-ea"/>
                <a:cs typeface="+mn-cs"/>
              </a:rPr>
              <a:t>Elaborate on tasks of other responders at CBRN scene, and their value</a:t>
            </a:r>
            <a:endParaRPr lang="nl-NL" sz="900" b="0"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Target audience: </a:t>
            </a:r>
            <a:r>
              <a:rPr lang="en-US" sz="900" b="0" kern="1200" dirty="0">
                <a:solidFill>
                  <a:schemeClr val="tx1"/>
                </a:solidFill>
                <a:effectLst/>
                <a:latin typeface="+mn-lt"/>
                <a:ea typeface="+mn-ea"/>
                <a:cs typeface="+mn-cs"/>
              </a:rPr>
              <a:t>Dispatch Officer, Fire Brigade, Police, Ambulance Services, Emergency Medical Services, General Practitioner </a:t>
            </a:r>
          </a:p>
          <a:p>
            <a:endParaRPr lang="en-US" sz="900" b="1"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Title slide:</a:t>
            </a:r>
            <a:r>
              <a:rPr lang="en-US" sz="900" b="0" kern="1200" dirty="0">
                <a:solidFill>
                  <a:schemeClr val="tx1"/>
                </a:solidFill>
                <a:effectLst/>
                <a:latin typeface="+mn-lt"/>
                <a:ea typeface="+mn-ea"/>
                <a:cs typeface="+mn-cs"/>
              </a:rPr>
              <a:t> </a:t>
            </a:r>
            <a:r>
              <a:rPr lang="en-GB" dirty="0"/>
              <a:t>TTX1:Incident in municipality building </a:t>
            </a:r>
          </a:p>
          <a:p>
            <a:r>
              <a:rPr lang="en-US" sz="900" b="1" kern="1200" dirty="0">
                <a:solidFill>
                  <a:schemeClr val="tx1"/>
                </a:solidFill>
                <a:effectLst/>
                <a:latin typeface="+mn-lt"/>
                <a:ea typeface="+mn-ea"/>
                <a:cs typeface="+mn-cs"/>
              </a:rPr>
              <a:t>Result:</a:t>
            </a:r>
            <a:r>
              <a:rPr lang="en-US" sz="9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effectLst/>
                <a:latin typeface="+mn-lt"/>
                <a:ea typeface="+mn-ea"/>
                <a:cs typeface="+mn-cs"/>
              </a:rPr>
              <a:t>Instructions for the trainer:</a:t>
            </a:r>
            <a:r>
              <a:rPr lang="en-US" sz="900" kern="1200" dirty="0">
                <a:solidFill>
                  <a:schemeClr val="tx1"/>
                </a:solidFill>
                <a:effectLst/>
                <a:latin typeface="+mn-lt"/>
                <a:ea typeface="+mn-ea"/>
                <a:cs typeface="+mn-cs"/>
              </a:rPr>
              <a:t> Explain how the TTX is organized. The first part is per discipline and later they will arrive together on the virtual scene and need to cooperate and collaborate </a:t>
            </a:r>
          </a:p>
          <a:p>
            <a:endParaRPr lang="en-US" sz="9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i="0" kern="1200" dirty="0">
                <a:solidFill>
                  <a:schemeClr val="tx1"/>
                </a:solidFill>
                <a:effectLst/>
                <a:latin typeface="+mn-lt"/>
                <a:ea typeface="+mn-ea"/>
                <a:cs typeface="+mn-cs"/>
              </a:rPr>
              <a:t>References for additional information: </a:t>
            </a:r>
          </a:p>
          <a:p>
            <a:r>
              <a:rPr lang="en-US" sz="900" b="1" kern="1200" dirty="0">
                <a:solidFill>
                  <a:schemeClr val="tx1"/>
                </a:solidFill>
                <a:effectLst/>
                <a:latin typeface="+mn-lt"/>
                <a:ea typeface="+mn-ea"/>
                <a:cs typeface="+mn-cs"/>
              </a:rPr>
              <a:t>Depicted illustration:  </a:t>
            </a:r>
            <a:endParaRPr lang="en-US" sz="900" b="0" kern="1200" dirty="0">
              <a:solidFill>
                <a:schemeClr val="tx1"/>
              </a:solidFill>
              <a:effectLst/>
              <a:latin typeface="+mn-lt"/>
              <a:ea typeface="+mn-ea"/>
              <a:cs typeface="+mn-cs"/>
            </a:endParaRPr>
          </a:p>
          <a:p>
            <a:r>
              <a:rPr lang="en-US" sz="900" b="1" i="0" u="none" strike="noStrike" kern="1200" dirty="0">
                <a:solidFill>
                  <a:schemeClr val="tx1"/>
                </a:solidFill>
                <a:effectLst/>
                <a:latin typeface="+mn-lt"/>
                <a:ea typeface="+mn-ea"/>
                <a:cs typeface="+mn-cs"/>
              </a:rPr>
              <a:t>Picture source &amp; IP:</a:t>
            </a:r>
            <a:endParaRPr lang="en-US" sz="900" b="0"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Text source &amp; IP:</a:t>
            </a:r>
            <a:endParaRPr lang="en-US" sz="900" b="0" kern="1200" dirty="0">
              <a:solidFill>
                <a:schemeClr val="tx1"/>
              </a:solidFill>
              <a:effectLst/>
              <a:latin typeface="+mn-lt"/>
              <a:ea typeface="+mn-ea"/>
              <a:cs typeface="+mn-cs"/>
            </a:endParaRPr>
          </a:p>
          <a:p>
            <a:endParaRPr lang="nl-NL" sz="900" b="0" kern="1200" dirty="0">
              <a:solidFill>
                <a:schemeClr val="tx1"/>
              </a:solidFill>
              <a:effectLst/>
              <a:latin typeface="+mn-lt"/>
              <a:ea typeface="+mn-ea"/>
              <a:cs typeface="+mn-cs"/>
            </a:endParaRPr>
          </a:p>
          <a:p>
            <a:endParaRPr lang="en-GB" dirty="0"/>
          </a:p>
        </p:txBody>
      </p:sp>
    </p:spTree>
    <p:extLst>
      <p:ext uri="{BB962C8B-B14F-4D97-AF65-F5344CB8AC3E}">
        <p14:creationId xmlns:p14="http://schemas.microsoft.com/office/powerpoint/2010/main" val="2965407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7:</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Improve interagency collaboration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reflect </a:t>
            </a:r>
            <a:r>
              <a:rPr lang="en-US" sz="800" b="0" kern="1200" dirty="0">
                <a:solidFill>
                  <a:schemeClr val="tx1"/>
                </a:solidFill>
                <a:effectLst/>
                <a:latin typeface="+mn-lt"/>
                <a:ea typeface="+mn-ea"/>
                <a:cs typeface="+mn-cs"/>
              </a:rPr>
              <a:t>on the tasks, responsibilities and capabilities of other agencies and </a:t>
            </a:r>
            <a:r>
              <a:rPr lang="en-US" sz="800" b="0" u="sng" kern="1200" dirty="0">
                <a:solidFill>
                  <a:schemeClr val="tx1"/>
                </a:solidFill>
                <a:effectLst/>
                <a:latin typeface="+mn-lt"/>
                <a:ea typeface="+mn-ea"/>
                <a:cs typeface="+mn-cs"/>
              </a:rPr>
              <a:t>initiate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interagency collaboration</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7.1P: </a:t>
            </a:r>
            <a:r>
              <a:rPr lang="en-US" sz="800" kern="1200" dirty="0">
                <a:solidFill>
                  <a:schemeClr val="tx1"/>
                </a:solidFill>
                <a:effectLst/>
                <a:latin typeface="+mn-lt"/>
                <a:ea typeface="+mn-ea"/>
                <a:cs typeface="+mn-cs"/>
              </a:rPr>
              <a:t>Elaborate on tasks of other responders at CBRN scene, and their value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dirty="0"/>
              <a:t>Team Up: Interact with dispatch officer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Divide the group into teams, provide the overview maps and stickers to each group. Explain that they have approx. 15 minutes to interact with the dispatch officer and obtain an understanding of the situation to which they are </a:t>
            </a:r>
            <a:r>
              <a:rPr lang="en-US" sz="800" kern="1200" dirty="0" err="1">
                <a:solidFill>
                  <a:schemeClr val="tx1"/>
                </a:solidFill>
                <a:effectLst/>
                <a:latin typeface="+mn-lt"/>
                <a:ea typeface="+mn-ea"/>
                <a:cs typeface="+mn-cs"/>
              </a:rPr>
              <a:t>en</a:t>
            </a:r>
            <a:r>
              <a:rPr lang="en-US" sz="800" kern="1200" dirty="0">
                <a:solidFill>
                  <a:schemeClr val="tx1"/>
                </a:solidFill>
                <a:effectLst/>
                <a:latin typeface="+mn-lt"/>
                <a:ea typeface="+mn-ea"/>
                <a:cs typeface="+mn-cs"/>
              </a:rPr>
              <a:t>-route. Ask them to select a spokesperson to explain the map in the next joint session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5662204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7" name="Footer Placeholder 5">
            <a:extLst>
              <a:ext uri="{FF2B5EF4-FFF2-40B4-BE49-F238E27FC236}">
                <a16:creationId xmlns:a16="http://schemas.microsoft.com/office/drawing/2014/main" id="{E68057AE-A061-45A2-8569-263140FACD08}"/>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7" name="Footer Placeholder 5">
            <a:extLst>
              <a:ext uri="{FF2B5EF4-FFF2-40B4-BE49-F238E27FC236}">
                <a16:creationId xmlns:a16="http://schemas.microsoft.com/office/drawing/2014/main" id="{1A75C453-2061-474C-A05D-20FB4501A132}"/>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a:extLst>
              <a:ext uri="{FF2B5EF4-FFF2-40B4-BE49-F238E27FC236}">
                <a16:creationId xmlns:a16="http://schemas.microsoft.com/office/drawing/2014/main" id="{5F0C0D79-14F4-41C0-B7D6-AC18C3694E8A}"/>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
        <p:nvSpPr>
          <p:cNvPr id="20" name="Footer Placeholder 5">
            <a:extLst>
              <a:ext uri="{FF2B5EF4-FFF2-40B4-BE49-F238E27FC236}">
                <a16:creationId xmlns:a16="http://schemas.microsoft.com/office/drawing/2014/main" id="{CE4FBD38-8EB1-43E7-AF7B-6BF79DE84679}"/>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7" name="Footer Placeholder 5">
            <a:extLst>
              <a:ext uri="{FF2B5EF4-FFF2-40B4-BE49-F238E27FC236}">
                <a16:creationId xmlns:a16="http://schemas.microsoft.com/office/drawing/2014/main" id="{05606C75-23E3-40D9-8891-36CC95A5D1C8}"/>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7" name="Footer Placeholder 5">
            <a:extLst>
              <a:ext uri="{FF2B5EF4-FFF2-40B4-BE49-F238E27FC236}">
                <a16:creationId xmlns:a16="http://schemas.microsoft.com/office/drawing/2014/main" id="{139474AF-F918-4445-822A-11483ED29507}"/>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
        <p:nvSpPr>
          <p:cNvPr id="6" name="Footer Placeholder 5">
            <a:extLst>
              <a:ext uri="{FF2B5EF4-FFF2-40B4-BE49-F238E27FC236}">
                <a16:creationId xmlns:a16="http://schemas.microsoft.com/office/drawing/2014/main" id="{DC7671D4-27B2-454B-AE5E-F7A0569B7081}"/>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a:extLst>
              <a:ext uri="{FF2B5EF4-FFF2-40B4-BE49-F238E27FC236}">
                <a16:creationId xmlns:a16="http://schemas.microsoft.com/office/drawing/2014/main" id="{5DE20764-26A8-42F6-9496-CD0D928FF671}"/>
              </a:ext>
            </a:extLst>
          </p:cNvPr>
          <p:cNvSpPr txBox="1">
            <a:spLocks/>
          </p:cNvSpPr>
          <p:nvPr userDrawn="1"/>
        </p:nvSpPr>
        <p:spPr>
          <a:xfrm>
            <a:off x="262246" y="6479665"/>
            <a:ext cx="10776247" cy="148485"/>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MELODY Module 7.1 interagency cooperation Topic 7.2 Tabletop exercise </a:t>
            </a:r>
            <a:endParaRPr lang="en-US" dirty="0"/>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8" name="Footer Placeholder 5">
            <a:extLst>
              <a:ext uri="{FF2B5EF4-FFF2-40B4-BE49-F238E27FC236}">
                <a16:creationId xmlns:a16="http://schemas.microsoft.com/office/drawing/2014/main" id="{D96499E8-65D7-43CB-A988-E4C3A0CA7C39}"/>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11" name="Footer Placeholder 5">
            <a:extLst>
              <a:ext uri="{FF2B5EF4-FFF2-40B4-BE49-F238E27FC236}">
                <a16:creationId xmlns:a16="http://schemas.microsoft.com/office/drawing/2014/main" id="{4E760BF5-7249-4DB5-9803-D0D4CFDAC35F}"/>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Footer Placeholder 5">
            <a:extLst>
              <a:ext uri="{FF2B5EF4-FFF2-40B4-BE49-F238E27FC236}">
                <a16:creationId xmlns:a16="http://schemas.microsoft.com/office/drawing/2014/main" id="{F722C3CE-2C1C-4376-838B-A2E2E4B4C866}"/>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Footer Placeholder 5">
            <a:extLst>
              <a:ext uri="{FF2B5EF4-FFF2-40B4-BE49-F238E27FC236}">
                <a16:creationId xmlns:a16="http://schemas.microsoft.com/office/drawing/2014/main" id="{51BE0F50-4A52-4A16-B2D7-5E9A5C82A39B}"/>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Footer Placeholder 5">
            <a:extLst>
              <a:ext uri="{FF2B5EF4-FFF2-40B4-BE49-F238E27FC236}">
                <a16:creationId xmlns:a16="http://schemas.microsoft.com/office/drawing/2014/main" id="{1FE5EDA9-F8D1-4C94-ABDE-44C66252EF5C}"/>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7" name="Footer Placeholder 5">
            <a:extLst>
              <a:ext uri="{FF2B5EF4-FFF2-40B4-BE49-F238E27FC236}">
                <a16:creationId xmlns:a16="http://schemas.microsoft.com/office/drawing/2014/main" id="{CFA686B0-B459-430C-94B4-786FDA15E0CC}"/>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9" name="Footer Placeholder 5">
            <a:extLst>
              <a:ext uri="{FF2B5EF4-FFF2-40B4-BE49-F238E27FC236}">
                <a16:creationId xmlns:a16="http://schemas.microsoft.com/office/drawing/2014/main" id="{B2DE0619-1801-481D-A1EF-733CB0879E14}"/>
              </a:ext>
            </a:extLst>
          </p:cNvPr>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298690" y="6479665"/>
            <a:ext cx="10776247" cy="148485"/>
          </a:xfrm>
          <a:prstGeom prst="rect">
            <a:avLst/>
          </a:prstGeom>
        </p:spPr>
        <p:txBody>
          <a:bodyPr lIns="0" tIns="0" rIns="0" bIns="0" anchor="ctr"/>
          <a:lstStyle>
            <a:lvl1pPr>
              <a:defRPr sz="1000" b="1"/>
            </a:lvl1p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90549" y="4562727"/>
            <a:ext cx="10953749" cy="988255"/>
          </a:xfrm>
        </p:spPr>
        <p:txBody>
          <a:bodyPr/>
          <a:lstStyle/>
          <a:p>
            <a:r>
              <a:rPr lang="en-US" sz="2000" b="1" dirty="0"/>
              <a:t>Bringing theory into practice </a:t>
            </a:r>
            <a:r>
              <a:rPr lang="en-US" sz="2000" b="1" dirty="0">
                <a:solidFill>
                  <a:srgbClr val="FF0000"/>
                </a:solidFill>
              </a:rPr>
              <a:t> </a:t>
            </a:r>
          </a:p>
          <a:p>
            <a:endParaRPr lang="en-US" sz="2000" b="1" dirty="0"/>
          </a:p>
        </p:txBody>
      </p:sp>
      <p:sp>
        <p:nvSpPr>
          <p:cNvPr id="3" name="Title 2"/>
          <p:cNvSpPr>
            <a:spLocks noGrp="1"/>
          </p:cNvSpPr>
          <p:nvPr>
            <p:ph type="title"/>
          </p:nvPr>
        </p:nvSpPr>
        <p:spPr>
          <a:xfrm>
            <a:off x="647702" y="3429000"/>
            <a:ext cx="10953749" cy="988255"/>
          </a:xfrm>
        </p:spPr>
        <p:txBody>
          <a:bodyPr>
            <a:normAutofit/>
          </a:bodyPr>
          <a:lstStyle/>
          <a:p>
            <a:r>
              <a:rPr lang="en-US" dirty="0"/>
              <a:t>Tabletop exercises</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1E85B-58C6-4E0E-B623-2403224E7E58}"/>
              </a:ext>
            </a:extLst>
          </p:cNvPr>
          <p:cNvSpPr>
            <a:spLocks noGrp="1"/>
          </p:cNvSpPr>
          <p:nvPr>
            <p:ph type="title"/>
          </p:nvPr>
        </p:nvSpPr>
        <p:spPr/>
        <p:txBody>
          <a:bodyPr/>
          <a:lstStyle/>
          <a:p>
            <a:r>
              <a:rPr lang="en-GB" dirty="0"/>
              <a:t>Joint session: Activities after arrival </a:t>
            </a:r>
          </a:p>
        </p:txBody>
      </p:sp>
      <p:sp>
        <p:nvSpPr>
          <p:cNvPr id="3" name="Text Placeholder 2">
            <a:extLst>
              <a:ext uri="{FF2B5EF4-FFF2-40B4-BE49-F238E27FC236}">
                <a16:creationId xmlns:a16="http://schemas.microsoft.com/office/drawing/2014/main" id="{025C107E-6EE2-4624-AD7C-199346773C2B}"/>
              </a:ext>
            </a:extLst>
          </p:cNvPr>
          <p:cNvSpPr>
            <a:spLocks noGrp="1"/>
          </p:cNvSpPr>
          <p:nvPr>
            <p:ph type="body" sz="quarter" idx="15"/>
          </p:nvPr>
        </p:nvSpPr>
        <p:spPr/>
        <p:txBody>
          <a:bodyPr/>
          <a:lstStyle/>
          <a:p>
            <a:r>
              <a:rPr lang="en-GB" dirty="0"/>
              <a:t>Police arrives on scene after 2 minutes </a:t>
            </a:r>
          </a:p>
          <a:p>
            <a:r>
              <a:rPr lang="en-GB" dirty="0"/>
              <a:t>Fire department arrives after 4 minutes </a:t>
            </a:r>
          </a:p>
          <a:p>
            <a:r>
              <a:rPr lang="en-GB" dirty="0"/>
              <a:t>Ambulance arrives after 5 </a:t>
            </a:r>
            <a:r>
              <a:rPr lang="en-GB" dirty="0" err="1"/>
              <a:t>minuties</a:t>
            </a:r>
            <a:r>
              <a:rPr lang="en-GB" dirty="0"/>
              <a:t>  </a:t>
            </a:r>
          </a:p>
          <a:p>
            <a:endParaRPr lang="en-GB" dirty="0"/>
          </a:p>
          <a:p>
            <a:pPr marL="0" indent="0">
              <a:buNone/>
            </a:pPr>
            <a:r>
              <a:rPr lang="en-GB" dirty="0"/>
              <a:t>Discussion </a:t>
            </a:r>
          </a:p>
          <a:p>
            <a:r>
              <a:rPr lang="en-GB" dirty="0"/>
              <a:t>What tasks would you perform when arriving on scene given the situation?</a:t>
            </a:r>
          </a:p>
          <a:p>
            <a:pPr marL="88900" indent="0">
              <a:buNone/>
            </a:pPr>
            <a:endParaRPr lang="nl-NL" dirty="0"/>
          </a:p>
          <a:p>
            <a:endParaRPr lang="nl-NL" dirty="0"/>
          </a:p>
        </p:txBody>
      </p:sp>
      <p:sp>
        <p:nvSpPr>
          <p:cNvPr id="4" name="Slide Number Placeholder 3">
            <a:extLst>
              <a:ext uri="{FF2B5EF4-FFF2-40B4-BE49-F238E27FC236}">
                <a16:creationId xmlns:a16="http://schemas.microsoft.com/office/drawing/2014/main" id="{4DA63770-2EB6-40FC-8087-A93D2682338D}"/>
              </a:ext>
            </a:extLst>
          </p:cNvPr>
          <p:cNvSpPr>
            <a:spLocks noGrp="1"/>
          </p:cNvSpPr>
          <p:nvPr>
            <p:ph type="sldNum" sz="quarter" idx="4"/>
          </p:nvPr>
        </p:nvSpPr>
        <p:spPr/>
        <p:txBody>
          <a:bodyPr/>
          <a:lstStyle/>
          <a:p>
            <a:fld id="{A814E660-BF25-4843-B2A0-93C6E2B6253B}" type="slidenum">
              <a:rPr lang="aa-ET" smtClean="0"/>
              <a:pPr/>
              <a:t>10</a:t>
            </a:fld>
            <a:endParaRPr lang="aa-ET" dirty="0"/>
          </a:p>
        </p:txBody>
      </p:sp>
      <p:sp>
        <p:nvSpPr>
          <p:cNvPr id="5" name="Footer Placeholder 4">
            <a:extLst>
              <a:ext uri="{FF2B5EF4-FFF2-40B4-BE49-F238E27FC236}">
                <a16:creationId xmlns:a16="http://schemas.microsoft.com/office/drawing/2014/main" id="{ACBF52BC-3343-41A2-88D4-2BCFA3EC4AB5}"/>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13361477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929C2-35EA-406A-B6E8-04882E0C64DE}"/>
              </a:ext>
            </a:extLst>
          </p:cNvPr>
          <p:cNvSpPr>
            <a:spLocks noGrp="1"/>
          </p:cNvSpPr>
          <p:nvPr>
            <p:ph type="title"/>
          </p:nvPr>
        </p:nvSpPr>
        <p:spPr/>
        <p:txBody>
          <a:bodyPr/>
          <a:lstStyle/>
          <a:p>
            <a:r>
              <a:rPr lang="en-GB" dirty="0"/>
              <a:t>Expected activities </a:t>
            </a:r>
          </a:p>
        </p:txBody>
      </p:sp>
      <p:sp>
        <p:nvSpPr>
          <p:cNvPr id="3" name="Text Placeholder 2">
            <a:extLst>
              <a:ext uri="{FF2B5EF4-FFF2-40B4-BE49-F238E27FC236}">
                <a16:creationId xmlns:a16="http://schemas.microsoft.com/office/drawing/2014/main" id="{2DA96872-1C98-4B6E-BC7D-06086D531E52}"/>
              </a:ext>
            </a:extLst>
          </p:cNvPr>
          <p:cNvSpPr>
            <a:spLocks noGrp="1"/>
          </p:cNvSpPr>
          <p:nvPr>
            <p:ph type="body" sz="quarter" idx="15"/>
          </p:nvPr>
        </p:nvSpPr>
        <p:spPr/>
        <p:txBody>
          <a:bodyPr/>
          <a:lstStyle/>
          <a:p>
            <a:r>
              <a:rPr lang="en-GB" dirty="0"/>
              <a:t>Police interviews the caller to obtain additional information </a:t>
            </a:r>
          </a:p>
          <a:p>
            <a:endParaRPr lang="en-GB" dirty="0"/>
          </a:p>
          <a:p>
            <a:r>
              <a:rPr lang="en-GB" dirty="0"/>
              <a:t>Fire department assessing the scene</a:t>
            </a:r>
          </a:p>
          <a:p>
            <a:r>
              <a:rPr lang="en-GB" dirty="0"/>
              <a:t>Fire department start establishing a decontamination area </a:t>
            </a:r>
          </a:p>
          <a:p>
            <a:endParaRPr lang="en-GB" dirty="0"/>
          </a:p>
          <a:p>
            <a:r>
              <a:rPr lang="en-GB" dirty="0"/>
              <a:t>As soon as ambulance personnel arrive the first Joint session is organised </a:t>
            </a:r>
          </a:p>
          <a:p>
            <a:endParaRPr lang="nl-NL" dirty="0"/>
          </a:p>
        </p:txBody>
      </p:sp>
      <p:sp>
        <p:nvSpPr>
          <p:cNvPr id="4" name="Slide Number Placeholder 3">
            <a:extLst>
              <a:ext uri="{FF2B5EF4-FFF2-40B4-BE49-F238E27FC236}">
                <a16:creationId xmlns:a16="http://schemas.microsoft.com/office/drawing/2014/main" id="{A3A6DCF3-5A43-4216-AFF2-950859477880}"/>
              </a:ext>
            </a:extLst>
          </p:cNvPr>
          <p:cNvSpPr>
            <a:spLocks noGrp="1"/>
          </p:cNvSpPr>
          <p:nvPr>
            <p:ph type="sldNum" sz="quarter" idx="4"/>
          </p:nvPr>
        </p:nvSpPr>
        <p:spPr/>
        <p:txBody>
          <a:bodyPr/>
          <a:lstStyle/>
          <a:p>
            <a:fld id="{A814E660-BF25-4843-B2A0-93C6E2B6253B}" type="slidenum">
              <a:rPr lang="aa-ET" smtClean="0"/>
              <a:pPr/>
              <a:t>11</a:t>
            </a:fld>
            <a:endParaRPr lang="aa-ET" dirty="0"/>
          </a:p>
        </p:txBody>
      </p:sp>
      <p:sp>
        <p:nvSpPr>
          <p:cNvPr id="5" name="Footer Placeholder 4">
            <a:extLst>
              <a:ext uri="{FF2B5EF4-FFF2-40B4-BE49-F238E27FC236}">
                <a16:creationId xmlns:a16="http://schemas.microsoft.com/office/drawing/2014/main" id="{CF129B5C-2790-4688-8232-87110F603060}"/>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17954815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C42A0-264F-4C23-BF53-B94FDD2697BD}"/>
              </a:ext>
            </a:extLst>
          </p:cNvPr>
          <p:cNvSpPr>
            <a:spLocks noGrp="1"/>
          </p:cNvSpPr>
          <p:nvPr>
            <p:ph type="title"/>
          </p:nvPr>
        </p:nvSpPr>
        <p:spPr/>
        <p:txBody>
          <a:bodyPr/>
          <a:lstStyle/>
          <a:p>
            <a:r>
              <a:rPr lang="en-GB" sz="4000" dirty="0"/>
              <a:t>Assignment: Compare the constructed overview maps of the incident situation </a:t>
            </a:r>
          </a:p>
        </p:txBody>
      </p:sp>
      <p:sp>
        <p:nvSpPr>
          <p:cNvPr id="3" name="Text Placeholder 2">
            <a:extLst>
              <a:ext uri="{FF2B5EF4-FFF2-40B4-BE49-F238E27FC236}">
                <a16:creationId xmlns:a16="http://schemas.microsoft.com/office/drawing/2014/main" id="{DAC1F8D9-E90E-4249-80B8-3CCA01970D03}"/>
              </a:ext>
            </a:extLst>
          </p:cNvPr>
          <p:cNvSpPr>
            <a:spLocks noGrp="1"/>
          </p:cNvSpPr>
          <p:nvPr>
            <p:ph type="body" sz="quarter" idx="15"/>
          </p:nvPr>
        </p:nvSpPr>
        <p:spPr>
          <a:xfrm>
            <a:off x="766762" y="1981872"/>
            <a:ext cx="10658475" cy="4301992"/>
          </a:xfrm>
        </p:spPr>
        <p:txBody>
          <a:bodyPr>
            <a:normAutofit fontScale="77500" lnSpcReduction="20000"/>
          </a:bodyPr>
          <a:lstStyle/>
          <a:p>
            <a:r>
              <a:rPr lang="en-GB" dirty="0"/>
              <a:t>Assignment: Place the made overview maps next to each other</a:t>
            </a:r>
          </a:p>
          <a:p>
            <a:r>
              <a:rPr lang="en-GB" dirty="0"/>
              <a:t>Discuss the overview maps </a:t>
            </a:r>
          </a:p>
          <a:p>
            <a:pPr lvl="1"/>
            <a:r>
              <a:rPr lang="en-GB" dirty="0"/>
              <a:t>What is your perception of the incident?</a:t>
            </a:r>
          </a:p>
          <a:p>
            <a:pPr lvl="1"/>
            <a:r>
              <a:rPr lang="en-GB" dirty="0"/>
              <a:t>What differences between the maps are noticeable? </a:t>
            </a:r>
          </a:p>
          <a:p>
            <a:pPr lvl="1"/>
            <a:r>
              <a:rPr lang="en-GB" dirty="0"/>
              <a:t>What information do you have that is relevant for the other first responder organizations? </a:t>
            </a:r>
          </a:p>
          <a:p>
            <a:r>
              <a:rPr lang="en-GB" dirty="0"/>
              <a:t>Assignment: Merge the maps to a single operational picture </a:t>
            </a:r>
          </a:p>
          <a:p>
            <a:pPr lvl="1"/>
            <a:r>
              <a:rPr lang="en-GB" dirty="0"/>
              <a:t>Use the large map provided </a:t>
            </a:r>
          </a:p>
          <a:p>
            <a:pPr lvl="1"/>
            <a:r>
              <a:rPr lang="en-GB" dirty="0"/>
              <a:t>Assign/Determine the hazard zone and draw them on the map </a:t>
            </a:r>
          </a:p>
          <a:p>
            <a:r>
              <a:rPr lang="en-GB" dirty="0"/>
              <a:t>Discuss the follow up actions </a:t>
            </a:r>
          </a:p>
          <a:p>
            <a:pPr lvl="1"/>
            <a:r>
              <a:rPr lang="en-GB" dirty="0"/>
              <a:t>Who will do what ‘actions’?</a:t>
            </a:r>
          </a:p>
          <a:p>
            <a:pPr lvl="1"/>
            <a:r>
              <a:rPr lang="en-GB" dirty="0"/>
              <a:t>What information do we need to interact to our dispatch officer? </a:t>
            </a:r>
          </a:p>
          <a:p>
            <a:pPr lvl="1"/>
            <a:r>
              <a:rPr lang="en-GB" dirty="0"/>
              <a:t>What additional units do  we need to handle the incident?</a:t>
            </a:r>
          </a:p>
          <a:p>
            <a:pPr lvl="2"/>
            <a:r>
              <a:rPr lang="en-GB" dirty="0"/>
              <a:t>Specialists and non specialists</a:t>
            </a:r>
          </a:p>
        </p:txBody>
      </p:sp>
      <p:sp>
        <p:nvSpPr>
          <p:cNvPr id="4" name="Slide Number Placeholder 3">
            <a:extLst>
              <a:ext uri="{FF2B5EF4-FFF2-40B4-BE49-F238E27FC236}">
                <a16:creationId xmlns:a16="http://schemas.microsoft.com/office/drawing/2014/main" id="{77890462-6D01-46E1-B3CF-ED3477CFFB4B}"/>
              </a:ext>
            </a:extLst>
          </p:cNvPr>
          <p:cNvSpPr>
            <a:spLocks noGrp="1"/>
          </p:cNvSpPr>
          <p:nvPr>
            <p:ph type="sldNum" sz="quarter" idx="4"/>
          </p:nvPr>
        </p:nvSpPr>
        <p:spPr/>
        <p:txBody>
          <a:bodyPr/>
          <a:lstStyle/>
          <a:p>
            <a:fld id="{A814E660-BF25-4843-B2A0-93C6E2B6253B}" type="slidenum">
              <a:rPr lang="aa-ET" smtClean="0"/>
              <a:pPr/>
              <a:t>12</a:t>
            </a:fld>
            <a:endParaRPr lang="aa-ET" dirty="0"/>
          </a:p>
        </p:txBody>
      </p:sp>
      <p:sp>
        <p:nvSpPr>
          <p:cNvPr id="5" name="Footer Placeholder 4">
            <a:extLst>
              <a:ext uri="{FF2B5EF4-FFF2-40B4-BE49-F238E27FC236}">
                <a16:creationId xmlns:a16="http://schemas.microsoft.com/office/drawing/2014/main" id="{13145D57-A079-4FBF-80AF-4A87F4B42F22}"/>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37463032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C0FF0-ADD7-46E6-9F63-5DBCACB05A12}"/>
              </a:ext>
            </a:extLst>
          </p:cNvPr>
          <p:cNvSpPr>
            <a:spLocks noGrp="1"/>
          </p:cNvSpPr>
          <p:nvPr>
            <p:ph type="title"/>
          </p:nvPr>
        </p:nvSpPr>
        <p:spPr/>
        <p:txBody>
          <a:bodyPr/>
          <a:lstStyle/>
          <a:p>
            <a:r>
              <a:rPr lang="en-GB" dirty="0"/>
              <a:t>(Expected) Activities after joint </a:t>
            </a:r>
            <a:r>
              <a:rPr lang="en-GB" dirty="0" err="1"/>
              <a:t>sesssion</a:t>
            </a:r>
            <a:endParaRPr lang="en-GB" dirty="0"/>
          </a:p>
        </p:txBody>
      </p:sp>
      <p:sp>
        <p:nvSpPr>
          <p:cNvPr id="3" name="Text Placeholder 2">
            <a:extLst>
              <a:ext uri="{FF2B5EF4-FFF2-40B4-BE49-F238E27FC236}">
                <a16:creationId xmlns:a16="http://schemas.microsoft.com/office/drawing/2014/main" id="{1C04166E-3CE0-4B95-A6E7-A3F67C552300}"/>
              </a:ext>
            </a:extLst>
          </p:cNvPr>
          <p:cNvSpPr>
            <a:spLocks noGrp="1"/>
          </p:cNvSpPr>
          <p:nvPr>
            <p:ph type="body" sz="quarter" idx="15"/>
          </p:nvPr>
        </p:nvSpPr>
        <p:spPr/>
        <p:txBody>
          <a:bodyPr>
            <a:normAutofit/>
          </a:bodyPr>
          <a:lstStyle/>
          <a:p>
            <a:r>
              <a:rPr lang="en-GB" dirty="0"/>
              <a:t>All: Request additional units </a:t>
            </a:r>
          </a:p>
          <a:p>
            <a:r>
              <a:rPr lang="en-GB" dirty="0"/>
              <a:t>Fire department </a:t>
            </a:r>
          </a:p>
          <a:p>
            <a:pPr lvl="1"/>
            <a:r>
              <a:rPr lang="en-GB" dirty="0"/>
              <a:t>Team 1: continue set-up of improvised decontamination </a:t>
            </a:r>
          </a:p>
          <a:p>
            <a:pPr lvl="1"/>
            <a:r>
              <a:rPr lang="en-GB" dirty="0"/>
              <a:t>Team 2: using correct PPE perform initial reconnaissance inside building </a:t>
            </a:r>
          </a:p>
          <a:p>
            <a:r>
              <a:rPr lang="en-GB" dirty="0"/>
              <a:t>Ambulance </a:t>
            </a:r>
          </a:p>
          <a:p>
            <a:pPr lvl="1"/>
            <a:r>
              <a:rPr lang="en-GB" dirty="0"/>
              <a:t>Start separating affected from non affected persons </a:t>
            </a:r>
          </a:p>
          <a:p>
            <a:pPr lvl="1"/>
            <a:r>
              <a:rPr lang="en-GB" dirty="0"/>
              <a:t>All mildly affected (No liquids </a:t>
            </a:r>
            <a:r>
              <a:rPr lang="en-GB" dirty="0">
                <a:sym typeface="Wingdings" panose="05000000000000000000" pitchFamily="2" charset="2"/>
              </a:rPr>
              <a:t> safe to act?</a:t>
            </a:r>
            <a:r>
              <a:rPr lang="en-GB" dirty="0"/>
              <a:t>) </a:t>
            </a:r>
          </a:p>
          <a:p>
            <a:r>
              <a:rPr lang="en-GB" dirty="0"/>
              <a:t>Police </a:t>
            </a:r>
          </a:p>
          <a:p>
            <a:pPr lvl="1"/>
            <a:r>
              <a:rPr lang="en-GB" dirty="0"/>
              <a:t>Interview first aid helper and witnesses </a:t>
            </a:r>
          </a:p>
          <a:p>
            <a:endParaRPr lang="nl-NL" dirty="0"/>
          </a:p>
        </p:txBody>
      </p:sp>
      <p:sp>
        <p:nvSpPr>
          <p:cNvPr id="4" name="Slide Number Placeholder 3">
            <a:extLst>
              <a:ext uri="{FF2B5EF4-FFF2-40B4-BE49-F238E27FC236}">
                <a16:creationId xmlns:a16="http://schemas.microsoft.com/office/drawing/2014/main" id="{2ED6190D-2FDF-425B-A80E-9FD4947D1743}"/>
              </a:ext>
            </a:extLst>
          </p:cNvPr>
          <p:cNvSpPr>
            <a:spLocks noGrp="1"/>
          </p:cNvSpPr>
          <p:nvPr>
            <p:ph type="sldNum" sz="quarter" idx="4"/>
          </p:nvPr>
        </p:nvSpPr>
        <p:spPr/>
        <p:txBody>
          <a:bodyPr/>
          <a:lstStyle/>
          <a:p>
            <a:fld id="{A814E660-BF25-4843-B2A0-93C6E2B6253B}" type="slidenum">
              <a:rPr lang="aa-ET" smtClean="0"/>
              <a:pPr/>
              <a:t>13</a:t>
            </a:fld>
            <a:endParaRPr lang="aa-ET" dirty="0"/>
          </a:p>
        </p:txBody>
      </p:sp>
      <p:sp>
        <p:nvSpPr>
          <p:cNvPr id="5" name="Footer Placeholder 4">
            <a:extLst>
              <a:ext uri="{FF2B5EF4-FFF2-40B4-BE49-F238E27FC236}">
                <a16:creationId xmlns:a16="http://schemas.microsoft.com/office/drawing/2014/main" id="{DBE8158F-74BF-4E87-B84B-81BF977FC829}"/>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5020241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B410B-1C3E-49A2-A748-ED2BAFC791FC}"/>
              </a:ext>
            </a:extLst>
          </p:cNvPr>
          <p:cNvSpPr>
            <a:spLocks noGrp="1"/>
          </p:cNvSpPr>
          <p:nvPr>
            <p:ph type="title"/>
          </p:nvPr>
        </p:nvSpPr>
        <p:spPr/>
        <p:txBody>
          <a:bodyPr/>
          <a:lstStyle/>
          <a:p>
            <a:r>
              <a:rPr lang="en-GB" dirty="0"/>
              <a:t>Development and information from task performance</a:t>
            </a:r>
          </a:p>
        </p:txBody>
      </p:sp>
      <p:sp>
        <p:nvSpPr>
          <p:cNvPr id="3" name="Text Placeholder 2">
            <a:extLst>
              <a:ext uri="{FF2B5EF4-FFF2-40B4-BE49-F238E27FC236}">
                <a16:creationId xmlns:a16="http://schemas.microsoft.com/office/drawing/2014/main" id="{DB73692E-1981-49F0-BF9D-C347E3A4AB4E}"/>
              </a:ext>
            </a:extLst>
          </p:cNvPr>
          <p:cNvSpPr>
            <a:spLocks noGrp="1"/>
          </p:cNvSpPr>
          <p:nvPr>
            <p:ph type="body" sz="quarter" idx="15"/>
          </p:nvPr>
        </p:nvSpPr>
        <p:spPr>
          <a:xfrm>
            <a:off x="766761" y="1979485"/>
            <a:ext cx="10658475" cy="4301992"/>
          </a:xfrm>
        </p:spPr>
        <p:txBody>
          <a:bodyPr>
            <a:normAutofit lnSpcReduction="10000"/>
          </a:bodyPr>
          <a:lstStyle/>
          <a:p>
            <a:r>
              <a:rPr lang="en-GB" dirty="0"/>
              <a:t>Fire department: Reconnaissance of the building </a:t>
            </a:r>
          </a:p>
          <a:p>
            <a:pPr lvl="1"/>
            <a:r>
              <a:rPr lang="en-GB" dirty="0"/>
              <a:t>Find non mobile victim on the way back </a:t>
            </a:r>
          </a:p>
          <a:p>
            <a:pPr lvl="1"/>
            <a:r>
              <a:rPr lang="en-GB" dirty="0"/>
              <a:t>Extract the non mobile victim </a:t>
            </a:r>
          </a:p>
          <a:p>
            <a:r>
              <a:rPr lang="en-GB" dirty="0"/>
              <a:t>Police: Interview witnesses </a:t>
            </a:r>
          </a:p>
          <a:p>
            <a:pPr lvl="1"/>
            <a:r>
              <a:rPr lang="en-GB" dirty="0"/>
              <a:t>Reports of two non-mobile victims in building</a:t>
            </a:r>
          </a:p>
          <a:p>
            <a:pPr lvl="1"/>
            <a:r>
              <a:rPr lang="en-GB" dirty="0"/>
              <a:t>Reports of perpetrator using spray device and big bag </a:t>
            </a:r>
          </a:p>
          <a:p>
            <a:r>
              <a:rPr lang="en-GB" dirty="0"/>
              <a:t>Ambulance: Start treatment </a:t>
            </a:r>
          </a:p>
          <a:p>
            <a:pPr lvl="1"/>
            <a:r>
              <a:rPr lang="en-GB" dirty="0"/>
              <a:t>Admission of oxygen </a:t>
            </a:r>
          </a:p>
          <a:p>
            <a:pPr lvl="1"/>
            <a:r>
              <a:rPr lang="en-GB" dirty="0"/>
              <a:t>At first sight no serious injuries </a:t>
            </a:r>
          </a:p>
          <a:p>
            <a:pPr lvl="1"/>
            <a:r>
              <a:rPr lang="en-GB" dirty="0"/>
              <a:t>Shock and mild respiratory problems  </a:t>
            </a:r>
          </a:p>
          <a:p>
            <a:pPr lvl="1"/>
            <a:endParaRPr lang="nl-NL" dirty="0"/>
          </a:p>
          <a:p>
            <a:endParaRPr lang="nl-NL" dirty="0"/>
          </a:p>
        </p:txBody>
      </p:sp>
      <p:sp>
        <p:nvSpPr>
          <p:cNvPr id="4" name="Slide Number Placeholder 3">
            <a:extLst>
              <a:ext uri="{FF2B5EF4-FFF2-40B4-BE49-F238E27FC236}">
                <a16:creationId xmlns:a16="http://schemas.microsoft.com/office/drawing/2014/main" id="{F645512F-2136-49C2-BFB2-C485EC0F67EE}"/>
              </a:ext>
            </a:extLst>
          </p:cNvPr>
          <p:cNvSpPr>
            <a:spLocks noGrp="1"/>
          </p:cNvSpPr>
          <p:nvPr>
            <p:ph type="sldNum" sz="quarter" idx="4"/>
          </p:nvPr>
        </p:nvSpPr>
        <p:spPr/>
        <p:txBody>
          <a:bodyPr/>
          <a:lstStyle/>
          <a:p>
            <a:fld id="{A814E660-BF25-4843-B2A0-93C6E2B6253B}" type="slidenum">
              <a:rPr lang="aa-ET" smtClean="0"/>
              <a:pPr/>
              <a:t>14</a:t>
            </a:fld>
            <a:endParaRPr lang="aa-ET" dirty="0"/>
          </a:p>
        </p:txBody>
      </p:sp>
      <p:sp>
        <p:nvSpPr>
          <p:cNvPr id="5" name="Footer Placeholder 4">
            <a:extLst>
              <a:ext uri="{FF2B5EF4-FFF2-40B4-BE49-F238E27FC236}">
                <a16:creationId xmlns:a16="http://schemas.microsoft.com/office/drawing/2014/main" id="{31DB8AF8-E420-45F5-8A69-340A4AA442E4}"/>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27588580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4A89E-59FE-483E-8152-20552B78552E}"/>
              </a:ext>
            </a:extLst>
          </p:cNvPr>
          <p:cNvSpPr>
            <a:spLocks noGrp="1"/>
          </p:cNvSpPr>
          <p:nvPr>
            <p:ph type="title"/>
          </p:nvPr>
        </p:nvSpPr>
        <p:spPr>
          <a:xfrm>
            <a:off x="766762" y="800496"/>
            <a:ext cx="10956871" cy="985576"/>
          </a:xfrm>
        </p:spPr>
        <p:txBody>
          <a:bodyPr/>
          <a:lstStyle/>
          <a:p>
            <a:r>
              <a:rPr lang="en-GB" dirty="0"/>
              <a:t>Joint session 2: update operational picture </a:t>
            </a:r>
          </a:p>
        </p:txBody>
      </p:sp>
      <p:sp>
        <p:nvSpPr>
          <p:cNvPr id="3" name="Text Placeholder 2">
            <a:extLst>
              <a:ext uri="{FF2B5EF4-FFF2-40B4-BE49-F238E27FC236}">
                <a16:creationId xmlns:a16="http://schemas.microsoft.com/office/drawing/2014/main" id="{44AB20A9-0381-43CF-BA44-C3EE8C28570B}"/>
              </a:ext>
            </a:extLst>
          </p:cNvPr>
          <p:cNvSpPr>
            <a:spLocks noGrp="1"/>
          </p:cNvSpPr>
          <p:nvPr>
            <p:ph type="body" sz="quarter" idx="15"/>
          </p:nvPr>
        </p:nvSpPr>
        <p:spPr/>
        <p:txBody>
          <a:bodyPr>
            <a:normAutofit/>
          </a:bodyPr>
          <a:lstStyle/>
          <a:p>
            <a:pPr marL="0" indent="0">
              <a:buNone/>
            </a:pPr>
            <a:r>
              <a:rPr lang="en-GB" dirty="0"/>
              <a:t>Discuss </a:t>
            </a:r>
          </a:p>
          <a:p>
            <a:r>
              <a:rPr lang="en-GB" dirty="0"/>
              <a:t>What is the current picture of the situation?</a:t>
            </a:r>
          </a:p>
          <a:p>
            <a:pPr lvl="1"/>
            <a:r>
              <a:rPr lang="en-GB" dirty="0"/>
              <a:t>Update the map with the information (use pens if needed/no sticker available)</a:t>
            </a:r>
          </a:p>
          <a:p>
            <a:r>
              <a:rPr lang="en-GB" dirty="0"/>
              <a:t>What information is relevant for the other responders? </a:t>
            </a:r>
          </a:p>
          <a:p>
            <a:r>
              <a:rPr lang="en-GB" dirty="0"/>
              <a:t>What information is relevant for the dispatch officers? </a:t>
            </a:r>
          </a:p>
          <a:p>
            <a:r>
              <a:rPr lang="en-GB" dirty="0"/>
              <a:t>What actions need to be taken now?</a:t>
            </a:r>
          </a:p>
          <a:p>
            <a:r>
              <a:rPr lang="en-GB" dirty="0"/>
              <a:t>What reinforcements are needed?</a:t>
            </a:r>
          </a:p>
          <a:p>
            <a:r>
              <a:rPr lang="en-GB" dirty="0"/>
              <a:t>What understandings can be made to optimize the collaboration?</a:t>
            </a:r>
          </a:p>
          <a:p>
            <a:endParaRPr lang="nl-NL" dirty="0"/>
          </a:p>
        </p:txBody>
      </p:sp>
      <p:sp>
        <p:nvSpPr>
          <p:cNvPr id="4" name="Slide Number Placeholder 3">
            <a:extLst>
              <a:ext uri="{FF2B5EF4-FFF2-40B4-BE49-F238E27FC236}">
                <a16:creationId xmlns:a16="http://schemas.microsoft.com/office/drawing/2014/main" id="{F74EF4BA-CA0A-443B-940B-463ED91187B9}"/>
              </a:ext>
            </a:extLst>
          </p:cNvPr>
          <p:cNvSpPr>
            <a:spLocks noGrp="1"/>
          </p:cNvSpPr>
          <p:nvPr>
            <p:ph type="sldNum" sz="quarter" idx="4"/>
          </p:nvPr>
        </p:nvSpPr>
        <p:spPr/>
        <p:txBody>
          <a:bodyPr/>
          <a:lstStyle/>
          <a:p>
            <a:fld id="{A814E660-BF25-4843-B2A0-93C6E2B6253B}" type="slidenum">
              <a:rPr lang="aa-ET" smtClean="0"/>
              <a:pPr/>
              <a:t>15</a:t>
            </a:fld>
            <a:endParaRPr lang="aa-ET" dirty="0"/>
          </a:p>
        </p:txBody>
      </p:sp>
      <p:sp>
        <p:nvSpPr>
          <p:cNvPr id="5" name="Footer Placeholder 4">
            <a:extLst>
              <a:ext uri="{FF2B5EF4-FFF2-40B4-BE49-F238E27FC236}">
                <a16:creationId xmlns:a16="http://schemas.microsoft.com/office/drawing/2014/main" id="{47AF8F2A-8399-4F0C-89D1-61A9E97D01F7}"/>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14160177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FC1895A-716D-4498-A4F4-4A4565F3CC9D}"/>
              </a:ext>
            </a:extLst>
          </p:cNvPr>
          <p:cNvPicPr>
            <a:picLocks noChangeAspect="1"/>
          </p:cNvPicPr>
          <p:nvPr/>
        </p:nvPicPr>
        <p:blipFill>
          <a:blip r:embed="rId3"/>
          <a:stretch>
            <a:fillRect/>
          </a:stretch>
        </p:blipFill>
        <p:spPr>
          <a:xfrm>
            <a:off x="1118270" y="588264"/>
            <a:ext cx="10122317" cy="5732586"/>
          </a:xfrm>
          <a:prstGeom prst="rect">
            <a:avLst/>
          </a:prstGeom>
        </p:spPr>
      </p:pic>
      <p:sp>
        <p:nvSpPr>
          <p:cNvPr id="4" name="Slide Number Placeholder 3">
            <a:extLst>
              <a:ext uri="{FF2B5EF4-FFF2-40B4-BE49-F238E27FC236}">
                <a16:creationId xmlns:a16="http://schemas.microsoft.com/office/drawing/2014/main" id="{DCEB88BF-C945-40C4-BDCC-F2AE0EC92057}"/>
              </a:ext>
            </a:extLst>
          </p:cNvPr>
          <p:cNvSpPr>
            <a:spLocks noGrp="1"/>
          </p:cNvSpPr>
          <p:nvPr>
            <p:ph type="sldNum" sz="quarter" idx="4"/>
          </p:nvPr>
        </p:nvSpPr>
        <p:spPr/>
        <p:txBody>
          <a:bodyPr/>
          <a:lstStyle/>
          <a:p>
            <a:fld id="{A814E660-BF25-4843-B2A0-93C6E2B6253B}" type="slidenum">
              <a:rPr lang="aa-ET" smtClean="0"/>
              <a:pPr/>
              <a:t>16</a:t>
            </a:fld>
            <a:endParaRPr lang="aa-ET" dirty="0"/>
          </a:p>
        </p:txBody>
      </p:sp>
      <p:sp>
        <p:nvSpPr>
          <p:cNvPr id="5" name="Footer Placeholder 4">
            <a:extLst>
              <a:ext uri="{FF2B5EF4-FFF2-40B4-BE49-F238E27FC236}">
                <a16:creationId xmlns:a16="http://schemas.microsoft.com/office/drawing/2014/main" id="{E696C737-A171-4804-8860-EEFCFA8DCDB4}"/>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
        <p:nvSpPr>
          <p:cNvPr id="7" name="Oval 6">
            <a:extLst>
              <a:ext uri="{FF2B5EF4-FFF2-40B4-BE49-F238E27FC236}">
                <a16:creationId xmlns:a16="http://schemas.microsoft.com/office/drawing/2014/main" id="{9327FC89-8F87-454E-969B-B8ECD4F66FEB}"/>
              </a:ext>
            </a:extLst>
          </p:cNvPr>
          <p:cNvSpPr/>
          <p:nvPr/>
        </p:nvSpPr>
        <p:spPr>
          <a:xfrm>
            <a:off x="1366137" y="1780030"/>
            <a:ext cx="842838" cy="771278"/>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Assembly area</a:t>
            </a:r>
          </a:p>
        </p:txBody>
      </p:sp>
      <p:sp>
        <p:nvSpPr>
          <p:cNvPr id="8" name="Arrow: Right 7">
            <a:extLst>
              <a:ext uri="{FF2B5EF4-FFF2-40B4-BE49-F238E27FC236}">
                <a16:creationId xmlns:a16="http://schemas.microsoft.com/office/drawing/2014/main" id="{ED5D65AF-791A-45A4-9CBA-7E7F7B4F4C93}"/>
              </a:ext>
            </a:extLst>
          </p:cNvPr>
          <p:cNvSpPr/>
          <p:nvPr/>
        </p:nvSpPr>
        <p:spPr>
          <a:xfrm rot="15156578">
            <a:off x="4467635" y="5509150"/>
            <a:ext cx="841120" cy="3523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t>entrance</a:t>
            </a:r>
          </a:p>
        </p:txBody>
      </p:sp>
      <p:pic>
        <p:nvPicPr>
          <p:cNvPr id="9" name="Picture 8">
            <a:extLst>
              <a:ext uri="{FF2B5EF4-FFF2-40B4-BE49-F238E27FC236}">
                <a16:creationId xmlns:a16="http://schemas.microsoft.com/office/drawing/2014/main" id="{E38D2F3D-D03A-4DAB-81E4-4218124C7C3A}"/>
              </a:ext>
            </a:extLst>
          </p:cNvPr>
          <p:cNvPicPr>
            <a:picLocks noChangeAspect="1"/>
          </p:cNvPicPr>
          <p:nvPr/>
        </p:nvPicPr>
        <p:blipFill>
          <a:blip r:embed="rId4"/>
          <a:stretch>
            <a:fillRect/>
          </a:stretch>
        </p:blipFill>
        <p:spPr>
          <a:xfrm>
            <a:off x="2981068" y="2101553"/>
            <a:ext cx="509415" cy="269593"/>
          </a:xfrm>
          <a:prstGeom prst="rect">
            <a:avLst/>
          </a:prstGeom>
        </p:spPr>
      </p:pic>
      <p:pic>
        <p:nvPicPr>
          <p:cNvPr id="10" name="Picture 9">
            <a:extLst>
              <a:ext uri="{FF2B5EF4-FFF2-40B4-BE49-F238E27FC236}">
                <a16:creationId xmlns:a16="http://schemas.microsoft.com/office/drawing/2014/main" id="{EFF12EFA-8465-4D09-BCE5-58988803DDB0}"/>
              </a:ext>
            </a:extLst>
          </p:cNvPr>
          <p:cNvPicPr>
            <a:picLocks noChangeAspect="1"/>
          </p:cNvPicPr>
          <p:nvPr/>
        </p:nvPicPr>
        <p:blipFill>
          <a:blip r:embed="rId5"/>
          <a:stretch>
            <a:fillRect/>
          </a:stretch>
        </p:blipFill>
        <p:spPr>
          <a:xfrm>
            <a:off x="2731988" y="3057339"/>
            <a:ext cx="688780" cy="515920"/>
          </a:xfrm>
          <a:prstGeom prst="rect">
            <a:avLst/>
          </a:prstGeom>
        </p:spPr>
      </p:pic>
      <p:sp>
        <p:nvSpPr>
          <p:cNvPr id="11" name="Arrow: Right 10">
            <a:extLst>
              <a:ext uri="{FF2B5EF4-FFF2-40B4-BE49-F238E27FC236}">
                <a16:creationId xmlns:a16="http://schemas.microsoft.com/office/drawing/2014/main" id="{3E9B5929-9FCD-46DC-A52C-1CD00AE72BBA}"/>
              </a:ext>
            </a:extLst>
          </p:cNvPr>
          <p:cNvSpPr/>
          <p:nvPr/>
        </p:nvSpPr>
        <p:spPr>
          <a:xfrm rot="4367379">
            <a:off x="3248492" y="1542557"/>
            <a:ext cx="985138" cy="3523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err="1"/>
              <a:t>entracne</a:t>
            </a:r>
            <a:endParaRPr lang="en-GB" sz="1100" dirty="0"/>
          </a:p>
        </p:txBody>
      </p:sp>
      <p:sp>
        <p:nvSpPr>
          <p:cNvPr id="12" name="Arrow: Right 11">
            <a:extLst>
              <a:ext uri="{FF2B5EF4-FFF2-40B4-BE49-F238E27FC236}">
                <a16:creationId xmlns:a16="http://schemas.microsoft.com/office/drawing/2014/main" id="{EA5330EC-DF57-4B31-A747-DF9F33A53450}"/>
              </a:ext>
            </a:extLst>
          </p:cNvPr>
          <p:cNvSpPr/>
          <p:nvPr/>
        </p:nvSpPr>
        <p:spPr>
          <a:xfrm rot="14992880">
            <a:off x="8777996" y="4447591"/>
            <a:ext cx="875072" cy="3523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t>entrance</a:t>
            </a:r>
          </a:p>
        </p:txBody>
      </p:sp>
      <p:pic>
        <p:nvPicPr>
          <p:cNvPr id="13" name="Picture 12">
            <a:extLst>
              <a:ext uri="{FF2B5EF4-FFF2-40B4-BE49-F238E27FC236}">
                <a16:creationId xmlns:a16="http://schemas.microsoft.com/office/drawing/2014/main" id="{30810928-B55A-471B-8D4C-935AE1B88A68}"/>
              </a:ext>
            </a:extLst>
          </p:cNvPr>
          <p:cNvPicPr>
            <a:picLocks noChangeAspect="1"/>
          </p:cNvPicPr>
          <p:nvPr/>
        </p:nvPicPr>
        <p:blipFill>
          <a:blip r:embed="rId6"/>
          <a:stretch>
            <a:fillRect/>
          </a:stretch>
        </p:blipFill>
        <p:spPr>
          <a:xfrm>
            <a:off x="5121969" y="5028455"/>
            <a:ext cx="369332" cy="369332"/>
          </a:xfrm>
          <a:prstGeom prst="rect">
            <a:avLst/>
          </a:prstGeom>
        </p:spPr>
      </p:pic>
      <p:pic>
        <p:nvPicPr>
          <p:cNvPr id="14" name="Picture 13">
            <a:extLst>
              <a:ext uri="{FF2B5EF4-FFF2-40B4-BE49-F238E27FC236}">
                <a16:creationId xmlns:a16="http://schemas.microsoft.com/office/drawing/2014/main" id="{C330627C-B2E8-4A56-8BE3-170E8A164338}"/>
              </a:ext>
            </a:extLst>
          </p:cNvPr>
          <p:cNvPicPr>
            <a:picLocks noChangeAspect="1"/>
          </p:cNvPicPr>
          <p:nvPr/>
        </p:nvPicPr>
        <p:blipFill>
          <a:blip r:embed="rId6"/>
          <a:stretch>
            <a:fillRect/>
          </a:stretch>
        </p:blipFill>
        <p:spPr>
          <a:xfrm>
            <a:off x="4267039" y="2035903"/>
            <a:ext cx="323512" cy="323512"/>
          </a:xfrm>
          <a:prstGeom prst="rect">
            <a:avLst/>
          </a:prstGeom>
        </p:spPr>
      </p:pic>
      <p:pic>
        <p:nvPicPr>
          <p:cNvPr id="15" name="Picture 14">
            <a:extLst>
              <a:ext uri="{FF2B5EF4-FFF2-40B4-BE49-F238E27FC236}">
                <a16:creationId xmlns:a16="http://schemas.microsoft.com/office/drawing/2014/main" id="{58FA3FA4-B07E-4449-8E17-DA0383A92B58}"/>
              </a:ext>
            </a:extLst>
          </p:cNvPr>
          <p:cNvPicPr>
            <a:picLocks noChangeAspect="1"/>
          </p:cNvPicPr>
          <p:nvPr/>
        </p:nvPicPr>
        <p:blipFill>
          <a:blip r:embed="rId4"/>
          <a:stretch>
            <a:fillRect/>
          </a:stretch>
        </p:blipFill>
        <p:spPr>
          <a:xfrm rot="3951656" flipH="1">
            <a:off x="8593047" y="4529224"/>
            <a:ext cx="579857" cy="269593"/>
          </a:xfrm>
          <a:prstGeom prst="rect">
            <a:avLst/>
          </a:prstGeom>
        </p:spPr>
      </p:pic>
      <p:pic>
        <p:nvPicPr>
          <p:cNvPr id="16" name="Picture 15">
            <a:extLst>
              <a:ext uri="{FF2B5EF4-FFF2-40B4-BE49-F238E27FC236}">
                <a16:creationId xmlns:a16="http://schemas.microsoft.com/office/drawing/2014/main" id="{517B227C-B306-4BDF-A3ED-C041F9A16DD6}"/>
              </a:ext>
            </a:extLst>
          </p:cNvPr>
          <p:cNvPicPr>
            <a:picLocks noChangeAspect="1"/>
          </p:cNvPicPr>
          <p:nvPr/>
        </p:nvPicPr>
        <p:blipFill>
          <a:blip r:embed="rId4"/>
          <a:stretch>
            <a:fillRect/>
          </a:stretch>
        </p:blipFill>
        <p:spPr>
          <a:xfrm rot="20502751">
            <a:off x="3898260" y="5365832"/>
            <a:ext cx="509415" cy="269593"/>
          </a:xfrm>
          <a:prstGeom prst="rect">
            <a:avLst/>
          </a:prstGeom>
        </p:spPr>
      </p:pic>
      <p:pic>
        <p:nvPicPr>
          <p:cNvPr id="17" name="Picture 16">
            <a:extLst>
              <a:ext uri="{FF2B5EF4-FFF2-40B4-BE49-F238E27FC236}">
                <a16:creationId xmlns:a16="http://schemas.microsoft.com/office/drawing/2014/main" id="{2293BEB6-9C79-4BCC-AD3C-1F981112AA53}"/>
              </a:ext>
            </a:extLst>
          </p:cNvPr>
          <p:cNvPicPr>
            <a:picLocks noChangeAspect="1"/>
          </p:cNvPicPr>
          <p:nvPr/>
        </p:nvPicPr>
        <p:blipFill>
          <a:blip r:embed="rId4"/>
          <a:stretch>
            <a:fillRect/>
          </a:stretch>
        </p:blipFill>
        <p:spPr>
          <a:xfrm rot="4301992">
            <a:off x="7616371" y="740435"/>
            <a:ext cx="509415" cy="269593"/>
          </a:xfrm>
          <a:prstGeom prst="rect">
            <a:avLst/>
          </a:prstGeom>
        </p:spPr>
      </p:pic>
      <p:pic>
        <p:nvPicPr>
          <p:cNvPr id="18" name="Picture 17">
            <a:extLst>
              <a:ext uri="{FF2B5EF4-FFF2-40B4-BE49-F238E27FC236}">
                <a16:creationId xmlns:a16="http://schemas.microsoft.com/office/drawing/2014/main" id="{12DE5136-CD2F-4E0E-96A7-59FBE64DF239}"/>
              </a:ext>
            </a:extLst>
          </p:cNvPr>
          <p:cNvPicPr>
            <a:picLocks noChangeAspect="1"/>
          </p:cNvPicPr>
          <p:nvPr/>
        </p:nvPicPr>
        <p:blipFill>
          <a:blip r:embed="rId4"/>
          <a:stretch>
            <a:fillRect/>
          </a:stretch>
        </p:blipFill>
        <p:spPr>
          <a:xfrm rot="4271587" flipH="1">
            <a:off x="6017115" y="5056792"/>
            <a:ext cx="561125" cy="269593"/>
          </a:xfrm>
          <a:prstGeom prst="rect">
            <a:avLst/>
          </a:prstGeom>
        </p:spPr>
      </p:pic>
      <p:pic>
        <p:nvPicPr>
          <p:cNvPr id="19" name="Picture 8" descr="Pictogram bord verzamelplaats | EHBO-koffer.nl | Ruim assortiment">
            <a:extLst>
              <a:ext uri="{FF2B5EF4-FFF2-40B4-BE49-F238E27FC236}">
                <a16:creationId xmlns:a16="http://schemas.microsoft.com/office/drawing/2014/main" id="{94FED095-816F-40B1-B74C-C3DC9DD98BE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24552" y="5257351"/>
            <a:ext cx="616433" cy="46232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4420F1F9-7C2A-41CB-B759-41104703FA70}"/>
              </a:ext>
            </a:extLst>
          </p:cNvPr>
          <p:cNvPicPr>
            <a:picLocks noChangeAspect="1"/>
          </p:cNvPicPr>
          <p:nvPr/>
        </p:nvPicPr>
        <p:blipFill>
          <a:blip r:embed="rId8"/>
          <a:stretch>
            <a:fillRect/>
          </a:stretch>
        </p:blipFill>
        <p:spPr>
          <a:xfrm>
            <a:off x="9581488" y="4812183"/>
            <a:ext cx="453501" cy="453501"/>
          </a:xfrm>
          <a:prstGeom prst="rect">
            <a:avLst/>
          </a:prstGeom>
        </p:spPr>
      </p:pic>
      <p:pic>
        <p:nvPicPr>
          <p:cNvPr id="21" name="Picture 20">
            <a:extLst>
              <a:ext uri="{FF2B5EF4-FFF2-40B4-BE49-F238E27FC236}">
                <a16:creationId xmlns:a16="http://schemas.microsoft.com/office/drawing/2014/main" id="{960F3852-AD6B-4E9E-B5AA-E5A6ED368B9B}"/>
              </a:ext>
            </a:extLst>
          </p:cNvPr>
          <p:cNvPicPr>
            <a:picLocks noChangeAspect="1"/>
          </p:cNvPicPr>
          <p:nvPr/>
        </p:nvPicPr>
        <p:blipFill>
          <a:blip r:embed="rId9"/>
          <a:stretch>
            <a:fillRect/>
          </a:stretch>
        </p:blipFill>
        <p:spPr>
          <a:xfrm>
            <a:off x="4536360" y="2847301"/>
            <a:ext cx="344268" cy="376211"/>
          </a:xfrm>
          <a:prstGeom prst="rect">
            <a:avLst/>
          </a:prstGeom>
        </p:spPr>
      </p:pic>
      <p:pic>
        <p:nvPicPr>
          <p:cNvPr id="22" name="Picture 21">
            <a:extLst>
              <a:ext uri="{FF2B5EF4-FFF2-40B4-BE49-F238E27FC236}">
                <a16:creationId xmlns:a16="http://schemas.microsoft.com/office/drawing/2014/main" id="{F9E427B4-8624-47D4-9857-F2389169CF58}"/>
              </a:ext>
            </a:extLst>
          </p:cNvPr>
          <p:cNvPicPr>
            <a:picLocks noChangeAspect="1"/>
          </p:cNvPicPr>
          <p:nvPr/>
        </p:nvPicPr>
        <p:blipFill>
          <a:blip r:embed="rId9"/>
          <a:stretch>
            <a:fillRect/>
          </a:stretch>
        </p:blipFill>
        <p:spPr>
          <a:xfrm>
            <a:off x="3922771" y="2120426"/>
            <a:ext cx="344268" cy="376211"/>
          </a:xfrm>
          <a:prstGeom prst="rect">
            <a:avLst/>
          </a:prstGeom>
        </p:spPr>
      </p:pic>
      <p:pic>
        <p:nvPicPr>
          <p:cNvPr id="23" name="Picture 22">
            <a:extLst>
              <a:ext uri="{FF2B5EF4-FFF2-40B4-BE49-F238E27FC236}">
                <a16:creationId xmlns:a16="http://schemas.microsoft.com/office/drawing/2014/main" id="{30C0E1F9-0AC3-47CC-BB46-769D9D3B6E50}"/>
              </a:ext>
            </a:extLst>
          </p:cNvPr>
          <p:cNvPicPr>
            <a:picLocks noChangeAspect="1"/>
          </p:cNvPicPr>
          <p:nvPr/>
        </p:nvPicPr>
        <p:blipFill>
          <a:blip r:embed="rId4"/>
          <a:stretch>
            <a:fillRect/>
          </a:stretch>
        </p:blipFill>
        <p:spPr>
          <a:xfrm rot="4137932">
            <a:off x="3782441" y="1636094"/>
            <a:ext cx="509415" cy="269593"/>
          </a:xfrm>
          <a:prstGeom prst="rect">
            <a:avLst/>
          </a:prstGeom>
        </p:spPr>
      </p:pic>
      <p:sp>
        <p:nvSpPr>
          <p:cNvPr id="24" name="Oval 23">
            <a:extLst>
              <a:ext uri="{FF2B5EF4-FFF2-40B4-BE49-F238E27FC236}">
                <a16:creationId xmlns:a16="http://schemas.microsoft.com/office/drawing/2014/main" id="{C79E6C60-9318-4A54-8A96-C0EAEFF22AEC}"/>
              </a:ext>
            </a:extLst>
          </p:cNvPr>
          <p:cNvSpPr/>
          <p:nvPr/>
        </p:nvSpPr>
        <p:spPr>
          <a:xfrm>
            <a:off x="1608025" y="2584340"/>
            <a:ext cx="842838" cy="77127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a:t>Decon</a:t>
            </a:r>
            <a:r>
              <a:rPr lang="en-GB" sz="1200" dirty="0"/>
              <a:t> </a:t>
            </a:r>
          </a:p>
        </p:txBody>
      </p:sp>
      <p:pic>
        <p:nvPicPr>
          <p:cNvPr id="25" name="Picture 24">
            <a:extLst>
              <a:ext uri="{FF2B5EF4-FFF2-40B4-BE49-F238E27FC236}">
                <a16:creationId xmlns:a16="http://schemas.microsoft.com/office/drawing/2014/main" id="{7109FB32-A507-459F-9FF8-190633B273F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034989" y="616281"/>
            <a:ext cx="1205598" cy="1205598"/>
          </a:xfrm>
          <a:prstGeom prst="rect">
            <a:avLst/>
          </a:prstGeom>
        </p:spPr>
      </p:pic>
      <p:sp>
        <p:nvSpPr>
          <p:cNvPr id="26" name="Rectangle 25">
            <a:extLst>
              <a:ext uri="{FF2B5EF4-FFF2-40B4-BE49-F238E27FC236}">
                <a16:creationId xmlns:a16="http://schemas.microsoft.com/office/drawing/2014/main" id="{C95F83C3-E7F3-4E98-A06A-4F1689757CA5}"/>
              </a:ext>
            </a:extLst>
          </p:cNvPr>
          <p:cNvSpPr/>
          <p:nvPr/>
        </p:nvSpPr>
        <p:spPr>
          <a:xfrm rot="4364569">
            <a:off x="4330514" y="3496723"/>
            <a:ext cx="1914770" cy="279966"/>
          </a:xfrm>
          <a:prstGeom prst="rect">
            <a:avLst/>
          </a:prstGeom>
          <a:solidFill>
            <a:srgbClr val="4472C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Public desk</a:t>
            </a:r>
          </a:p>
        </p:txBody>
      </p:sp>
      <p:pic>
        <p:nvPicPr>
          <p:cNvPr id="27" name="Picture 26">
            <a:extLst>
              <a:ext uri="{FF2B5EF4-FFF2-40B4-BE49-F238E27FC236}">
                <a16:creationId xmlns:a16="http://schemas.microsoft.com/office/drawing/2014/main" id="{63D3888D-2171-45EC-A2CD-6BC0880B2562}"/>
              </a:ext>
            </a:extLst>
          </p:cNvPr>
          <p:cNvPicPr>
            <a:picLocks noChangeAspect="1"/>
          </p:cNvPicPr>
          <p:nvPr/>
        </p:nvPicPr>
        <p:blipFill>
          <a:blip r:embed="rId4"/>
          <a:stretch>
            <a:fillRect/>
          </a:stretch>
        </p:blipFill>
        <p:spPr>
          <a:xfrm rot="4271587" flipH="1">
            <a:off x="4896159" y="5440932"/>
            <a:ext cx="561125" cy="269593"/>
          </a:xfrm>
          <a:prstGeom prst="rect">
            <a:avLst/>
          </a:prstGeom>
        </p:spPr>
      </p:pic>
      <p:pic>
        <p:nvPicPr>
          <p:cNvPr id="28" name="Picture 27">
            <a:extLst>
              <a:ext uri="{FF2B5EF4-FFF2-40B4-BE49-F238E27FC236}">
                <a16:creationId xmlns:a16="http://schemas.microsoft.com/office/drawing/2014/main" id="{4ADA8A6C-5986-484D-8D04-98B630E1F5F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350011" y="1577554"/>
            <a:ext cx="273318" cy="273318"/>
          </a:xfrm>
          <a:prstGeom prst="rect">
            <a:avLst/>
          </a:prstGeom>
        </p:spPr>
      </p:pic>
      <p:pic>
        <p:nvPicPr>
          <p:cNvPr id="29" name="Picture 28">
            <a:extLst>
              <a:ext uri="{FF2B5EF4-FFF2-40B4-BE49-F238E27FC236}">
                <a16:creationId xmlns:a16="http://schemas.microsoft.com/office/drawing/2014/main" id="{BD52568A-EBFD-4505-B370-6F511AF7906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778064" y="4390702"/>
            <a:ext cx="273318" cy="273318"/>
          </a:xfrm>
          <a:prstGeom prst="rect">
            <a:avLst/>
          </a:prstGeom>
        </p:spPr>
      </p:pic>
      <p:pic>
        <p:nvPicPr>
          <p:cNvPr id="30" name="Picture 29">
            <a:extLst>
              <a:ext uri="{FF2B5EF4-FFF2-40B4-BE49-F238E27FC236}">
                <a16:creationId xmlns:a16="http://schemas.microsoft.com/office/drawing/2014/main" id="{75952905-3E16-47E6-9B14-297AC40EF0D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50863" y="6083031"/>
            <a:ext cx="273318" cy="273318"/>
          </a:xfrm>
          <a:prstGeom prst="rect">
            <a:avLst/>
          </a:prstGeom>
        </p:spPr>
      </p:pic>
      <p:pic>
        <p:nvPicPr>
          <p:cNvPr id="31" name="Picture 30">
            <a:extLst>
              <a:ext uri="{FF2B5EF4-FFF2-40B4-BE49-F238E27FC236}">
                <a16:creationId xmlns:a16="http://schemas.microsoft.com/office/drawing/2014/main" id="{F18FB1B1-10A2-4F96-A958-5B5A9832AE7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242766" y="1864731"/>
            <a:ext cx="273318" cy="273318"/>
          </a:xfrm>
          <a:prstGeom prst="rect">
            <a:avLst/>
          </a:prstGeom>
        </p:spPr>
      </p:pic>
      <p:pic>
        <p:nvPicPr>
          <p:cNvPr id="32" name="Picture 31">
            <a:extLst>
              <a:ext uri="{FF2B5EF4-FFF2-40B4-BE49-F238E27FC236}">
                <a16:creationId xmlns:a16="http://schemas.microsoft.com/office/drawing/2014/main" id="{B055D7A9-CE3A-4202-AFD2-B6FA2A58CD3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033859" y="4890655"/>
            <a:ext cx="273318" cy="273318"/>
          </a:xfrm>
          <a:prstGeom prst="rect">
            <a:avLst/>
          </a:prstGeom>
        </p:spPr>
      </p:pic>
      <p:pic>
        <p:nvPicPr>
          <p:cNvPr id="33" name="Picture 32">
            <a:extLst>
              <a:ext uri="{FF2B5EF4-FFF2-40B4-BE49-F238E27FC236}">
                <a16:creationId xmlns:a16="http://schemas.microsoft.com/office/drawing/2014/main" id="{D86452EB-1F5B-407C-9FD4-819389A31FD8}"/>
              </a:ext>
            </a:extLst>
          </p:cNvPr>
          <p:cNvPicPr>
            <a:picLocks noChangeAspect="1"/>
          </p:cNvPicPr>
          <p:nvPr/>
        </p:nvPicPr>
        <p:blipFill>
          <a:blip r:embed="rId4"/>
          <a:stretch>
            <a:fillRect/>
          </a:stretch>
        </p:blipFill>
        <p:spPr>
          <a:xfrm rot="20706657" flipH="1">
            <a:off x="6122172" y="3928585"/>
            <a:ext cx="561125" cy="260627"/>
          </a:xfrm>
          <a:prstGeom prst="rect">
            <a:avLst/>
          </a:prstGeom>
        </p:spPr>
      </p:pic>
      <p:sp>
        <p:nvSpPr>
          <p:cNvPr id="34" name="Arrow: Right 33">
            <a:extLst>
              <a:ext uri="{FF2B5EF4-FFF2-40B4-BE49-F238E27FC236}">
                <a16:creationId xmlns:a16="http://schemas.microsoft.com/office/drawing/2014/main" id="{CBFC48E4-FD60-4AC2-960D-E541501BAF44}"/>
              </a:ext>
            </a:extLst>
          </p:cNvPr>
          <p:cNvSpPr/>
          <p:nvPr/>
        </p:nvSpPr>
        <p:spPr>
          <a:xfrm rot="18720423">
            <a:off x="10170463" y="100290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9305108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3620B-1AB3-4BF3-8AA6-B3CA44316C61}"/>
              </a:ext>
            </a:extLst>
          </p:cNvPr>
          <p:cNvSpPr>
            <a:spLocks noGrp="1"/>
          </p:cNvSpPr>
          <p:nvPr>
            <p:ph type="title"/>
          </p:nvPr>
        </p:nvSpPr>
        <p:spPr/>
        <p:txBody>
          <a:bodyPr/>
          <a:lstStyle/>
          <a:p>
            <a:r>
              <a:rPr lang="nl-NL" dirty="0" err="1"/>
              <a:t>Discussion</a:t>
            </a:r>
            <a:r>
              <a:rPr lang="nl-NL" dirty="0"/>
              <a:t>: </a:t>
            </a:r>
            <a:r>
              <a:rPr lang="nl-NL" dirty="0" err="1"/>
              <a:t>Exercise</a:t>
            </a:r>
            <a:r>
              <a:rPr lang="nl-NL" dirty="0"/>
              <a:t> </a:t>
            </a:r>
            <a:r>
              <a:rPr lang="nl-NL" dirty="0" err="1"/>
              <a:t>evaluation</a:t>
            </a:r>
            <a:endParaRPr lang="nl-NL" dirty="0"/>
          </a:p>
        </p:txBody>
      </p:sp>
      <p:sp>
        <p:nvSpPr>
          <p:cNvPr id="3" name="Text Placeholder 2">
            <a:extLst>
              <a:ext uri="{FF2B5EF4-FFF2-40B4-BE49-F238E27FC236}">
                <a16:creationId xmlns:a16="http://schemas.microsoft.com/office/drawing/2014/main" id="{559B2F94-74C7-4C02-B27A-D97AE3942D85}"/>
              </a:ext>
            </a:extLst>
          </p:cNvPr>
          <p:cNvSpPr>
            <a:spLocks noGrp="1"/>
          </p:cNvSpPr>
          <p:nvPr>
            <p:ph type="body" sz="quarter" idx="15"/>
          </p:nvPr>
        </p:nvSpPr>
        <p:spPr/>
        <p:txBody>
          <a:bodyPr>
            <a:normAutofit fontScale="92500" lnSpcReduction="10000"/>
          </a:bodyPr>
          <a:lstStyle/>
          <a:p>
            <a:r>
              <a:rPr lang="en-US" dirty="0"/>
              <a:t>How do you think the exercise went generically?</a:t>
            </a:r>
          </a:p>
          <a:p>
            <a:r>
              <a:rPr lang="en-US" dirty="0"/>
              <a:t>How do you think the collaboration worked?</a:t>
            </a:r>
          </a:p>
          <a:p>
            <a:pPr lvl="1"/>
            <a:r>
              <a:rPr lang="en-US" dirty="0"/>
              <a:t>Interagency</a:t>
            </a:r>
          </a:p>
          <a:p>
            <a:pPr lvl="1"/>
            <a:r>
              <a:rPr lang="en-US" dirty="0"/>
              <a:t>Clear picture about every units responsibilities</a:t>
            </a:r>
          </a:p>
          <a:p>
            <a:r>
              <a:rPr lang="en-US" dirty="0"/>
              <a:t>How do you think the communication went?</a:t>
            </a:r>
          </a:p>
          <a:p>
            <a:pPr lvl="1"/>
            <a:r>
              <a:rPr lang="en-US" dirty="0"/>
              <a:t>Between fielded responders </a:t>
            </a:r>
          </a:p>
          <a:p>
            <a:pPr lvl="1"/>
            <a:r>
              <a:rPr lang="en-US" dirty="0"/>
              <a:t>With the dispatch officer</a:t>
            </a:r>
          </a:p>
          <a:p>
            <a:r>
              <a:rPr lang="en-US" dirty="0"/>
              <a:t>What improvements would you like to suggest?</a:t>
            </a:r>
          </a:p>
          <a:p>
            <a:pPr lvl="1"/>
            <a:r>
              <a:rPr lang="nl-NL" dirty="0"/>
              <a:t>For </a:t>
            </a:r>
            <a:r>
              <a:rPr lang="en-GB" dirty="0"/>
              <a:t>yourself</a:t>
            </a:r>
          </a:p>
          <a:p>
            <a:pPr lvl="1"/>
            <a:r>
              <a:rPr lang="en-GB" dirty="0"/>
              <a:t>For other responders </a:t>
            </a:r>
          </a:p>
          <a:p>
            <a:pPr lvl="1"/>
            <a:r>
              <a:rPr lang="en-GB" dirty="0"/>
              <a:t>For the exercise</a:t>
            </a:r>
          </a:p>
        </p:txBody>
      </p:sp>
      <p:sp>
        <p:nvSpPr>
          <p:cNvPr id="4" name="Slide Number Placeholder 3">
            <a:extLst>
              <a:ext uri="{FF2B5EF4-FFF2-40B4-BE49-F238E27FC236}">
                <a16:creationId xmlns:a16="http://schemas.microsoft.com/office/drawing/2014/main" id="{0DA17D4F-70FF-48C0-9835-23FF1DDE3316}"/>
              </a:ext>
            </a:extLst>
          </p:cNvPr>
          <p:cNvSpPr>
            <a:spLocks noGrp="1"/>
          </p:cNvSpPr>
          <p:nvPr>
            <p:ph type="sldNum" sz="quarter" idx="4"/>
          </p:nvPr>
        </p:nvSpPr>
        <p:spPr/>
        <p:txBody>
          <a:bodyPr/>
          <a:lstStyle/>
          <a:p>
            <a:fld id="{A814E660-BF25-4843-B2A0-93C6E2B6253B}" type="slidenum">
              <a:rPr lang="aa-ET" smtClean="0"/>
              <a:pPr/>
              <a:t>17</a:t>
            </a:fld>
            <a:endParaRPr lang="aa-ET" dirty="0"/>
          </a:p>
        </p:txBody>
      </p:sp>
      <p:sp>
        <p:nvSpPr>
          <p:cNvPr id="5" name="Footer Placeholder 4">
            <a:extLst>
              <a:ext uri="{FF2B5EF4-FFF2-40B4-BE49-F238E27FC236}">
                <a16:creationId xmlns:a16="http://schemas.microsoft.com/office/drawing/2014/main" id="{B8909558-566E-4D74-B59B-0804CCD6D0A7}"/>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13993249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18265B8-3494-4010-A5A0-C288B60905C6}"/>
              </a:ext>
            </a:extLst>
          </p:cNvPr>
          <p:cNvSpPr>
            <a:spLocks noGrp="1"/>
          </p:cNvSpPr>
          <p:nvPr>
            <p:ph type="body" sz="quarter" idx="12"/>
          </p:nvPr>
        </p:nvSpPr>
        <p:spPr>
          <a:xfrm>
            <a:off x="590549" y="5112537"/>
            <a:ext cx="10953749" cy="556425"/>
          </a:xfrm>
        </p:spPr>
        <p:txBody>
          <a:bodyPr/>
          <a:lstStyle/>
          <a:p>
            <a:r>
              <a:rPr lang="en-GB" dirty="0"/>
              <a:t>Incident in residential area </a:t>
            </a:r>
          </a:p>
          <a:p>
            <a:r>
              <a:rPr lang="en-GB" dirty="0"/>
              <a:t>Duration: 75 </a:t>
            </a:r>
            <a:r>
              <a:rPr lang="en-GB" dirty="0" err="1"/>
              <a:t>minuten</a:t>
            </a:r>
            <a:r>
              <a:rPr lang="en-GB" dirty="0"/>
              <a:t> </a:t>
            </a:r>
          </a:p>
        </p:txBody>
      </p:sp>
      <p:sp>
        <p:nvSpPr>
          <p:cNvPr id="6" name="Title 5">
            <a:extLst>
              <a:ext uri="{FF2B5EF4-FFF2-40B4-BE49-F238E27FC236}">
                <a16:creationId xmlns:a16="http://schemas.microsoft.com/office/drawing/2014/main" id="{6CA8D1D4-F758-452A-B314-1A0CFE0C3AF0}"/>
              </a:ext>
            </a:extLst>
          </p:cNvPr>
          <p:cNvSpPr>
            <a:spLocks noGrp="1"/>
          </p:cNvSpPr>
          <p:nvPr>
            <p:ph type="title"/>
          </p:nvPr>
        </p:nvSpPr>
        <p:spPr/>
        <p:txBody>
          <a:bodyPr>
            <a:normAutofit fontScale="90000"/>
          </a:bodyPr>
          <a:lstStyle/>
          <a:p>
            <a:r>
              <a:rPr lang="en-GB" dirty="0"/>
              <a:t>Table top exercise 2</a:t>
            </a:r>
          </a:p>
        </p:txBody>
      </p:sp>
    </p:spTree>
    <p:extLst>
      <p:ext uri="{BB962C8B-B14F-4D97-AF65-F5344CB8AC3E}">
        <p14:creationId xmlns:p14="http://schemas.microsoft.com/office/powerpoint/2010/main" val="1402480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459A14D-4859-4A3E-9ED8-17B3841A2CE6}"/>
              </a:ext>
            </a:extLst>
          </p:cNvPr>
          <p:cNvSpPr>
            <a:spLocks noGrp="1"/>
          </p:cNvSpPr>
          <p:nvPr>
            <p:ph type="title"/>
          </p:nvPr>
        </p:nvSpPr>
        <p:spPr/>
        <p:txBody>
          <a:bodyPr/>
          <a:lstStyle/>
          <a:p>
            <a:r>
              <a:rPr lang="nl-NL" dirty="0"/>
              <a:t>TTX2:Incident in </a:t>
            </a:r>
            <a:r>
              <a:rPr lang="nl-NL" dirty="0" err="1"/>
              <a:t>residential</a:t>
            </a:r>
            <a:r>
              <a:rPr lang="nl-NL" dirty="0"/>
              <a:t> area </a:t>
            </a:r>
          </a:p>
        </p:txBody>
      </p:sp>
      <p:sp>
        <p:nvSpPr>
          <p:cNvPr id="6" name="Text Placeholder 5">
            <a:extLst>
              <a:ext uri="{FF2B5EF4-FFF2-40B4-BE49-F238E27FC236}">
                <a16:creationId xmlns:a16="http://schemas.microsoft.com/office/drawing/2014/main" id="{0C0AAD51-78F2-46D6-A34C-0A0ED405FF6B}"/>
              </a:ext>
            </a:extLst>
          </p:cNvPr>
          <p:cNvSpPr>
            <a:spLocks noGrp="1"/>
          </p:cNvSpPr>
          <p:nvPr>
            <p:ph type="body" sz="quarter" idx="15"/>
          </p:nvPr>
        </p:nvSpPr>
        <p:spPr>
          <a:xfrm>
            <a:off x="766763" y="1786072"/>
            <a:ext cx="8094850" cy="4301992"/>
          </a:xfrm>
        </p:spPr>
        <p:txBody>
          <a:bodyPr>
            <a:normAutofit fontScale="92500" lnSpcReduction="20000"/>
          </a:bodyPr>
          <a:lstStyle/>
          <a:p>
            <a:r>
              <a:rPr lang="en-US" dirty="0"/>
              <a:t>Bringing the MELODY curriculum into practice using a scenario of a CBRN incident </a:t>
            </a:r>
          </a:p>
          <a:p>
            <a:pPr lvl="1"/>
            <a:r>
              <a:rPr lang="en-US" dirty="0"/>
              <a:t>Obtain situational awareness </a:t>
            </a:r>
          </a:p>
          <a:p>
            <a:pPr lvl="1"/>
            <a:r>
              <a:rPr lang="en-US" dirty="0"/>
              <a:t>Perform risk assessment </a:t>
            </a:r>
          </a:p>
          <a:p>
            <a:r>
              <a:rPr lang="en-US" dirty="0"/>
              <a:t>Focus on interagency cooperation between </a:t>
            </a:r>
          </a:p>
          <a:p>
            <a:pPr lvl="1"/>
            <a:r>
              <a:rPr lang="en-US" dirty="0"/>
              <a:t>Dispatch officer</a:t>
            </a:r>
          </a:p>
          <a:p>
            <a:pPr lvl="1"/>
            <a:r>
              <a:rPr lang="en-US" dirty="0"/>
              <a:t>Responders in the field </a:t>
            </a:r>
          </a:p>
          <a:p>
            <a:r>
              <a:rPr lang="en-US" dirty="0"/>
              <a:t>Correct performance of own tasks is </a:t>
            </a:r>
            <a:r>
              <a:rPr lang="en-US" b="1" u="sng" dirty="0"/>
              <a:t>NOT </a:t>
            </a:r>
            <a:r>
              <a:rPr lang="en-US" dirty="0"/>
              <a:t>an objective of the exercise</a:t>
            </a:r>
          </a:p>
          <a:p>
            <a:r>
              <a:rPr lang="en-US" dirty="0"/>
              <a:t>Second exercise aims for more self reliance  </a:t>
            </a:r>
          </a:p>
          <a:p>
            <a:pPr lvl="1"/>
            <a:r>
              <a:rPr lang="en-US" dirty="0"/>
              <a:t>No assistance sheets </a:t>
            </a:r>
          </a:p>
          <a:p>
            <a:pPr lvl="1"/>
            <a:r>
              <a:rPr lang="en-US" dirty="0"/>
              <a:t>Discussion after the entire exercise </a:t>
            </a:r>
          </a:p>
          <a:p>
            <a:endParaRPr lang="en-US" dirty="0"/>
          </a:p>
        </p:txBody>
      </p:sp>
      <p:sp>
        <p:nvSpPr>
          <p:cNvPr id="44" name="Oval 43">
            <a:extLst>
              <a:ext uri="{FF2B5EF4-FFF2-40B4-BE49-F238E27FC236}">
                <a16:creationId xmlns:a16="http://schemas.microsoft.com/office/drawing/2014/main" id="{860B5660-41F3-4CF5-925D-0F4F622E5795}"/>
              </a:ext>
            </a:extLst>
          </p:cNvPr>
          <p:cNvSpPr/>
          <p:nvPr/>
        </p:nvSpPr>
        <p:spPr>
          <a:xfrm>
            <a:off x="9369539" y="1006398"/>
            <a:ext cx="1208015" cy="60400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Dispatch (first alert)</a:t>
            </a:r>
          </a:p>
        </p:txBody>
      </p:sp>
      <p:sp>
        <p:nvSpPr>
          <p:cNvPr id="45" name="Rectangle 44">
            <a:extLst>
              <a:ext uri="{FF2B5EF4-FFF2-40B4-BE49-F238E27FC236}">
                <a16:creationId xmlns:a16="http://schemas.microsoft.com/office/drawing/2014/main" id="{B5D262F5-1D61-4EFE-AE85-B3244B3E59A0}"/>
              </a:ext>
            </a:extLst>
          </p:cNvPr>
          <p:cNvSpPr/>
          <p:nvPr/>
        </p:nvSpPr>
        <p:spPr>
          <a:xfrm>
            <a:off x="9357684" y="184282"/>
            <a:ext cx="1233182" cy="620785"/>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err="1"/>
              <a:t>Introduction</a:t>
            </a:r>
            <a:r>
              <a:rPr lang="nl-NL" sz="1400" dirty="0"/>
              <a:t>  scenario 2</a:t>
            </a:r>
          </a:p>
        </p:txBody>
      </p:sp>
      <p:sp>
        <p:nvSpPr>
          <p:cNvPr id="46" name="Isosceles Triangle 45">
            <a:extLst>
              <a:ext uri="{FF2B5EF4-FFF2-40B4-BE49-F238E27FC236}">
                <a16:creationId xmlns:a16="http://schemas.microsoft.com/office/drawing/2014/main" id="{B8C7FBCE-7ED2-4C55-A6D1-8F7E51E3E8C8}"/>
              </a:ext>
            </a:extLst>
          </p:cNvPr>
          <p:cNvSpPr/>
          <p:nvPr/>
        </p:nvSpPr>
        <p:spPr>
          <a:xfrm>
            <a:off x="8697017" y="1610405"/>
            <a:ext cx="713063" cy="536895"/>
          </a:xfrm>
          <a:prstGeom prst="triangl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F</a:t>
            </a:r>
          </a:p>
        </p:txBody>
      </p:sp>
      <p:sp>
        <p:nvSpPr>
          <p:cNvPr id="47" name="Isosceles Triangle 46">
            <a:extLst>
              <a:ext uri="{FF2B5EF4-FFF2-40B4-BE49-F238E27FC236}">
                <a16:creationId xmlns:a16="http://schemas.microsoft.com/office/drawing/2014/main" id="{059D593A-A0B4-493E-9368-0DB659AC5BC0}"/>
              </a:ext>
            </a:extLst>
          </p:cNvPr>
          <p:cNvSpPr/>
          <p:nvPr/>
        </p:nvSpPr>
        <p:spPr>
          <a:xfrm>
            <a:off x="9638403" y="1621843"/>
            <a:ext cx="713063" cy="536895"/>
          </a:xfrm>
          <a:prstGeom prs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A</a:t>
            </a:r>
          </a:p>
        </p:txBody>
      </p:sp>
      <p:sp>
        <p:nvSpPr>
          <p:cNvPr id="48" name="Isosceles Triangle 47">
            <a:extLst>
              <a:ext uri="{FF2B5EF4-FFF2-40B4-BE49-F238E27FC236}">
                <a16:creationId xmlns:a16="http://schemas.microsoft.com/office/drawing/2014/main" id="{F054FEAA-B47A-4E28-A020-8078C3629953}"/>
              </a:ext>
            </a:extLst>
          </p:cNvPr>
          <p:cNvSpPr/>
          <p:nvPr/>
        </p:nvSpPr>
        <p:spPr>
          <a:xfrm>
            <a:off x="10537012" y="1619335"/>
            <a:ext cx="713063" cy="53689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P</a:t>
            </a:r>
          </a:p>
        </p:txBody>
      </p:sp>
      <p:sp>
        <p:nvSpPr>
          <p:cNvPr id="49" name="Isosceles Triangle 48">
            <a:extLst>
              <a:ext uri="{FF2B5EF4-FFF2-40B4-BE49-F238E27FC236}">
                <a16:creationId xmlns:a16="http://schemas.microsoft.com/office/drawing/2014/main" id="{BFBD1704-BA2E-4741-B6B5-8A11002F10AD}"/>
              </a:ext>
            </a:extLst>
          </p:cNvPr>
          <p:cNvSpPr/>
          <p:nvPr/>
        </p:nvSpPr>
        <p:spPr>
          <a:xfrm>
            <a:off x="8697016" y="2644188"/>
            <a:ext cx="713063" cy="536895"/>
          </a:xfrm>
          <a:prstGeom prst="triangl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F</a:t>
            </a:r>
          </a:p>
        </p:txBody>
      </p:sp>
      <p:sp>
        <p:nvSpPr>
          <p:cNvPr id="50" name="Isosceles Triangle 49">
            <a:extLst>
              <a:ext uri="{FF2B5EF4-FFF2-40B4-BE49-F238E27FC236}">
                <a16:creationId xmlns:a16="http://schemas.microsoft.com/office/drawing/2014/main" id="{5772D23E-C433-419C-B4CD-6A2F23CB03B0}"/>
              </a:ext>
            </a:extLst>
          </p:cNvPr>
          <p:cNvSpPr/>
          <p:nvPr/>
        </p:nvSpPr>
        <p:spPr>
          <a:xfrm>
            <a:off x="9629597" y="2654785"/>
            <a:ext cx="713063" cy="536895"/>
          </a:xfrm>
          <a:prstGeom prs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A</a:t>
            </a:r>
          </a:p>
        </p:txBody>
      </p:sp>
      <p:sp>
        <p:nvSpPr>
          <p:cNvPr id="51" name="Isosceles Triangle 50">
            <a:extLst>
              <a:ext uri="{FF2B5EF4-FFF2-40B4-BE49-F238E27FC236}">
                <a16:creationId xmlns:a16="http://schemas.microsoft.com/office/drawing/2014/main" id="{0F835938-9F91-49E6-97D8-5615621E242F}"/>
              </a:ext>
            </a:extLst>
          </p:cNvPr>
          <p:cNvSpPr/>
          <p:nvPr/>
        </p:nvSpPr>
        <p:spPr>
          <a:xfrm>
            <a:off x="10545410" y="2659013"/>
            <a:ext cx="713063" cy="53689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P</a:t>
            </a:r>
          </a:p>
        </p:txBody>
      </p:sp>
      <p:sp>
        <p:nvSpPr>
          <p:cNvPr id="52" name="Oval 51">
            <a:extLst>
              <a:ext uri="{FF2B5EF4-FFF2-40B4-BE49-F238E27FC236}">
                <a16:creationId xmlns:a16="http://schemas.microsoft.com/office/drawing/2014/main" id="{9B13619D-C70E-4E55-8211-54AC010EB0F2}"/>
              </a:ext>
            </a:extLst>
          </p:cNvPr>
          <p:cNvSpPr/>
          <p:nvPr/>
        </p:nvSpPr>
        <p:spPr>
          <a:xfrm>
            <a:off x="9392782" y="3996259"/>
            <a:ext cx="1208015" cy="56891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 joint </a:t>
            </a:r>
            <a:r>
              <a:rPr lang="nl-NL" sz="1200" dirty="0" err="1"/>
              <a:t>session</a:t>
            </a:r>
            <a:r>
              <a:rPr lang="nl-NL" sz="1200" dirty="0"/>
              <a:t> 1 </a:t>
            </a:r>
          </a:p>
        </p:txBody>
      </p:sp>
      <p:sp>
        <p:nvSpPr>
          <p:cNvPr id="53" name="Oval 52">
            <a:extLst>
              <a:ext uri="{FF2B5EF4-FFF2-40B4-BE49-F238E27FC236}">
                <a16:creationId xmlns:a16="http://schemas.microsoft.com/office/drawing/2014/main" id="{E552C673-FE6F-4496-A1CB-8246243ABF0B}"/>
              </a:ext>
            </a:extLst>
          </p:cNvPr>
          <p:cNvSpPr/>
          <p:nvPr/>
        </p:nvSpPr>
        <p:spPr>
          <a:xfrm>
            <a:off x="9411678" y="5228663"/>
            <a:ext cx="1208015" cy="60400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t>Joint </a:t>
            </a:r>
            <a:r>
              <a:rPr lang="nl-NL" sz="1200" dirty="0" err="1"/>
              <a:t>session</a:t>
            </a:r>
            <a:r>
              <a:rPr lang="nl-NL" sz="1200" dirty="0"/>
              <a:t> 2 </a:t>
            </a:r>
          </a:p>
        </p:txBody>
      </p:sp>
      <p:cxnSp>
        <p:nvCxnSpPr>
          <p:cNvPr id="54" name="Straight Connector 53">
            <a:extLst>
              <a:ext uri="{FF2B5EF4-FFF2-40B4-BE49-F238E27FC236}">
                <a16:creationId xmlns:a16="http://schemas.microsoft.com/office/drawing/2014/main" id="{C4F15CCF-A4E0-4E78-9ED1-81F20521B8BA}"/>
              </a:ext>
            </a:extLst>
          </p:cNvPr>
          <p:cNvCxnSpPr>
            <a:cxnSpLocks/>
            <a:stCxn id="46" idx="0"/>
            <a:endCxn id="44" idx="3"/>
          </p:cNvCxnSpPr>
          <p:nvPr/>
        </p:nvCxnSpPr>
        <p:spPr>
          <a:xfrm flipV="1">
            <a:off x="9053549" y="1521950"/>
            <a:ext cx="492900" cy="88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A26A431-14A6-4887-943E-B8DFEE0A1F55}"/>
              </a:ext>
            </a:extLst>
          </p:cNvPr>
          <p:cNvCxnSpPr>
            <a:cxnSpLocks/>
            <a:stCxn id="44" idx="4"/>
            <a:endCxn id="47" idx="0"/>
          </p:cNvCxnSpPr>
          <p:nvPr/>
        </p:nvCxnSpPr>
        <p:spPr>
          <a:xfrm>
            <a:off x="9973547" y="1610405"/>
            <a:ext cx="21388" cy="1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A3904B6-549B-477D-BCC9-45DFB3D482B6}"/>
              </a:ext>
            </a:extLst>
          </p:cNvPr>
          <p:cNvCxnSpPr>
            <a:cxnSpLocks/>
            <a:stCxn id="44" idx="5"/>
            <a:endCxn id="48" idx="0"/>
          </p:cNvCxnSpPr>
          <p:nvPr/>
        </p:nvCxnSpPr>
        <p:spPr>
          <a:xfrm>
            <a:off x="10400644" y="1521950"/>
            <a:ext cx="492900" cy="97385"/>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98D4AB1F-E6A3-4020-9661-35C3D55C451B}"/>
              </a:ext>
            </a:extLst>
          </p:cNvPr>
          <p:cNvCxnSpPr>
            <a:cxnSpLocks/>
            <a:stCxn id="67" idx="2"/>
            <a:endCxn id="49" idx="0"/>
          </p:cNvCxnSpPr>
          <p:nvPr/>
        </p:nvCxnSpPr>
        <p:spPr>
          <a:xfrm>
            <a:off x="9053548" y="2545931"/>
            <a:ext cx="0" cy="98257"/>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A59AA11F-E548-4EA9-B74E-6541EDAD1684}"/>
              </a:ext>
            </a:extLst>
          </p:cNvPr>
          <p:cNvCxnSpPr>
            <a:cxnSpLocks/>
            <a:stCxn id="46" idx="3"/>
            <a:endCxn id="67" idx="0"/>
          </p:cNvCxnSpPr>
          <p:nvPr/>
        </p:nvCxnSpPr>
        <p:spPr>
          <a:xfrm flipH="1">
            <a:off x="9053548" y="2147300"/>
            <a:ext cx="1" cy="130182"/>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4D8E7096-3F07-4DFB-9813-75C3239C2C6F}"/>
              </a:ext>
            </a:extLst>
          </p:cNvPr>
          <p:cNvCxnSpPr>
            <a:cxnSpLocks/>
            <a:stCxn id="49" idx="3"/>
          </p:cNvCxnSpPr>
          <p:nvPr/>
        </p:nvCxnSpPr>
        <p:spPr>
          <a:xfrm>
            <a:off x="9053548" y="3181083"/>
            <a:ext cx="434822" cy="258108"/>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21BF68CE-F80B-41D4-9C1C-5F7AF7E82868}"/>
              </a:ext>
            </a:extLst>
          </p:cNvPr>
          <p:cNvCxnSpPr>
            <a:cxnSpLocks/>
            <a:stCxn id="50" idx="3"/>
          </p:cNvCxnSpPr>
          <p:nvPr/>
        </p:nvCxnSpPr>
        <p:spPr>
          <a:xfrm>
            <a:off x="9986129" y="3191680"/>
            <a:ext cx="23244" cy="1678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6CA698C-FA9B-4D34-866E-DA16268F2229}"/>
              </a:ext>
            </a:extLst>
          </p:cNvPr>
          <p:cNvCxnSpPr>
            <a:cxnSpLocks/>
            <a:stCxn id="51" idx="3"/>
          </p:cNvCxnSpPr>
          <p:nvPr/>
        </p:nvCxnSpPr>
        <p:spPr>
          <a:xfrm flipH="1">
            <a:off x="10577554" y="3195908"/>
            <a:ext cx="324388" cy="243283"/>
          </a:xfrm>
          <a:prstGeom prst="line">
            <a:avLst/>
          </a:prstGeom>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ECE2FD62-63EB-4377-8D47-DA8F941A59FA}"/>
              </a:ext>
            </a:extLst>
          </p:cNvPr>
          <p:cNvSpPr/>
          <p:nvPr/>
        </p:nvSpPr>
        <p:spPr>
          <a:xfrm>
            <a:off x="11293904" y="3376569"/>
            <a:ext cx="1040377" cy="49150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rPr>
              <a:t>New information</a:t>
            </a:r>
            <a:endParaRPr lang="en-GB" sz="1000" dirty="0">
              <a:solidFill>
                <a:schemeClr val="tx1"/>
              </a:solidFill>
            </a:endParaRPr>
          </a:p>
        </p:txBody>
      </p:sp>
      <p:cxnSp>
        <p:nvCxnSpPr>
          <p:cNvPr id="63" name="Straight Connector 62">
            <a:extLst>
              <a:ext uri="{FF2B5EF4-FFF2-40B4-BE49-F238E27FC236}">
                <a16:creationId xmlns:a16="http://schemas.microsoft.com/office/drawing/2014/main" id="{1E06360E-2582-4562-AC28-78D1A930FDD7}"/>
              </a:ext>
            </a:extLst>
          </p:cNvPr>
          <p:cNvCxnSpPr>
            <a:cxnSpLocks/>
            <a:stCxn id="45" idx="2"/>
            <a:endCxn id="44" idx="0"/>
          </p:cNvCxnSpPr>
          <p:nvPr/>
        </p:nvCxnSpPr>
        <p:spPr>
          <a:xfrm flipH="1">
            <a:off x="9973547" y="805067"/>
            <a:ext cx="728" cy="201331"/>
          </a:xfrm>
          <a:prstGeom prst="line">
            <a:avLst/>
          </a:prstGeom>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F9D0B8EF-3488-4670-AE45-9F57B0A09FC9}"/>
              </a:ext>
            </a:extLst>
          </p:cNvPr>
          <p:cNvSpPr/>
          <p:nvPr/>
        </p:nvSpPr>
        <p:spPr>
          <a:xfrm>
            <a:off x="9392782" y="5909758"/>
            <a:ext cx="1233182" cy="620785"/>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Evaluation </a:t>
            </a:r>
          </a:p>
        </p:txBody>
      </p:sp>
      <p:cxnSp>
        <p:nvCxnSpPr>
          <p:cNvPr id="65" name="Straight Connector 64">
            <a:extLst>
              <a:ext uri="{FF2B5EF4-FFF2-40B4-BE49-F238E27FC236}">
                <a16:creationId xmlns:a16="http://schemas.microsoft.com/office/drawing/2014/main" id="{41B01211-24BC-4635-9B61-1A7768506585}"/>
              </a:ext>
            </a:extLst>
          </p:cNvPr>
          <p:cNvCxnSpPr>
            <a:cxnSpLocks/>
            <a:stCxn id="53" idx="4"/>
            <a:endCxn id="64" idx="0"/>
          </p:cNvCxnSpPr>
          <p:nvPr/>
        </p:nvCxnSpPr>
        <p:spPr>
          <a:xfrm flipH="1">
            <a:off x="10009373" y="5832670"/>
            <a:ext cx="6313" cy="77088"/>
          </a:xfrm>
          <a:prstGeom prst="line">
            <a:avLst/>
          </a:prstGeom>
        </p:spPr>
        <p:style>
          <a:lnRef idx="1">
            <a:schemeClr val="accent1"/>
          </a:lnRef>
          <a:fillRef idx="0">
            <a:schemeClr val="accent1"/>
          </a:fillRef>
          <a:effectRef idx="0">
            <a:schemeClr val="accent1"/>
          </a:effectRef>
          <a:fontRef idx="minor">
            <a:schemeClr val="tx1"/>
          </a:fontRef>
        </p:style>
      </p:cxnSp>
      <p:sp>
        <p:nvSpPr>
          <p:cNvPr id="66" name="Rectangle 65">
            <a:extLst>
              <a:ext uri="{FF2B5EF4-FFF2-40B4-BE49-F238E27FC236}">
                <a16:creationId xmlns:a16="http://schemas.microsoft.com/office/drawing/2014/main" id="{B32ABD98-EC4A-48C6-98B0-09823233F45E}"/>
              </a:ext>
            </a:extLst>
          </p:cNvPr>
          <p:cNvSpPr/>
          <p:nvPr/>
        </p:nvSpPr>
        <p:spPr>
          <a:xfrm>
            <a:off x="9053547" y="3323418"/>
            <a:ext cx="1867948" cy="6207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rPr>
              <a:t>Perform tasks and activities (virtually)</a:t>
            </a:r>
          </a:p>
        </p:txBody>
      </p:sp>
      <p:sp>
        <p:nvSpPr>
          <p:cNvPr id="67" name="Rectangle 66">
            <a:extLst>
              <a:ext uri="{FF2B5EF4-FFF2-40B4-BE49-F238E27FC236}">
                <a16:creationId xmlns:a16="http://schemas.microsoft.com/office/drawing/2014/main" id="{12CEBB70-4B96-4A15-A535-163B07760C02}"/>
              </a:ext>
            </a:extLst>
          </p:cNvPr>
          <p:cNvSpPr/>
          <p:nvPr/>
        </p:nvSpPr>
        <p:spPr>
          <a:xfrm>
            <a:off x="8618726" y="2277482"/>
            <a:ext cx="869644" cy="26844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rPr>
              <a:t>interact </a:t>
            </a:r>
            <a:endParaRPr lang="en-GB" sz="1000" dirty="0">
              <a:solidFill>
                <a:schemeClr val="tx1"/>
              </a:solidFill>
            </a:endParaRPr>
          </a:p>
        </p:txBody>
      </p:sp>
      <p:cxnSp>
        <p:nvCxnSpPr>
          <p:cNvPr id="68" name="Straight Connector 67">
            <a:extLst>
              <a:ext uri="{FF2B5EF4-FFF2-40B4-BE49-F238E27FC236}">
                <a16:creationId xmlns:a16="http://schemas.microsoft.com/office/drawing/2014/main" id="{0C44A4D9-AEFE-4640-95AD-581768D1C85C}"/>
              </a:ext>
            </a:extLst>
          </p:cNvPr>
          <p:cNvCxnSpPr>
            <a:cxnSpLocks/>
            <a:stCxn id="70" idx="2"/>
          </p:cNvCxnSpPr>
          <p:nvPr/>
        </p:nvCxnSpPr>
        <p:spPr>
          <a:xfrm>
            <a:off x="9985928" y="2556281"/>
            <a:ext cx="0" cy="98257"/>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58BDDA3F-1CD0-4A21-BAE8-16720FE36F82}"/>
              </a:ext>
            </a:extLst>
          </p:cNvPr>
          <p:cNvCxnSpPr>
            <a:cxnSpLocks/>
            <a:endCxn id="70" idx="0"/>
          </p:cNvCxnSpPr>
          <p:nvPr/>
        </p:nvCxnSpPr>
        <p:spPr>
          <a:xfrm flipH="1">
            <a:off x="9985928" y="2157650"/>
            <a:ext cx="1" cy="130182"/>
          </a:xfrm>
          <a:prstGeom prst="line">
            <a:avLst/>
          </a:prstGeom>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2BFC43A6-7C31-444E-BCEA-BCA8DF5462AF}"/>
              </a:ext>
            </a:extLst>
          </p:cNvPr>
          <p:cNvSpPr/>
          <p:nvPr/>
        </p:nvSpPr>
        <p:spPr>
          <a:xfrm>
            <a:off x="9551106" y="2287832"/>
            <a:ext cx="869644" cy="26844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rPr>
              <a:t>interact  </a:t>
            </a:r>
            <a:endParaRPr lang="en-GB" sz="1000" dirty="0">
              <a:solidFill>
                <a:schemeClr val="tx1"/>
              </a:solidFill>
            </a:endParaRPr>
          </a:p>
        </p:txBody>
      </p:sp>
      <p:cxnSp>
        <p:nvCxnSpPr>
          <p:cNvPr id="71" name="Straight Connector 70">
            <a:extLst>
              <a:ext uri="{FF2B5EF4-FFF2-40B4-BE49-F238E27FC236}">
                <a16:creationId xmlns:a16="http://schemas.microsoft.com/office/drawing/2014/main" id="{309A63AC-9FC6-4442-B207-DA784FE1D047}"/>
              </a:ext>
            </a:extLst>
          </p:cNvPr>
          <p:cNvCxnSpPr>
            <a:cxnSpLocks/>
            <a:stCxn id="73" idx="2"/>
          </p:cNvCxnSpPr>
          <p:nvPr/>
        </p:nvCxnSpPr>
        <p:spPr>
          <a:xfrm>
            <a:off x="10893544" y="2557216"/>
            <a:ext cx="0" cy="98257"/>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B2E4D3BB-887B-45CE-A27D-3191988AAB77}"/>
              </a:ext>
            </a:extLst>
          </p:cNvPr>
          <p:cNvCxnSpPr>
            <a:cxnSpLocks/>
            <a:endCxn id="73" idx="0"/>
          </p:cNvCxnSpPr>
          <p:nvPr/>
        </p:nvCxnSpPr>
        <p:spPr>
          <a:xfrm flipH="1">
            <a:off x="10893544" y="2158585"/>
            <a:ext cx="1" cy="130182"/>
          </a:xfrm>
          <a:prstGeom prst="line">
            <a:avLst/>
          </a:prstGeom>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28AFE21C-045F-44C3-BC2E-C3D20185FBB6}"/>
              </a:ext>
            </a:extLst>
          </p:cNvPr>
          <p:cNvSpPr/>
          <p:nvPr/>
        </p:nvSpPr>
        <p:spPr>
          <a:xfrm>
            <a:off x="10458722" y="2288767"/>
            <a:ext cx="869644" cy="26844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rPr>
              <a:t>interact  </a:t>
            </a:r>
            <a:endParaRPr lang="en-GB" sz="1000" dirty="0">
              <a:solidFill>
                <a:schemeClr val="tx1"/>
              </a:solidFill>
            </a:endParaRPr>
          </a:p>
        </p:txBody>
      </p:sp>
      <p:sp>
        <p:nvSpPr>
          <p:cNvPr id="74" name="Arrow: Left 73">
            <a:extLst>
              <a:ext uri="{FF2B5EF4-FFF2-40B4-BE49-F238E27FC236}">
                <a16:creationId xmlns:a16="http://schemas.microsoft.com/office/drawing/2014/main" id="{6788F32F-838D-4C3D-8A36-B2ADFD5B1847}"/>
              </a:ext>
            </a:extLst>
          </p:cNvPr>
          <p:cNvSpPr/>
          <p:nvPr/>
        </p:nvSpPr>
        <p:spPr>
          <a:xfrm>
            <a:off x="10920709" y="3391494"/>
            <a:ext cx="343415" cy="484632"/>
          </a:xfrm>
          <a:prstGeom prst="lef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5" name="Straight Connector 74">
            <a:extLst>
              <a:ext uri="{FF2B5EF4-FFF2-40B4-BE49-F238E27FC236}">
                <a16:creationId xmlns:a16="http://schemas.microsoft.com/office/drawing/2014/main" id="{077BD3E9-38FC-4A4D-80CE-9E789AEFFBB4}"/>
              </a:ext>
            </a:extLst>
          </p:cNvPr>
          <p:cNvCxnSpPr>
            <a:cxnSpLocks/>
            <a:endCxn id="53" idx="0"/>
          </p:cNvCxnSpPr>
          <p:nvPr/>
        </p:nvCxnSpPr>
        <p:spPr>
          <a:xfrm flipH="1">
            <a:off x="10015686" y="5119712"/>
            <a:ext cx="7613" cy="108951"/>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FF5DBBB3-4227-4080-9B75-6E2A8CCD6E07}"/>
              </a:ext>
            </a:extLst>
          </p:cNvPr>
          <p:cNvCxnSpPr>
            <a:cxnSpLocks/>
            <a:stCxn id="66" idx="2"/>
            <a:endCxn id="52" idx="0"/>
          </p:cNvCxnSpPr>
          <p:nvPr/>
        </p:nvCxnSpPr>
        <p:spPr>
          <a:xfrm>
            <a:off x="9987521" y="3944203"/>
            <a:ext cx="9269" cy="52056"/>
          </a:xfrm>
          <a:prstGeom prst="line">
            <a:avLst/>
          </a:prstGeom>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AD429B50-DCDD-4077-AD71-20785B9E6708}"/>
              </a:ext>
            </a:extLst>
          </p:cNvPr>
          <p:cNvSpPr/>
          <p:nvPr/>
        </p:nvSpPr>
        <p:spPr>
          <a:xfrm>
            <a:off x="9075399" y="4591100"/>
            <a:ext cx="1867948" cy="6207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tx1"/>
                </a:solidFill>
              </a:rPr>
              <a:t>Perform tasks and activities (virtually)</a:t>
            </a:r>
          </a:p>
        </p:txBody>
      </p:sp>
      <p:sp>
        <p:nvSpPr>
          <p:cNvPr id="78" name="Rectangle 77">
            <a:extLst>
              <a:ext uri="{FF2B5EF4-FFF2-40B4-BE49-F238E27FC236}">
                <a16:creationId xmlns:a16="http://schemas.microsoft.com/office/drawing/2014/main" id="{4F66A30D-813A-4BE0-8AAE-F6661251B4FB}"/>
              </a:ext>
            </a:extLst>
          </p:cNvPr>
          <p:cNvSpPr/>
          <p:nvPr/>
        </p:nvSpPr>
        <p:spPr>
          <a:xfrm>
            <a:off x="11293905" y="4727156"/>
            <a:ext cx="1040376" cy="49150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rPr>
              <a:t>New information</a:t>
            </a:r>
            <a:endParaRPr lang="en-GB" sz="1000" dirty="0">
              <a:solidFill>
                <a:schemeClr val="tx1"/>
              </a:solidFill>
            </a:endParaRPr>
          </a:p>
        </p:txBody>
      </p:sp>
      <p:sp>
        <p:nvSpPr>
          <p:cNvPr id="79" name="Arrow: Left 78">
            <a:extLst>
              <a:ext uri="{FF2B5EF4-FFF2-40B4-BE49-F238E27FC236}">
                <a16:creationId xmlns:a16="http://schemas.microsoft.com/office/drawing/2014/main" id="{B391D96C-219E-42C0-8314-57B11C1F7757}"/>
              </a:ext>
            </a:extLst>
          </p:cNvPr>
          <p:cNvSpPr/>
          <p:nvPr/>
        </p:nvSpPr>
        <p:spPr>
          <a:xfrm>
            <a:off x="10903600" y="4723935"/>
            <a:ext cx="343415" cy="484632"/>
          </a:xfrm>
          <a:prstGeom prst="lef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ooter Placeholder 1">
            <a:extLst>
              <a:ext uri="{FF2B5EF4-FFF2-40B4-BE49-F238E27FC236}">
                <a16:creationId xmlns:a16="http://schemas.microsoft.com/office/drawing/2014/main" id="{EFFF8A92-AB3C-41E8-8B2C-8C1F7884AD54}"/>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
        <p:nvSpPr>
          <p:cNvPr id="3" name="Slide Number Placeholder 2">
            <a:extLst>
              <a:ext uri="{FF2B5EF4-FFF2-40B4-BE49-F238E27FC236}">
                <a16:creationId xmlns:a16="http://schemas.microsoft.com/office/drawing/2014/main" id="{347A0D2F-1E2B-4E6B-A2C0-71793AF4668C}"/>
              </a:ext>
            </a:extLst>
          </p:cNvPr>
          <p:cNvSpPr>
            <a:spLocks noGrp="1"/>
          </p:cNvSpPr>
          <p:nvPr>
            <p:ph type="sldNum" sz="quarter" idx="4"/>
          </p:nvPr>
        </p:nvSpPr>
        <p:spPr/>
        <p:txBody>
          <a:bodyPr/>
          <a:lstStyle/>
          <a:p>
            <a:fld id="{A814E660-BF25-4843-B2A0-93C6E2B6253B}" type="slidenum">
              <a:rPr lang="aa-ET" smtClean="0"/>
              <a:pPr/>
              <a:t>19</a:t>
            </a:fld>
            <a:endParaRPr lang="aa-ET" dirty="0"/>
          </a:p>
        </p:txBody>
      </p:sp>
    </p:spTree>
    <p:extLst>
      <p:ext uri="{BB962C8B-B14F-4D97-AF65-F5344CB8AC3E}">
        <p14:creationId xmlns:p14="http://schemas.microsoft.com/office/powerpoint/2010/main" val="21968440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153FFB6-7DF6-4CC3-8222-A05F64921472}"/>
              </a:ext>
            </a:extLst>
          </p:cNvPr>
          <p:cNvSpPr>
            <a:spLocks noGrp="1"/>
          </p:cNvSpPr>
          <p:nvPr>
            <p:ph type="title"/>
          </p:nvPr>
        </p:nvSpPr>
        <p:spPr/>
        <p:txBody>
          <a:bodyPr/>
          <a:lstStyle/>
          <a:p>
            <a:r>
              <a:rPr lang="en-US" dirty="0"/>
              <a:t>Aim of the exercise </a:t>
            </a:r>
            <a:endParaRPr lang="nl-NL" dirty="0"/>
          </a:p>
        </p:txBody>
      </p:sp>
      <p:sp>
        <p:nvSpPr>
          <p:cNvPr id="6" name="Text Placeholder 5">
            <a:extLst>
              <a:ext uri="{FF2B5EF4-FFF2-40B4-BE49-F238E27FC236}">
                <a16:creationId xmlns:a16="http://schemas.microsoft.com/office/drawing/2014/main" id="{5855B281-3C41-420C-897A-360FE416C8CD}"/>
              </a:ext>
            </a:extLst>
          </p:cNvPr>
          <p:cNvSpPr>
            <a:spLocks noGrp="1"/>
          </p:cNvSpPr>
          <p:nvPr>
            <p:ph type="body" sz="quarter" idx="15"/>
          </p:nvPr>
        </p:nvSpPr>
        <p:spPr/>
        <p:txBody>
          <a:bodyPr/>
          <a:lstStyle/>
          <a:p>
            <a:r>
              <a:rPr lang="en-US" dirty="0"/>
              <a:t>Bringing the theory into practice </a:t>
            </a:r>
          </a:p>
          <a:p>
            <a:endParaRPr lang="en-US" dirty="0"/>
          </a:p>
          <a:p>
            <a:r>
              <a:rPr lang="en-US" dirty="0"/>
              <a:t>Focus on the interagency cooperation </a:t>
            </a:r>
          </a:p>
          <a:p>
            <a:pPr lvl="1"/>
            <a:r>
              <a:rPr lang="en-US" dirty="0"/>
              <a:t>Response organizations on the incident location </a:t>
            </a:r>
          </a:p>
          <a:p>
            <a:pPr lvl="1"/>
            <a:endParaRPr lang="en-US" dirty="0"/>
          </a:p>
          <a:p>
            <a:r>
              <a:rPr lang="en-US" dirty="0"/>
              <a:t>Focus on interaction with the dispatch officer</a:t>
            </a:r>
          </a:p>
          <a:p>
            <a:endParaRPr lang="en-US" dirty="0"/>
          </a:p>
          <a:p>
            <a:r>
              <a:rPr lang="en-US" dirty="0"/>
              <a:t>But also other topics of the MELODY curriculum </a:t>
            </a:r>
          </a:p>
          <a:p>
            <a:endParaRPr lang="nl-NL" dirty="0"/>
          </a:p>
        </p:txBody>
      </p:sp>
      <p:sp>
        <p:nvSpPr>
          <p:cNvPr id="4" name="Slide Number Placeholder 3">
            <a:extLst>
              <a:ext uri="{FF2B5EF4-FFF2-40B4-BE49-F238E27FC236}">
                <a16:creationId xmlns:a16="http://schemas.microsoft.com/office/drawing/2014/main" id="{48A04DE8-5817-4F93-B039-70B749B03E61}"/>
              </a:ext>
            </a:extLst>
          </p:cNvPr>
          <p:cNvSpPr>
            <a:spLocks noGrp="1"/>
          </p:cNvSpPr>
          <p:nvPr>
            <p:ph type="sldNum" sz="quarter" idx="4"/>
          </p:nvPr>
        </p:nvSpPr>
        <p:spPr/>
        <p:txBody>
          <a:bodyPr/>
          <a:lstStyle/>
          <a:p>
            <a:fld id="{A814E660-BF25-4843-B2A0-93C6E2B6253B}" type="slidenum">
              <a:rPr lang="aa-ET" smtClean="0"/>
              <a:pPr/>
              <a:t>2</a:t>
            </a:fld>
            <a:endParaRPr lang="aa-ET" dirty="0"/>
          </a:p>
        </p:txBody>
      </p:sp>
      <p:sp>
        <p:nvSpPr>
          <p:cNvPr id="2" name="Footer Placeholder 1">
            <a:extLst>
              <a:ext uri="{FF2B5EF4-FFF2-40B4-BE49-F238E27FC236}">
                <a16:creationId xmlns:a16="http://schemas.microsoft.com/office/drawing/2014/main" id="{ED750556-A145-4FD0-8529-8952DD4D19F4}"/>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3445655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3977C-9A33-403A-873F-9E918B9F5900}"/>
              </a:ext>
            </a:extLst>
          </p:cNvPr>
          <p:cNvSpPr>
            <a:spLocks noGrp="1"/>
          </p:cNvSpPr>
          <p:nvPr>
            <p:ph type="title"/>
          </p:nvPr>
        </p:nvSpPr>
        <p:spPr/>
        <p:txBody>
          <a:bodyPr/>
          <a:lstStyle/>
          <a:p>
            <a:r>
              <a:rPr lang="en-GB" dirty="0"/>
              <a:t>Team Up: Interact with dispatch officer </a:t>
            </a:r>
          </a:p>
        </p:txBody>
      </p:sp>
      <p:sp>
        <p:nvSpPr>
          <p:cNvPr id="3" name="Text Placeholder 2">
            <a:extLst>
              <a:ext uri="{FF2B5EF4-FFF2-40B4-BE49-F238E27FC236}">
                <a16:creationId xmlns:a16="http://schemas.microsoft.com/office/drawing/2014/main" id="{EBD0E260-1E3F-4B2B-82F8-7760E770125E}"/>
              </a:ext>
            </a:extLst>
          </p:cNvPr>
          <p:cNvSpPr>
            <a:spLocks noGrp="1"/>
          </p:cNvSpPr>
          <p:nvPr>
            <p:ph type="body" sz="quarter" idx="15"/>
          </p:nvPr>
        </p:nvSpPr>
        <p:spPr/>
        <p:txBody>
          <a:bodyPr/>
          <a:lstStyle/>
          <a:p>
            <a:r>
              <a:rPr lang="en-GB" dirty="0"/>
              <a:t>Please form teams with your own response organisation </a:t>
            </a:r>
          </a:p>
          <a:p>
            <a:r>
              <a:rPr lang="en-GB" dirty="0"/>
              <a:t>Each response organisation gets a dispatch </a:t>
            </a:r>
          </a:p>
          <a:p>
            <a:r>
              <a:rPr lang="en-GB" dirty="0"/>
              <a:t>Each response organisation gets a map of the incident location </a:t>
            </a:r>
          </a:p>
          <a:p>
            <a:r>
              <a:rPr lang="en-GB" dirty="0"/>
              <a:t>Through interaction with the dispatch officer obtain situational awareness</a:t>
            </a:r>
          </a:p>
          <a:p>
            <a:pPr lvl="1"/>
            <a:r>
              <a:rPr lang="en-GB" dirty="0"/>
              <a:t>Guidance will be provided </a:t>
            </a:r>
          </a:p>
          <a:p>
            <a:pPr lvl="1"/>
            <a:r>
              <a:rPr lang="en-GB" dirty="0"/>
              <a:t>Map can be filled with gathered (additional) information </a:t>
            </a:r>
          </a:p>
          <a:p>
            <a:r>
              <a:rPr lang="en-GB" dirty="0"/>
              <a:t>After this session the teams will arrive on scene and be asked if they consider this a CBRN incident </a:t>
            </a:r>
          </a:p>
          <a:p>
            <a:pPr lvl="1"/>
            <a:r>
              <a:rPr lang="en-GB" dirty="0"/>
              <a:t>Based on their individual operational pictures</a:t>
            </a:r>
          </a:p>
          <a:p>
            <a:endParaRPr lang="nl-NL" dirty="0"/>
          </a:p>
        </p:txBody>
      </p:sp>
      <p:sp>
        <p:nvSpPr>
          <p:cNvPr id="4" name="Slide Number Placeholder 3">
            <a:extLst>
              <a:ext uri="{FF2B5EF4-FFF2-40B4-BE49-F238E27FC236}">
                <a16:creationId xmlns:a16="http://schemas.microsoft.com/office/drawing/2014/main" id="{E6791ED9-343B-49C0-B9BF-AD9F6C4BB499}"/>
              </a:ext>
            </a:extLst>
          </p:cNvPr>
          <p:cNvSpPr>
            <a:spLocks noGrp="1"/>
          </p:cNvSpPr>
          <p:nvPr>
            <p:ph type="sldNum" sz="quarter" idx="4"/>
          </p:nvPr>
        </p:nvSpPr>
        <p:spPr/>
        <p:txBody>
          <a:bodyPr/>
          <a:lstStyle/>
          <a:p>
            <a:fld id="{A814E660-BF25-4843-B2A0-93C6E2B6253B}" type="slidenum">
              <a:rPr lang="aa-ET" smtClean="0"/>
              <a:pPr/>
              <a:t>20</a:t>
            </a:fld>
            <a:endParaRPr lang="aa-ET" dirty="0"/>
          </a:p>
        </p:txBody>
      </p:sp>
      <p:sp>
        <p:nvSpPr>
          <p:cNvPr id="5" name="Footer Placeholder 4">
            <a:extLst>
              <a:ext uri="{FF2B5EF4-FFF2-40B4-BE49-F238E27FC236}">
                <a16:creationId xmlns:a16="http://schemas.microsoft.com/office/drawing/2014/main" id="{22ABE854-DE9D-4F06-AE10-AF3A655CDEA2}"/>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36202820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E58B2-F705-4617-BE12-11FCF130A422}"/>
              </a:ext>
            </a:extLst>
          </p:cNvPr>
          <p:cNvSpPr>
            <a:spLocks noGrp="1"/>
          </p:cNvSpPr>
          <p:nvPr>
            <p:ph type="title"/>
          </p:nvPr>
        </p:nvSpPr>
        <p:spPr/>
        <p:txBody>
          <a:bodyPr/>
          <a:lstStyle/>
          <a:p>
            <a:r>
              <a:rPr lang="en-GB" dirty="0"/>
              <a:t>Assignment: CBRN or not </a:t>
            </a:r>
          </a:p>
        </p:txBody>
      </p:sp>
      <p:sp>
        <p:nvSpPr>
          <p:cNvPr id="3" name="Text Placeholder 2">
            <a:extLst>
              <a:ext uri="{FF2B5EF4-FFF2-40B4-BE49-F238E27FC236}">
                <a16:creationId xmlns:a16="http://schemas.microsoft.com/office/drawing/2014/main" id="{1B0C7B92-5BFF-47C4-8110-7DBF7ED535D3}"/>
              </a:ext>
            </a:extLst>
          </p:cNvPr>
          <p:cNvSpPr>
            <a:spLocks noGrp="1"/>
          </p:cNvSpPr>
          <p:nvPr>
            <p:ph type="body" sz="quarter" idx="15"/>
          </p:nvPr>
        </p:nvSpPr>
        <p:spPr>
          <a:xfrm>
            <a:off x="766762" y="1545093"/>
            <a:ext cx="7153556" cy="4301992"/>
          </a:xfrm>
        </p:spPr>
        <p:txBody>
          <a:bodyPr>
            <a:normAutofit fontScale="92500" lnSpcReduction="20000"/>
          </a:bodyPr>
          <a:lstStyle/>
          <a:p>
            <a:pPr marL="88900" indent="0">
              <a:buNone/>
            </a:pPr>
            <a:r>
              <a:rPr lang="en-GB" dirty="0"/>
              <a:t>Use the risk assessment questions and answer the various questions</a:t>
            </a:r>
          </a:p>
          <a:p>
            <a:pPr lvl="1"/>
            <a:r>
              <a:rPr lang="en-GB" dirty="0"/>
              <a:t>Victims  </a:t>
            </a:r>
          </a:p>
          <a:p>
            <a:pPr lvl="1"/>
            <a:r>
              <a:rPr lang="en-GB" dirty="0"/>
              <a:t>Dead vegetation or animals  </a:t>
            </a:r>
          </a:p>
          <a:p>
            <a:pPr lvl="1"/>
            <a:r>
              <a:rPr lang="en-GB" dirty="0"/>
              <a:t>Hazard signs</a:t>
            </a:r>
          </a:p>
          <a:p>
            <a:pPr lvl="1"/>
            <a:r>
              <a:rPr lang="en-GB" dirty="0"/>
              <a:t>Weird smell</a:t>
            </a:r>
          </a:p>
          <a:p>
            <a:pPr lvl="1"/>
            <a:r>
              <a:rPr lang="en-GB" dirty="0"/>
              <a:t>Colour of the smoke</a:t>
            </a:r>
          </a:p>
          <a:p>
            <a:pPr lvl="1"/>
            <a:r>
              <a:rPr lang="en-GB" dirty="0"/>
              <a:t> vapour, mist or droplets on surfaces</a:t>
            </a:r>
          </a:p>
          <a:p>
            <a:pPr lvl="1"/>
            <a:r>
              <a:rPr lang="en-GB" dirty="0"/>
              <a:t>Abandoned boxes, suitcase or spraying systems</a:t>
            </a:r>
          </a:p>
          <a:p>
            <a:pPr lvl="1"/>
            <a:r>
              <a:rPr lang="en-GB" dirty="0"/>
              <a:t>Indicators of an improvised laboratory</a:t>
            </a:r>
          </a:p>
          <a:p>
            <a:pPr marL="88900" indent="0">
              <a:buNone/>
            </a:pPr>
            <a:r>
              <a:rPr lang="en-GB" dirty="0"/>
              <a:t>Do you consider the incident a CBRN incident?</a:t>
            </a:r>
          </a:p>
          <a:p>
            <a:pPr lvl="1"/>
            <a:r>
              <a:rPr lang="en-GB" dirty="0"/>
              <a:t>Based on the information that you have now?</a:t>
            </a:r>
          </a:p>
          <a:p>
            <a:endParaRPr lang="nl-NL" dirty="0"/>
          </a:p>
        </p:txBody>
      </p:sp>
      <p:sp>
        <p:nvSpPr>
          <p:cNvPr id="4" name="Slide Number Placeholder 3">
            <a:extLst>
              <a:ext uri="{FF2B5EF4-FFF2-40B4-BE49-F238E27FC236}">
                <a16:creationId xmlns:a16="http://schemas.microsoft.com/office/drawing/2014/main" id="{407F8B59-5A18-4869-9C2D-99BA5BBA449D}"/>
              </a:ext>
            </a:extLst>
          </p:cNvPr>
          <p:cNvSpPr>
            <a:spLocks noGrp="1"/>
          </p:cNvSpPr>
          <p:nvPr>
            <p:ph type="sldNum" sz="quarter" idx="4"/>
          </p:nvPr>
        </p:nvSpPr>
        <p:spPr/>
        <p:txBody>
          <a:bodyPr/>
          <a:lstStyle/>
          <a:p>
            <a:fld id="{A814E660-BF25-4843-B2A0-93C6E2B6253B}" type="slidenum">
              <a:rPr lang="aa-ET" smtClean="0"/>
              <a:pPr/>
              <a:t>21</a:t>
            </a:fld>
            <a:endParaRPr lang="aa-ET" dirty="0"/>
          </a:p>
        </p:txBody>
      </p:sp>
      <p:sp>
        <p:nvSpPr>
          <p:cNvPr id="5" name="Footer Placeholder 4">
            <a:extLst>
              <a:ext uri="{FF2B5EF4-FFF2-40B4-BE49-F238E27FC236}">
                <a16:creationId xmlns:a16="http://schemas.microsoft.com/office/drawing/2014/main" id="{D8442DAF-ED06-476C-9CF2-638D89300CDA}"/>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pic>
        <p:nvPicPr>
          <p:cNvPr id="7" name="Picture 6">
            <a:extLst>
              <a:ext uri="{FF2B5EF4-FFF2-40B4-BE49-F238E27FC236}">
                <a16:creationId xmlns:a16="http://schemas.microsoft.com/office/drawing/2014/main" id="{2D97CB05-5738-45CA-A943-2A218BC3F4E1}"/>
              </a:ext>
            </a:extLst>
          </p:cNvPr>
          <p:cNvPicPr>
            <a:picLocks noChangeAspect="1"/>
          </p:cNvPicPr>
          <p:nvPr/>
        </p:nvPicPr>
        <p:blipFill>
          <a:blip r:embed="rId3"/>
          <a:stretch>
            <a:fillRect/>
          </a:stretch>
        </p:blipFill>
        <p:spPr>
          <a:xfrm>
            <a:off x="8306763" y="1507139"/>
            <a:ext cx="3674704" cy="3952367"/>
          </a:xfrm>
          <a:prstGeom prst="rect">
            <a:avLst/>
          </a:prstGeom>
        </p:spPr>
      </p:pic>
    </p:spTree>
    <p:extLst>
      <p:ext uri="{BB962C8B-B14F-4D97-AF65-F5344CB8AC3E}">
        <p14:creationId xmlns:p14="http://schemas.microsoft.com/office/powerpoint/2010/main" val="1567703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71F9C-F416-456C-90DB-2C877E436DA6}"/>
              </a:ext>
            </a:extLst>
          </p:cNvPr>
          <p:cNvSpPr>
            <a:spLocks noGrp="1"/>
          </p:cNvSpPr>
          <p:nvPr>
            <p:ph type="title"/>
          </p:nvPr>
        </p:nvSpPr>
        <p:spPr/>
        <p:txBody>
          <a:bodyPr/>
          <a:lstStyle/>
          <a:p>
            <a:r>
              <a:rPr lang="nl-NL" dirty="0" err="1"/>
              <a:t>Activities</a:t>
            </a:r>
            <a:r>
              <a:rPr lang="nl-NL" dirty="0"/>
              <a:t> </a:t>
            </a:r>
            <a:r>
              <a:rPr lang="nl-NL" dirty="0" err="1"/>
              <a:t>after</a:t>
            </a:r>
            <a:r>
              <a:rPr lang="nl-NL" dirty="0"/>
              <a:t> </a:t>
            </a:r>
            <a:r>
              <a:rPr lang="nl-NL" dirty="0" err="1"/>
              <a:t>arrival</a:t>
            </a:r>
            <a:r>
              <a:rPr lang="nl-NL" dirty="0"/>
              <a:t> on scene</a:t>
            </a:r>
          </a:p>
        </p:txBody>
      </p:sp>
      <p:sp>
        <p:nvSpPr>
          <p:cNvPr id="3" name="Text Placeholder 2">
            <a:extLst>
              <a:ext uri="{FF2B5EF4-FFF2-40B4-BE49-F238E27FC236}">
                <a16:creationId xmlns:a16="http://schemas.microsoft.com/office/drawing/2014/main" id="{D5994053-BEF8-4272-A16E-013CEAB33C56}"/>
              </a:ext>
            </a:extLst>
          </p:cNvPr>
          <p:cNvSpPr>
            <a:spLocks noGrp="1"/>
          </p:cNvSpPr>
          <p:nvPr>
            <p:ph type="body" sz="quarter" idx="15"/>
          </p:nvPr>
        </p:nvSpPr>
        <p:spPr/>
        <p:txBody>
          <a:bodyPr>
            <a:normAutofit fontScale="92500" lnSpcReduction="20000"/>
          </a:bodyPr>
          <a:lstStyle/>
          <a:p>
            <a:r>
              <a:rPr lang="en-GB" dirty="0"/>
              <a:t>No indications of CBRN incident </a:t>
            </a:r>
          </a:p>
          <a:p>
            <a:pPr lvl="1"/>
            <a:r>
              <a:rPr lang="en-GB" dirty="0"/>
              <a:t>Normal procedures </a:t>
            </a:r>
          </a:p>
          <a:p>
            <a:r>
              <a:rPr lang="en-GB" dirty="0"/>
              <a:t>Incident 1 </a:t>
            </a:r>
          </a:p>
          <a:p>
            <a:pPr lvl="1"/>
            <a:r>
              <a:rPr lang="en-GB" dirty="0"/>
              <a:t>Police arrive on scene first (Tm+3min)</a:t>
            </a:r>
          </a:p>
          <a:p>
            <a:pPr lvl="2"/>
            <a:r>
              <a:rPr lang="en-GB" dirty="0">
                <a:solidFill>
                  <a:srgbClr val="FF0000"/>
                </a:solidFill>
                <a:highlight>
                  <a:srgbClr val="FFFF00"/>
                </a:highlight>
              </a:rPr>
              <a:t>Adapt to names on the overview map </a:t>
            </a:r>
          </a:p>
          <a:p>
            <a:pPr lvl="1"/>
            <a:r>
              <a:rPr lang="en-GB" dirty="0"/>
              <a:t>Ambulance arrives  on scene second (Tm + 5 min)</a:t>
            </a:r>
          </a:p>
          <a:p>
            <a:pPr lvl="2"/>
            <a:r>
              <a:rPr lang="en-GB" dirty="0">
                <a:solidFill>
                  <a:srgbClr val="FF0000"/>
                </a:solidFill>
                <a:highlight>
                  <a:srgbClr val="FFFF00"/>
                </a:highlight>
              </a:rPr>
              <a:t>Adapt to names on the overview map </a:t>
            </a:r>
          </a:p>
          <a:p>
            <a:r>
              <a:rPr lang="en-GB" dirty="0"/>
              <a:t>Incident 2 </a:t>
            </a:r>
          </a:p>
          <a:p>
            <a:pPr lvl="1"/>
            <a:r>
              <a:rPr lang="en-GB" dirty="0"/>
              <a:t>Fire department arrives third  (TM+6 min) </a:t>
            </a:r>
          </a:p>
          <a:p>
            <a:pPr lvl="2"/>
            <a:r>
              <a:rPr lang="en-GB" dirty="0">
                <a:solidFill>
                  <a:srgbClr val="FF0000"/>
                </a:solidFill>
                <a:highlight>
                  <a:srgbClr val="FFFF00"/>
                </a:highlight>
              </a:rPr>
              <a:t>Adapt to names on the overview map </a:t>
            </a:r>
          </a:p>
          <a:p>
            <a:pPr marL="0" indent="0">
              <a:buNone/>
            </a:pPr>
            <a:r>
              <a:rPr lang="en-GB" dirty="0"/>
              <a:t>Discussion </a:t>
            </a:r>
          </a:p>
          <a:p>
            <a:r>
              <a:rPr lang="en-GB" dirty="0"/>
              <a:t>What tasks would you perform when arriving on scene given the situation?</a:t>
            </a:r>
          </a:p>
          <a:p>
            <a:endParaRPr lang="nl-NL" dirty="0"/>
          </a:p>
        </p:txBody>
      </p:sp>
      <p:sp>
        <p:nvSpPr>
          <p:cNvPr id="4" name="Slide Number Placeholder 3">
            <a:extLst>
              <a:ext uri="{FF2B5EF4-FFF2-40B4-BE49-F238E27FC236}">
                <a16:creationId xmlns:a16="http://schemas.microsoft.com/office/drawing/2014/main" id="{0681E272-FD5D-4320-8E9B-CAFD4B0A755F}"/>
              </a:ext>
            </a:extLst>
          </p:cNvPr>
          <p:cNvSpPr>
            <a:spLocks noGrp="1"/>
          </p:cNvSpPr>
          <p:nvPr>
            <p:ph type="sldNum" sz="quarter" idx="4"/>
          </p:nvPr>
        </p:nvSpPr>
        <p:spPr/>
        <p:txBody>
          <a:bodyPr/>
          <a:lstStyle/>
          <a:p>
            <a:fld id="{A814E660-BF25-4843-B2A0-93C6E2B6253B}" type="slidenum">
              <a:rPr lang="aa-ET" smtClean="0"/>
              <a:pPr/>
              <a:t>22</a:t>
            </a:fld>
            <a:endParaRPr lang="aa-ET" dirty="0"/>
          </a:p>
        </p:txBody>
      </p:sp>
      <p:sp>
        <p:nvSpPr>
          <p:cNvPr id="5" name="Footer Placeholder 4">
            <a:extLst>
              <a:ext uri="{FF2B5EF4-FFF2-40B4-BE49-F238E27FC236}">
                <a16:creationId xmlns:a16="http://schemas.microsoft.com/office/drawing/2014/main" id="{5384F651-03E9-447B-AC97-7B6A3E62A666}"/>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38316938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3597F-3339-410A-A1E9-F1218DD8E138}"/>
              </a:ext>
            </a:extLst>
          </p:cNvPr>
          <p:cNvSpPr>
            <a:spLocks noGrp="1"/>
          </p:cNvSpPr>
          <p:nvPr>
            <p:ph type="title"/>
          </p:nvPr>
        </p:nvSpPr>
        <p:spPr>
          <a:xfrm>
            <a:off x="766761" y="718197"/>
            <a:ext cx="10658475" cy="985576"/>
          </a:xfrm>
        </p:spPr>
        <p:txBody>
          <a:bodyPr/>
          <a:lstStyle/>
          <a:p>
            <a:r>
              <a:rPr lang="nl-NL" dirty="0"/>
              <a:t>(</a:t>
            </a:r>
            <a:r>
              <a:rPr lang="nl-NL" dirty="0" err="1"/>
              <a:t>Expected</a:t>
            </a:r>
            <a:r>
              <a:rPr lang="nl-NL" dirty="0"/>
              <a:t>) First </a:t>
            </a:r>
            <a:r>
              <a:rPr lang="nl-NL" dirty="0" err="1"/>
              <a:t>activities</a:t>
            </a:r>
            <a:r>
              <a:rPr lang="nl-NL" dirty="0"/>
              <a:t>:  </a:t>
            </a:r>
          </a:p>
        </p:txBody>
      </p:sp>
      <p:sp>
        <p:nvSpPr>
          <p:cNvPr id="3" name="Text Placeholder 2">
            <a:extLst>
              <a:ext uri="{FF2B5EF4-FFF2-40B4-BE49-F238E27FC236}">
                <a16:creationId xmlns:a16="http://schemas.microsoft.com/office/drawing/2014/main" id="{7958942B-E7B2-4F87-AFCF-65F84B720871}"/>
              </a:ext>
            </a:extLst>
          </p:cNvPr>
          <p:cNvSpPr>
            <a:spLocks noGrp="1"/>
          </p:cNvSpPr>
          <p:nvPr>
            <p:ph type="body" sz="quarter" idx="15"/>
          </p:nvPr>
        </p:nvSpPr>
        <p:spPr/>
        <p:txBody>
          <a:bodyPr>
            <a:normAutofit fontScale="92500" lnSpcReduction="10000"/>
          </a:bodyPr>
          <a:lstStyle/>
          <a:p>
            <a:r>
              <a:rPr lang="en-GB" dirty="0"/>
              <a:t>Fire department talk with caller 1</a:t>
            </a:r>
          </a:p>
          <a:p>
            <a:pPr lvl="1"/>
            <a:r>
              <a:rPr lang="en-GB" dirty="0"/>
              <a:t>Strange smell observed </a:t>
            </a:r>
            <a:r>
              <a:rPr lang="en-GB" dirty="0">
                <a:sym typeface="Wingdings" panose="05000000000000000000" pitchFamily="2" charset="2"/>
              </a:rPr>
              <a:t> all day already </a:t>
            </a:r>
          </a:p>
          <a:p>
            <a:pPr lvl="1"/>
            <a:r>
              <a:rPr lang="en-GB" dirty="0">
                <a:sym typeface="Wingdings" panose="05000000000000000000" pitchFamily="2" charset="2"/>
              </a:rPr>
              <a:t>Heard a big bang  smell became stronger </a:t>
            </a:r>
          </a:p>
          <a:p>
            <a:pPr lvl="1"/>
            <a:r>
              <a:rPr lang="en-GB" dirty="0">
                <a:sym typeface="Wingdings" panose="05000000000000000000" pitchFamily="2" charset="2"/>
              </a:rPr>
              <a:t>Note strange smell themselves </a:t>
            </a:r>
          </a:p>
          <a:p>
            <a:r>
              <a:rPr lang="en-GB" dirty="0">
                <a:sym typeface="Wingdings" panose="05000000000000000000" pitchFamily="2" charset="2"/>
              </a:rPr>
              <a:t>Ambulance move to victim </a:t>
            </a:r>
          </a:p>
          <a:p>
            <a:pPr lvl="1"/>
            <a:r>
              <a:rPr lang="en-GB" dirty="0">
                <a:sym typeface="Wingdings" panose="05000000000000000000" pitchFamily="2" charset="2"/>
              </a:rPr>
              <a:t>Victim has burn wounds</a:t>
            </a:r>
          </a:p>
          <a:p>
            <a:pPr lvl="1"/>
            <a:r>
              <a:rPr lang="en-GB" dirty="0">
                <a:sym typeface="Wingdings" panose="05000000000000000000" pitchFamily="2" charset="2"/>
              </a:rPr>
              <a:t>Liquid stains on clothing </a:t>
            </a:r>
          </a:p>
          <a:p>
            <a:pPr lvl="1"/>
            <a:r>
              <a:rPr lang="en-GB" dirty="0">
                <a:sym typeface="Wingdings" panose="05000000000000000000" pitchFamily="2" charset="2"/>
              </a:rPr>
              <a:t>Strong pungent smell noted </a:t>
            </a:r>
          </a:p>
          <a:p>
            <a:r>
              <a:rPr lang="en-GB" dirty="0">
                <a:sym typeface="Wingdings" panose="05000000000000000000" pitchFamily="2" charset="2"/>
              </a:rPr>
              <a:t>Police talk with caller 2 old lady</a:t>
            </a:r>
          </a:p>
          <a:p>
            <a:pPr lvl="1"/>
            <a:r>
              <a:rPr lang="en-GB" dirty="0">
                <a:sym typeface="Wingdings" panose="05000000000000000000" pitchFamily="2" charset="2"/>
              </a:rPr>
              <a:t>Suspicious behaviour in garage box </a:t>
            </a:r>
          </a:p>
          <a:p>
            <a:pPr lvl="1"/>
            <a:r>
              <a:rPr lang="en-GB" dirty="0">
                <a:sym typeface="Wingdings" panose="05000000000000000000" pitchFamily="2" charset="2"/>
              </a:rPr>
              <a:t>Note that a group of people is filming victim but also a garage box  </a:t>
            </a:r>
          </a:p>
        </p:txBody>
      </p:sp>
      <p:sp>
        <p:nvSpPr>
          <p:cNvPr id="4" name="Slide Number Placeholder 3">
            <a:extLst>
              <a:ext uri="{FF2B5EF4-FFF2-40B4-BE49-F238E27FC236}">
                <a16:creationId xmlns:a16="http://schemas.microsoft.com/office/drawing/2014/main" id="{C1A674B9-8E28-4B11-AB6A-BDFCEDD558C3}"/>
              </a:ext>
            </a:extLst>
          </p:cNvPr>
          <p:cNvSpPr>
            <a:spLocks noGrp="1"/>
          </p:cNvSpPr>
          <p:nvPr>
            <p:ph type="sldNum" sz="quarter" idx="4"/>
          </p:nvPr>
        </p:nvSpPr>
        <p:spPr/>
        <p:txBody>
          <a:bodyPr/>
          <a:lstStyle/>
          <a:p>
            <a:fld id="{A814E660-BF25-4843-B2A0-93C6E2B6253B}" type="slidenum">
              <a:rPr lang="aa-ET" smtClean="0"/>
              <a:pPr/>
              <a:t>23</a:t>
            </a:fld>
            <a:endParaRPr lang="aa-ET" dirty="0"/>
          </a:p>
        </p:txBody>
      </p:sp>
      <p:sp>
        <p:nvSpPr>
          <p:cNvPr id="5" name="Footer Placeholder 4">
            <a:extLst>
              <a:ext uri="{FF2B5EF4-FFF2-40B4-BE49-F238E27FC236}">
                <a16:creationId xmlns:a16="http://schemas.microsoft.com/office/drawing/2014/main" id="{C17B9F09-BF68-4766-8C91-134EFBA6007F}"/>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8925997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7F78D498-BF44-4183-9522-8F1E7D071062}"/>
              </a:ext>
            </a:extLst>
          </p:cNvPr>
          <p:cNvSpPr>
            <a:spLocks noGrp="1"/>
          </p:cNvSpPr>
          <p:nvPr>
            <p:ph type="body" sz="quarter" idx="12"/>
          </p:nvPr>
        </p:nvSpPr>
        <p:spPr/>
        <p:txBody>
          <a:bodyPr/>
          <a:lstStyle/>
          <a:p>
            <a:endParaRPr lang="nl-NL"/>
          </a:p>
        </p:txBody>
      </p:sp>
      <p:sp>
        <p:nvSpPr>
          <p:cNvPr id="6" name="Title 5">
            <a:extLst>
              <a:ext uri="{FF2B5EF4-FFF2-40B4-BE49-F238E27FC236}">
                <a16:creationId xmlns:a16="http://schemas.microsoft.com/office/drawing/2014/main" id="{EAFE2C19-2605-49B2-8495-5F8F0DD2DB52}"/>
              </a:ext>
            </a:extLst>
          </p:cNvPr>
          <p:cNvSpPr>
            <a:spLocks noGrp="1"/>
          </p:cNvSpPr>
          <p:nvPr>
            <p:ph type="title"/>
          </p:nvPr>
        </p:nvSpPr>
        <p:spPr/>
        <p:txBody>
          <a:bodyPr>
            <a:normAutofit fontScale="90000"/>
          </a:bodyPr>
          <a:lstStyle/>
          <a:p>
            <a:r>
              <a:rPr lang="nl-NL" dirty="0"/>
              <a:t>Group </a:t>
            </a:r>
            <a:r>
              <a:rPr lang="nl-NL" dirty="0" err="1"/>
              <a:t>discussion</a:t>
            </a:r>
            <a:br>
              <a:rPr lang="nl-NL" dirty="0"/>
            </a:br>
            <a:endParaRPr lang="nl-NL" dirty="0"/>
          </a:p>
        </p:txBody>
      </p:sp>
    </p:spTree>
    <p:extLst>
      <p:ext uri="{BB962C8B-B14F-4D97-AF65-F5344CB8AC3E}">
        <p14:creationId xmlns:p14="http://schemas.microsoft.com/office/powerpoint/2010/main" val="18982671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8A6DAA7-C076-4D96-BB87-E2F20E911A2A}"/>
              </a:ext>
            </a:extLst>
          </p:cNvPr>
          <p:cNvSpPr>
            <a:spLocks noGrp="1"/>
          </p:cNvSpPr>
          <p:nvPr>
            <p:ph type="title"/>
          </p:nvPr>
        </p:nvSpPr>
        <p:spPr/>
        <p:txBody>
          <a:bodyPr/>
          <a:lstStyle/>
          <a:p>
            <a:r>
              <a:rPr lang="nl-NL" dirty="0"/>
              <a:t>First joint </a:t>
            </a:r>
            <a:r>
              <a:rPr lang="nl-NL" dirty="0" err="1"/>
              <a:t>session</a:t>
            </a:r>
            <a:r>
              <a:rPr lang="nl-NL" dirty="0"/>
              <a:t> </a:t>
            </a:r>
          </a:p>
        </p:txBody>
      </p:sp>
      <p:sp>
        <p:nvSpPr>
          <p:cNvPr id="6" name="Text Placeholder 5">
            <a:extLst>
              <a:ext uri="{FF2B5EF4-FFF2-40B4-BE49-F238E27FC236}">
                <a16:creationId xmlns:a16="http://schemas.microsoft.com/office/drawing/2014/main" id="{10DFCE71-C1BB-421E-8A39-0696F3572CB9}"/>
              </a:ext>
            </a:extLst>
          </p:cNvPr>
          <p:cNvSpPr>
            <a:spLocks noGrp="1"/>
          </p:cNvSpPr>
          <p:nvPr>
            <p:ph type="body" sz="quarter" idx="15"/>
          </p:nvPr>
        </p:nvSpPr>
        <p:spPr>
          <a:xfrm>
            <a:off x="766762" y="1786072"/>
            <a:ext cx="7247685" cy="4301992"/>
          </a:xfrm>
        </p:spPr>
        <p:txBody>
          <a:bodyPr>
            <a:normAutofit/>
          </a:bodyPr>
          <a:lstStyle/>
          <a:p>
            <a:r>
              <a:rPr lang="en-GB" dirty="0"/>
              <a:t>Assignment : Share information and built joint operational picture</a:t>
            </a:r>
          </a:p>
          <a:p>
            <a:pPr lvl="1"/>
            <a:r>
              <a:rPr lang="en-GB" dirty="0"/>
              <a:t>Use the provided map </a:t>
            </a:r>
          </a:p>
          <a:p>
            <a:r>
              <a:rPr lang="en-GB" dirty="0"/>
              <a:t>Assignment </a:t>
            </a:r>
          </a:p>
          <a:p>
            <a:pPr lvl="1"/>
            <a:r>
              <a:rPr lang="en-GB" dirty="0"/>
              <a:t>Perform a new risk assessment (see next slide)</a:t>
            </a:r>
          </a:p>
          <a:p>
            <a:r>
              <a:rPr lang="en-GB" dirty="0"/>
              <a:t>Discuss </a:t>
            </a:r>
          </a:p>
          <a:p>
            <a:pPr lvl="1"/>
            <a:r>
              <a:rPr lang="en-GB" dirty="0"/>
              <a:t>Tasking of the various responders </a:t>
            </a:r>
          </a:p>
          <a:p>
            <a:pPr lvl="1"/>
            <a:r>
              <a:rPr lang="en-GB" dirty="0"/>
              <a:t>Information to the dispatch officer </a:t>
            </a:r>
          </a:p>
          <a:p>
            <a:pPr lvl="1"/>
            <a:r>
              <a:rPr lang="en-GB" dirty="0"/>
              <a:t>Additional assistance needed/requested </a:t>
            </a:r>
          </a:p>
          <a:p>
            <a:endParaRPr lang="nl-NL" dirty="0"/>
          </a:p>
        </p:txBody>
      </p:sp>
      <p:sp>
        <p:nvSpPr>
          <p:cNvPr id="4" name="Slide Number Placeholder 3">
            <a:extLst>
              <a:ext uri="{FF2B5EF4-FFF2-40B4-BE49-F238E27FC236}">
                <a16:creationId xmlns:a16="http://schemas.microsoft.com/office/drawing/2014/main" id="{EFDC791B-256D-45B6-896B-DB0706F3AD0A}"/>
              </a:ext>
            </a:extLst>
          </p:cNvPr>
          <p:cNvSpPr>
            <a:spLocks noGrp="1"/>
          </p:cNvSpPr>
          <p:nvPr>
            <p:ph type="sldNum" sz="quarter" idx="4"/>
          </p:nvPr>
        </p:nvSpPr>
        <p:spPr/>
        <p:txBody>
          <a:bodyPr/>
          <a:lstStyle/>
          <a:p>
            <a:fld id="{A814E660-BF25-4843-B2A0-93C6E2B6253B}" type="slidenum">
              <a:rPr lang="aa-ET" smtClean="0"/>
              <a:pPr/>
              <a:t>25</a:t>
            </a:fld>
            <a:endParaRPr lang="aa-ET" dirty="0"/>
          </a:p>
        </p:txBody>
      </p:sp>
      <p:sp>
        <p:nvSpPr>
          <p:cNvPr id="2" name="Footer Placeholder 1">
            <a:extLst>
              <a:ext uri="{FF2B5EF4-FFF2-40B4-BE49-F238E27FC236}">
                <a16:creationId xmlns:a16="http://schemas.microsoft.com/office/drawing/2014/main" id="{0AF2098E-70B5-4594-8423-2BB7E3CF435D}"/>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2581306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9EB7E-FE01-49C5-B27B-00B37C5F6B8B}"/>
              </a:ext>
            </a:extLst>
          </p:cNvPr>
          <p:cNvSpPr>
            <a:spLocks noGrp="1"/>
          </p:cNvSpPr>
          <p:nvPr>
            <p:ph type="title"/>
          </p:nvPr>
        </p:nvSpPr>
        <p:spPr/>
        <p:txBody>
          <a:bodyPr/>
          <a:lstStyle/>
          <a:p>
            <a:r>
              <a:rPr lang="nl-NL" dirty="0"/>
              <a:t>Risk assessment </a:t>
            </a:r>
          </a:p>
        </p:txBody>
      </p:sp>
      <p:sp>
        <p:nvSpPr>
          <p:cNvPr id="3" name="Text Placeholder 2">
            <a:extLst>
              <a:ext uri="{FF2B5EF4-FFF2-40B4-BE49-F238E27FC236}">
                <a16:creationId xmlns:a16="http://schemas.microsoft.com/office/drawing/2014/main" id="{509F037D-0DBF-4970-94BD-7CB63CDF998E}"/>
              </a:ext>
            </a:extLst>
          </p:cNvPr>
          <p:cNvSpPr>
            <a:spLocks noGrp="1"/>
          </p:cNvSpPr>
          <p:nvPr>
            <p:ph type="body" sz="quarter" idx="15"/>
          </p:nvPr>
        </p:nvSpPr>
        <p:spPr>
          <a:xfrm>
            <a:off x="766763" y="1786072"/>
            <a:ext cx="5329238" cy="4301992"/>
          </a:xfrm>
        </p:spPr>
        <p:txBody>
          <a:bodyPr>
            <a:normAutofit fontScale="85000" lnSpcReduction="20000"/>
          </a:bodyPr>
          <a:lstStyle/>
          <a:p>
            <a:pPr marL="88900" indent="0">
              <a:buNone/>
            </a:pPr>
            <a:r>
              <a:rPr lang="en-GB" dirty="0"/>
              <a:t>Use the risk assessment questions and answer the various questions</a:t>
            </a:r>
          </a:p>
          <a:p>
            <a:pPr lvl="1"/>
            <a:r>
              <a:rPr lang="en-GB" dirty="0"/>
              <a:t>Victims  </a:t>
            </a:r>
          </a:p>
          <a:p>
            <a:pPr lvl="1"/>
            <a:r>
              <a:rPr lang="en-GB" dirty="0"/>
              <a:t>Dead vegetation or animals  </a:t>
            </a:r>
          </a:p>
          <a:p>
            <a:pPr lvl="1"/>
            <a:r>
              <a:rPr lang="en-GB" dirty="0"/>
              <a:t>Hazard signs</a:t>
            </a:r>
          </a:p>
          <a:p>
            <a:pPr lvl="1"/>
            <a:r>
              <a:rPr lang="en-GB" dirty="0"/>
              <a:t>Weird smell</a:t>
            </a:r>
          </a:p>
          <a:p>
            <a:pPr lvl="1"/>
            <a:r>
              <a:rPr lang="en-GB" dirty="0"/>
              <a:t>Colour of the smoke</a:t>
            </a:r>
          </a:p>
          <a:p>
            <a:pPr lvl="1"/>
            <a:r>
              <a:rPr lang="en-GB" dirty="0"/>
              <a:t> vapour, mist or droplets on surfaces</a:t>
            </a:r>
          </a:p>
          <a:p>
            <a:pPr lvl="1"/>
            <a:r>
              <a:rPr lang="en-GB" dirty="0"/>
              <a:t>Abandoned boxes, suitcase or spraying systems</a:t>
            </a:r>
          </a:p>
          <a:p>
            <a:pPr lvl="1"/>
            <a:r>
              <a:rPr lang="en-GB" dirty="0"/>
              <a:t>Indicators of an improvised laboratory</a:t>
            </a:r>
          </a:p>
          <a:p>
            <a:pPr lvl="1"/>
            <a:endParaRPr lang="en-GB" dirty="0"/>
          </a:p>
          <a:p>
            <a:pPr marL="355600" lvl="1" indent="0">
              <a:buNone/>
            </a:pPr>
            <a:r>
              <a:rPr lang="en-GB" dirty="0"/>
              <a:t>Discuss CBRN or not</a:t>
            </a:r>
          </a:p>
          <a:p>
            <a:pPr marL="355600" lvl="1" indent="0">
              <a:buNone/>
            </a:pPr>
            <a:r>
              <a:rPr lang="en-GB" dirty="0"/>
              <a:t>Discuss activities of various responders </a:t>
            </a:r>
          </a:p>
          <a:p>
            <a:endParaRPr lang="nl-NL" dirty="0"/>
          </a:p>
        </p:txBody>
      </p:sp>
      <p:sp>
        <p:nvSpPr>
          <p:cNvPr id="4" name="Slide Number Placeholder 3">
            <a:extLst>
              <a:ext uri="{FF2B5EF4-FFF2-40B4-BE49-F238E27FC236}">
                <a16:creationId xmlns:a16="http://schemas.microsoft.com/office/drawing/2014/main" id="{1DE6FE8D-9ECE-4B39-8A67-CCE8DCE8A2AB}"/>
              </a:ext>
            </a:extLst>
          </p:cNvPr>
          <p:cNvSpPr>
            <a:spLocks noGrp="1"/>
          </p:cNvSpPr>
          <p:nvPr>
            <p:ph type="sldNum" sz="quarter" idx="4"/>
          </p:nvPr>
        </p:nvSpPr>
        <p:spPr/>
        <p:txBody>
          <a:bodyPr/>
          <a:lstStyle/>
          <a:p>
            <a:fld id="{A814E660-BF25-4843-B2A0-93C6E2B6253B}" type="slidenum">
              <a:rPr lang="aa-ET" smtClean="0"/>
              <a:pPr/>
              <a:t>26</a:t>
            </a:fld>
            <a:endParaRPr lang="aa-ET" dirty="0"/>
          </a:p>
        </p:txBody>
      </p:sp>
      <p:sp>
        <p:nvSpPr>
          <p:cNvPr id="5" name="Footer Placeholder 4">
            <a:extLst>
              <a:ext uri="{FF2B5EF4-FFF2-40B4-BE49-F238E27FC236}">
                <a16:creationId xmlns:a16="http://schemas.microsoft.com/office/drawing/2014/main" id="{AB20C88F-4670-4600-BCB5-C0B9DDCCE133}"/>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pic>
        <p:nvPicPr>
          <p:cNvPr id="6" name="Picture 5">
            <a:extLst>
              <a:ext uri="{FF2B5EF4-FFF2-40B4-BE49-F238E27FC236}">
                <a16:creationId xmlns:a16="http://schemas.microsoft.com/office/drawing/2014/main" id="{1204A849-4630-4245-B13C-8C347774CD1C}"/>
              </a:ext>
            </a:extLst>
          </p:cNvPr>
          <p:cNvPicPr>
            <a:picLocks noChangeAspect="1"/>
          </p:cNvPicPr>
          <p:nvPr/>
        </p:nvPicPr>
        <p:blipFill>
          <a:blip r:embed="rId3"/>
          <a:stretch>
            <a:fillRect/>
          </a:stretch>
        </p:blipFill>
        <p:spPr>
          <a:xfrm>
            <a:off x="7893155" y="1621388"/>
            <a:ext cx="4131133" cy="4436116"/>
          </a:xfrm>
          <a:prstGeom prst="rect">
            <a:avLst/>
          </a:prstGeom>
        </p:spPr>
      </p:pic>
    </p:spTree>
    <p:extLst>
      <p:ext uri="{BB962C8B-B14F-4D97-AF65-F5344CB8AC3E}">
        <p14:creationId xmlns:p14="http://schemas.microsoft.com/office/powerpoint/2010/main" val="66070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AE62C-9F26-4AB3-BA4B-20ADD44CD999}"/>
              </a:ext>
            </a:extLst>
          </p:cNvPr>
          <p:cNvSpPr>
            <a:spLocks noGrp="1"/>
          </p:cNvSpPr>
          <p:nvPr>
            <p:ph type="title"/>
          </p:nvPr>
        </p:nvSpPr>
        <p:spPr/>
        <p:txBody>
          <a:bodyPr/>
          <a:lstStyle/>
          <a:p>
            <a:r>
              <a:rPr lang="en-GB" sz="4000" dirty="0"/>
              <a:t>Activities/developments after first joint session </a:t>
            </a:r>
          </a:p>
        </p:txBody>
      </p:sp>
      <p:sp>
        <p:nvSpPr>
          <p:cNvPr id="3" name="Text Placeholder 2">
            <a:extLst>
              <a:ext uri="{FF2B5EF4-FFF2-40B4-BE49-F238E27FC236}">
                <a16:creationId xmlns:a16="http://schemas.microsoft.com/office/drawing/2014/main" id="{C847CB7F-E466-4535-B60B-03080188FE2D}"/>
              </a:ext>
            </a:extLst>
          </p:cNvPr>
          <p:cNvSpPr>
            <a:spLocks noGrp="1"/>
          </p:cNvSpPr>
          <p:nvPr>
            <p:ph type="body" sz="quarter" idx="15"/>
          </p:nvPr>
        </p:nvSpPr>
        <p:spPr/>
        <p:txBody>
          <a:bodyPr>
            <a:normAutofit fontScale="70000" lnSpcReduction="20000"/>
          </a:bodyPr>
          <a:lstStyle/>
          <a:p>
            <a:r>
              <a:rPr lang="en-GB" dirty="0"/>
              <a:t>Fire department team 1</a:t>
            </a:r>
          </a:p>
          <a:p>
            <a:pPr lvl="1"/>
            <a:r>
              <a:rPr lang="en-GB" dirty="0"/>
              <a:t>Reconnaissance of the garage box </a:t>
            </a:r>
          </a:p>
          <a:p>
            <a:pPr lvl="1"/>
            <a:r>
              <a:rPr lang="en-GB" dirty="0"/>
              <a:t>Second victim inside </a:t>
            </a:r>
          </a:p>
          <a:p>
            <a:pPr lvl="1"/>
            <a:r>
              <a:rPr lang="en-GB" dirty="0"/>
              <a:t>Chemicals and possible improvised laboratory </a:t>
            </a:r>
          </a:p>
          <a:p>
            <a:pPr lvl="1"/>
            <a:r>
              <a:rPr lang="en-GB" dirty="0"/>
              <a:t>Chemical set-up broken and smouldering </a:t>
            </a:r>
          </a:p>
          <a:p>
            <a:pPr lvl="1"/>
            <a:r>
              <a:rPr lang="en-GB" dirty="0"/>
              <a:t>Vegetation around garage is withered and dead </a:t>
            </a:r>
          </a:p>
          <a:p>
            <a:r>
              <a:rPr lang="en-GB" dirty="0"/>
              <a:t>Fire department team 2 </a:t>
            </a:r>
          </a:p>
          <a:p>
            <a:pPr lvl="1"/>
            <a:r>
              <a:rPr lang="en-GB" dirty="0"/>
              <a:t>Decontamination of first victim </a:t>
            </a:r>
          </a:p>
          <a:p>
            <a:pPr lvl="1"/>
            <a:r>
              <a:rPr lang="en-GB" dirty="0"/>
              <a:t>Handover to ambulance </a:t>
            </a:r>
          </a:p>
          <a:p>
            <a:r>
              <a:rPr lang="en-GB" dirty="0"/>
              <a:t>Ambulance </a:t>
            </a:r>
          </a:p>
          <a:p>
            <a:pPr lvl="1"/>
            <a:r>
              <a:rPr lang="en-GB" dirty="0"/>
              <a:t>Starts treatment </a:t>
            </a:r>
          </a:p>
          <a:p>
            <a:r>
              <a:rPr lang="en-GB" dirty="0"/>
              <a:t>Police </a:t>
            </a:r>
          </a:p>
          <a:p>
            <a:pPr lvl="1"/>
            <a:r>
              <a:rPr lang="en-GB" dirty="0"/>
              <a:t>Start evacuation of by standers </a:t>
            </a:r>
          </a:p>
          <a:p>
            <a:pPr lvl="1"/>
            <a:r>
              <a:rPr lang="en-GB" dirty="0"/>
              <a:t>Set up cordon</a:t>
            </a:r>
          </a:p>
          <a:p>
            <a:pPr lvl="1"/>
            <a:r>
              <a:rPr lang="en-GB" dirty="0"/>
              <a:t>Prepares routes for incoming units  </a:t>
            </a:r>
          </a:p>
          <a:p>
            <a:endParaRPr lang="nl-NL" dirty="0"/>
          </a:p>
        </p:txBody>
      </p:sp>
      <p:sp>
        <p:nvSpPr>
          <p:cNvPr id="4" name="Slide Number Placeholder 3">
            <a:extLst>
              <a:ext uri="{FF2B5EF4-FFF2-40B4-BE49-F238E27FC236}">
                <a16:creationId xmlns:a16="http://schemas.microsoft.com/office/drawing/2014/main" id="{850BFA4B-46AB-4546-82D8-9E1B91E78994}"/>
              </a:ext>
            </a:extLst>
          </p:cNvPr>
          <p:cNvSpPr>
            <a:spLocks noGrp="1"/>
          </p:cNvSpPr>
          <p:nvPr>
            <p:ph type="sldNum" sz="quarter" idx="4"/>
          </p:nvPr>
        </p:nvSpPr>
        <p:spPr/>
        <p:txBody>
          <a:bodyPr/>
          <a:lstStyle/>
          <a:p>
            <a:fld id="{A814E660-BF25-4843-B2A0-93C6E2B6253B}" type="slidenum">
              <a:rPr lang="aa-ET" smtClean="0"/>
              <a:pPr/>
              <a:t>27</a:t>
            </a:fld>
            <a:endParaRPr lang="aa-ET" dirty="0"/>
          </a:p>
        </p:txBody>
      </p:sp>
      <p:sp>
        <p:nvSpPr>
          <p:cNvPr id="5" name="Footer Placeholder 4">
            <a:extLst>
              <a:ext uri="{FF2B5EF4-FFF2-40B4-BE49-F238E27FC236}">
                <a16:creationId xmlns:a16="http://schemas.microsoft.com/office/drawing/2014/main" id="{8548B410-E760-4A93-960B-4F4514E58BFE}"/>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20701051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97524-FACA-4C00-B450-CED9AAF48E18}"/>
              </a:ext>
            </a:extLst>
          </p:cNvPr>
          <p:cNvSpPr>
            <a:spLocks noGrp="1"/>
          </p:cNvSpPr>
          <p:nvPr>
            <p:ph type="title"/>
          </p:nvPr>
        </p:nvSpPr>
        <p:spPr>
          <a:xfrm>
            <a:off x="766762" y="800496"/>
            <a:ext cx="10824603" cy="985576"/>
          </a:xfrm>
        </p:spPr>
        <p:txBody>
          <a:bodyPr/>
          <a:lstStyle/>
          <a:p>
            <a:r>
              <a:rPr lang="en-GB" sz="4000" dirty="0"/>
              <a:t>Joint session 2: update operational picture </a:t>
            </a:r>
          </a:p>
        </p:txBody>
      </p:sp>
      <p:sp>
        <p:nvSpPr>
          <p:cNvPr id="3" name="Text Placeholder 2">
            <a:extLst>
              <a:ext uri="{FF2B5EF4-FFF2-40B4-BE49-F238E27FC236}">
                <a16:creationId xmlns:a16="http://schemas.microsoft.com/office/drawing/2014/main" id="{ABD2C236-C9B0-4A6D-B5F2-72864BF61735}"/>
              </a:ext>
            </a:extLst>
          </p:cNvPr>
          <p:cNvSpPr>
            <a:spLocks noGrp="1"/>
          </p:cNvSpPr>
          <p:nvPr>
            <p:ph type="body" sz="quarter" idx="15"/>
          </p:nvPr>
        </p:nvSpPr>
        <p:spPr/>
        <p:txBody>
          <a:bodyPr>
            <a:normAutofit/>
          </a:bodyPr>
          <a:lstStyle/>
          <a:p>
            <a:pPr marL="0" indent="0">
              <a:buNone/>
            </a:pPr>
            <a:r>
              <a:rPr lang="en-GB" dirty="0"/>
              <a:t>Discuss </a:t>
            </a:r>
          </a:p>
          <a:p>
            <a:r>
              <a:rPr lang="en-GB" dirty="0"/>
              <a:t>What is the current picture of the situation?</a:t>
            </a:r>
          </a:p>
          <a:p>
            <a:pPr lvl="1"/>
            <a:r>
              <a:rPr lang="en-GB" dirty="0"/>
              <a:t>Update the map with the information (use pens if needed/no sticker available)</a:t>
            </a:r>
          </a:p>
          <a:p>
            <a:r>
              <a:rPr lang="en-GB" dirty="0"/>
              <a:t>What information is relevant for the other responders?</a:t>
            </a:r>
          </a:p>
          <a:p>
            <a:r>
              <a:rPr lang="en-GB" dirty="0"/>
              <a:t>What information is relevant for the dispatch officers ?</a:t>
            </a:r>
          </a:p>
          <a:p>
            <a:r>
              <a:rPr lang="en-GB" dirty="0"/>
              <a:t>What actions need to be taken now?</a:t>
            </a:r>
          </a:p>
          <a:p>
            <a:r>
              <a:rPr lang="en-GB" dirty="0"/>
              <a:t>What reinforcements are needed?</a:t>
            </a:r>
          </a:p>
          <a:p>
            <a:r>
              <a:rPr lang="en-GB" dirty="0"/>
              <a:t>What understandings can be made to optimize the collaboration? </a:t>
            </a:r>
          </a:p>
          <a:p>
            <a:endParaRPr lang="nl-NL" dirty="0"/>
          </a:p>
        </p:txBody>
      </p:sp>
      <p:sp>
        <p:nvSpPr>
          <p:cNvPr id="4" name="Slide Number Placeholder 3">
            <a:extLst>
              <a:ext uri="{FF2B5EF4-FFF2-40B4-BE49-F238E27FC236}">
                <a16:creationId xmlns:a16="http://schemas.microsoft.com/office/drawing/2014/main" id="{8AE21561-F4D0-4D6C-9BCA-0C22041EFEA6}"/>
              </a:ext>
            </a:extLst>
          </p:cNvPr>
          <p:cNvSpPr>
            <a:spLocks noGrp="1"/>
          </p:cNvSpPr>
          <p:nvPr>
            <p:ph type="sldNum" sz="quarter" idx="4"/>
          </p:nvPr>
        </p:nvSpPr>
        <p:spPr/>
        <p:txBody>
          <a:bodyPr/>
          <a:lstStyle/>
          <a:p>
            <a:fld id="{A814E660-BF25-4843-B2A0-93C6E2B6253B}" type="slidenum">
              <a:rPr lang="aa-ET" smtClean="0"/>
              <a:pPr/>
              <a:t>28</a:t>
            </a:fld>
            <a:endParaRPr lang="aa-ET" dirty="0"/>
          </a:p>
        </p:txBody>
      </p:sp>
      <p:sp>
        <p:nvSpPr>
          <p:cNvPr id="5" name="Footer Placeholder 4">
            <a:extLst>
              <a:ext uri="{FF2B5EF4-FFF2-40B4-BE49-F238E27FC236}">
                <a16:creationId xmlns:a16="http://schemas.microsoft.com/office/drawing/2014/main" id="{5EBAF035-8B47-423A-A9DF-7FA081099030}"/>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21016325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F0653-55D4-4E0A-BDE5-239CBCB46593}"/>
              </a:ext>
            </a:extLst>
          </p:cNvPr>
          <p:cNvSpPr>
            <a:spLocks noGrp="1"/>
          </p:cNvSpPr>
          <p:nvPr>
            <p:ph type="title"/>
          </p:nvPr>
        </p:nvSpPr>
        <p:spPr/>
        <p:txBody>
          <a:bodyPr/>
          <a:lstStyle/>
          <a:p>
            <a:endParaRPr lang="nl-NL"/>
          </a:p>
        </p:txBody>
      </p:sp>
      <p:sp>
        <p:nvSpPr>
          <p:cNvPr id="3" name="Text Placeholder 2">
            <a:extLst>
              <a:ext uri="{FF2B5EF4-FFF2-40B4-BE49-F238E27FC236}">
                <a16:creationId xmlns:a16="http://schemas.microsoft.com/office/drawing/2014/main" id="{D92B48DB-4451-4B9F-8605-DB1A59DDF27C}"/>
              </a:ext>
            </a:extLst>
          </p:cNvPr>
          <p:cNvSpPr>
            <a:spLocks noGrp="1"/>
          </p:cNvSpPr>
          <p:nvPr>
            <p:ph type="body" sz="quarter" idx="15"/>
          </p:nvPr>
        </p:nvSpPr>
        <p:spPr/>
        <p:txBody>
          <a:bodyPr/>
          <a:lstStyle/>
          <a:p>
            <a:endParaRPr lang="nl-NL"/>
          </a:p>
        </p:txBody>
      </p:sp>
      <p:sp>
        <p:nvSpPr>
          <p:cNvPr id="4" name="Slide Number Placeholder 3">
            <a:extLst>
              <a:ext uri="{FF2B5EF4-FFF2-40B4-BE49-F238E27FC236}">
                <a16:creationId xmlns:a16="http://schemas.microsoft.com/office/drawing/2014/main" id="{9FD227BF-52A6-4050-A18F-35EA626EB488}"/>
              </a:ext>
            </a:extLst>
          </p:cNvPr>
          <p:cNvSpPr>
            <a:spLocks noGrp="1"/>
          </p:cNvSpPr>
          <p:nvPr>
            <p:ph type="sldNum" sz="quarter" idx="4"/>
          </p:nvPr>
        </p:nvSpPr>
        <p:spPr/>
        <p:txBody>
          <a:bodyPr/>
          <a:lstStyle/>
          <a:p>
            <a:fld id="{A814E660-BF25-4843-B2A0-93C6E2B6253B}" type="slidenum">
              <a:rPr lang="aa-ET" smtClean="0"/>
              <a:pPr/>
              <a:t>29</a:t>
            </a:fld>
            <a:endParaRPr lang="aa-ET" dirty="0"/>
          </a:p>
        </p:txBody>
      </p:sp>
      <p:sp>
        <p:nvSpPr>
          <p:cNvPr id="5" name="Footer Placeholder 4">
            <a:extLst>
              <a:ext uri="{FF2B5EF4-FFF2-40B4-BE49-F238E27FC236}">
                <a16:creationId xmlns:a16="http://schemas.microsoft.com/office/drawing/2014/main" id="{FC46079F-77CB-467F-B14A-F790DF6D5B44}"/>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pic>
        <p:nvPicPr>
          <p:cNvPr id="6" name="Picture 5">
            <a:extLst>
              <a:ext uri="{FF2B5EF4-FFF2-40B4-BE49-F238E27FC236}">
                <a16:creationId xmlns:a16="http://schemas.microsoft.com/office/drawing/2014/main" id="{020394A0-1D78-496F-BDDD-15B403F17C69}"/>
              </a:ext>
            </a:extLst>
          </p:cNvPr>
          <p:cNvPicPr>
            <a:picLocks noChangeAspect="1"/>
          </p:cNvPicPr>
          <p:nvPr/>
        </p:nvPicPr>
        <p:blipFill>
          <a:blip r:embed="rId3"/>
          <a:stretch>
            <a:fillRect/>
          </a:stretch>
        </p:blipFill>
        <p:spPr>
          <a:xfrm>
            <a:off x="1618424" y="618519"/>
            <a:ext cx="8955150" cy="5815032"/>
          </a:xfrm>
          <a:prstGeom prst="rect">
            <a:avLst/>
          </a:prstGeom>
        </p:spPr>
      </p:pic>
    </p:spTree>
    <p:extLst>
      <p:ext uri="{BB962C8B-B14F-4D97-AF65-F5344CB8AC3E}">
        <p14:creationId xmlns:p14="http://schemas.microsoft.com/office/powerpoint/2010/main" val="2823996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D53B1-BF1A-4B01-B8B6-793B3996B82C}"/>
              </a:ext>
            </a:extLst>
          </p:cNvPr>
          <p:cNvSpPr>
            <a:spLocks noGrp="1"/>
          </p:cNvSpPr>
          <p:nvPr>
            <p:ph type="title"/>
          </p:nvPr>
        </p:nvSpPr>
        <p:spPr/>
        <p:txBody>
          <a:bodyPr/>
          <a:lstStyle/>
          <a:p>
            <a:r>
              <a:rPr lang="nl-NL" dirty="0"/>
              <a:t>Learning environment</a:t>
            </a:r>
          </a:p>
        </p:txBody>
      </p:sp>
      <p:sp>
        <p:nvSpPr>
          <p:cNvPr id="3" name="Text Placeholder 2">
            <a:extLst>
              <a:ext uri="{FF2B5EF4-FFF2-40B4-BE49-F238E27FC236}">
                <a16:creationId xmlns:a16="http://schemas.microsoft.com/office/drawing/2014/main" id="{C74909F3-0B58-45D6-9BBC-05FDFCD721C0}"/>
              </a:ext>
            </a:extLst>
          </p:cNvPr>
          <p:cNvSpPr>
            <a:spLocks noGrp="1"/>
          </p:cNvSpPr>
          <p:nvPr>
            <p:ph type="body" sz="quarter" idx="15"/>
          </p:nvPr>
        </p:nvSpPr>
        <p:spPr/>
        <p:txBody>
          <a:bodyPr>
            <a:normAutofit lnSpcReduction="10000"/>
          </a:bodyPr>
          <a:lstStyle/>
          <a:p>
            <a:r>
              <a:rPr lang="en-GB" dirty="0"/>
              <a:t>We are here to learn </a:t>
            </a:r>
          </a:p>
          <a:p>
            <a:r>
              <a:rPr lang="en-GB" dirty="0"/>
              <a:t>There are no mistakes </a:t>
            </a:r>
          </a:p>
          <a:p>
            <a:pPr lvl="1"/>
            <a:r>
              <a:rPr lang="en-GB" sz="2000" dirty="0"/>
              <a:t>Only points for improvement </a:t>
            </a:r>
          </a:p>
          <a:p>
            <a:r>
              <a:rPr lang="en-GB" dirty="0"/>
              <a:t>People in the room are not to grade your performance </a:t>
            </a:r>
          </a:p>
          <a:p>
            <a:pPr lvl="1"/>
            <a:r>
              <a:rPr lang="en-GB" dirty="0"/>
              <a:t>Observers make notes to facilitate the discussion </a:t>
            </a:r>
          </a:p>
          <a:p>
            <a:pPr lvl="1"/>
            <a:r>
              <a:rPr lang="en-GB" dirty="0"/>
              <a:t>Evaluators in the room are not here to evaluate you; they observe the MELODY curriculum and evaluate the usability of the material for further implementation </a:t>
            </a:r>
          </a:p>
          <a:p>
            <a:r>
              <a:rPr lang="en-GB" dirty="0"/>
              <a:t>Necessary behaviour </a:t>
            </a:r>
          </a:p>
          <a:p>
            <a:pPr lvl="1"/>
            <a:r>
              <a:rPr lang="en-GB" dirty="0"/>
              <a:t>Open discussion and please don't hesitate to ask question</a:t>
            </a:r>
          </a:p>
          <a:p>
            <a:pPr marL="88900" indent="0">
              <a:buNone/>
            </a:pPr>
            <a:endParaRPr lang="nl-NL" dirty="0"/>
          </a:p>
        </p:txBody>
      </p:sp>
      <p:sp>
        <p:nvSpPr>
          <p:cNvPr id="4" name="Slide Number Placeholder 3">
            <a:extLst>
              <a:ext uri="{FF2B5EF4-FFF2-40B4-BE49-F238E27FC236}">
                <a16:creationId xmlns:a16="http://schemas.microsoft.com/office/drawing/2014/main" id="{A3924362-E84B-46BD-A234-295B6C7BF2AD}"/>
              </a:ext>
            </a:extLst>
          </p:cNvPr>
          <p:cNvSpPr>
            <a:spLocks noGrp="1"/>
          </p:cNvSpPr>
          <p:nvPr>
            <p:ph type="sldNum" sz="quarter" idx="4"/>
          </p:nvPr>
        </p:nvSpPr>
        <p:spPr/>
        <p:txBody>
          <a:bodyPr/>
          <a:lstStyle/>
          <a:p>
            <a:fld id="{A814E660-BF25-4843-B2A0-93C6E2B6253B}" type="slidenum">
              <a:rPr lang="aa-ET" smtClean="0"/>
              <a:pPr/>
              <a:t>3</a:t>
            </a:fld>
            <a:endParaRPr lang="aa-ET" dirty="0"/>
          </a:p>
        </p:txBody>
      </p:sp>
      <p:sp>
        <p:nvSpPr>
          <p:cNvPr id="5" name="Footer Placeholder 4">
            <a:extLst>
              <a:ext uri="{FF2B5EF4-FFF2-40B4-BE49-F238E27FC236}">
                <a16:creationId xmlns:a16="http://schemas.microsoft.com/office/drawing/2014/main" id="{AC72DFBD-BFAA-40DF-B58D-1495EC83E7F9}"/>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28666846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E55BF-6FCE-412E-AEFF-AD65A78B6F1D}"/>
              </a:ext>
            </a:extLst>
          </p:cNvPr>
          <p:cNvSpPr>
            <a:spLocks noGrp="1"/>
          </p:cNvSpPr>
          <p:nvPr>
            <p:ph type="title"/>
          </p:nvPr>
        </p:nvSpPr>
        <p:spPr/>
        <p:txBody>
          <a:bodyPr/>
          <a:lstStyle/>
          <a:p>
            <a:r>
              <a:rPr lang="en-GB" dirty="0"/>
              <a:t>Discussion: Exercise evaluation</a:t>
            </a:r>
          </a:p>
        </p:txBody>
      </p:sp>
      <p:sp>
        <p:nvSpPr>
          <p:cNvPr id="3" name="Text Placeholder 2">
            <a:extLst>
              <a:ext uri="{FF2B5EF4-FFF2-40B4-BE49-F238E27FC236}">
                <a16:creationId xmlns:a16="http://schemas.microsoft.com/office/drawing/2014/main" id="{6A78E341-9241-4D5C-A857-85F32CCB9854}"/>
              </a:ext>
            </a:extLst>
          </p:cNvPr>
          <p:cNvSpPr>
            <a:spLocks noGrp="1"/>
          </p:cNvSpPr>
          <p:nvPr>
            <p:ph type="body" sz="quarter" idx="15"/>
          </p:nvPr>
        </p:nvSpPr>
        <p:spPr/>
        <p:txBody>
          <a:bodyPr>
            <a:normAutofit/>
          </a:bodyPr>
          <a:lstStyle/>
          <a:p>
            <a:r>
              <a:rPr lang="en-GB" dirty="0"/>
              <a:t>How do you think the exercise went?</a:t>
            </a:r>
          </a:p>
          <a:p>
            <a:r>
              <a:rPr lang="en-GB" dirty="0"/>
              <a:t>How do you think the collaboration worked?</a:t>
            </a:r>
          </a:p>
          <a:p>
            <a:r>
              <a:rPr lang="en-GB" dirty="0"/>
              <a:t>How do you think the communication went?</a:t>
            </a:r>
          </a:p>
          <a:p>
            <a:pPr lvl="1"/>
            <a:r>
              <a:rPr lang="en-GB" dirty="0"/>
              <a:t>Between fielded responders </a:t>
            </a:r>
          </a:p>
          <a:p>
            <a:pPr lvl="1"/>
            <a:r>
              <a:rPr lang="en-GB" dirty="0"/>
              <a:t>With the dispatch officer</a:t>
            </a:r>
          </a:p>
          <a:p>
            <a:r>
              <a:rPr lang="en-GB" dirty="0"/>
              <a:t>What improvements would you like to suggest?</a:t>
            </a:r>
          </a:p>
          <a:p>
            <a:r>
              <a:rPr lang="en-GB" dirty="0"/>
              <a:t>What are your take home messages from these TTX’s</a:t>
            </a:r>
          </a:p>
          <a:p>
            <a:pPr lvl="1"/>
            <a:r>
              <a:rPr lang="en-GB" dirty="0"/>
              <a:t>What would you do differently </a:t>
            </a:r>
          </a:p>
          <a:p>
            <a:pPr lvl="1"/>
            <a:r>
              <a:rPr lang="en-GB" dirty="0"/>
              <a:t>What do you give extra attention </a:t>
            </a:r>
          </a:p>
          <a:p>
            <a:endParaRPr lang="nl-NL" dirty="0"/>
          </a:p>
        </p:txBody>
      </p:sp>
      <p:sp>
        <p:nvSpPr>
          <p:cNvPr id="4" name="Slide Number Placeholder 3">
            <a:extLst>
              <a:ext uri="{FF2B5EF4-FFF2-40B4-BE49-F238E27FC236}">
                <a16:creationId xmlns:a16="http://schemas.microsoft.com/office/drawing/2014/main" id="{3BD18D53-B926-4B19-82C0-44BE204DFE12}"/>
              </a:ext>
            </a:extLst>
          </p:cNvPr>
          <p:cNvSpPr>
            <a:spLocks noGrp="1"/>
          </p:cNvSpPr>
          <p:nvPr>
            <p:ph type="sldNum" sz="quarter" idx="4"/>
          </p:nvPr>
        </p:nvSpPr>
        <p:spPr/>
        <p:txBody>
          <a:bodyPr/>
          <a:lstStyle/>
          <a:p>
            <a:fld id="{A814E660-BF25-4843-B2A0-93C6E2B6253B}" type="slidenum">
              <a:rPr lang="aa-ET" smtClean="0"/>
              <a:pPr/>
              <a:t>30</a:t>
            </a:fld>
            <a:endParaRPr lang="aa-ET" dirty="0"/>
          </a:p>
        </p:txBody>
      </p:sp>
      <p:sp>
        <p:nvSpPr>
          <p:cNvPr id="5" name="Footer Placeholder 4">
            <a:extLst>
              <a:ext uri="{FF2B5EF4-FFF2-40B4-BE49-F238E27FC236}">
                <a16:creationId xmlns:a16="http://schemas.microsoft.com/office/drawing/2014/main" id="{21ED0CC2-383E-4960-859C-BA630ADE33E3}"/>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32303086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19125" y="5147943"/>
            <a:ext cx="10953749" cy="988255"/>
          </a:xfrm>
        </p:spPr>
        <p:txBody>
          <a:bodyPr/>
          <a:lstStyle/>
          <a:p>
            <a:r>
              <a:rPr lang="en-US" sz="2000" b="1" dirty="0"/>
              <a:t>Bringing theory into practice </a:t>
            </a:r>
          </a:p>
          <a:p>
            <a:endParaRPr lang="en-US" sz="2000" b="1" dirty="0">
              <a:solidFill>
                <a:srgbClr val="FF0000"/>
              </a:solidFill>
            </a:endParaRPr>
          </a:p>
          <a:p>
            <a:r>
              <a:rPr lang="en-US" sz="2000" b="1" dirty="0"/>
              <a:t>THE END </a:t>
            </a:r>
          </a:p>
          <a:p>
            <a:endParaRPr lang="en-US" sz="2000" b="1" dirty="0"/>
          </a:p>
        </p:txBody>
      </p:sp>
      <p:sp>
        <p:nvSpPr>
          <p:cNvPr id="3" name="Title 2"/>
          <p:cNvSpPr>
            <a:spLocks noGrp="1"/>
          </p:cNvSpPr>
          <p:nvPr>
            <p:ph type="title"/>
          </p:nvPr>
        </p:nvSpPr>
        <p:spPr>
          <a:xfrm>
            <a:off x="647702" y="3429000"/>
            <a:ext cx="10953749" cy="988255"/>
          </a:xfrm>
        </p:spPr>
        <p:txBody>
          <a:bodyPr>
            <a:normAutofit/>
          </a:bodyPr>
          <a:lstStyle/>
          <a:p>
            <a:r>
              <a:rPr lang="en-US" dirty="0"/>
              <a:t>Tabletop exercises</a:t>
            </a:r>
          </a:p>
        </p:txBody>
      </p:sp>
    </p:spTree>
    <p:extLst>
      <p:ext uri="{BB962C8B-B14F-4D97-AF65-F5344CB8AC3E}">
        <p14:creationId xmlns:p14="http://schemas.microsoft.com/office/powerpoint/2010/main" val="4747580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4F44F-6860-4E67-AE45-4DBDA5043B19}"/>
              </a:ext>
            </a:extLst>
          </p:cNvPr>
          <p:cNvSpPr>
            <a:spLocks noGrp="1"/>
          </p:cNvSpPr>
          <p:nvPr>
            <p:ph type="title"/>
          </p:nvPr>
        </p:nvSpPr>
        <p:spPr/>
        <p:txBody>
          <a:bodyPr/>
          <a:lstStyle/>
          <a:p>
            <a:r>
              <a:rPr lang="en-GB" dirty="0"/>
              <a:t>Agenda for the</a:t>
            </a:r>
            <a:r>
              <a:rPr lang="nl-NL" dirty="0"/>
              <a:t> </a:t>
            </a:r>
            <a:r>
              <a:rPr lang="en-GB" dirty="0"/>
              <a:t>tabletop  exercises </a:t>
            </a:r>
          </a:p>
        </p:txBody>
      </p:sp>
      <p:sp>
        <p:nvSpPr>
          <p:cNvPr id="3" name="Text Placeholder 2">
            <a:extLst>
              <a:ext uri="{FF2B5EF4-FFF2-40B4-BE49-F238E27FC236}">
                <a16:creationId xmlns:a16="http://schemas.microsoft.com/office/drawing/2014/main" id="{95C4A22A-848C-455C-A34F-EDCC70D70AE5}"/>
              </a:ext>
            </a:extLst>
          </p:cNvPr>
          <p:cNvSpPr>
            <a:spLocks noGrp="1"/>
          </p:cNvSpPr>
          <p:nvPr>
            <p:ph type="body" sz="quarter" idx="15"/>
          </p:nvPr>
        </p:nvSpPr>
        <p:spPr/>
        <p:txBody>
          <a:bodyPr>
            <a:normAutofit/>
          </a:bodyPr>
          <a:lstStyle/>
          <a:p>
            <a:r>
              <a:rPr lang="en-GB" dirty="0"/>
              <a:t>Scenario 1 will take approximately 1 hour and 15 minutes </a:t>
            </a:r>
          </a:p>
          <a:p>
            <a:r>
              <a:rPr lang="en-GB" dirty="0"/>
              <a:t>Scenario 2 will take approximately 1 hour and 15 minutes </a:t>
            </a:r>
          </a:p>
          <a:p>
            <a:r>
              <a:rPr lang="en-GB" dirty="0"/>
              <a:t>End evaluation will take approximately 30 minutes </a:t>
            </a:r>
          </a:p>
          <a:p>
            <a:endParaRPr lang="en-GB" dirty="0"/>
          </a:p>
          <a:p>
            <a:r>
              <a:rPr lang="en-GB" dirty="0"/>
              <a:t>Total programme will take approximately  3 hours </a:t>
            </a:r>
          </a:p>
          <a:p>
            <a:endParaRPr lang="en-GB" dirty="0">
              <a:solidFill>
                <a:srgbClr val="FF0000"/>
              </a:solidFill>
              <a:highlight>
                <a:srgbClr val="FFFF00"/>
              </a:highlight>
            </a:endParaRPr>
          </a:p>
          <a:p>
            <a:r>
              <a:rPr lang="en-GB" dirty="0">
                <a:solidFill>
                  <a:srgbClr val="FF0000"/>
                </a:solidFill>
                <a:highlight>
                  <a:srgbClr val="FFFF00"/>
                </a:highlight>
              </a:rPr>
              <a:t>Facilitator is asked to adjust the agenda based on their own schedule </a:t>
            </a:r>
          </a:p>
          <a:p>
            <a:endParaRPr lang="nl-NL" dirty="0"/>
          </a:p>
        </p:txBody>
      </p:sp>
      <p:sp>
        <p:nvSpPr>
          <p:cNvPr id="4" name="Slide Number Placeholder 3">
            <a:extLst>
              <a:ext uri="{FF2B5EF4-FFF2-40B4-BE49-F238E27FC236}">
                <a16:creationId xmlns:a16="http://schemas.microsoft.com/office/drawing/2014/main" id="{C48F1597-B120-4374-B31E-787F6B558B9A}"/>
              </a:ext>
            </a:extLst>
          </p:cNvPr>
          <p:cNvSpPr>
            <a:spLocks noGrp="1"/>
          </p:cNvSpPr>
          <p:nvPr>
            <p:ph type="sldNum" sz="quarter" idx="4"/>
          </p:nvPr>
        </p:nvSpPr>
        <p:spPr/>
        <p:txBody>
          <a:bodyPr/>
          <a:lstStyle/>
          <a:p>
            <a:fld id="{A814E660-BF25-4843-B2A0-93C6E2B6253B}" type="slidenum">
              <a:rPr lang="aa-ET" smtClean="0"/>
              <a:pPr/>
              <a:t>4</a:t>
            </a:fld>
            <a:endParaRPr lang="aa-ET" dirty="0"/>
          </a:p>
        </p:txBody>
      </p:sp>
      <p:sp>
        <p:nvSpPr>
          <p:cNvPr id="5" name="Footer Placeholder 4">
            <a:extLst>
              <a:ext uri="{FF2B5EF4-FFF2-40B4-BE49-F238E27FC236}">
                <a16:creationId xmlns:a16="http://schemas.microsoft.com/office/drawing/2014/main" id="{6822242A-E371-4039-B3FA-0A74F0A9E6C6}"/>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15451296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63E6A-0F74-46ED-9050-251BEA79CFC0}"/>
              </a:ext>
            </a:extLst>
          </p:cNvPr>
          <p:cNvSpPr>
            <a:spLocks noGrp="1"/>
          </p:cNvSpPr>
          <p:nvPr>
            <p:ph type="title"/>
          </p:nvPr>
        </p:nvSpPr>
        <p:spPr/>
        <p:txBody>
          <a:bodyPr/>
          <a:lstStyle/>
          <a:p>
            <a:r>
              <a:rPr lang="nl-NL" dirty="0"/>
              <a:t>Agenda </a:t>
            </a:r>
            <a:r>
              <a:rPr lang="nl-NL" dirty="0" err="1"/>
              <a:t>for</a:t>
            </a:r>
            <a:r>
              <a:rPr lang="nl-NL" dirty="0"/>
              <a:t> </a:t>
            </a:r>
            <a:r>
              <a:rPr lang="nl-NL" dirty="0" err="1"/>
              <a:t>the</a:t>
            </a:r>
            <a:r>
              <a:rPr lang="nl-NL" dirty="0"/>
              <a:t> </a:t>
            </a:r>
            <a:r>
              <a:rPr lang="nl-NL" dirty="0" err="1"/>
              <a:t>tabletop</a:t>
            </a:r>
            <a:r>
              <a:rPr lang="nl-NL" dirty="0"/>
              <a:t> </a:t>
            </a:r>
            <a:r>
              <a:rPr lang="nl-NL" dirty="0" err="1"/>
              <a:t>exercises</a:t>
            </a:r>
            <a:r>
              <a:rPr lang="nl-NL" dirty="0"/>
              <a:t> </a:t>
            </a:r>
          </a:p>
        </p:txBody>
      </p:sp>
      <p:sp>
        <p:nvSpPr>
          <p:cNvPr id="4" name="Slide Number Placeholder 3">
            <a:extLst>
              <a:ext uri="{FF2B5EF4-FFF2-40B4-BE49-F238E27FC236}">
                <a16:creationId xmlns:a16="http://schemas.microsoft.com/office/drawing/2014/main" id="{3CE09202-8727-4670-9D6A-BD89EE6B783E}"/>
              </a:ext>
            </a:extLst>
          </p:cNvPr>
          <p:cNvSpPr>
            <a:spLocks noGrp="1"/>
          </p:cNvSpPr>
          <p:nvPr>
            <p:ph type="sldNum" sz="quarter" idx="4"/>
          </p:nvPr>
        </p:nvSpPr>
        <p:spPr/>
        <p:txBody>
          <a:bodyPr/>
          <a:lstStyle/>
          <a:p>
            <a:fld id="{A814E660-BF25-4843-B2A0-93C6E2B6253B}" type="slidenum">
              <a:rPr lang="aa-ET" smtClean="0"/>
              <a:pPr/>
              <a:t>5</a:t>
            </a:fld>
            <a:endParaRPr lang="aa-ET" dirty="0"/>
          </a:p>
        </p:txBody>
      </p:sp>
      <p:sp>
        <p:nvSpPr>
          <p:cNvPr id="5" name="Footer Placeholder 4">
            <a:extLst>
              <a:ext uri="{FF2B5EF4-FFF2-40B4-BE49-F238E27FC236}">
                <a16:creationId xmlns:a16="http://schemas.microsoft.com/office/drawing/2014/main" id="{367A6AC4-276D-4B26-BF45-5361793AD4DC}"/>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
        <p:nvSpPr>
          <p:cNvPr id="25" name="Rectangle 24">
            <a:extLst>
              <a:ext uri="{FF2B5EF4-FFF2-40B4-BE49-F238E27FC236}">
                <a16:creationId xmlns:a16="http://schemas.microsoft.com/office/drawing/2014/main" id="{7A8AF30D-A57A-491C-9B87-F013575CE49E}"/>
              </a:ext>
            </a:extLst>
          </p:cNvPr>
          <p:cNvSpPr/>
          <p:nvPr/>
        </p:nvSpPr>
        <p:spPr>
          <a:xfrm>
            <a:off x="2158596" y="1364314"/>
            <a:ext cx="1233182" cy="620785"/>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solidFill>
                  <a:schemeClr val="tx1"/>
                </a:solidFill>
              </a:rPr>
              <a:t>Scenario 1 </a:t>
            </a:r>
          </a:p>
        </p:txBody>
      </p:sp>
      <p:sp>
        <p:nvSpPr>
          <p:cNvPr id="26" name="Oval 25">
            <a:extLst>
              <a:ext uri="{FF2B5EF4-FFF2-40B4-BE49-F238E27FC236}">
                <a16:creationId xmlns:a16="http://schemas.microsoft.com/office/drawing/2014/main" id="{DC9FF4C3-412D-4EA5-A5DA-D9CD1A732403}"/>
              </a:ext>
            </a:extLst>
          </p:cNvPr>
          <p:cNvSpPr/>
          <p:nvPr/>
        </p:nvSpPr>
        <p:spPr>
          <a:xfrm>
            <a:off x="2094544" y="2091443"/>
            <a:ext cx="1362091" cy="60400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err="1">
                <a:solidFill>
                  <a:schemeClr val="tx1"/>
                </a:solidFill>
              </a:rPr>
              <a:t>Interaction</a:t>
            </a:r>
            <a:r>
              <a:rPr lang="nl-NL" sz="1200" dirty="0">
                <a:solidFill>
                  <a:schemeClr val="tx1"/>
                </a:solidFill>
              </a:rPr>
              <a:t> dispatch</a:t>
            </a:r>
          </a:p>
        </p:txBody>
      </p:sp>
      <p:sp>
        <p:nvSpPr>
          <p:cNvPr id="27" name="Oval 26">
            <a:extLst>
              <a:ext uri="{FF2B5EF4-FFF2-40B4-BE49-F238E27FC236}">
                <a16:creationId xmlns:a16="http://schemas.microsoft.com/office/drawing/2014/main" id="{16563FB9-D0F2-468F-99B6-999C296FFC14}"/>
              </a:ext>
            </a:extLst>
          </p:cNvPr>
          <p:cNvSpPr/>
          <p:nvPr/>
        </p:nvSpPr>
        <p:spPr>
          <a:xfrm>
            <a:off x="2094609" y="3249613"/>
            <a:ext cx="1418442" cy="60400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solidFill>
                  <a:schemeClr val="tx1"/>
                </a:solidFill>
              </a:rPr>
              <a:t>First </a:t>
            </a:r>
            <a:r>
              <a:rPr lang="nl-NL" sz="1200" dirty="0" err="1">
                <a:solidFill>
                  <a:schemeClr val="tx1"/>
                </a:solidFill>
              </a:rPr>
              <a:t>interagency</a:t>
            </a:r>
            <a:r>
              <a:rPr lang="nl-NL" sz="1200" dirty="0">
                <a:solidFill>
                  <a:schemeClr val="tx1"/>
                </a:solidFill>
              </a:rPr>
              <a:t> </a:t>
            </a:r>
            <a:r>
              <a:rPr lang="nl-NL" sz="1200" dirty="0" err="1">
                <a:solidFill>
                  <a:schemeClr val="tx1"/>
                </a:solidFill>
              </a:rPr>
              <a:t>tuning</a:t>
            </a:r>
            <a:endParaRPr lang="nl-NL" sz="1200" dirty="0">
              <a:solidFill>
                <a:schemeClr val="tx1"/>
              </a:solidFill>
            </a:endParaRPr>
          </a:p>
        </p:txBody>
      </p:sp>
      <p:sp>
        <p:nvSpPr>
          <p:cNvPr id="28" name="Oval 27">
            <a:extLst>
              <a:ext uri="{FF2B5EF4-FFF2-40B4-BE49-F238E27FC236}">
                <a16:creationId xmlns:a16="http://schemas.microsoft.com/office/drawing/2014/main" id="{89E5EB53-516E-43C4-A6EF-B10F08F75385}"/>
              </a:ext>
            </a:extLst>
          </p:cNvPr>
          <p:cNvSpPr/>
          <p:nvPr/>
        </p:nvSpPr>
        <p:spPr>
          <a:xfrm>
            <a:off x="2126685" y="4438064"/>
            <a:ext cx="1386366" cy="60400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solidFill>
                  <a:schemeClr val="tx1"/>
                </a:solidFill>
              </a:rPr>
              <a:t>Second </a:t>
            </a:r>
            <a:r>
              <a:rPr lang="nl-NL" sz="1200" dirty="0" err="1">
                <a:solidFill>
                  <a:schemeClr val="tx1"/>
                </a:solidFill>
              </a:rPr>
              <a:t>interagency</a:t>
            </a:r>
            <a:r>
              <a:rPr lang="nl-NL" sz="1200" dirty="0">
                <a:solidFill>
                  <a:schemeClr val="tx1"/>
                </a:solidFill>
              </a:rPr>
              <a:t> </a:t>
            </a:r>
            <a:r>
              <a:rPr lang="nl-NL" sz="1200" dirty="0" err="1">
                <a:solidFill>
                  <a:schemeClr val="tx1"/>
                </a:solidFill>
              </a:rPr>
              <a:t>tuning</a:t>
            </a:r>
            <a:endParaRPr lang="nl-NL" sz="1200" dirty="0">
              <a:solidFill>
                <a:schemeClr val="tx1"/>
              </a:solidFill>
            </a:endParaRPr>
          </a:p>
        </p:txBody>
      </p:sp>
      <p:sp>
        <p:nvSpPr>
          <p:cNvPr id="29" name="Rectangle 28">
            <a:extLst>
              <a:ext uri="{FF2B5EF4-FFF2-40B4-BE49-F238E27FC236}">
                <a16:creationId xmlns:a16="http://schemas.microsoft.com/office/drawing/2014/main" id="{832716B2-A9E6-4C0E-AFE5-612041266777}"/>
              </a:ext>
            </a:extLst>
          </p:cNvPr>
          <p:cNvSpPr/>
          <p:nvPr/>
        </p:nvSpPr>
        <p:spPr>
          <a:xfrm>
            <a:off x="1914905" y="5659852"/>
            <a:ext cx="1867948" cy="6207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10:45 - 12:00 </a:t>
            </a:r>
          </a:p>
          <a:p>
            <a:pPr algn="ctr"/>
            <a:r>
              <a:rPr lang="en-GB" sz="1600" dirty="0">
                <a:solidFill>
                  <a:schemeClr val="tx1"/>
                </a:solidFill>
              </a:rPr>
              <a:t>1 hour 15 min  </a:t>
            </a:r>
          </a:p>
        </p:txBody>
      </p:sp>
      <p:sp>
        <p:nvSpPr>
          <p:cNvPr id="30" name="Oval 29">
            <a:extLst>
              <a:ext uri="{FF2B5EF4-FFF2-40B4-BE49-F238E27FC236}">
                <a16:creationId xmlns:a16="http://schemas.microsoft.com/office/drawing/2014/main" id="{C35A33A7-DD62-43BA-8803-CD5D8EAB001F}"/>
              </a:ext>
            </a:extLst>
          </p:cNvPr>
          <p:cNvSpPr/>
          <p:nvPr/>
        </p:nvSpPr>
        <p:spPr>
          <a:xfrm>
            <a:off x="2093719" y="2645606"/>
            <a:ext cx="1362091" cy="604007"/>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err="1">
                <a:solidFill>
                  <a:schemeClr val="tx1"/>
                </a:solidFill>
              </a:rPr>
              <a:t>Discussion</a:t>
            </a:r>
            <a:r>
              <a:rPr lang="nl-NL" sz="1200" dirty="0">
                <a:solidFill>
                  <a:schemeClr val="tx1"/>
                </a:solidFill>
              </a:rPr>
              <a:t> </a:t>
            </a:r>
          </a:p>
        </p:txBody>
      </p:sp>
      <p:sp>
        <p:nvSpPr>
          <p:cNvPr id="31" name="Oval 30">
            <a:extLst>
              <a:ext uri="{FF2B5EF4-FFF2-40B4-BE49-F238E27FC236}">
                <a16:creationId xmlns:a16="http://schemas.microsoft.com/office/drawing/2014/main" id="{A234AAE2-0858-4F83-9038-5478D86A9555}"/>
              </a:ext>
            </a:extLst>
          </p:cNvPr>
          <p:cNvSpPr/>
          <p:nvPr/>
        </p:nvSpPr>
        <p:spPr>
          <a:xfrm>
            <a:off x="2126684" y="3790429"/>
            <a:ext cx="1362091" cy="604007"/>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err="1">
                <a:solidFill>
                  <a:schemeClr val="tx1"/>
                </a:solidFill>
              </a:rPr>
              <a:t>Discussion</a:t>
            </a:r>
            <a:r>
              <a:rPr lang="nl-NL" sz="1200" dirty="0">
                <a:solidFill>
                  <a:schemeClr val="tx1"/>
                </a:solidFill>
              </a:rPr>
              <a:t> </a:t>
            </a:r>
          </a:p>
        </p:txBody>
      </p:sp>
      <p:sp>
        <p:nvSpPr>
          <p:cNvPr id="32" name="Oval 31">
            <a:extLst>
              <a:ext uri="{FF2B5EF4-FFF2-40B4-BE49-F238E27FC236}">
                <a16:creationId xmlns:a16="http://schemas.microsoft.com/office/drawing/2014/main" id="{2F5DA944-CAD6-4770-9C9C-0D397B10C6C7}"/>
              </a:ext>
            </a:extLst>
          </p:cNvPr>
          <p:cNvSpPr/>
          <p:nvPr/>
        </p:nvSpPr>
        <p:spPr>
          <a:xfrm>
            <a:off x="2150960" y="5040215"/>
            <a:ext cx="1362091" cy="604007"/>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err="1">
                <a:solidFill>
                  <a:schemeClr val="tx1"/>
                </a:solidFill>
              </a:rPr>
              <a:t>Discussion</a:t>
            </a:r>
            <a:r>
              <a:rPr lang="nl-NL" sz="1200" dirty="0">
                <a:solidFill>
                  <a:schemeClr val="tx1"/>
                </a:solidFill>
              </a:rPr>
              <a:t> </a:t>
            </a:r>
          </a:p>
        </p:txBody>
      </p:sp>
      <p:sp>
        <p:nvSpPr>
          <p:cNvPr id="33" name="Rectangle 32">
            <a:extLst>
              <a:ext uri="{FF2B5EF4-FFF2-40B4-BE49-F238E27FC236}">
                <a16:creationId xmlns:a16="http://schemas.microsoft.com/office/drawing/2014/main" id="{D78AABE0-ADD0-4647-8CD8-6D517E687A31}"/>
              </a:ext>
            </a:extLst>
          </p:cNvPr>
          <p:cNvSpPr/>
          <p:nvPr/>
        </p:nvSpPr>
        <p:spPr>
          <a:xfrm>
            <a:off x="5046801" y="1374390"/>
            <a:ext cx="1233182" cy="620785"/>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solidFill>
                  <a:schemeClr val="tx1"/>
                </a:solidFill>
              </a:rPr>
              <a:t>Lunch</a:t>
            </a:r>
          </a:p>
        </p:txBody>
      </p:sp>
      <p:sp>
        <p:nvSpPr>
          <p:cNvPr id="34" name="Rectangle 33">
            <a:extLst>
              <a:ext uri="{FF2B5EF4-FFF2-40B4-BE49-F238E27FC236}">
                <a16:creationId xmlns:a16="http://schemas.microsoft.com/office/drawing/2014/main" id="{C0795250-AE37-42D1-84C4-A3DAB433D944}"/>
              </a:ext>
            </a:extLst>
          </p:cNvPr>
          <p:cNvSpPr/>
          <p:nvPr/>
        </p:nvSpPr>
        <p:spPr>
          <a:xfrm>
            <a:off x="8160873" y="1374390"/>
            <a:ext cx="1233182" cy="620785"/>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solidFill>
                  <a:schemeClr val="tx1"/>
                </a:solidFill>
              </a:rPr>
              <a:t>Scenario 2 </a:t>
            </a:r>
          </a:p>
        </p:txBody>
      </p:sp>
      <p:sp>
        <p:nvSpPr>
          <p:cNvPr id="35" name="Rectangle 34">
            <a:extLst>
              <a:ext uri="{FF2B5EF4-FFF2-40B4-BE49-F238E27FC236}">
                <a16:creationId xmlns:a16="http://schemas.microsoft.com/office/drawing/2014/main" id="{CE4ACA2A-16B8-4356-ADF4-54B05C025BED}"/>
              </a:ext>
            </a:extLst>
          </p:cNvPr>
          <p:cNvSpPr/>
          <p:nvPr/>
        </p:nvSpPr>
        <p:spPr>
          <a:xfrm>
            <a:off x="7737176" y="5657338"/>
            <a:ext cx="1867948" cy="6207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12:45- 14:00 </a:t>
            </a:r>
          </a:p>
          <a:p>
            <a:pPr algn="ctr"/>
            <a:r>
              <a:rPr lang="en-GB" sz="1600" dirty="0">
                <a:solidFill>
                  <a:schemeClr val="tx1"/>
                </a:solidFill>
              </a:rPr>
              <a:t>1 hour 15 min </a:t>
            </a:r>
          </a:p>
        </p:txBody>
      </p:sp>
      <p:sp>
        <p:nvSpPr>
          <p:cNvPr id="36" name="Oval 35">
            <a:extLst>
              <a:ext uri="{FF2B5EF4-FFF2-40B4-BE49-F238E27FC236}">
                <a16:creationId xmlns:a16="http://schemas.microsoft.com/office/drawing/2014/main" id="{E01C700A-6BDA-48EE-B18F-E02A5B090859}"/>
              </a:ext>
            </a:extLst>
          </p:cNvPr>
          <p:cNvSpPr/>
          <p:nvPr/>
        </p:nvSpPr>
        <p:spPr>
          <a:xfrm>
            <a:off x="8128648" y="4968590"/>
            <a:ext cx="1362091" cy="604007"/>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err="1">
                <a:solidFill>
                  <a:schemeClr val="tx1"/>
                </a:solidFill>
              </a:rPr>
              <a:t>Discussion</a:t>
            </a:r>
            <a:endParaRPr lang="nl-NL" sz="1200" dirty="0">
              <a:solidFill>
                <a:schemeClr val="tx1"/>
              </a:solidFill>
            </a:endParaRPr>
          </a:p>
        </p:txBody>
      </p:sp>
      <p:sp>
        <p:nvSpPr>
          <p:cNvPr id="37" name="Oval 36">
            <a:extLst>
              <a:ext uri="{FF2B5EF4-FFF2-40B4-BE49-F238E27FC236}">
                <a16:creationId xmlns:a16="http://schemas.microsoft.com/office/drawing/2014/main" id="{0C694CF8-36DC-49AF-BA39-D88F4D03953C}"/>
              </a:ext>
            </a:extLst>
          </p:cNvPr>
          <p:cNvSpPr/>
          <p:nvPr/>
        </p:nvSpPr>
        <p:spPr>
          <a:xfrm>
            <a:off x="8057836" y="2270121"/>
            <a:ext cx="1362091" cy="60400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err="1">
                <a:solidFill>
                  <a:schemeClr val="tx1"/>
                </a:solidFill>
              </a:rPr>
              <a:t>Interaction</a:t>
            </a:r>
            <a:r>
              <a:rPr lang="nl-NL" sz="1200" dirty="0">
                <a:solidFill>
                  <a:schemeClr val="tx1"/>
                </a:solidFill>
              </a:rPr>
              <a:t> dispatch</a:t>
            </a:r>
          </a:p>
        </p:txBody>
      </p:sp>
      <p:sp>
        <p:nvSpPr>
          <p:cNvPr id="38" name="Oval 37">
            <a:extLst>
              <a:ext uri="{FF2B5EF4-FFF2-40B4-BE49-F238E27FC236}">
                <a16:creationId xmlns:a16="http://schemas.microsoft.com/office/drawing/2014/main" id="{EC6A7F85-7916-462B-B761-FF693CED91C7}"/>
              </a:ext>
            </a:extLst>
          </p:cNvPr>
          <p:cNvSpPr/>
          <p:nvPr/>
        </p:nvSpPr>
        <p:spPr>
          <a:xfrm>
            <a:off x="8057835" y="3045615"/>
            <a:ext cx="1432904" cy="60400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solidFill>
                  <a:schemeClr val="tx1"/>
                </a:solidFill>
              </a:rPr>
              <a:t>First </a:t>
            </a:r>
            <a:r>
              <a:rPr lang="nl-NL" sz="1200" dirty="0" err="1">
                <a:solidFill>
                  <a:schemeClr val="tx1"/>
                </a:solidFill>
              </a:rPr>
              <a:t>interagency</a:t>
            </a:r>
            <a:r>
              <a:rPr lang="nl-NL" sz="1200" dirty="0">
                <a:solidFill>
                  <a:schemeClr val="tx1"/>
                </a:solidFill>
              </a:rPr>
              <a:t> </a:t>
            </a:r>
            <a:r>
              <a:rPr lang="nl-NL" sz="1200" dirty="0" err="1">
                <a:solidFill>
                  <a:schemeClr val="tx1"/>
                </a:solidFill>
              </a:rPr>
              <a:t>tuning</a:t>
            </a:r>
            <a:endParaRPr lang="nl-NL" sz="1200" dirty="0">
              <a:solidFill>
                <a:schemeClr val="tx1"/>
              </a:solidFill>
            </a:endParaRPr>
          </a:p>
        </p:txBody>
      </p:sp>
      <p:sp>
        <p:nvSpPr>
          <p:cNvPr id="39" name="Oval 38">
            <a:extLst>
              <a:ext uri="{FF2B5EF4-FFF2-40B4-BE49-F238E27FC236}">
                <a16:creationId xmlns:a16="http://schemas.microsoft.com/office/drawing/2014/main" id="{839E5D57-3893-4982-9109-387F01B9FF03}"/>
              </a:ext>
            </a:extLst>
          </p:cNvPr>
          <p:cNvSpPr/>
          <p:nvPr/>
        </p:nvSpPr>
        <p:spPr>
          <a:xfrm>
            <a:off x="8039370" y="3885041"/>
            <a:ext cx="1451369" cy="60400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a:solidFill>
                  <a:schemeClr val="tx1"/>
                </a:solidFill>
              </a:rPr>
              <a:t>Second </a:t>
            </a:r>
            <a:r>
              <a:rPr lang="nl-NL" sz="1200" dirty="0" err="1">
                <a:solidFill>
                  <a:schemeClr val="tx1"/>
                </a:solidFill>
              </a:rPr>
              <a:t>interagency</a:t>
            </a:r>
            <a:r>
              <a:rPr lang="nl-NL" sz="1200" dirty="0">
                <a:solidFill>
                  <a:schemeClr val="tx1"/>
                </a:solidFill>
              </a:rPr>
              <a:t> </a:t>
            </a:r>
            <a:r>
              <a:rPr lang="nl-NL" sz="1200" dirty="0" err="1">
                <a:solidFill>
                  <a:schemeClr val="tx1"/>
                </a:solidFill>
              </a:rPr>
              <a:t>tuning</a:t>
            </a:r>
            <a:endParaRPr lang="nl-NL" sz="1200" dirty="0">
              <a:solidFill>
                <a:schemeClr val="tx1"/>
              </a:solidFill>
            </a:endParaRPr>
          </a:p>
        </p:txBody>
      </p:sp>
      <p:sp>
        <p:nvSpPr>
          <p:cNvPr id="40" name="Rectangle 39">
            <a:extLst>
              <a:ext uri="{FF2B5EF4-FFF2-40B4-BE49-F238E27FC236}">
                <a16:creationId xmlns:a16="http://schemas.microsoft.com/office/drawing/2014/main" id="{ED14D660-E1A5-4DB4-9D8F-81382F8F07A0}"/>
              </a:ext>
            </a:extLst>
          </p:cNvPr>
          <p:cNvSpPr/>
          <p:nvPr/>
        </p:nvSpPr>
        <p:spPr>
          <a:xfrm>
            <a:off x="4879428" y="5648186"/>
            <a:ext cx="1867948" cy="6207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12:00 – 12:45 </a:t>
            </a:r>
          </a:p>
          <a:p>
            <a:pPr algn="ctr"/>
            <a:r>
              <a:rPr lang="en-GB" sz="1600" dirty="0">
                <a:solidFill>
                  <a:schemeClr val="tx1"/>
                </a:solidFill>
              </a:rPr>
              <a:t>45 min   </a:t>
            </a:r>
          </a:p>
        </p:txBody>
      </p:sp>
      <p:sp>
        <p:nvSpPr>
          <p:cNvPr id="21" name="Rectangle 20">
            <a:extLst>
              <a:ext uri="{FF2B5EF4-FFF2-40B4-BE49-F238E27FC236}">
                <a16:creationId xmlns:a16="http://schemas.microsoft.com/office/drawing/2014/main" id="{988634DE-F10F-4BFC-87A7-94ED69DA06A7}"/>
              </a:ext>
            </a:extLst>
          </p:cNvPr>
          <p:cNvSpPr/>
          <p:nvPr/>
        </p:nvSpPr>
        <p:spPr>
          <a:xfrm>
            <a:off x="10270393" y="1317972"/>
            <a:ext cx="1233182" cy="620785"/>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solidFill>
                  <a:schemeClr val="tx1"/>
                </a:solidFill>
              </a:rPr>
              <a:t>Evaluation</a:t>
            </a:r>
          </a:p>
        </p:txBody>
      </p:sp>
      <p:sp>
        <p:nvSpPr>
          <p:cNvPr id="22" name="Rectangle 21">
            <a:extLst>
              <a:ext uri="{FF2B5EF4-FFF2-40B4-BE49-F238E27FC236}">
                <a16:creationId xmlns:a16="http://schemas.microsoft.com/office/drawing/2014/main" id="{E797739F-07C2-411F-9DAD-703E7AC36EE7}"/>
              </a:ext>
            </a:extLst>
          </p:cNvPr>
          <p:cNvSpPr/>
          <p:nvPr/>
        </p:nvSpPr>
        <p:spPr>
          <a:xfrm>
            <a:off x="10041040" y="5601635"/>
            <a:ext cx="1867948" cy="62078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14:00 – 14:30 </a:t>
            </a:r>
          </a:p>
          <a:p>
            <a:pPr algn="ctr"/>
            <a:r>
              <a:rPr lang="en-GB" sz="1600" dirty="0">
                <a:solidFill>
                  <a:schemeClr val="tx1"/>
                </a:solidFill>
              </a:rPr>
              <a:t>20 min   </a:t>
            </a:r>
          </a:p>
        </p:txBody>
      </p:sp>
    </p:spTree>
    <p:extLst>
      <p:ext uri="{BB962C8B-B14F-4D97-AF65-F5344CB8AC3E}">
        <p14:creationId xmlns:p14="http://schemas.microsoft.com/office/powerpoint/2010/main" val="13791742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32180-C321-4A35-8D8C-E91A7F9828FF}"/>
              </a:ext>
            </a:extLst>
          </p:cNvPr>
          <p:cNvSpPr>
            <a:spLocks noGrp="1"/>
          </p:cNvSpPr>
          <p:nvPr>
            <p:ph type="title"/>
          </p:nvPr>
        </p:nvSpPr>
        <p:spPr/>
        <p:txBody>
          <a:bodyPr/>
          <a:lstStyle/>
          <a:p>
            <a:r>
              <a:rPr lang="en-GB" dirty="0"/>
              <a:t>Before we start </a:t>
            </a:r>
          </a:p>
        </p:txBody>
      </p:sp>
      <p:sp>
        <p:nvSpPr>
          <p:cNvPr id="3" name="Text Placeholder 2">
            <a:extLst>
              <a:ext uri="{FF2B5EF4-FFF2-40B4-BE49-F238E27FC236}">
                <a16:creationId xmlns:a16="http://schemas.microsoft.com/office/drawing/2014/main" id="{276B48FC-6E76-4A00-AF8E-518A81073CA7}"/>
              </a:ext>
            </a:extLst>
          </p:cNvPr>
          <p:cNvSpPr>
            <a:spLocks noGrp="1"/>
          </p:cNvSpPr>
          <p:nvPr>
            <p:ph type="body" sz="quarter" idx="15"/>
          </p:nvPr>
        </p:nvSpPr>
        <p:spPr/>
        <p:txBody>
          <a:bodyPr/>
          <a:lstStyle/>
          <a:p>
            <a:pPr marL="88900" indent="0" algn="ctr">
              <a:buNone/>
            </a:pPr>
            <a:endParaRPr lang="nl-NL" sz="4000" dirty="0"/>
          </a:p>
          <a:p>
            <a:pPr marL="88900" indent="0" algn="ctr">
              <a:buNone/>
            </a:pPr>
            <a:endParaRPr lang="nl-NL" sz="4000" dirty="0"/>
          </a:p>
          <a:p>
            <a:pPr marL="88900" indent="0" algn="ctr">
              <a:buNone/>
            </a:pPr>
            <a:r>
              <a:rPr lang="en-GB" sz="4000" dirty="0"/>
              <a:t>Are there any questions?</a:t>
            </a:r>
          </a:p>
          <a:p>
            <a:endParaRPr lang="nl-NL" dirty="0"/>
          </a:p>
        </p:txBody>
      </p:sp>
      <p:sp>
        <p:nvSpPr>
          <p:cNvPr id="4" name="Slide Number Placeholder 3">
            <a:extLst>
              <a:ext uri="{FF2B5EF4-FFF2-40B4-BE49-F238E27FC236}">
                <a16:creationId xmlns:a16="http://schemas.microsoft.com/office/drawing/2014/main" id="{FA0553DA-A12D-44E3-BD93-9D181C0125D4}"/>
              </a:ext>
            </a:extLst>
          </p:cNvPr>
          <p:cNvSpPr>
            <a:spLocks noGrp="1"/>
          </p:cNvSpPr>
          <p:nvPr>
            <p:ph type="sldNum" sz="quarter" idx="4"/>
          </p:nvPr>
        </p:nvSpPr>
        <p:spPr/>
        <p:txBody>
          <a:bodyPr/>
          <a:lstStyle/>
          <a:p>
            <a:fld id="{A814E660-BF25-4843-B2A0-93C6E2B6253B}" type="slidenum">
              <a:rPr lang="aa-ET" smtClean="0"/>
              <a:pPr/>
              <a:t>6</a:t>
            </a:fld>
            <a:endParaRPr lang="aa-ET" dirty="0"/>
          </a:p>
        </p:txBody>
      </p:sp>
      <p:sp>
        <p:nvSpPr>
          <p:cNvPr id="5" name="Footer Placeholder 4">
            <a:extLst>
              <a:ext uri="{FF2B5EF4-FFF2-40B4-BE49-F238E27FC236}">
                <a16:creationId xmlns:a16="http://schemas.microsoft.com/office/drawing/2014/main" id="{DEA20530-FB70-4276-93ED-70C717E7781A}"/>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Tree>
    <p:extLst>
      <p:ext uri="{BB962C8B-B14F-4D97-AF65-F5344CB8AC3E}">
        <p14:creationId xmlns:p14="http://schemas.microsoft.com/office/powerpoint/2010/main" val="39433313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CBF071FA-ADBF-401B-9F9D-387ED649F732}"/>
              </a:ext>
            </a:extLst>
          </p:cNvPr>
          <p:cNvSpPr>
            <a:spLocks noGrp="1"/>
          </p:cNvSpPr>
          <p:nvPr>
            <p:ph type="body" sz="quarter" idx="12"/>
          </p:nvPr>
        </p:nvSpPr>
        <p:spPr>
          <a:xfrm>
            <a:off x="421738" y="5825201"/>
            <a:ext cx="10953749" cy="556425"/>
          </a:xfrm>
        </p:spPr>
        <p:txBody>
          <a:bodyPr/>
          <a:lstStyle/>
          <a:p>
            <a:r>
              <a:rPr lang="en-GB" dirty="0"/>
              <a:t>Duration: 75 minutes</a:t>
            </a:r>
          </a:p>
        </p:txBody>
      </p:sp>
      <p:sp>
        <p:nvSpPr>
          <p:cNvPr id="6" name="Title 5">
            <a:extLst>
              <a:ext uri="{FF2B5EF4-FFF2-40B4-BE49-F238E27FC236}">
                <a16:creationId xmlns:a16="http://schemas.microsoft.com/office/drawing/2014/main" id="{DA017252-A03B-4C4C-8EF5-EBD1832FA27B}"/>
              </a:ext>
            </a:extLst>
          </p:cNvPr>
          <p:cNvSpPr>
            <a:spLocks noGrp="1"/>
          </p:cNvSpPr>
          <p:nvPr>
            <p:ph type="title"/>
          </p:nvPr>
        </p:nvSpPr>
        <p:spPr>
          <a:xfrm>
            <a:off x="1035441" y="3445570"/>
            <a:ext cx="10340046" cy="2297081"/>
          </a:xfrm>
        </p:spPr>
        <p:txBody>
          <a:bodyPr>
            <a:noAutofit/>
          </a:bodyPr>
          <a:lstStyle/>
          <a:p>
            <a:r>
              <a:rPr lang="en-GB" sz="4800" dirty="0"/>
              <a:t>Table top exercise 1</a:t>
            </a:r>
            <a:br>
              <a:rPr lang="en-GB" sz="4800" dirty="0"/>
            </a:br>
            <a:r>
              <a:rPr lang="en-GB" sz="3600" dirty="0"/>
              <a:t>Incident in the municipality building</a:t>
            </a:r>
            <a:br>
              <a:rPr lang="nl-NL" sz="4800" dirty="0"/>
            </a:br>
            <a:endParaRPr lang="nl-NL" sz="4800" dirty="0"/>
          </a:p>
        </p:txBody>
      </p:sp>
    </p:spTree>
    <p:extLst>
      <p:ext uri="{BB962C8B-B14F-4D97-AF65-F5344CB8AC3E}">
        <p14:creationId xmlns:p14="http://schemas.microsoft.com/office/powerpoint/2010/main" val="17968075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D360105-99D2-4442-9658-37680C6AA22F}"/>
              </a:ext>
            </a:extLst>
          </p:cNvPr>
          <p:cNvSpPr>
            <a:spLocks noGrp="1"/>
          </p:cNvSpPr>
          <p:nvPr>
            <p:ph type="title"/>
          </p:nvPr>
        </p:nvSpPr>
        <p:spPr>
          <a:xfrm>
            <a:off x="628042" y="678940"/>
            <a:ext cx="8855593" cy="985576"/>
          </a:xfrm>
        </p:spPr>
        <p:txBody>
          <a:bodyPr/>
          <a:lstStyle/>
          <a:p>
            <a:r>
              <a:rPr lang="en-GB" dirty="0"/>
              <a:t>TTX1:Incident in municipality building </a:t>
            </a:r>
          </a:p>
        </p:txBody>
      </p:sp>
      <p:sp>
        <p:nvSpPr>
          <p:cNvPr id="6" name="Text Placeholder 5">
            <a:extLst>
              <a:ext uri="{FF2B5EF4-FFF2-40B4-BE49-F238E27FC236}">
                <a16:creationId xmlns:a16="http://schemas.microsoft.com/office/drawing/2014/main" id="{C44E63DB-AC94-4B21-B872-7DE4073462A0}"/>
              </a:ext>
            </a:extLst>
          </p:cNvPr>
          <p:cNvSpPr>
            <a:spLocks noGrp="1"/>
          </p:cNvSpPr>
          <p:nvPr>
            <p:ph type="body" sz="quarter" idx="15"/>
          </p:nvPr>
        </p:nvSpPr>
        <p:spPr>
          <a:xfrm>
            <a:off x="766762" y="1786072"/>
            <a:ext cx="7933485" cy="4301992"/>
          </a:xfrm>
        </p:spPr>
        <p:txBody>
          <a:bodyPr>
            <a:normAutofit fontScale="92500" lnSpcReduction="10000"/>
          </a:bodyPr>
          <a:lstStyle/>
          <a:p>
            <a:r>
              <a:rPr lang="en-GB" dirty="0"/>
              <a:t>Bringing the MELODY curriculum into practice using a scenario of a CBRN incident </a:t>
            </a:r>
          </a:p>
          <a:p>
            <a:pPr lvl="1"/>
            <a:r>
              <a:rPr lang="en-GB" dirty="0"/>
              <a:t>Obtain situational awareness </a:t>
            </a:r>
          </a:p>
          <a:p>
            <a:pPr lvl="1"/>
            <a:r>
              <a:rPr lang="en-GB" dirty="0"/>
              <a:t>Perform risk assessment </a:t>
            </a:r>
          </a:p>
          <a:p>
            <a:r>
              <a:rPr lang="en-GB" dirty="0"/>
              <a:t>Focus on interagency cooperation between </a:t>
            </a:r>
          </a:p>
          <a:p>
            <a:pPr lvl="1"/>
            <a:r>
              <a:rPr lang="en-GB" dirty="0"/>
              <a:t> Dispatch officer</a:t>
            </a:r>
          </a:p>
          <a:p>
            <a:pPr lvl="1"/>
            <a:r>
              <a:rPr lang="en-GB" dirty="0"/>
              <a:t>Responders in the field</a:t>
            </a:r>
          </a:p>
          <a:p>
            <a:r>
              <a:rPr lang="en-GB" dirty="0"/>
              <a:t>Correct execution of own tasks is </a:t>
            </a:r>
            <a:r>
              <a:rPr lang="en-GB" b="1" u="sng" dirty="0"/>
              <a:t>NOT </a:t>
            </a:r>
            <a:r>
              <a:rPr lang="en-GB" dirty="0"/>
              <a:t>an objective of the exercise</a:t>
            </a:r>
          </a:p>
          <a:p>
            <a:r>
              <a:rPr lang="en-GB" dirty="0"/>
              <a:t>First exercise is to feel interagency cooperation </a:t>
            </a:r>
          </a:p>
          <a:p>
            <a:pPr lvl="1"/>
            <a:r>
              <a:rPr lang="en-GB" dirty="0"/>
              <a:t>Discussion after each session </a:t>
            </a:r>
          </a:p>
          <a:p>
            <a:endParaRPr lang="nl-NL" dirty="0"/>
          </a:p>
        </p:txBody>
      </p:sp>
      <p:pic>
        <p:nvPicPr>
          <p:cNvPr id="44" name="Picture 43">
            <a:extLst>
              <a:ext uri="{FF2B5EF4-FFF2-40B4-BE49-F238E27FC236}">
                <a16:creationId xmlns:a16="http://schemas.microsoft.com/office/drawing/2014/main" id="{00C32A6E-5B3E-4DBD-BC9B-CFC698BBDF95}"/>
              </a:ext>
            </a:extLst>
          </p:cNvPr>
          <p:cNvPicPr>
            <a:picLocks noChangeAspect="1"/>
          </p:cNvPicPr>
          <p:nvPr/>
        </p:nvPicPr>
        <p:blipFill>
          <a:blip r:embed="rId3"/>
          <a:stretch>
            <a:fillRect/>
          </a:stretch>
        </p:blipFill>
        <p:spPr>
          <a:xfrm>
            <a:off x="8550509" y="375165"/>
            <a:ext cx="3603048" cy="5803895"/>
          </a:xfrm>
          <a:prstGeom prst="rect">
            <a:avLst/>
          </a:prstGeom>
        </p:spPr>
      </p:pic>
      <p:sp>
        <p:nvSpPr>
          <p:cNvPr id="45" name="Rectangle 44">
            <a:extLst>
              <a:ext uri="{FF2B5EF4-FFF2-40B4-BE49-F238E27FC236}">
                <a16:creationId xmlns:a16="http://schemas.microsoft.com/office/drawing/2014/main" id="{9D1DF49B-BBD2-4FB9-B4DC-693D1B1C9799}"/>
              </a:ext>
            </a:extLst>
          </p:cNvPr>
          <p:cNvSpPr/>
          <p:nvPr/>
        </p:nvSpPr>
        <p:spPr>
          <a:xfrm>
            <a:off x="9360929" y="6169272"/>
            <a:ext cx="1233182" cy="62078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t>Evaluation </a:t>
            </a:r>
          </a:p>
        </p:txBody>
      </p:sp>
      <p:sp>
        <p:nvSpPr>
          <p:cNvPr id="2" name="Footer Placeholder 1">
            <a:extLst>
              <a:ext uri="{FF2B5EF4-FFF2-40B4-BE49-F238E27FC236}">
                <a16:creationId xmlns:a16="http://schemas.microsoft.com/office/drawing/2014/main" id="{0E79AD39-42F1-4690-B0D3-D0385E5CB41C}"/>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
        <p:nvSpPr>
          <p:cNvPr id="3" name="Slide Number Placeholder 2">
            <a:extLst>
              <a:ext uri="{FF2B5EF4-FFF2-40B4-BE49-F238E27FC236}">
                <a16:creationId xmlns:a16="http://schemas.microsoft.com/office/drawing/2014/main" id="{7B087E6E-21A8-47E6-AFE9-88A1E1A9482C}"/>
              </a:ext>
            </a:extLst>
          </p:cNvPr>
          <p:cNvSpPr>
            <a:spLocks noGrp="1"/>
          </p:cNvSpPr>
          <p:nvPr>
            <p:ph type="sldNum" sz="quarter" idx="4"/>
          </p:nvPr>
        </p:nvSpPr>
        <p:spPr/>
        <p:txBody>
          <a:bodyPr/>
          <a:lstStyle/>
          <a:p>
            <a:fld id="{A814E660-BF25-4843-B2A0-93C6E2B6253B}" type="slidenum">
              <a:rPr lang="aa-ET" smtClean="0"/>
              <a:pPr/>
              <a:t>8</a:t>
            </a:fld>
            <a:endParaRPr lang="aa-ET" dirty="0"/>
          </a:p>
        </p:txBody>
      </p:sp>
    </p:spTree>
    <p:extLst>
      <p:ext uri="{BB962C8B-B14F-4D97-AF65-F5344CB8AC3E}">
        <p14:creationId xmlns:p14="http://schemas.microsoft.com/office/powerpoint/2010/main" val="3645229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7D12F-668B-44EA-948B-331E7DD46602}"/>
              </a:ext>
            </a:extLst>
          </p:cNvPr>
          <p:cNvSpPr>
            <a:spLocks noGrp="1"/>
          </p:cNvSpPr>
          <p:nvPr>
            <p:ph type="title"/>
          </p:nvPr>
        </p:nvSpPr>
        <p:spPr/>
        <p:txBody>
          <a:bodyPr/>
          <a:lstStyle/>
          <a:p>
            <a:r>
              <a:rPr lang="en-GB" dirty="0"/>
              <a:t>Team Up: Interact with dispatch officer </a:t>
            </a:r>
          </a:p>
        </p:txBody>
      </p:sp>
      <p:sp>
        <p:nvSpPr>
          <p:cNvPr id="3" name="Text Placeholder 2">
            <a:extLst>
              <a:ext uri="{FF2B5EF4-FFF2-40B4-BE49-F238E27FC236}">
                <a16:creationId xmlns:a16="http://schemas.microsoft.com/office/drawing/2014/main" id="{614023C6-42FD-4A69-B4DA-AC0E3D21930C}"/>
              </a:ext>
            </a:extLst>
          </p:cNvPr>
          <p:cNvSpPr>
            <a:spLocks noGrp="1"/>
          </p:cNvSpPr>
          <p:nvPr>
            <p:ph type="body" sz="quarter" idx="15"/>
          </p:nvPr>
        </p:nvSpPr>
        <p:spPr>
          <a:xfrm>
            <a:off x="766762" y="1786072"/>
            <a:ext cx="9076485" cy="4301992"/>
          </a:xfrm>
        </p:spPr>
        <p:txBody>
          <a:bodyPr>
            <a:normAutofit fontScale="92500" lnSpcReduction="10000"/>
          </a:bodyPr>
          <a:lstStyle/>
          <a:p>
            <a:r>
              <a:rPr lang="en-GB" dirty="0"/>
              <a:t>Please form teams with your own response organisation </a:t>
            </a:r>
          </a:p>
          <a:p>
            <a:r>
              <a:rPr lang="en-GB" dirty="0"/>
              <a:t>Each response organisation gets a dispatch </a:t>
            </a:r>
          </a:p>
          <a:p>
            <a:r>
              <a:rPr lang="en-GB" dirty="0"/>
              <a:t>Each response organisation gets a map of the incident location </a:t>
            </a:r>
          </a:p>
          <a:p>
            <a:r>
              <a:rPr lang="en-GB" dirty="0"/>
              <a:t>Through interaction with the dispatch officer, obtain situational awareness</a:t>
            </a:r>
          </a:p>
          <a:p>
            <a:pPr lvl="1"/>
            <a:r>
              <a:rPr lang="en-GB" dirty="0"/>
              <a:t>Guidance will be provided </a:t>
            </a:r>
          </a:p>
          <a:p>
            <a:pPr lvl="1"/>
            <a:r>
              <a:rPr lang="en-GB" dirty="0"/>
              <a:t>Map can be filled with information </a:t>
            </a:r>
          </a:p>
          <a:p>
            <a:r>
              <a:rPr lang="en-GB" dirty="0"/>
              <a:t>After this the teams will meet up to compare the established operational picture between each other to obtain </a:t>
            </a:r>
          </a:p>
          <a:p>
            <a:pPr lvl="1"/>
            <a:r>
              <a:rPr lang="en-GB" dirty="0"/>
              <a:t>A joint operational picture </a:t>
            </a:r>
          </a:p>
          <a:p>
            <a:pPr lvl="1"/>
            <a:r>
              <a:rPr lang="en-GB" dirty="0"/>
              <a:t>A common understanding of the tasking </a:t>
            </a:r>
          </a:p>
          <a:p>
            <a:endParaRPr lang="en-GB" dirty="0"/>
          </a:p>
        </p:txBody>
      </p:sp>
      <p:sp>
        <p:nvSpPr>
          <p:cNvPr id="4" name="Slide Number Placeholder 3">
            <a:extLst>
              <a:ext uri="{FF2B5EF4-FFF2-40B4-BE49-F238E27FC236}">
                <a16:creationId xmlns:a16="http://schemas.microsoft.com/office/drawing/2014/main" id="{27B99E4B-67ED-41C9-BE73-ABF98D8EA1D0}"/>
              </a:ext>
            </a:extLst>
          </p:cNvPr>
          <p:cNvSpPr>
            <a:spLocks noGrp="1"/>
          </p:cNvSpPr>
          <p:nvPr>
            <p:ph type="sldNum" sz="quarter" idx="4"/>
          </p:nvPr>
        </p:nvSpPr>
        <p:spPr/>
        <p:txBody>
          <a:bodyPr/>
          <a:lstStyle/>
          <a:p>
            <a:fld id="{A814E660-BF25-4843-B2A0-93C6E2B6253B}" type="slidenum">
              <a:rPr lang="aa-ET" smtClean="0"/>
              <a:pPr/>
              <a:t>9</a:t>
            </a:fld>
            <a:endParaRPr lang="aa-ET" dirty="0"/>
          </a:p>
        </p:txBody>
      </p:sp>
      <p:sp>
        <p:nvSpPr>
          <p:cNvPr id="5" name="Footer Placeholder 4">
            <a:extLst>
              <a:ext uri="{FF2B5EF4-FFF2-40B4-BE49-F238E27FC236}">
                <a16:creationId xmlns:a16="http://schemas.microsoft.com/office/drawing/2014/main" id="{096BE298-500D-4AE2-B5C7-680446453567}"/>
              </a:ext>
            </a:extLst>
          </p:cNvPr>
          <p:cNvSpPr>
            <a:spLocks noGrp="1"/>
          </p:cNvSpPr>
          <p:nvPr>
            <p:ph type="ftr" sz="quarter" idx="3"/>
          </p:nvPr>
        </p:nvSpPr>
        <p:spPr/>
        <p:txBody>
          <a:bodyPr/>
          <a:lstStyle/>
          <a:p>
            <a:r>
              <a:rPr lang="en-US"/>
              <a:t>MELODY presentation 7.1 P Elaborate on tasks of other responders at CBRN scene, and their value_Participant guidance</a:t>
            </a:r>
            <a:endParaRPr lang="en-US" dirty="0"/>
          </a:p>
        </p:txBody>
      </p:sp>
      <p:sp>
        <p:nvSpPr>
          <p:cNvPr id="7" name="Rectangle 6">
            <a:extLst>
              <a:ext uri="{FF2B5EF4-FFF2-40B4-BE49-F238E27FC236}">
                <a16:creationId xmlns:a16="http://schemas.microsoft.com/office/drawing/2014/main" id="{C6E666B1-6127-4A63-BFE8-140AD8435D06}"/>
              </a:ext>
            </a:extLst>
          </p:cNvPr>
          <p:cNvSpPr/>
          <p:nvPr/>
        </p:nvSpPr>
        <p:spPr>
          <a:xfrm>
            <a:off x="9937377" y="1825625"/>
            <a:ext cx="1874410" cy="212103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Hint: </a:t>
            </a:r>
          </a:p>
          <a:p>
            <a:pPr algn="ctr"/>
            <a:r>
              <a:rPr lang="en-GB"/>
              <a:t>Use the assistance sheets available </a:t>
            </a:r>
          </a:p>
        </p:txBody>
      </p:sp>
    </p:spTree>
    <p:extLst>
      <p:ext uri="{BB962C8B-B14F-4D97-AF65-F5344CB8AC3E}">
        <p14:creationId xmlns:p14="http://schemas.microsoft.com/office/powerpoint/2010/main" val="37112039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2.xml><?xml version="1.0" encoding="utf-8"?>
<ds:datastoreItem xmlns:ds="http://schemas.openxmlformats.org/officeDocument/2006/customXml" ds:itemID="{DF9B583B-D374-439C-88E1-2339FE4548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B6115BD-B8E5-43B8-BE87-CD9F9669264D}">
  <ds:schemaRefs>
    <ds:schemaRef ds:uri="http://schemas.microsoft.com/office/2006/metadata/properties"/>
    <ds:schemaRef ds:uri="http://purl.org/dc/terms/"/>
    <ds:schemaRef ds:uri="http://purl.org/dc/dcmitype/"/>
    <ds:schemaRef ds:uri="http://www.w3.org/XML/1998/namespace"/>
    <ds:schemaRef ds:uri="http://schemas.microsoft.com/office/infopath/2007/PartnerControls"/>
    <ds:schemaRef ds:uri="http://purl.org/dc/elements/1.1/"/>
    <ds:schemaRef ds:uri="http://schemas.openxmlformats.org/package/2006/metadata/core-properties"/>
    <ds:schemaRef ds:uri="43d95f8d-e158-4ad4-850d-afacdd2d9ffb"/>
    <ds:schemaRef ds:uri="http://schemas.microsoft.com/office/2006/documentManagement/types"/>
  </ds:schemaRefs>
</ds:datastoreItem>
</file>

<file path=docProps/app.xml><?xml version="1.0" encoding="utf-8"?>
<Properties xmlns="http://schemas.openxmlformats.org/officeDocument/2006/extended-properties" xmlns:vt="http://schemas.openxmlformats.org/officeDocument/2006/docPropsVTypes">
  <Template/>
  <TotalTime>12563</TotalTime>
  <Words>5854</Words>
  <Application>Microsoft Office PowerPoint</Application>
  <PresentationFormat>Widescreen</PresentationFormat>
  <Paragraphs>751</Paragraphs>
  <Slides>31</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FranklinGotTExtCon</vt:lpstr>
      <vt:lpstr>Georgia</vt:lpstr>
      <vt:lpstr>Segoe UI</vt:lpstr>
      <vt:lpstr>Segoe UI Semibold</vt:lpstr>
      <vt:lpstr>Office Theme</vt:lpstr>
      <vt:lpstr>Tabletop exercises</vt:lpstr>
      <vt:lpstr>Aim of the exercise </vt:lpstr>
      <vt:lpstr>Learning environment</vt:lpstr>
      <vt:lpstr>Agenda for the tabletop  exercises </vt:lpstr>
      <vt:lpstr>Agenda for the tabletop exercises </vt:lpstr>
      <vt:lpstr>Before we start </vt:lpstr>
      <vt:lpstr>Table top exercise 1 Incident in the municipality building </vt:lpstr>
      <vt:lpstr>TTX1:Incident in municipality building </vt:lpstr>
      <vt:lpstr>Team Up: Interact with dispatch officer </vt:lpstr>
      <vt:lpstr>Joint session: Activities after arrival </vt:lpstr>
      <vt:lpstr>Expected activities </vt:lpstr>
      <vt:lpstr>Assignment: Compare the constructed overview maps of the incident situation </vt:lpstr>
      <vt:lpstr>(Expected) Activities after joint sesssion</vt:lpstr>
      <vt:lpstr>Development and information from task performance</vt:lpstr>
      <vt:lpstr>Joint session 2: update operational picture </vt:lpstr>
      <vt:lpstr>PowerPoint Presentation</vt:lpstr>
      <vt:lpstr>Discussion: Exercise evaluation</vt:lpstr>
      <vt:lpstr>Table top exercise 2</vt:lpstr>
      <vt:lpstr>TTX2:Incident in residential area </vt:lpstr>
      <vt:lpstr>Team Up: Interact with dispatch officer </vt:lpstr>
      <vt:lpstr>Assignment: CBRN or not </vt:lpstr>
      <vt:lpstr>Activities after arrival on scene</vt:lpstr>
      <vt:lpstr>(Expected) First activities:  </vt:lpstr>
      <vt:lpstr>Group discussion </vt:lpstr>
      <vt:lpstr>First joint session </vt:lpstr>
      <vt:lpstr>Risk assessment </vt:lpstr>
      <vt:lpstr>Activities/developments after first joint session </vt:lpstr>
      <vt:lpstr>Joint session 2: update operational picture </vt:lpstr>
      <vt:lpstr>PowerPoint Presentation</vt:lpstr>
      <vt:lpstr>Discussion: Exercise evaluation</vt:lpstr>
      <vt:lpstr>Tabletop exercises</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Saskia Rutjes</cp:lastModifiedBy>
  <cp:revision>597</cp:revision>
  <cp:lastPrinted>2020-01-20T09:16:47Z</cp:lastPrinted>
  <dcterms:created xsi:type="dcterms:W3CDTF">2019-10-21T09:10:33Z</dcterms:created>
  <dcterms:modified xsi:type="dcterms:W3CDTF">2022-12-02T14:16:13Z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